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381" r:id="rId2"/>
    <p:sldId id="445" r:id="rId3"/>
    <p:sldId id="467" r:id="rId4"/>
    <p:sldId id="468" r:id="rId5"/>
    <p:sldId id="469" r:id="rId6"/>
    <p:sldId id="470" r:id="rId7"/>
    <p:sldId id="471" r:id="rId8"/>
    <p:sldId id="499" r:id="rId9"/>
    <p:sldId id="500" r:id="rId10"/>
    <p:sldId id="503" r:id="rId11"/>
    <p:sldId id="504" r:id="rId12"/>
    <p:sldId id="505" r:id="rId13"/>
    <p:sldId id="506" r:id="rId14"/>
    <p:sldId id="507" r:id="rId15"/>
    <p:sldId id="472" r:id="rId16"/>
    <p:sldId id="466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98" r:id="rId43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0000FF"/>
      </a:buClr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CCFF"/>
    <a:srgbClr val="0000FF"/>
    <a:srgbClr val="FF6600"/>
    <a:srgbClr val="FF0066"/>
    <a:srgbClr val="CCCCFF"/>
    <a:srgbClr val="FFFFFF"/>
    <a:srgbClr val="F8F8F8"/>
    <a:srgbClr val="99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253" autoAdjust="0"/>
    <p:restoredTop sz="97615" autoAdjust="0"/>
  </p:normalViewPr>
  <p:slideViewPr>
    <p:cSldViewPr>
      <p:cViewPr varScale="1">
        <p:scale>
          <a:sx n="110" d="100"/>
          <a:sy n="110" d="100"/>
        </p:scale>
        <p:origin x="1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722"/>
    </p:cViewPr>
  </p:sorter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160"/>
        <p:guide pos="288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8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/>
            </a:lvl1pPr>
          </a:lstStyle>
          <a:p>
            <a:fld id="{DDBC5615-BF48-426C-A213-6CC923A73A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60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kumimoji="1" sz="1200" b="0">
                <a:ea typeface="黑体" pitchFamily="2" charset="-122"/>
              </a:defRPr>
            </a:lvl1pPr>
          </a:lstStyle>
          <a:p>
            <a:fld id="{1E1B3993-97E7-448E-84CA-69DA5227D2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594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grpSp>
          <p:nvGrpSpPr>
            <p:cNvPr id="1792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792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buClrTx/>
                  <a:buFontTx/>
                  <a:buNone/>
                </a:pPr>
                <a:endParaRPr lang="zh-CN" altLang="en-US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59A9D7-2AF8-4F82-A287-34C8F7C27C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58931-7C7B-436F-8472-3E311995841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7D6E39-C8C8-4B8E-85B6-7B975C56B5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11B03B-1219-42CE-974C-959F5EABFD8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13D281-C761-4751-A52C-6D4BF44639D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8655F-9405-4AC9-B9E3-4C84FA6C2DC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A86F1D-4F41-4FC9-B68D-32DBDAB4E1E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A4FA20-8B3F-4663-94B6-D8EC4C2FA30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9D6184-7798-4F9A-AC8E-3492BD578D6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5873B2-4E0A-442A-B292-39FCEE3D1B4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85BA9D-656D-4A73-9E1E-DBBB44634BB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>
                <a:latin typeface="Arial Black" pitchFamily="34" charset="0"/>
              </a:defRPr>
            </a:lvl1pPr>
          </a:lstStyle>
          <a:p>
            <a:fld id="{3753B839-20BB-4B29-8283-8DDACF95A94C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buClrTx/>
                <a:buFontTx/>
                <a:buNone/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slide" Target="slide30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png"/><Relationship Id="rId9" Type="http://schemas.openxmlformats.org/officeDocument/2006/relationships/slide" Target="slide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2.png"/><Relationship Id="rId9" Type="http://schemas.openxmlformats.org/officeDocument/2006/relationships/slide" Target="slide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slide" Target="slide30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slide" Target="slide30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slide" Target="slide8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slide" Target="slide34.xml"/><Relationship Id="rId5" Type="http://schemas.openxmlformats.org/officeDocument/2006/relationships/slide" Target="slide22.xml"/><Relationship Id="rId4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00213"/>
            <a:ext cx="7883525" cy="2592387"/>
          </a:xfrm>
          <a:noFill/>
          <a:ln/>
        </p:spPr>
        <p:txBody>
          <a:bodyPr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ea typeface="黑体" pitchFamily="2" charset="-122"/>
              </a:rPr>
              <a:t>微机原理及接口技术</a:t>
            </a:r>
            <a:endParaRPr lang="zh-CN" altLang="en-US" sz="4400">
              <a:solidFill>
                <a:srgbClr val="FFFF00"/>
              </a:solidFill>
              <a:ea typeface="黑体" pitchFamily="2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7200">
                <a:solidFill>
                  <a:srgbClr val="FFFFFF"/>
                </a:solidFill>
                <a:ea typeface="黑体" pitchFamily="2" charset="-122"/>
              </a:rPr>
              <a:t>7</a:t>
            </a: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章  常用接口器件</a:t>
            </a:r>
            <a:endParaRPr lang="en-US" altLang="zh-CN" sz="4000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1619250" y="4579938"/>
            <a:ext cx="734536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3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概述：微机应用系统的接口模型</a:t>
            </a:r>
            <a:endParaRPr lang="en-US" altLang="zh-CN" sz="3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6804310" y="1412720"/>
            <a:ext cx="1152160" cy="172824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外设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1B03B-1219-42CE-974C-959F5EABFD8F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4067930" y="1412720"/>
            <a:ext cx="1152160" cy="1728240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83960" y="1628750"/>
            <a:ext cx="720100" cy="288040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5220090" y="1628750"/>
            <a:ext cx="1584220" cy="288040"/>
          </a:xfrm>
          <a:prstGeom prst="rightArrow">
            <a:avLst/>
          </a:prstGeom>
          <a:solidFill>
            <a:srgbClr val="FF0066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220090" y="2275252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5220090" y="2779322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436120" y="134071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grpSp>
        <p:nvGrpSpPr>
          <p:cNvPr id="22" name="组合 21"/>
          <p:cNvGrpSpPr/>
          <p:nvPr/>
        </p:nvGrpSpPr>
        <p:grpSpPr>
          <a:xfrm>
            <a:off x="5580140" y="2431294"/>
            <a:ext cx="1152160" cy="400110"/>
            <a:chOff x="5004060" y="1804720"/>
            <a:chExt cx="1152160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004060" y="1804720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ACK</a:t>
              </a:r>
              <a:endParaRPr lang="zh-CN" altLang="en-US" sz="2000" baseline="-25000"/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5123644" y="1869216"/>
              <a:ext cx="52660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580140" y="1927548"/>
            <a:ext cx="1152160" cy="400110"/>
            <a:chOff x="5004060" y="1268700"/>
            <a:chExt cx="115216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004060" y="1268700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OBF</a:t>
              </a:r>
              <a:endParaRPr lang="zh-CN" altLang="en-US" sz="2000" baseline="-25000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5102502" y="1335375"/>
              <a:ext cx="50407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右箭头 23"/>
          <p:cNvSpPr/>
          <p:nvPr/>
        </p:nvSpPr>
        <p:spPr bwMode="auto">
          <a:xfrm>
            <a:off x="2483710" y="1628750"/>
            <a:ext cx="1584220" cy="288040"/>
          </a:xfrm>
          <a:prstGeom prst="rightArrow">
            <a:avLst/>
          </a:prstGeom>
          <a:solidFill>
            <a:srgbClr val="6666FF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9740" y="134071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2483710" y="2276840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37" name="组合 36"/>
          <p:cNvGrpSpPr/>
          <p:nvPr/>
        </p:nvGrpSpPr>
        <p:grpSpPr>
          <a:xfrm>
            <a:off x="2843760" y="2432882"/>
            <a:ext cx="1053421" cy="400110"/>
            <a:chOff x="2267680" y="1784792"/>
            <a:chExt cx="1053421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2267680" y="1784792"/>
              <a:ext cx="1053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INTR</a:t>
              </a:r>
              <a:endParaRPr lang="zh-CN" altLang="en-US" sz="2000" baseline="-25000"/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2387264" y="1849288"/>
              <a:ext cx="6265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组合 35"/>
          <p:cNvGrpSpPr/>
          <p:nvPr/>
        </p:nvGrpSpPr>
        <p:grpSpPr>
          <a:xfrm>
            <a:off x="2843760" y="1929136"/>
            <a:ext cx="870541" cy="400110"/>
            <a:chOff x="2267680" y="1281046"/>
            <a:chExt cx="870541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2267680" y="1281046"/>
              <a:ext cx="870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WR</a:t>
              </a:r>
              <a:endParaRPr lang="zh-CN" altLang="en-US" sz="2000" baseline="-25000"/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2373437" y="1347721"/>
              <a:ext cx="42828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矩形 37"/>
          <p:cNvSpPr/>
          <p:nvPr/>
        </p:nvSpPr>
        <p:spPr bwMode="auto">
          <a:xfrm>
            <a:off x="899490" y="1412720"/>
            <a:ext cx="1584220" cy="172824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或</a:t>
            </a:r>
            <a:endParaRPr lang="en-US" altLang="zh-CN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系统总线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9890" y="951055"/>
            <a:ext cx="172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输出接口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 bwMode="auto">
          <a:xfrm>
            <a:off x="6804310" y="4149100"/>
            <a:ext cx="1152160" cy="172824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外设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4067930" y="4149100"/>
            <a:ext cx="1152160" cy="1728240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283960" y="4365130"/>
            <a:ext cx="720100" cy="28804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43" name="右箭头 42"/>
          <p:cNvSpPr/>
          <p:nvPr/>
        </p:nvSpPr>
        <p:spPr bwMode="auto">
          <a:xfrm flipH="1">
            <a:off x="5220090" y="4365130"/>
            <a:ext cx="1584220" cy="288040"/>
          </a:xfrm>
          <a:prstGeom prst="rightArrow">
            <a:avLst/>
          </a:prstGeom>
          <a:solidFill>
            <a:srgbClr val="FF0066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H="1">
            <a:off x="5220090" y="5011632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flipH="1">
            <a:off x="5220090" y="5515702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436120" y="407709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grpSp>
        <p:nvGrpSpPr>
          <p:cNvPr id="72" name="组合 71"/>
          <p:cNvGrpSpPr/>
          <p:nvPr/>
        </p:nvGrpSpPr>
        <p:grpSpPr>
          <a:xfrm>
            <a:off x="5580140" y="4663928"/>
            <a:ext cx="1152160" cy="400110"/>
            <a:chOff x="5580140" y="4447898"/>
            <a:chExt cx="1152160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580140" y="4447898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STB</a:t>
              </a:r>
              <a:endParaRPr lang="zh-CN" altLang="en-US" sz="2000"/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5678582" y="4514573"/>
              <a:ext cx="48813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右箭头 52"/>
          <p:cNvSpPr/>
          <p:nvPr/>
        </p:nvSpPr>
        <p:spPr bwMode="auto">
          <a:xfrm flipH="1">
            <a:off x="2483710" y="4365130"/>
            <a:ext cx="1584220" cy="288040"/>
          </a:xfrm>
          <a:prstGeom prst="rightArrow">
            <a:avLst/>
          </a:prstGeom>
          <a:solidFill>
            <a:srgbClr val="6666FF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9740" y="407709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2483710" y="5013220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2483710" y="5517290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grpSp>
        <p:nvGrpSpPr>
          <p:cNvPr id="57" name="组合 56"/>
          <p:cNvGrpSpPr/>
          <p:nvPr/>
        </p:nvGrpSpPr>
        <p:grpSpPr>
          <a:xfrm>
            <a:off x="2843760" y="5169262"/>
            <a:ext cx="1053421" cy="400110"/>
            <a:chOff x="2267680" y="1784792"/>
            <a:chExt cx="1053421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2267680" y="1784792"/>
              <a:ext cx="1053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INTR</a:t>
              </a:r>
              <a:endParaRPr lang="zh-CN" altLang="en-US" sz="2000" baseline="-25000"/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2387264" y="1849288"/>
              <a:ext cx="6265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组合 65"/>
          <p:cNvGrpSpPr/>
          <p:nvPr/>
        </p:nvGrpSpPr>
        <p:grpSpPr>
          <a:xfrm>
            <a:off x="2843760" y="4665516"/>
            <a:ext cx="870541" cy="400110"/>
            <a:chOff x="2843760" y="4449486"/>
            <a:chExt cx="870541" cy="400110"/>
          </a:xfrm>
        </p:grpSpPr>
        <p:sp>
          <p:nvSpPr>
            <p:cNvPr id="61" name="TextBox 60"/>
            <p:cNvSpPr txBox="1"/>
            <p:nvPr/>
          </p:nvSpPr>
          <p:spPr>
            <a:xfrm>
              <a:off x="2843760" y="4449486"/>
              <a:ext cx="870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RD</a:t>
              </a:r>
              <a:endParaRPr lang="zh-CN" altLang="en-US" sz="2000" baseline="-25000"/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949517" y="4516161"/>
              <a:ext cx="34232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矩形 62"/>
          <p:cNvSpPr/>
          <p:nvPr/>
        </p:nvSpPr>
        <p:spPr bwMode="auto">
          <a:xfrm>
            <a:off x="899490" y="4149100"/>
            <a:ext cx="1584220" cy="172824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或</a:t>
            </a:r>
            <a:endParaRPr lang="en-US" altLang="zh-CN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系统总线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79890" y="3687435"/>
            <a:ext cx="172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输入接口</a:t>
            </a:r>
            <a:endParaRPr lang="zh-CN" altLang="en-US"/>
          </a:p>
        </p:txBody>
      </p:sp>
      <p:sp>
        <p:nvSpPr>
          <p:cNvPr id="73" name="矩形 72"/>
          <p:cNvSpPr/>
          <p:nvPr/>
        </p:nvSpPr>
        <p:spPr bwMode="auto">
          <a:xfrm>
            <a:off x="4283960" y="1628750"/>
            <a:ext cx="720100" cy="288040"/>
          </a:xfrm>
          <a:prstGeom prst="rect">
            <a:avLst/>
          </a:prstGeom>
          <a:solidFill>
            <a:srgbClr val="FF99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283960" y="1628750"/>
            <a:ext cx="720100" cy="288040"/>
          </a:xfrm>
          <a:prstGeom prst="rect">
            <a:avLst/>
          </a:prstGeom>
          <a:solidFill>
            <a:srgbClr val="F8F8F8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>
            <a:off x="2483710" y="2780910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2483710" y="2780910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4283960" y="4365130"/>
            <a:ext cx="720100" cy="288040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81" name="矩形 80"/>
          <p:cNvSpPr/>
          <p:nvPr/>
        </p:nvSpPr>
        <p:spPr bwMode="auto">
          <a:xfrm>
            <a:off x="4283960" y="4365130"/>
            <a:ext cx="720100" cy="28804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cxnSp>
        <p:nvCxnSpPr>
          <p:cNvPr id="82" name="直接箭头连接符 81"/>
          <p:cNvCxnSpPr/>
          <p:nvPr/>
        </p:nvCxnSpPr>
        <p:spPr bwMode="auto">
          <a:xfrm flipH="1">
            <a:off x="5220090" y="5517290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95420" y="404580"/>
            <a:ext cx="453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方式，单向：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52150" y="5157240"/>
            <a:ext cx="115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IBF</a:t>
            </a:r>
            <a:endParaRPr lang="zh-CN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24" grpId="0" animBg="1"/>
      <p:bldP spid="25" grpId="0"/>
      <p:bldP spid="40" grpId="0" animBg="1"/>
      <p:bldP spid="41" grpId="0" animBg="1"/>
      <p:bldP spid="42" grpId="0" animBg="1"/>
      <p:bldP spid="43" grpId="0" animBg="1"/>
      <p:bldP spid="46" grpId="0"/>
      <p:bldP spid="53" grpId="0" animBg="1"/>
      <p:bldP spid="54" grpId="0"/>
      <p:bldP spid="63" grpId="0" animBg="1"/>
      <p:bldP spid="64" grpId="0"/>
      <p:bldP spid="73" grpId="0" animBg="1"/>
      <p:bldP spid="74" grpId="0" animBg="1"/>
      <p:bldP spid="79" grpId="0" animBg="1"/>
      <p:bldP spid="81" grpId="0" animBg="1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7236370" y="1628750"/>
            <a:ext cx="1152160" cy="367251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外设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1B03B-1219-42CE-974C-959F5EABFD8F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923910" y="1628750"/>
            <a:ext cx="1728240" cy="3672510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427980" y="1844780"/>
            <a:ext cx="720100" cy="288040"/>
          </a:xfrm>
          <a:prstGeom prst="rect">
            <a:avLst/>
          </a:prstGeom>
          <a:solidFill>
            <a:srgbClr val="FF99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652150" y="3056604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5652150" y="3560674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940190" y="177277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grpSp>
        <p:nvGrpSpPr>
          <p:cNvPr id="2" name="组合 21"/>
          <p:cNvGrpSpPr/>
          <p:nvPr/>
        </p:nvGrpSpPr>
        <p:grpSpPr>
          <a:xfrm>
            <a:off x="6012200" y="3212646"/>
            <a:ext cx="1152160" cy="400110"/>
            <a:chOff x="5004060" y="1804720"/>
            <a:chExt cx="1152160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004060" y="1804720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ACK</a:t>
              </a:r>
              <a:endParaRPr lang="zh-CN" altLang="en-US" sz="2000" baseline="-25000"/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5123644" y="1869216"/>
              <a:ext cx="52660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组合 22"/>
          <p:cNvGrpSpPr/>
          <p:nvPr/>
        </p:nvGrpSpPr>
        <p:grpSpPr>
          <a:xfrm>
            <a:off x="6012200" y="2708900"/>
            <a:ext cx="1152160" cy="400110"/>
            <a:chOff x="5004060" y="1268700"/>
            <a:chExt cx="115216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004060" y="1268700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OBF</a:t>
              </a:r>
              <a:endParaRPr lang="zh-CN" altLang="en-US" sz="2000" baseline="-25000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5102502" y="1335375"/>
              <a:ext cx="50407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2627730" y="177277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2339690" y="3048818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2339690" y="4601088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grpSp>
        <p:nvGrpSpPr>
          <p:cNvPr id="5" name="组合 36"/>
          <p:cNvGrpSpPr/>
          <p:nvPr/>
        </p:nvGrpSpPr>
        <p:grpSpPr>
          <a:xfrm>
            <a:off x="2699740" y="4253060"/>
            <a:ext cx="1053421" cy="400110"/>
            <a:chOff x="2267680" y="1784792"/>
            <a:chExt cx="1053421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2267680" y="1784792"/>
              <a:ext cx="1053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INTR</a:t>
              </a:r>
              <a:endParaRPr lang="zh-CN" altLang="en-US" sz="2000" baseline="-25000"/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2387264" y="1849288"/>
              <a:ext cx="6265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组合 35"/>
          <p:cNvGrpSpPr/>
          <p:nvPr/>
        </p:nvGrpSpPr>
        <p:grpSpPr>
          <a:xfrm>
            <a:off x="2699740" y="2701114"/>
            <a:ext cx="870541" cy="400110"/>
            <a:chOff x="2267680" y="1281046"/>
            <a:chExt cx="870541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2267680" y="1281046"/>
              <a:ext cx="870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WR</a:t>
              </a:r>
              <a:endParaRPr lang="zh-CN" altLang="en-US" sz="2000" baseline="-25000"/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2373437" y="1347721"/>
              <a:ext cx="42828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矩形 37"/>
          <p:cNvSpPr/>
          <p:nvPr/>
        </p:nvSpPr>
        <p:spPr bwMode="auto">
          <a:xfrm>
            <a:off x="755470" y="1628750"/>
            <a:ext cx="1584220" cy="367251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或</a:t>
            </a:r>
            <a:endParaRPr lang="en-US" altLang="zh-CN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系统总线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19840" y="1167085"/>
            <a:ext cx="266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en-US" altLang="zh-CN" smtClean="0"/>
              <a:t>/</a:t>
            </a:r>
            <a:r>
              <a:rPr lang="zh-CN" altLang="en-US" smtClean="0"/>
              <a:t>输出接口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 bwMode="auto">
          <a:xfrm>
            <a:off x="4427980" y="2276840"/>
            <a:ext cx="720100" cy="288040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H="1">
            <a:off x="5652150" y="4385058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flipH="1">
            <a:off x="5652150" y="4889128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012200" y="4541100"/>
            <a:ext cx="115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IBF</a:t>
            </a:r>
            <a:endParaRPr lang="zh-CN" altLang="en-US" sz="2000"/>
          </a:p>
        </p:txBody>
      </p:sp>
      <p:grpSp>
        <p:nvGrpSpPr>
          <p:cNvPr id="18" name="组合 71"/>
          <p:cNvGrpSpPr/>
          <p:nvPr/>
        </p:nvGrpSpPr>
        <p:grpSpPr>
          <a:xfrm>
            <a:off x="6012200" y="4037354"/>
            <a:ext cx="1152160" cy="400110"/>
            <a:chOff x="5580140" y="4447898"/>
            <a:chExt cx="1152160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580140" y="4447898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STB</a:t>
              </a:r>
              <a:endParaRPr lang="zh-CN" altLang="en-US" sz="2000"/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5678582" y="4514573"/>
              <a:ext cx="48813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5" name="直接箭头连接符 54"/>
          <p:cNvCxnSpPr/>
          <p:nvPr/>
        </p:nvCxnSpPr>
        <p:spPr bwMode="auto">
          <a:xfrm>
            <a:off x="2339690" y="3520614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21" name="组合 65"/>
          <p:cNvGrpSpPr/>
          <p:nvPr/>
        </p:nvGrpSpPr>
        <p:grpSpPr>
          <a:xfrm>
            <a:off x="2699740" y="3172910"/>
            <a:ext cx="870541" cy="400110"/>
            <a:chOff x="2843760" y="4449486"/>
            <a:chExt cx="870541" cy="400110"/>
          </a:xfrm>
        </p:grpSpPr>
        <p:sp>
          <p:nvSpPr>
            <p:cNvPr id="61" name="TextBox 60"/>
            <p:cNvSpPr txBox="1"/>
            <p:nvPr/>
          </p:nvSpPr>
          <p:spPr>
            <a:xfrm>
              <a:off x="2843760" y="4449486"/>
              <a:ext cx="870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RD</a:t>
              </a:r>
              <a:endParaRPr lang="zh-CN" altLang="en-US" sz="2000" baseline="-25000"/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949517" y="4516161"/>
              <a:ext cx="34232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左右箭头 56"/>
          <p:cNvSpPr/>
          <p:nvPr/>
        </p:nvSpPr>
        <p:spPr bwMode="auto">
          <a:xfrm>
            <a:off x="5652150" y="2060810"/>
            <a:ext cx="1584220" cy="288040"/>
          </a:xfrm>
          <a:prstGeom prst="leftRightArrow">
            <a:avLst/>
          </a:prstGeom>
          <a:solidFill>
            <a:srgbClr val="FF0066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65" name="左右箭头 64"/>
          <p:cNvSpPr/>
          <p:nvPr/>
        </p:nvSpPr>
        <p:spPr bwMode="auto">
          <a:xfrm>
            <a:off x="2339690" y="2060810"/>
            <a:ext cx="1584220" cy="288040"/>
          </a:xfrm>
          <a:prstGeom prst="leftRightArrow">
            <a:avLst/>
          </a:prstGeom>
          <a:solidFill>
            <a:srgbClr val="6666FF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6" name="右箭头 65"/>
          <p:cNvSpPr/>
          <p:nvPr/>
        </p:nvSpPr>
        <p:spPr bwMode="auto">
          <a:xfrm>
            <a:off x="5220090" y="1844780"/>
            <a:ext cx="360050" cy="288040"/>
          </a:xfrm>
          <a:prstGeom prst="rightArrow">
            <a:avLst/>
          </a:prstGeom>
          <a:solidFill>
            <a:srgbClr val="FF0066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7" name="右箭头 66"/>
          <p:cNvSpPr/>
          <p:nvPr/>
        </p:nvSpPr>
        <p:spPr bwMode="auto">
          <a:xfrm>
            <a:off x="3995920" y="1844780"/>
            <a:ext cx="360050" cy="288040"/>
          </a:xfrm>
          <a:prstGeom prst="rightArrow">
            <a:avLst/>
          </a:prstGeom>
          <a:solidFill>
            <a:srgbClr val="6666FF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8" name="右箭头 67"/>
          <p:cNvSpPr/>
          <p:nvPr/>
        </p:nvSpPr>
        <p:spPr bwMode="auto">
          <a:xfrm flipH="1">
            <a:off x="5220090" y="2276840"/>
            <a:ext cx="360050" cy="288040"/>
          </a:xfrm>
          <a:prstGeom prst="rightArrow">
            <a:avLst/>
          </a:prstGeom>
          <a:solidFill>
            <a:srgbClr val="FF0066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9" name="右箭头 68"/>
          <p:cNvSpPr/>
          <p:nvPr/>
        </p:nvSpPr>
        <p:spPr bwMode="auto">
          <a:xfrm flipH="1">
            <a:off x="3995920" y="2276840"/>
            <a:ext cx="360050" cy="288040"/>
          </a:xfrm>
          <a:prstGeom prst="rightArrow">
            <a:avLst/>
          </a:prstGeom>
          <a:solidFill>
            <a:srgbClr val="6666FF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283960" y="3789050"/>
            <a:ext cx="1008140" cy="432060"/>
          </a:xfrm>
          <a:prstGeom prst="rect">
            <a:avLst/>
          </a:prstGeom>
          <a:solidFill>
            <a:srgbClr val="CCC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状态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5420" y="404580"/>
            <a:ext cx="453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方式，双向：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1B03B-1219-42CE-974C-959F5EABFD8F}" type="slidenum">
              <a:rPr lang="zh-CN" altLang="en-US" smtClean="0"/>
              <a:pPr/>
              <a:t>12</a:t>
            </a:fld>
            <a:endParaRPr lang="en-US" altLang="zh-CN"/>
          </a:p>
        </p:txBody>
      </p:sp>
      <p:graphicFrame>
        <p:nvGraphicFramePr>
          <p:cNvPr id="1123330" name="Object 2"/>
          <p:cNvGraphicFramePr>
            <a:graphicFrameLocks noChangeAspect="1"/>
          </p:cNvGraphicFramePr>
          <p:nvPr/>
        </p:nvGraphicFramePr>
        <p:xfrm>
          <a:off x="323410" y="476590"/>
          <a:ext cx="4752660" cy="424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42" name="Visio" r:id="rId3" imgW="2252283" imgH="2013626" progId="Visio.Drawing.11">
                  <p:embed/>
                </p:oleObj>
              </mc:Choice>
              <mc:Fallback>
                <p:oleObj name="Visio" r:id="rId3" imgW="2252283" imgH="201362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10" y="476590"/>
                        <a:ext cx="4752660" cy="4249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3331" name="Object 3"/>
          <p:cNvGraphicFramePr>
            <a:graphicFrameLocks noChangeAspect="1"/>
          </p:cNvGraphicFramePr>
          <p:nvPr/>
        </p:nvGraphicFramePr>
        <p:xfrm>
          <a:off x="4211951" y="2492870"/>
          <a:ext cx="4680650" cy="414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43" name="Visio" r:id="rId5" imgW="2334013" imgH="2056860" progId="Visio.Drawing.11">
                  <p:embed/>
                </p:oleObj>
              </mc:Choice>
              <mc:Fallback>
                <p:oleObj name="Visio" r:id="rId5" imgW="2334013" imgH="20568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51" y="2492870"/>
                        <a:ext cx="4680650" cy="4146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1650" y="404580"/>
            <a:ext cx="252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60" y="2329700"/>
            <a:ext cx="2448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090" y="332570"/>
            <a:ext cx="331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8255</a:t>
            </a:r>
            <a:r>
              <a:rPr lang="zh-CN" altLang="en-US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方式</a:t>
            </a:r>
            <a:r>
              <a:rPr lang="en-US" altLang="zh-CN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0</a:t>
            </a:r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3635870" y="980660"/>
            <a:ext cx="3024420" cy="648090"/>
          </a:xfrm>
          <a:custGeom>
            <a:avLst/>
            <a:gdLst>
              <a:gd name="connsiteX0" fmla="*/ 2796988 w 2796988"/>
              <a:gd name="connsiteY0" fmla="*/ 0 h 828339"/>
              <a:gd name="connsiteX1" fmla="*/ 1818042 w 2796988"/>
              <a:gd name="connsiteY1" fmla="*/ 677732 h 828339"/>
              <a:gd name="connsiteX2" fmla="*/ 0 w 2796988"/>
              <a:gd name="connsiteY2" fmla="*/ 828339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988" h="828339">
                <a:moveTo>
                  <a:pt x="2796988" y="0"/>
                </a:moveTo>
                <a:cubicBezTo>
                  <a:pt x="2540597" y="269838"/>
                  <a:pt x="2284207" y="539676"/>
                  <a:pt x="1818042" y="677732"/>
                </a:cubicBezTo>
                <a:cubicBezTo>
                  <a:pt x="1351877" y="815788"/>
                  <a:pt x="675938" y="822063"/>
                  <a:pt x="0" y="828339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7046259" y="968188"/>
            <a:ext cx="1246094" cy="2280621"/>
          </a:xfrm>
          <a:custGeom>
            <a:avLst/>
            <a:gdLst>
              <a:gd name="connsiteX0" fmla="*/ 0 w 1246094"/>
              <a:gd name="connsiteY0" fmla="*/ 0 h 2280621"/>
              <a:gd name="connsiteX1" fmla="*/ 1194099 w 1246094"/>
              <a:gd name="connsiteY1" fmla="*/ 1376979 h 2280621"/>
              <a:gd name="connsiteX2" fmla="*/ 311972 w 1246094"/>
              <a:gd name="connsiteY2" fmla="*/ 2280621 h 228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6094" h="2280621">
                <a:moveTo>
                  <a:pt x="0" y="0"/>
                </a:moveTo>
                <a:cubicBezTo>
                  <a:pt x="571052" y="498438"/>
                  <a:pt x="1142104" y="996876"/>
                  <a:pt x="1194099" y="1376979"/>
                </a:cubicBezTo>
                <a:cubicBezTo>
                  <a:pt x="1246094" y="1757082"/>
                  <a:pt x="779033" y="2018851"/>
                  <a:pt x="311972" y="2280621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6228230" y="980660"/>
            <a:ext cx="2232310" cy="0"/>
          </a:xfrm>
          <a:prstGeom prst="line">
            <a:avLst/>
          </a:prstGeom>
          <a:solidFill>
            <a:schemeClr val="accent1"/>
          </a:solidFill>
          <a:ln w="1016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6804310" y="1412720"/>
            <a:ext cx="1152160" cy="172824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外设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1B03B-1219-42CE-974C-959F5EABFD8F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4067930" y="1412720"/>
            <a:ext cx="1152160" cy="1728240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5220090" y="1628750"/>
            <a:ext cx="1584220" cy="288040"/>
          </a:xfrm>
          <a:prstGeom prst="rightArrow">
            <a:avLst/>
          </a:prstGeom>
          <a:solidFill>
            <a:srgbClr val="FF0066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220090" y="2275252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5220090" y="2779322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436120" y="134071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grpSp>
        <p:nvGrpSpPr>
          <p:cNvPr id="2" name="组合 21"/>
          <p:cNvGrpSpPr/>
          <p:nvPr/>
        </p:nvGrpSpPr>
        <p:grpSpPr>
          <a:xfrm>
            <a:off x="5580140" y="2431294"/>
            <a:ext cx="1152160" cy="400110"/>
            <a:chOff x="5004060" y="1804720"/>
            <a:chExt cx="1152160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004060" y="1804720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ACK</a:t>
              </a:r>
              <a:endParaRPr lang="zh-CN" altLang="en-US" sz="2000" baseline="-25000"/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5123644" y="1869216"/>
              <a:ext cx="52660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组合 22"/>
          <p:cNvGrpSpPr/>
          <p:nvPr/>
        </p:nvGrpSpPr>
        <p:grpSpPr>
          <a:xfrm>
            <a:off x="5580140" y="1927548"/>
            <a:ext cx="1152160" cy="400110"/>
            <a:chOff x="5004060" y="1268700"/>
            <a:chExt cx="115216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004060" y="1268700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OBF</a:t>
              </a:r>
              <a:endParaRPr lang="zh-CN" altLang="en-US" sz="2000" baseline="-25000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5102502" y="1335375"/>
              <a:ext cx="50407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右箭头 23"/>
          <p:cNvSpPr/>
          <p:nvPr/>
        </p:nvSpPr>
        <p:spPr bwMode="auto">
          <a:xfrm>
            <a:off x="2483710" y="1628750"/>
            <a:ext cx="1584220" cy="288040"/>
          </a:xfrm>
          <a:prstGeom prst="rightArrow">
            <a:avLst/>
          </a:prstGeom>
          <a:solidFill>
            <a:srgbClr val="6666FF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9740" y="134071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2483710" y="2276840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5" name="组合 36"/>
          <p:cNvGrpSpPr/>
          <p:nvPr/>
        </p:nvGrpSpPr>
        <p:grpSpPr>
          <a:xfrm>
            <a:off x="2843760" y="2432882"/>
            <a:ext cx="1053421" cy="400110"/>
            <a:chOff x="2267680" y="1784792"/>
            <a:chExt cx="1053421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2267680" y="1784792"/>
              <a:ext cx="1053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INTR</a:t>
              </a:r>
              <a:endParaRPr lang="zh-CN" altLang="en-US" sz="2000" baseline="-25000"/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2387264" y="1849288"/>
              <a:ext cx="6265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组合 35"/>
          <p:cNvGrpSpPr/>
          <p:nvPr/>
        </p:nvGrpSpPr>
        <p:grpSpPr>
          <a:xfrm>
            <a:off x="2843760" y="1929136"/>
            <a:ext cx="870541" cy="400110"/>
            <a:chOff x="2267680" y="1281046"/>
            <a:chExt cx="870541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2267680" y="1281046"/>
              <a:ext cx="870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WR</a:t>
              </a:r>
              <a:endParaRPr lang="zh-CN" altLang="en-US" sz="2000" baseline="-25000"/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2373437" y="1347721"/>
              <a:ext cx="42828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矩形 37"/>
          <p:cNvSpPr/>
          <p:nvPr/>
        </p:nvSpPr>
        <p:spPr bwMode="auto">
          <a:xfrm>
            <a:off x="899490" y="1412720"/>
            <a:ext cx="1584220" cy="172824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或</a:t>
            </a:r>
            <a:endParaRPr lang="en-US" altLang="zh-CN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系统总线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9890" y="951055"/>
            <a:ext cx="172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输出接口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 bwMode="auto">
          <a:xfrm>
            <a:off x="6804310" y="4149100"/>
            <a:ext cx="1152160" cy="172824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外设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4067930" y="4149100"/>
            <a:ext cx="1152160" cy="1728240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43" name="右箭头 42"/>
          <p:cNvSpPr/>
          <p:nvPr/>
        </p:nvSpPr>
        <p:spPr bwMode="auto">
          <a:xfrm flipH="1">
            <a:off x="5220090" y="4365130"/>
            <a:ext cx="1584220" cy="288040"/>
          </a:xfrm>
          <a:prstGeom prst="rightArrow">
            <a:avLst/>
          </a:prstGeom>
          <a:solidFill>
            <a:srgbClr val="FF0066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H="1">
            <a:off x="5220090" y="5011632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flipH="1">
            <a:off x="5220090" y="5515702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436120" y="407709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sp>
        <p:nvSpPr>
          <p:cNvPr id="48" name="TextBox 47"/>
          <p:cNvSpPr txBox="1"/>
          <p:nvPr/>
        </p:nvSpPr>
        <p:spPr>
          <a:xfrm>
            <a:off x="5580140" y="5167674"/>
            <a:ext cx="115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IBF</a:t>
            </a:r>
            <a:endParaRPr lang="zh-CN" altLang="en-US" sz="2000"/>
          </a:p>
        </p:txBody>
      </p:sp>
      <p:grpSp>
        <p:nvGrpSpPr>
          <p:cNvPr id="18" name="组合 71"/>
          <p:cNvGrpSpPr/>
          <p:nvPr/>
        </p:nvGrpSpPr>
        <p:grpSpPr>
          <a:xfrm>
            <a:off x="5580140" y="4663928"/>
            <a:ext cx="1152160" cy="400110"/>
            <a:chOff x="5580140" y="4447898"/>
            <a:chExt cx="1152160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580140" y="4447898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STB</a:t>
              </a:r>
              <a:endParaRPr lang="zh-CN" altLang="en-US" sz="2000"/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5678582" y="4514573"/>
              <a:ext cx="48813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右箭头 52"/>
          <p:cNvSpPr/>
          <p:nvPr/>
        </p:nvSpPr>
        <p:spPr bwMode="auto">
          <a:xfrm flipH="1">
            <a:off x="2483710" y="4365130"/>
            <a:ext cx="1584220" cy="288040"/>
          </a:xfrm>
          <a:prstGeom prst="rightArrow">
            <a:avLst/>
          </a:prstGeom>
          <a:solidFill>
            <a:srgbClr val="6666FF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9740" y="407709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2483710" y="5013220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2483710" y="5517290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grpSp>
        <p:nvGrpSpPr>
          <p:cNvPr id="19" name="组合 56"/>
          <p:cNvGrpSpPr/>
          <p:nvPr/>
        </p:nvGrpSpPr>
        <p:grpSpPr>
          <a:xfrm>
            <a:off x="2843760" y="5169262"/>
            <a:ext cx="1053421" cy="400110"/>
            <a:chOff x="2267680" y="1784792"/>
            <a:chExt cx="1053421" cy="400110"/>
          </a:xfrm>
        </p:grpSpPr>
        <p:sp>
          <p:nvSpPr>
            <p:cNvPr id="58" name="TextBox 57"/>
            <p:cNvSpPr txBox="1"/>
            <p:nvPr/>
          </p:nvSpPr>
          <p:spPr>
            <a:xfrm>
              <a:off x="2267680" y="1784792"/>
              <a:ext cx="1053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INTR</a:t>
              </a:r>
              <a:endParaRPr lang="zh-CN" altLang="en-US" sz="2000" baseline="-25000"/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2387264" y="1849288"/>
              <a:ext cx="6265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组合 65"/>
          <p:cNvGrpSpPr/>
          <p:nvPr/>
        </p:nvGrpSpPr>
        <p:grpSpPr>
          <a:xfrm>
            <a:off x="2843760" y="4665516"/>
            <a:ext cx="870541" cy="400110"/>
            <a:chOff x="2843760" y="4449486"/>
            <a:chExt cx="870541" cy="400110"/>
          </a:xfrm>
        </p:grpSpPr>
        <p:sp>
          <p:nvSpPr>
            <p:cNvPr id="61" name="TextBox 60"/>
            <p:cNvSpPr txBox="1"/>
            <p:nvPr/>
          </p:nvSpPr>
          <p:spPr>
            <a:xfrm>
              <a:off x="2843760" y="4449486"/>
              <a:ext cx="870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RD</a:t>
              </a:r>
              <a:endParaRPr lang="zh-CN" altLang="en-US" sz="2000" baseline="-25000"/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949517" y="4516161"/>
              <a:ext cx="34232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矩形 62"/>
          <p:cNvSpPr/>
          <p:nvPr/>
        </p:nvSpPr>
        <p:spPr bwMode="auto">
          <a:xfrm>
            <a:off x="899490" y="4149100"/>
            <a:ext cx="1584220" cy="172824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或</a:t>
            </a:r>
            <a:endParaRPr lang="en-US" altLang="zh-CN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系统总线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79890" y="3687435"/>
            <a:ext cx="172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输入接口</a:t>
            </a:r>
            <a:endParaRPr lang="zh-CN" altLang="en-US"/>
          </a:p>
        </p:txBody>
      </p:sp>
      <p:sp>
        <p:nvSpPr>
          <p:cNvPr id="73" name="矩形 72"/>
          <p:cNvSpPr/>
          <p:nvPr/>
        </p:nvSpPr>
        <p:spPr bwMode="auto">
          <a:xfrm>
            <a:off x="4283960" y="1628750"/>
            <a:ext cx="720100" cy="288040"/>
          </a:xfrm>
          <a:prstGeom prst="rect">
            <a:avLst/>
          </a:prstGeom>
          <a:solidFill>
            <a:srgbClr val="FF99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>
            <a:off x="2483710" y="2780910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4283960" y="4365130"/>
            <a:ext cx="720100" cy="288040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65" name="TextBox 64"/>
          <p:cNvSpPr txBox="1"/>
          <p:nvPr/>
        </p:nvSpPr>
        <p:spPr>
          <a:xfrm>
            <a:off x="5220090" y="332570"/>
            <a:ext cx="331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8255</a:t>
            </a:r>
            <a:r>
              <a:rPr lang="zh-CN" altLang="en-US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方式</a:t>
            </a:r>
            <a:r>
              <a:rPr lang="en-US" altLang="zh-CN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1</a:t>
            </a:r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 bwMode="auto">
          <a:xfrm>
            <a:off x="6228230" y="980660"/>
            <a:ext cx="2232310" cy="0"/>
          </a:xfrm>
          <a:prstGeom prst="line">
            <a:avLst/>
          </a:prstGeom>
          <a:solidFill>
            <a:schemeClr val="accent1"/>
          </a:solidFill>
          <a:ln w="1016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10800000" flipV="1">
            <a:off x="5220090" y="980660"/>
            <a:ext cx="1080150" cy="432060"/>
          </a:xfrm>
          <a:prstGeom prst="straightConnector1">
            <a:avLst/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69" name="任意多边形 68"/>
          <p:cNvSpPr/>
          <p:nvPr/>
        </p:nvSpPr>
        <p:spPr bwMode="auto">
          <a:xfrm>
            <a:off x="5208104" y="980660"/>
            <a:ext cx="3368261" cy="3168440"/>
          </a:xfrm>
          <a:custGeom>
            <a:avLst/>
            <a:gdLst>
              <a:gd name="connsiteX0" fmla="*/ 2796209 w 3368261"/>
              <a:gd name="connsiteY0" fmla="*/ 0 h 3021495"/>
              <a:gd name="connsiteX1" fmla="*/ 2902226 w 3368261"/>
              <a:gd name="connsiteY1" fmla="*/ 2120348 h 3021495"/>
              <a:gd name="connsiteX2" fmla="*/ 0 w 3368261"/>
              <a:gd name="connsiteY2" fmla="*/ 3021495 h 302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8261" h="3021495">
                <a:moveTo>
                  <a:pt x="2796209" y="0"/>
                </a:moveTo>
                <a:cubicBezTo>
                  <a:pt x="3082235" y="808383"/>
                  <a:pt x="3368261" y="1616766"/>
                  <a:pt x="2902226" y="2120348"/>
                </a:cubicBezTo>
                <a:cubicBezTo>
                  <a:pt x="2436191" y="2623931"/>
                  <a:pt x="1218095" y="2822713"/>
                  <a:pt x="0" y="3021495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72" name="TextBox 71"/>
          <p:cNvSpPr txBox="1"/>
          <p:nvPr/>
        </p:nvSpPr>
        <p:spPr>
          <a:xfrm>
            <a:off x="395420" y="404580"/>
            <a:ext cx="453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方式，单向：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7236370" y="1628750"/>
            <a:ext cx="1152160" cy="367251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外设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1B03B-1219-42CE-974C-959F5EABFD8F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auto">
          <a:xfrm>
            <a:off x="3923910" y="1628750"/>
            <a:ext cx="1728240" cy="3672510"/>
          </a:xfrm>
          <a:prstGeom prst="rect">
            <a:avLst/>
          </a:prstGeom>
          <a:solidFill>
            <a:srgbClr val="FF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427980" y="1844780"/>
            <a:ext cx="720100" cy="288040"/>
          </a:xfrm>
          <a:prstGeom prst="rect">
            <a:avLst/>
          </a:prstGeom>
          <a:solidFill>
            <a:srgbClr val="FF99CC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652150" y="3056604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5652150" y="3560674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940190" y="177277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grpSp>
        <p:nvGrpSpPr>
          <p:cNvPr id="2" name="组合 21"/>
          <p:cNvGrpSpPr/>
          <p:nvPr/>
        </p:nvGrpSpPr>
        <p:grpSpPr>
          <a:xfrm>
            <a:off x="6012200" y="3212646"/>
            <a:ext cx="1152160" cy="400110"/>
            <a:chOff x="5004060" y="1804720"/>
            <a:chExt cx="1152160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004060" y="1804720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ACK</a:t>
              </a:r>
              <a:endParaRPr lang="zh-CN" altLang="en-US" sz="2000" baseline="-25000"/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5123644" y="1869216"/>
              <a:ext cx="52660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组合 22"/>
          <p:cNvGrpSpPr/>
          <p:nvPr/>
        </p:nvGrpSpPr>
        <p:grpSpPr>
          <a:xfrm>
            <a:off x="6012200" y="2708900"/>
            <a:ext cx="1152160" cy="400110"/>
            <a:chOff x="5004060" y="1268700"/>
            <a:chExt cx="1152160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5004060" y="1268700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OBF</a:t>
              </a:r>
              <a:endParaRPr lang="zh-CN" altLang="en-US" sz="2000" baseline="-25000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5102502" y="1335375"/>
              <a:ext cx="50407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2627730" y="1772770"/>
            <a:ext cx="122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D</a:t>
            </a:r>
            <a:r>
              <a:rPr lang="en-US" altLang="zh-CN" sz="2000" baseline="-25000" smtClean="0"/>
              <a:t>0</a:t>
            </a:r>
            <a:r>
              <a:rPr lang="zh-CN" altLang="en-US" sz="2000" smtClean="0"/>
              <a:t>～</a:t>
            </a:r>
            <a:r>
              <a:rPr lang="en-US" altLang="zh-CN" sz="2000" smtClean="0"/>
              <a:t>D</a:t>
            </a:r>
            <a:r>
              <a:rPr lang="en-US" altLang="zh-CN" sz="2000" baseline="-25000" smtClean="0"/>
              <a:t>7</a:t>
            </a:r>
            <a:endParaRPr lang="zh-CN" altLang="en-US" sz="2000" baseline="-2500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2339690" y="3048818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2339690" y="4601088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grpSp>
        <p:nvGrpSpPr>
          <p:cNvPr id="5" name="组合 36"/>
          <p:cNvGrpSpPr/>
          <p:nvPr/>
        </p:nvGrpSpPr>
        <p:grpSpPr>
          <a:xfrm>
            <a:off x="2699740" y="4253060"/>
            <a:ext cx="1053421" cy="400110"/>
            <a:chOff x="2267680" y="1784792"/>
            <a:chExt cx="1053421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2267680" y="1784792"/>
              <a:ext cx="1053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INTR</a:t>
              </a:r>
              <a:endParaRPr lang="zh-CN" altLang="en-US" sz="2000" baseline="-25000"/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2387264" y="1849288"/>
              <a:ext cx="6265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组合 35"/>
          <p:cNvGrpSpPr/>
          <p:nvPr/>
        </p:nvGrpSpPr>
        <p:grpSpPr>
          <a:xfrm>
            <a:off x="2699740" y="2701114"/>
            <a:ext cx="870541" cy="400110"/>
            <a:chOff x="2267680" y="1281046"/>
            <a:chExt cx="870541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2267680" y="1281046"/>
              <a:ext cx="870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WR</a:t>
              </a:r>
              <a:endParaRPr lang="zh-CN" altLang="en-US" sz="2000" baseline="-25000"/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2373437" y="1347721"/>
              <a:ext cx="42828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矩形 37"/>
          <p:cNvSpPr/>
          <p:nvPr/>
        </p:nvSpPr>
        <p:spPr bwMode="auto">
          <a:xfrm>
            <a:off x="755470" y="1628750"/>
            <a:ext cx="1584220" cy="3672510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或</a:t>
            </a:r>
            <a:endParaRPr lang="en-US" altLang="zh-CN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lang="zh-CN" altLang="en-US" smtClean="0"/>
              <a:t>系统总线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19840" y="1167085"/>
            <a:ext cx="266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en-US" altLang="zh-CN" smtClean="0"/>
              <a:t>/</a:t>
            </a:r>
            <a:r>
              <a:rPr lang="zh-CN" altLang="en-US" smtClean="0"/>
              <a:t>输出接口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 bwMode="auto">
          <a:xfrm>
            <a:off x="4427980" y="2276840"/>
            <a:ext cx="720100" cy="288040"/>
          </a:xfrm>
          <a:prstGeom prst="rect">
            <a:avLst/>
          </a:prstGeom>
          <a:solidFill>
            <a:srgbClr val="99FF6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H="1">
            <a:off x="5652150" y="4385058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flipH="1">
            <a:off x="5652150" y="4889128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lg"/>
            <a:tailEnd type="none" w="med" len="lg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012200" y="4541100"/>
            <a:ext cx="115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IBF</a:t>
            </a:r>
            <a:endParaRPr lang="zh-CN" altLang="en-US" sz="2000"/>
          </a:p>
        </p:txBody>
      </p:sp>
      <p:grpSp>
        <p:nvGrpSpPr>
          <p:cNvPr id="16" name="组合 71"/>
          <p:cNvGrpSpPr/>
          <p:nvPr/>
        </p:nvGrpSpPr>
        <p:grpSpPr>
          <a:xfrm>
            <a:off x="6012200" y="4037354"/>
            <a:ext cx="1152160" cy="400110"/>
            <a:chOff x="5580140" y="4447898"/>
            <a:chExt cx="1152160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580140" y="4447898"/>
              <a:ext cx="1152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STB</a:t>
              </a:r>
              <a:endParaRPr lang="zh-CN" altLang="en-US" sz="2000"/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5678582" y="4514573"/>
              <a:ext cx="48813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5" name="直接箭头连接符 54"/>
          <p:cNvCxnSpPr/>
          <p:nvPr/>
        </p:nvCxnSpPr>
        <p:spPr bwMode="auto">
          <a:xfrm>
            <a:off x="2339690" y="3520614"/>
            <a:ext cx="158422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18" name="组合 65"/>
          <p:cNvGrpSpPr/>
          <p:nvPr/>
        </p:nvGrpSpPr>
        <p:grpSpPr>
          <a:xfrm>
            <a:off x="2699740" y="3172910"/>
            <a:ext cx="870541" cy="400110"/>
            <a:chOff x="2843760" y="4449486"/>
            <a:chExt cx="870541" cy="400110"/>
          </a:xfrm>
        </p:grpSpPr>
        <p:sp>
          <p:nvSpPr>
            <p:cNvPr id="61" name="TextBox 60"/>
            <p:cNvSpPr txBox="1"/>
            <p:nvPr/>
          </p:nvSpPr>
          <p:spPr>
            <a:xfrm>
              <a:off x="2843760" y="4449486"/>
              <a:ext cx="870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RD</a:t>
              </a:r>
              <a:endParaRPr lang="zh-CN" altLang="en-US" sz="2000" baseline="-25000"/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949517" y="4516161"/>
              <a:ext cx="34232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左右箭头 56"/>
          <p:cNvSpPr/>
          <p:nvPr/>
        </p:nvSpPr>
        <p:spPr bwMode="auto">
          <a:xfrm>
            <a:off x="5652150" y="2060810"/>
            <a:ext cx="1584220" cy="288040"/>
          </a:xfrm>
          <a:prstGeom prst="leftRightArrow">
            <a:avLst/>
          </a:prstGeom>
          <a:solidFill>
            <a:srgbClr val="FF0066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/>
          </a:p>
        </p:txBody>
      </p:sp>
      <p:sp>
        <p:nvSpPr>
          <p:cNvPr id="65" name="左右箭头 64"/>
          <p:cNvSpPr/>
          <p:nvPr/>
        </p:nvSpPr>
        <p:spPr bwMode="auto">
          <a:xfrm>
            <a:off x="2339690" y="2060810"/>
            <a:ext cx="1584220" cy="288040"/>
          </a:xfrm>
          <a:prstGeom prst="leftRightArrow">
            <a:avLst/>
          </a:prstGeom>
          <a:solidFill>
            <a:srgbClr val="6666FF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 smtClean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6" name="右箭头 65"/>
          <p:cNvSpPr/>
          <p:nvPr/>
        </p:nvSpPr>
        <p:spPr bwMode="auto">
          <a:xfrm>
            <a:off x="5220090" y="1844780"/>
            <a:ext cx="360050" cy="288040"/>
          </a:xfrm>
          <a:prstGeom prst="rightArrow">
            <a:avLst/>
          </a:prstGeom>
          <a:solidFill>
            <a:srgbClr val="FF0066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7" name="右箭头 66"/>
          <p:cNvSpPr/>
          <p:nvPr/>
        </p:nvSpPr>
        <p:spPr bwMode="auto">
          <a:xfrm>
            <a:off x="3995920" y="1844780"/>
            <a:ext cx="360050" cy="288040"/>
          </a:xfrm>
          <a:prstGeom prst="rightArrow">
            <a:avLst/>
          </a:prstGeom>
          <a:solidFill>
            <a:srgbClr val="6666FF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8" name="右箭头 67"/>
          <p:cNvSpPr/>
          <p:nvPr/>
        </p:nvSpPr>
        <p:spPr bwMode="auto">
          <a:xfrm flipH="1">
            <a:off x="5220090" y="2276840"/>
            <a:ext cx="360050" cy="288040"/>
          </a:xfrm>
          <a:prstGeom prst="rightArrow">
            <a:avLst/>
          </a:prstGeom>
          <a:solidFill>
            <a:srgbClr val="FF0066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9" name="右箭头 68"/>
          <p:cNvSpPr/>
          <p:nvPr/>
        </p:nvSpPr>
        <p:spPr bwMode="auto">
          <a:xfrm flipH="1">
            <a:off x="3995920" y="2276840"/>
            <a:ext cx="360050" cy="288040"/>
          </a:xfrm>
          <a:prstGeom prst="rightArrow">
            <a:avLst/>
          </a:prstGeom>
          <a:solidFill>
            <a:srgbClr val="6666FF"/>
          </a:solidFill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4283960" y="3789050"/>
            <a:ext cx="1008140" cy="432060"/>
          </a:xfrm>
          <a:prstGeom prst="rect">
            <a:avLst/>
          </a:prstGeom>
          <a:solidFill>
            <a:srgbClr val="CCCC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状态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20090" y="332570"/>
            <a:ext cx="331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8255</a:t>
            </a:r>
            <a:r>
              <a:rPr lang="zh-CN" altLang="en-US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方式</a:t>
            </a:r>
            <a:r>
              <a:rPr lang="en-US" altLang="zh-CN" sz="36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2</a:t>
            </a:r>
            <a:endParaRPr lang="zh-CN" altLang="en-US" sz="3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itchFamily="49" charset="-122"/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6228230" y="980660"/>
            <a:ext cx="2232310" cy="0"/>
          </a:xfrm>
          <a:prstGeom prst="line">
            <a:avLst/>
          </a:prstGeom>
          <a:solidFill>
            <a:schemeClr val="accent1"/>
          </a:solidFill>
          <a:ln w="101600" cap="flat" cmpd="tri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5652150" y="980660"/>
            <a:ext cx="648090" cy="648090"/>
          </a:xfrm>
          <a:prstGeom prst="straightConnector1">
            <a:avLst/>
          </a:pr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95420" y="404580"/>
            <a:ext cx="453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方式，双向：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00213"/>
            <a:ext cx="7883525" cy="2592387"/>
          </a:xfrm>
          <a:noFill/>
          <a:ln/>
        </p:spPr>
        <p:txBody>
          <a:bodyPr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ea typeface="黑体" pitchFamily="2" charset="-122"/>
              </a:rPr>
              <a:t>微机原理及接口技术</a:t>
            </a:r>
            <a:endParaRPr lang="zh-CN" altLang="en-US" sz="4400">
              <a:solidFill>
                <a:srgbClr val="FFFF00"/>
              </a:solidFill>
              <a:ea typeface="黑体" pitchFamily="2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7200">
                <a:solidFill>
                  <a:srgbClr val="FFFFFF"/>
                </a:solidFill>
                <a:ea typeface="黑体" pitchFamily="2" charset="-122"/>
              </a:rPr>
              <a:t>7</a:t>
            </a: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章  常用接口器件</a:t>
            </a:r>
            <a:endParaRPr lang="en-US" altLang="zh-CN" sz="4000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1097731" name="Rectangle 3"/>
          <p:cNvSpPr>
            <a:spLocks noChangeArrowheads="1"/>
          </p:cNvSpPr>
          <p:nvPr/>
        </p:nvSpPr>
        <p:spPr bwMode="auto">
          <a:xfrm>
            <a:off x="1619250" y="4365625"/>
            <a:ext cx="73453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3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典型接口芯片</a:t>
            </a:r>
            <a:endParaRPr lang="en-US" altLang="zh-CN" sz="3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</p:txBody>
      </p:sp>
      <p:sp>
        <p:nvSpPr>
          <p:cNvPr id="1097732" name="Text Box 4"/>
          <p:cNvSpPr txBox="1">
            <a:spLocks noChangeArrowheads="1"/>
          </p:cNvSpPr>
          <p:nvPr/>
        </p:nvSpPr>
        <p:spPr bwMode="auto">
          <a:xfrm>
            <a:off x="2411413" y="5013325"/>
            <a:ext cx="6481762" cy="1373188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266700" indent="-266700" algn="l">
              <a:buClr>
                <a:srgbClr val="FF0000"/>
              </a:buClr>
            </a:pPr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7.1</a:t>
            </a:r>
            <a:r>
              <a:rPr lang="en-US" altLang="zh-CN" sz="2800">
                <a:latin typeface="Arial" charset="0"/>
              </a:rPr>
              <a:t>  </a:t>
            </a:r>
            <a:r>
              <a:rPr lang="en-US" altLang="zh-CN" sz="2800">
                <a:solidFill>
                  <a:srgbClr val="FF0066"/>
                </a:solidFill>
                <a:latin typeface="Arial" charset="0"/>
              </a:rPr>
              <a:t>8255</a:t>
            </a:r>
            <a:r>
              <a:rPr lang="zh-CN" altLang="en-US" sz="2800">
                <a:latin typeface="Arial" charset="0"/>
              </a:rPr>
              <a:t>：可编程</a:t>
            </a:r>
            <a:r>
              <a:rPr lang="zh-CN" altLang="en-US" sz="280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并行接口</a:t>
            </a:r>
          </a:p>
          <a:p>
            <a:pPr marL="266700" indent="-266700" algn="l">
              <a:buClr>
                <a:srgbClr val="FF0000"/>
              </a:buClr>
            </a:pPr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7.2</a:t>
            </a:r>
            <a:r>
              <a:rPr lang="en-US" altLang="zh-CN" sz="2800">
                <a:latin typeface="Arial" charset="0"/>
              </a:rPr>
              <a:t>  </a:t>
            </a:r>
            <a:r>
              <a:rPr lang="en-US" altLang="zh-CN" sz="2800">
                <a:solidFill>
                  <a:srgbClr val="FF0066"/>
                </a:solidFill>
                <a:latin typeface="Arial" charset="0"/>
              </a:rPr>
              <a:t>8253</a:t>
            </a:r>
            <a:r>
              <a:rPr lang="zh-CN" altLang="en-US" sz="2800">
                <a:latin typeface="Arial" charset="0"/>
              </a:rPr>
              <a:t>：可编程</a:t>
            </a:r>
            <a:r>
              <a:rPr lang="zh-CN" altLang="en-US" sz="280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定时器</a:t>
            </a:r>
          </a:p>
          <a:p>
            <a:pPr marL="266700" indent="-266700" algn="l">
              <a:buClr>
                <a:srgbClr val="FF0000"/>
              </a:buClr>
            </a:pPr>
            <a:r>
              <a:rPr lang="en-US" altLang="zh-CN" sz="2800">
                <a:solidFill>
                  <a:srgbClr val="0000FF"/>
                </a:solidFill>
                <a:latin typeface="Arial" charset="0"/>
              </a:rPr>
              <a:t>7.3</a:t>
            </a:r>
            <a:r>
              <a:rPr lang="en-US" altLang="zh-CN" sz="2800">
                <a:latin typeface="Arial" charset="0"/>
              </a:rPr>
              <a:t>  8250/</a:t>
            </a:r>
            <a:r>
              <a:rPr lang="en-US" altLang="zh-CN" sz="2800">
                <a:solidFill>
                  <a:srgbClr val="FF0066"/>
                </a:solidFill>
                <a:latin typeface="Arial" charset="0"/>
              </a:rPr>
              <a:t>16550</a:t>
            </a:r>
            <a:r>
              <a:rPr lang="zh-CN" altLang="en-US" sz="2800">
                <a:latin typeface="Arial" charset="0"/>
              </a:rPr>
              <a:t>：可编程</a:t>
            </a:r>
            <a:r>
              <a:rPr lang="zh-CN" altLang="en-US" sz="2800">
                <a:solidFill>
                  <a:srgbClr val="FF6600"/>
                </a:solidFill>
                <a:latin typeface="Arial" charset="0"/>
                <a:ea typeface="黑体" pitchFamily="2" charset="-122"/>
              </a:rPr>
              <a:t>串行通信接口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7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97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97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97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326AC5-572F-4926-9F39-3F20CD57C445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b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一、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内部结构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外部引线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13788" cy="5327650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SzTx/>
              <a:buFont typeface="Wingdings" pitchFamily="2" charset="2"/>
              <a:buAutoNum type="arabicPeriod"/>
            </a:pPr>
            <a:endParaRPr lang="zh-CN" altLang="en-US" sz="2800" b="1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8757" name="Object 5"/>
          <p:cNvGraphicFramePr>
            <a:graphicFrameLocks noChangeAspect="1"/>
          </p:cNvGraphicFramePr>
          <p:nvPr/>
        </p:nvGraphicFramePr>
        <p:xfrm>
          <a:off x="539750" y="44450"/>
          <a:ext cx="7848600" cy="624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759" name="Visio" r:id="rId3" imgW="3883739" imgH="3090402" progId="Visio.Drawing.11">
                  <p:embed/>
                </p:oleObj>
              </mc:Choice>
              <mc:Fallback>
                <p:oleObj name="Visio" r:id="rId3" imgW="3883739" imgH="3090402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450"/>
                        <a:ext cx="7848600" cy="624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8759" name="Text Box 7"/>
          <p:cNvSpPr txBox="1">
            <a:spLocks noChangeArrowheads="1"/>
          </p:cNvSpPr>
          <p:nvPr/>
        </p:nvSpPr>
        <p:spPr bwMode="auto">
          <a:xfrm>
            <a:off x="2555875" y="6308725"/>
            <a:ext cx="417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/>
              <a:t>图</a:t>
            </a:r>
            <a:r>
              <a:rPr kumimoji="1" lang="en-US" altLang="zh-CN"/>
              <a:t>7.2   8255</a:t>
            </a:r>
            <a:r>
              <a:rPr kumimoji="1" lang="zh-CN" altLang="en-US"/>
              <a:t>的内部结构框图 </a:t>
            </a:r>
          </a:p>
        </p:txBody>
      </p:sp>
      <p:sp>
        <p:nvSpPr>
          <p:cNvPr id="1098760" name="Text Box 8"/>
          <p:cNvSpPr txBox="1">
            <a:spLocks noChangeArrowheads="1"/>
          </p:cNvSpPr>
          <p:nvPr/>
        </p:nvSpPr>
        <p:spPr bwMode="auto">
          <a:xfrm>
            <a:off x="6877050" y="1214438"/>
            <a:ext cx="172720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输入、输出、双向</a:t>
            </a:r>
          </a:p>
        </p:txBody>
      </p:sp>
      <p:sp>
        <p:nvSpPr>
          <p:cNvPr id="1098761" name="Text Box 9"/>
          <p:cNvSpPr txBox="1">
            <a:spLocks noChangeArrowheads="1"/>
          </p:cNvSpPr>
          <p:nvPr/>
        </p:nvSpPr>
        <p:spPr bwMode="auto">
          <a:xfrm>
            <a:off x="6877050" y="5264150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输入、输出</a:t>
            </a:r>
          </a:p>
        </p:txBody>
      </p:sp>
      <p:sp>
        <p:nvSpPr>
          <p:cNvPr id="1098762" name="Text Box 10"/>
          <p:cNvSpPr txBox="1">
            <a:spLocks noChangeArrowheads="1"/>
          </p:cNvSpPr>
          <p:nvPr/>
        </p:nvSpPr>
        <p:spPr bwMode="auto">
          <a:xfrm>
            <a:off x="6877050" y="2781300"/>
            <a:ext cx="1800225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</a:rPr>
              <a:t>输入、输出、</a:t>
            </a:r>
            <a:r>
              <a:rPr lang="zh-CN" altLang="en-US" sz="2000">
                <a:solidFill>
                  <a:srgbClr val="FF0000"/>
                </a:solidFill>
              </a:rPr>
              <a:t>控制</a:t>
            </a:r>
            <a:r>
              <a:rPr lang="en-US" altLang="zh-CN" sz="2000">
                <a:solidFill>
                  <a:srgbClr val="FF0000"/>
                </a:solidFill>
              </a:rPr>
              <a:t>/</a:t>
            </a:r>
            <a:r>
              <a:rPr lang="zh-CN" altLang="en-US" sz="2000">
                <a:solidFill>
                  <a:srgbClr val="FF0000"/>
                </a:solidFill>
              </a:rPr>
              <a:t>状态信号</a:t>
            </a:r>
          </a:p>
        </p:txBody>
      </p:sp>
      <p:sp>
        <p:nvSpPr>
          <p:cNvPr id="1098763" name="Text Box 11"/>
          <p:cNvSpPr txBox="1">
            <a:spLocks noChangeArrowheads="1"/>
          </p:cNvSpPr>
          <p:nvPr/>
        </p:nvSpPr>
        <p:spPr bwMode="auto">
          <a:xfrm>
            <a:off x="250825" y="3573463"/>
            <a:ext cx="208915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6600"/>
                </a:solidFill>
              </a:rPr>
              <a:t>复位后，</a:t>
            </a:r>
            <a:r>
              <a:rPr lang="en-US" altLang="zh-CN" sz="2000">
                <a:solidFill>
                  <a:srgbClr val="FF6600"/>
                </a:solidFill>
              </a:rPr>
              <a:t>A</a:t>
            </a:r>
            <a:r>
              <a:rPr lang="zh-CN" altLang="en-US" sz="2000">
                <a:solidFill>
                  <a:srgbClr val="FF6600"/>
                </a:solidFill>
              </a:rPr>
              <a:t>、</a:t>
            </a:r>
            <a:r>
              <a:rPr lang="en-US" altLang="zh-CN" sz="2000">
                <a:solidFill>
                  <a:srgbClr val="FF6600"/>
                </a:solidFill>
              </a:rPr>
              <a:t>B</a:t>
            </a:r>
            <a:r>
              <a:rPr lang="zh-CN" altLang="en-US" sz="2000">
                <a:solidFill>
                  <a:srgbClr val="FF6600"/>
                </a:solidFill>
              </a:rPr>
              <a:t>、</a:t>
            </a:r>
            <a:r>
              <a:rPr lang="en-US" altLang="zh-CN" sz="2000">
                <a:solidFill>
                  <a:srgbClr val="FF6600"/>
                </a:solidFill>
              </a:rPr>
              <a:t>C</a:t>
            </a:r>
            <a:r>
              <a:rPr lang="zh-CN" altLang="en-US" sz="2000">
                <a:solidFill>
                  <a:srgbClr val="FF6600"/>
                </a:solidFill>
              </a:rPr>
              <a:t>口均为</a:t>
            </a:r>
            <a:r>
              <a:rPr lang="zh-CN" altLang="en-US" sz="2000">
                <a:solidFill>
                  <a:srgbClr val="FF0000"/>
                </a:solidFill>
              </a:rPr>
              <a:t>输入</a:t>
            </a:r>
          </a:p>
        </p:txBody>
      </p:sp>
      <p:sp>
        <p:nvSpPr>
          <p:cNvPr id="1098764" name="Freeform 12"/>
          <p:cNvSpPr>
            <a:spLocks/>
          </p:cNvSpPr>
          <p:nvPr/>
        </p:nvSpPr>
        <p:spPr bwMode="auto">
          <a:xfrm>
            <a:off x="358775" y="4221163"/>
            <a:ext cx="1044575" cy="1368425"/>
          </a:xfrm>
          <a:custGeom>
            <a:avLst/>
            <a:gdLst/>
            <a:ahLst/>
            <a:cxnLst>
              <a:cxn ang="0">
                <a:pos x="250" y="771"/>
              </a:cxn>
              <a:cxn ang="0">
                <a:pos x="68" y="499"/>
              </a:cxn>
              <a:cxn ang="0">
                <a:pos x="658" y="0"/>
              </a:cxn>
            </a:cxnLst>
            <a:rect l="0" t="0" r="r" b="b"/>
            <a:pathLst>
              <a:path w="658" h="771">
                <a:moveTo>
                  <a:pt x="250" y="771"/>
                </a:moveTo>
                <a:cubicBezTo>
                  <a:pt x="125" y="699"/>
                  <a:pt x="0" y="628"/>
                  <a:pt x="68" y="499"/>
                </a:cubicBezTo>
                <a:cubicBezTo>
                  <a:pt x="136" y="370"/>
                  <a:pt x="397" y="185"/>
                  <a:pt x="658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98765" name="Text Box 13"/>
          <p:cNvSpPr txBox="1">
            <a:spLocks noChangeArrowheads="1"/>
          </p:cNvSpPr>
          <p:nvPr/>
        </p:nvSpPr>
        <p:spPr bwMode="auto">
          <a:xfrm>
            <a:off x="466725" y="2781300"/>
            <a:ext cx="10810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/>
              <a:t>D</a:t>
            </a:r>
            <a:r>
              <a:rPr lang="en-US" altLang="zh-CN" sz="2000" baseline="-25000"/>
              <a:t>0</a:t>
            </a:r>
            <a:r>
              <a:rPr lang="zh-CN" altLang="en-US" sz="2000"/>
              <a:t>～</a:t>
            </a:r>
            <a:r>
              <a:rPr lang="en-US" altLang="zh-CN" sz="2000"/>
              <a:t>D</a:t>
            </a:r>
            <a:r>
              <a:rPr lang="en-US" altLang="zh-CN" sz="2000" baseline="-25000"/>
              <a:t>7</a:t>
            </a:r>
          </a:p>
        </p:txBody>
      </p:sp>
      <p:sp>
        <p:nvSpPr>
          <p:cNvPr id="1098766" name="Text Box 14"/>
          <p:cNvSpPr txBox="1">
            <a:spLocks noChangeArrowheads="1"/>
          </p:cNvSpPr>
          <p:nvPr/>
        </p:nvSpPr>
        <p:spPr bwMode="auto">
          <a:xfrm>
            <a:off x="7380288" y="4076700"/>
            <a:ext cx="15113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6600"/>
                </a:solidFill>
              </a:rPr>
              <a:t>有锁存能力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098767" name="Text Box 15"/>
          <p:cNvSpPr txBox="1">
            <a:spLocks noChangeArrowheads="1"/>
          </p:cNvSpPr>
          <p:nvPr/>
        </p:nvSpPr>
        <p:spPr bwMode="auto">
          <a:xfrm>
            <a:off x="6877050" y="4365625"/>
            <a:ext cx="15113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6600"/>
                </a:solidFill>
              </a:rPr>
              <a:t>无锁存能力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098769" name="Freeform 17"/>
          <p:cNvSpPr>
            <a:spLocks/>
          </p:cNvSpPr>
          <p:nvPr/>
        </p:nvSpPr>
        <p:spPr bwMode="auto">
          <a:xfrm>
            <a:off x="8316913" y="2719388"/>
            <a:ext cx="527050" cy="1430337"/>
          </a:xfrm>
          <a:custGeom>
            <a:avLst/>
            <a:gdLst/>
            <a:ahLst/>
            <a:cxnLst>
              <a:cxn ang="0">
                <a:pos x="0" y="129"/>
              </a:cxn>
              <a:cxn ang="0">
                <a:pos x="317" y="129"/>
              </a:cxn>
              <a:cxn ang="0">
                <a:pos x="90" y="901"/>
              </a:cxn>
            </a:cxnLst>
            <a:rect l="0" t="0" r="r" b="b"/>
            <a:pathLst>
              <a:path w="332" h="901">
                <a:moveTo>
                  <a:pt x="0" y="129"/>
                </a:moveTo>
                <a:cubicBezTo>
                  <a:pt x="151" y="64"/>
                  <a:pt x="302" y="0"/>
                  <a:pt x="317" y="129"/>
                </a:cubicBezTo>
                <a:cubicBezTo>
                  <a:pt x="332" y="258"/>
                  <a:pt x="211" y="579"/>
                  <a:pt x="90" y="901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98771" name="Freeform 19"/>
          <p:cNvSpPr>
            <a:spLocks/>
          </p:cNvSpPr>
          <p:nvPr/>
        </p:nvSpPr>
        <p:spPr bwMode="auto">
          <a:xfrm>
            <a:off x="6694488" y="3068638"/>
            <a:ext cx="360362" cy="1368425"/>
          </a:xfrm>
          <a:custGeom>
            <a:avLst/>
            <a:gdLst/>
            <a:ahLst/>
            <a:cxnLst>
              <a:cxn ang="0">
                <a:pos x="197" y="0"/>
              </a:cxn>
              <a:cxn ang="0">
                <a:pos x="15" y="272"/>
              </a:cxn>
              <a:cxn ang="0">
                <a:pos x="288" y="862"/>
              </a:cxn>
            </a:cxnLst>
            <a:rect l="0" t="0" r="r" b="b"/>
            <a:pathLst>
              <a:path w="288" h="862">
                <a:moveTo>
                  <a:pt x="197" y="0"/>
                </a:moveTo>
                <a:cubicBezTo>
                  <a:pt x="98" y="64"/>
                  <a:pt x="0" y="128"/>
                  <a:pt x="15" y="272"/>
                </a:cubicBezTo>
                <a:cubicBezTo>
                  <a:pt x="30" y="416"/>
                  <a:pt x="159" y="639"/>
                  <a:pt x="288" y="862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98772" name="Text Box 20"/>
          <p:cNvSpPr txBox="1">
            <a:spLocks noChangeArrowheads="1"/>
          </p:cNvSpPr>
          <p:nvPr/>
        </p:nvSpPr>
        <p:spPr bwMode="auto">
          <a:xfrm>
            <a:off x="7524750" y="1844675"/>
            <a:ext cx="15113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6600"/>
                </a:solidFill>
              </a:rPr>
              <a:t>有锁存能力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098773" name="Line 21"/>
          <p:cNvSpPr>
            <a:spLocks noChangeShapeType="1"/>
          </p:cNvSpPr>
          <p:nvPr/>
        </p:nvSpPr>
        <p:spPr bwMode="auto">
          <a:xfrm>
            <a:off x="7524750" y="1557338"/>
            <a:ext cx="360363" cy="358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98774" name="Line 22"/>
          <p:cNvSpPr>
            <a:spLocks noChangeShapeType="1"/>
          </p:cNvSpPr>
          <p:nvPr/>
        </p:nvSpPr>
        <p:spPr bwMode="auto">
          <a:xfrm>
            <a:off x="8027988" y="1628775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98775" name="Text Box 23"/>
          <p:cNvSpPr txBox="1">
            <a:spLocks noChangeArrowheads="1"/>
          </p:cNvSpPr>
          <p:nvPr/>
        </p:nvSpPr>
        <p:spPr bwMode="auto">
          <a:xfrm>
            <a:off x="7524750" y="5876925"/>
            <a:ext cx="15113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6600"/>
                </a:solidFill>
              </a:rPr>
              <a:t>有锁存能力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098776" name="Line 24"/>
          <p:cNvSpPr>
            <a:spLocks noChangeShapeType="1"/>
          </p:cNvSpPr>
          <p:nvPr/>
        </p:nvSpPr>
        <p:spPr bwMode="auto">
          <a:xfrm>
            <a:off x="7524750" y="5589588"/>
            <a:ext cx="360363" cy="358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98777" name="Line 25"/>
          <p:cNvSpPr>
            <a:spLocks noChangeShapeType="1"/>
          </p:cNvSpPr>
          <p:nvPr/>
        </p:nvSpPr>
        <p:spPr bwMode="auto">
          <a:xfrm>
            <a:off x="8027988" y="5661025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9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9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09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0" grpId="0"/>
      <p:bldP spid="1098761" grpId="0"/>
      <p:bldP spid="1098762" grpId="0"/>
      <p:bldP spid="1098763" grpId="0"/>
      <p:bldP spid="1098764" grpId="0" animBg="1"/>
      <p:bldP spid="1098766" grpId="0"/>
      <p:bldP spid="1098767" grpId="0"/>
      <p:bldP spid="1098769" grpId="0" animBg="1"/>
      <p:bldP spid="1098771" grpId="0" animBg="1"/>
      <p:bldP spid="1098772" grpId="0"/>
      <p:bldP spid="1098773" grpId="0" animBg="1"/>
      <p:bldP spid="1098774" grpId="0" animBg="1"/>
      <p:bldP spid="1098775" grpId="0"/>
      <p:bldP spid="1098776" grpId="0" animBg="1"/>
      <p:bldP spid="10987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9780" name="Object 4"/>
          <p:cNvGraphicFramePr>
            <a:graphicFrameLocks noChangeAspect="1"/>
          </p:cNvGraphicFramePr>
          <p:nvPr/>
        </p:nvGraphicFramePr>
        <p:xfrm>
          <a:off x="2039938" y="188913"/>
          <a:ext cx="4908550" cy="64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782" name="Image" r:id="rId3" imgW="10060408" imgH="13283265" progId="">
                  <p:embed/>
                </p:oleObj>
              </mc:Choice>
              <mc:Fallback>
                <p:oleObj name="Image" r:id="rId3" imgW="10060408" imgH="1328326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188913"/>
                        <a:ext cx="4908550" cy="648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9782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172450" y="476250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9783" name="AutoShape 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4388" y="2420938"/>
            <a:ext cx="1155700" cy="50958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控制字</a:t>
            </a:r>
          </a:p>
        </p:txBody>
      </p:sp>
      <p:sp>
        <p:nvSpPr>
          <p:cNvPr id="1099784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4388" y="4797425"/>
            <a:ext cx="1155700" cy="50958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控制字</a:t>
            </a:r>
          </a:p>
        </p:txBody>
      </p:sp>
      <p:sp>
        <p:nvSpPr>
          <p:cNvPr id="1099785" name="Line 9"/>
          <p:cNvSpPr>
            <a:spLocks noChangeShapeType="1"/>
          </p:cNvSpPr>
          <p:nvPr/>
        </p:nvSpPr>
        <p:spPr bwMode="auto">
          <a:xfrm>
            <a:off x="3175000" y="8191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99786" name="Line 10"/>
          <p:cNvSpPr>
            <a:spLocks noChangeShapeType="1"/>
          </p:cNvSpPr>
          <p:nvPr/>
        </p:nvSpPr>
        <p:spPr bwMode="auto">
          <a:xfrm>
            <a:off x="3638550" y="812800"/>
            <a:ext cx="260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99787" name="Line 11"/>
          <p:cNvSpPr>
            <a:spLocks noChangeShapeType="1"/>
          </p:cNvSpPr>
          <p:nvPr/>
        </p:nvSpPr>
        <p:spPr bwMode="auto">
          <a:xfrm>
            <a:off x="4146550" y="825500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0B917-37B9-4523-AD76-09549A484AFB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工作方式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424863" cy="4392612"/>
          </a:xfrm>
        </p:spPr>
        <p:txBody>
          <a:bodyPr/>
          <a:lstStyle/>
          <a:p>
            <a:pPr marL="444500" indent="-444500">
              <a:spcAft>
                <a:spcPct val="10000"/>
              </a:spcAft>
              <a:buSzTx/>
              <a:buFont typeface="Wingdings" pitchFamily="2" charset="2"/>
              <a:buAutoNum type="arabicPeriod"/>
            </a:pPr>
            <a:r>
              <a:rPr lang="zh-CN" altLang="en-US" sz="2800" b="1"/>
              <a:t>工作方式</a:t>
            </a:r>
            <a:r>
              <a:rPr lang="en-US" altLang="zh-CN" sz="2800" b="1"/>
              <a:t>0</a:t>
            </a:r>
            <a:r>
              <a:rPr lang="zh-CN" altLang="en-US" sz="2800" b="1"/>
              <a:t>：</a:t>
            </a:r>
            <a:r>
              <a:rPr lang="zh-CN" altLang="en-US" sz="2800" b="1">
                <a:solidFill>
                  <a:srgbClr val="CC0000"/>
                </a:solidFill>
              </a:rPr>
              <a:t>基本</a:t>
            </a:r>
            <a:r>
              <a:rPr lang="zh-CN" altLang="en-US" sz="2800" b="1"/>
              <a:t>输入输出方式</a:t>
            </a:r>
          </a:p>
          <a:p>
            <a:pPr marL="979488" lvl="1" indent="-355600"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en-US" altLang="zh-CN" b="1"/>
              <a:t>A</a:t>
            </a:r>
            <a:r>
              <a:rPr lang="zh-CN" altLang="en-US" b="1"/>
              <a:t>口（</a:t>
            </a:r>
            <a:r>
              <a:rPr lang="en-US" altLang="zh-CN" b="1"/>
              <a:t>PA0</a:t>
            </a:r>
            <a:r>
              <a:rPr lang="zh-CN" altLang="en-US" b="1"/>
              <a:t>～</a:t>
            </a:r>
            <a:r>
              <a:rPr lang="en-US" altLang="zh-CN" b="1"/>
              <a:t>PA7</a:t>
            </a:r>
            <a:r>
              <a:rPr lang="zh-CN" altLang="en-US" b="1"/>
              <a:t>）：</a:t>
            </a:r>
            <a:r>
              <a:rPr lang="zh-CN" altLang="en-US" b="1">
                <a:solidFill>
                  <a:srgbClr val="0000FF"/>
                </a:solidFill>
              </a:rPr>
              <a:t>输入</a:t>
            </a:r>
            <a:r>
              <a:rPr lang="zh-CN" altLang="en-US" b="1"/>
              <a:t>或</a:t>
            </a:r>
            <a:r>
              <a:rPr lang="zh-CN" altLang="en-US" b="1">
                <a:solidFill>
                  <a:srgbClr val="FF0000"/>
                </a:solidFill>
              </a:rPr>
              <a:t>输出</a:t>
            </a:r>
          </a:p>
          <a:p>
            <a:pPr marL="979488" lvl="1" indent="-355600"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en-US" altLang="zh-CN" b="1"/>
              <a:t>B</a:t>
            </a:r>
            <a:r>
              <a:rPr lang="zh-CN" altLang="en-US" b="1"/>
              <a:t>口（</a:t>
            </a:r>
            <a:r>
              <a:rPr lang="en-US" altLang="zh-CN" b="1"/>
              <a:t>PB0</a:t>
            </a:r>
            <a:r>
              <a:rPr lang="zh-CN" altLang="en-US" b="1"/>
              <a:t>～</a:t>
            </a:r>
            <a:r>
              <a:rPr lang="en-US" altLang="zh-CN" b="1"/>
              <a:t>PB7</a:t>
            </a:r>
            <a:r>
              <a:rPr lang="zh-CN" altLang="en-US" b="1"/>
              <a:t>）：</a:t>
            </a:r>
            <a:r>
              <a:rPr lang="zh-CN" altLang="en-US" b="1">
                <a:solidFill>
                  <a:srgbClr val="0000FF"/>
                </a:solidFill>
              </a:rPr>
              <a:t>输入</a:t>
            </a:r>
            <a:r>
              <a:rPr lang="zh-CN" altLang="en-US" b="1"/>
              <a:t>或</a:t>
            </a:r>
            <a:r>
              <a:rPr lang="zh-CN" altLang="en-US" b="1">
                <a:solidFill>
                  <a:srgbClr val="FF0000"/>
                </a:solidFill>
              </a:rPr>
              <a:t>输出</a:t>
            </a:r>
          </a:p>
          <a:p>
            <a:pPr marL="979488" lvl="1" indent="-355600"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en-US" altLang="zh-CN" b="1"/>
              <a:t>C</a:t>
            </a:r>
            <a:r>
              <a:rPr lang="zh-CN" altLang="en-US" b="1"/>
              <a:t>口（</a:t>
            </a:r>
            <a:r>
              <a:rPr lang="en-US" altLang="zh-CN" b="1"/>
              <a:t>PC4</a:t>
            </a:r>
            <a:r>
              <a:rPr lang="zh-CN" altLang="en-US" b="1"/>
              <a:t>～</a:t>
            </a:r>
            <a:r>
              <a:rPr lang="en-US" altLang="zh-CN" b="1"/>
              <a:t>PC7</a:t>
            </a:r>
            <a:r>
              <a:rPr lang="zh-CN" altLang="en-US" b="1"/>
              <a:t>）：</a:t>
            </a:r>
            <a:r>
              <a:rPr lang="zh-CN" altLang="en-US" b="1">
                <a:solidFill>
                  <a:srgbClr val="0000FF"/>
                </a:solidFill>
              </a:rPr>
              <a:t>输入</a:t>
            </a:r>
            <a:r>
              <a:rPr lang="zh-CN" altLang="en-US" b="1"/>
              <a:t>或</a:t>
            </a:r>
            <a:r>
              <a:rPr lang="zh-CN" altLang="en-US" b="1">
                <a:solidFill>
                  <a:srgbClr val="FF0000"/>
                </a:solidFill>
              </a:rPr>
              <a:t>输出</a:t>
            </a:r>
          </a:p>
          <a:p>
            <a:pPr marL="979488" lvl="1" indent="-355600"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en-US" altLang="zh-CN" b="1"/>
              <a:t>C</a:t>
            </a:r>
            <a:r>
              <a:rPr lang="zh-CN" altLang="en-US" b="1"/>
              <a:t>口（</a:t>
            </a:r>
            <a:r>
              <a:rPr lang="en-US" altLang="zh-CN" b="1"/>
              <a:t>PC0</a:t>
            </a:r>
            <a:r>
              <a:rPr lang="zh-CN" altLang="en-US" b="1"/>
              <a:t>～</a:t>
            </a:r>
            <a:r>
              <a:rPr lang="en-US" altLang="zh-CN" b="1"/>
              <a:t>PC3</a:t>
            </a:r>
            <a:r>
              <a:rPr lang="zh-CN" altLang="en-US" b="1"/>
              <a:t>）：</a:t>
            </a:r>
            <a:r>
              <a:rPr lang="zh-CN" altLang="en-US" b="1">
                <a:solidFill>
                  <a:srgbClr val="0000FF"/>
                </a:solidFill>
              </a:rPr>
              <a:t>输入</a:t>
            </a:r>
            <a:r>
              <a:rPr lang="zh-CN" altLang="en-US" b="1"/>
              <a:t>或</a:t>
            </a:r>
            <a:r>
              <a:rPr lang="zh-CN" altLang="en-US" b="1">
                <a:solidFill>
                  <a:srgbClr val="FF0000"/>
                </a:solidFill>
              </a:rPr>
              <a:t>输出</a:t>
            </a:r>
          </a:p>
        </p:txBody>
      </p:sp>
      <p:sp>
        <p:nvSpPr>
          <p:cNvPr id="1100804" name="AutoShape 4"/>
          <p:cNvSpPr>
            <a:spLocks noChangeArrowheads="1"/>
          </p:cNvSpPr>
          <p:nvPr/>
        </p:nvSpPr>
        <p:spPr bwMode="auto">
          <a:xfrm>
            <a:off x="5003800" y="2132013"/>
            <a:ext cx="720725" cy="2233612"/>
          </a:xfrm>
          <a:prstGeom prst="roundRect">
            <a:avLst>
              <a:gd name="adj" fmla="val 34801"/>
            </a:avLst>
          </a:prstGeom>
          <a:noFill/>
          <a:ln w="28575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0805" name="AutoShape 5"/>
          <p:cNvSpPr>
            <a:spLocks noChangeArrowheads="1"/>
          </p:cNvSpPr>
          <p:nvPr/>
        </p:nvSpPr>
        <p:spPr bwMode="auto">
          <a:xfrm>
            <a:off x="6084888" y="2132013"/>
            <a:ext cx="792162" cy="2233612"/>
          </a:xfrm>
          <a:prstGeom prst="roundRect">
            <a:avLst>
              <a:gd name="adj" fmla="val 34801"/>
            </a:avLst>
          </a:prstGeom>
          <a:noFill/>
          <a:ln w="28575" algn="ctr">
            <a:solidFill>
              <a:srgbClr val="FF66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0806" name="Text Box 6"/>
          <p:cNvSpPr txBox="1">
            <a:spLocks noChangeArrowheads="1"/>
          </p:cNvSpPr>
          <p:nvPr/>
        </p:nvSpPr>
        <p:spPr bwMode="auto">
          <a:xfrm>
            <a:off x="3852863" y="4710113"/>
            <a:ext cx="20875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无锁存能力</a:t>
            </a:r>
          </a:p>
        </p:txBody>
      </p:sp>
      <p:sp>
        <p:nvSpPr>
          <p:cNvPr id="1100807" name="Text Box 7"/>
          <p:cNvSpPr txBox="1">
            <a:spLocks noChangeArrowheads="1"/>
          </p:cNvSpPr>
          <p:nvPr/>
        </p:nvSpPr>
        <p:spPr bwMode="auto">
          <a:xfrm>
            <a:off x="6156325" y="4710113"/>
            <a:ext cx="20875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有锁存能力</a:t>
            </a:r>
          </a:p>
        </p:txBody>
      </p:sp>
      <p:sp>
        <p:nvSpPr>
          <p:cNvPr id="1100808" name="Line 8"/>
          <p:cNvSpPr>
            <a:spLocks noChangeShapeType="1"/>
          </p:cNvSpPr>
          <p:nvPr/>
        </p:nvSpPr>
        <p:spPr bwMode="auto">
          <a:xfrm>
            <a:off x="6588125" y="4365625"/>
            <a:ext cx="71438" cy="431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0809" name="Line 9"/>
          <p:cNvSpPr>
            <a:spLocks noChangeShapeType="1"/>
          </p:cNvSpPr>
          <p:nvPr/>
        </p:nvSpPr>
        <p:spPr bwMode="auto">
          <a:xfrm flipH="1">
            <a:off x="5076825" y="4365625"/>
            <a:ext cx="142875" cy="431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0811" name="AutoShape 11"/>
          <p:cNvSpPr>
            <a:spLocks/>
          </p:cNvSpPr>
          <p:nvPr/>
        </p:nvSpPr>
        <p:spPr bwMode="auto">
          <a:xfrm>
            <a:off x="971550" y="3357563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0812" name="Freeform 12"/>
          <p:cNvSpPr>
            <a:spLocks/>
          </p:cNvSpPr>
          <p:nvPr/>
        </p:nvSpPr>
        <p:spPr bwMode="auto">
          <a:xfrm>
            <a:off x="430213" y="3789363"/>
            <a:ext cx="685800" cy="1223962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23" y="181"/>
              </a:cxn>
              <a:cxn ang="0">
                <a:pos x="432" y="771"/>
              </a:cxn>
            </a:cxnLst>
            <a:rect l="0" t="0" r="r" b="b"/>
            <a:pathLst>
              <a:path w="432" h="771">
                <a:moveTo>
                  <a:pt x="296" y="0"/>
                </a:moveTo>
                <a:cubicBezTo>
                  <a:pt x="148" y="26"/>
                  <a:pt x="0" y="53"/>
                  <a:pt x="23" y="181"/>
                </a:cubicBezTo>
                <a:cubicBezTo>
                  <a:pt x="46" y="309"/>
                  <a:pt x="239" y="540"/>
                  <a:pt x="432" y="771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0813" name="Text Box 13"/>
          <p:cNvSpPr txBox="1">
            <a:spLocks noChangeArrowheads="1"/>
          </p:cNvSpPr>
          <p:nvPr/>
        </p:nvSpPr>
        <p:spPr bwMode="auto">
          <a:xfrm>
            <a:off x="611188" y="4940300"/>
            <a:ext cx="287972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D60093"/>
                </a:solidFill>
              </a:rPr>
              <a:t>可按位置位</a:t>
            </a:r>
            <a:r>
              <a:rPr lang="en-US" altLang="zh-CN" sz="2800">
                <a:solidFill>
                  <a:srgbClr val="D60093"/>
                </a:solidFill>
              </a:rPr>
              <a:t>/</a:t>
            </a:r>
            <a:r>
              <a:rPr lang="zh-CN" altLang="en-US" sz="2800">
                <a:solidFill>
                  <a:srgbClr val="D60093"/>
                </a:solidFill>
              </a:rPr>
              <a:t>复位</a:t>
            </a:r>
          </a:p>
        </p:txBody>
      </p:sp>
      <p:sp>
        <p:nvSpPr>
          <p:cNvPr id="1100814" name="AutoShape 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476375" y="5661025"/>
            <a:ext cx="1155700" cy="50958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控制字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0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0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0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4" grpId="0" animBg="1"/>
      <p:bldP spid="1100805" grpId="0" animBg="1"/>
      <p:bldP spid="1100806" grpId="0"/>
      <p:bldP spid="1100807" grpId="0"/>
      <p:bldP spid="1100808" grpId="0" animBg="1"/>
      <p:bldP spid="1100809" grpId="0" animBg="1"/>
      <p:bldP spid="1100811" grpId="0" animBg="1"/>
      <p:bldP spid="1100812" grpId="0" animBg="1"/>
      <p:bldP spid="11008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116A96-2792-4328-8D94-E8005C20C36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53425" cy="1008063"/>
          </a:xfrm>
          <a:noFill/>
          <a:ln/>
        </p:spPr>
        <p:txBody>
          <a:bodyPr anchor="t"/>
          <a:lstStyle/>
          <a:p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微机应用系统的接口模型</a:t>
            </a:r>
            <a:b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一、单机接口模型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9975" y="4365625"/>
            <a:ext cx="4321175" cy="647700"/>
          </a:xfrm>
        </p:spPr>
        <p:txBody>
          <a:bodyPr/>
          <a:lstStyle/>
          <a:p>
            <a:pPr marL="352425" indent="-352425" algn="ctr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接口的作用</a:t>
            </a:r>
          </a:p>
        </p:txBody>
      </p:sp>
      <p:graphicFrame>
        <p:nvGraphicFramePr>
          <p:cNvPr id="1049634" name="Object 34"/>
          <p:cNvGraphicFramePr>
            <a:graphicFrameLocks noChangeAspect="1"/>
          </p:cNvGraphicFramePr>
          <p:nvPr/>
        </p:nvGraphicFramePr>
        <p:xfrm>
          <a:off x="1476375" y="1412875"/>
          <a:ext cx="60198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36" name="Visio" r:id="rId3" imgW="2405166" imgH="1145207" progId="Visio.Drawing.11">
                  <p:embed/>
                </p:oleObj>
              </mc:Choice>
              <mc:Fallback>
                <p:oleObj name="Visio" r:id="rId3" imgW="2405166" imgH="1145207" progId="Visio.Drawing.11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6019800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635" name="Rectangle 35"/>
          <p:cNvSpPr>
            <a:spLocks noChangeArrowheads="1"/>
          </p:cNvSpPr>
          <p:nvPr/>
        </p:nvSpPr>
        <p:spPr bwMode="auto">
          <a:xfrm>
            <a:off x="1547813" y="5516563"/>
            <a:ext cx="1800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>
                <a:solidFill>
                  <a:srgbClr val="0000FF"/>
                </a:solidFill>
              </a:rPr>
              <a:t>接口模型</a:t>
            </a:r>
          </a:p>
        </p:txBody>
      </p:sp>
      <p:sp>
        <p:nvSpPr>
          <p:cNvPr id="1049636" name="Rectangle 36"/>
          <p:cNvSpPr>
            <a:spLocks noChangeArrowheads="1"/>
          </p:cNvSpPr>
          <p:nvPr/>
        </p:nvSpPr>
        <p:spPr bwMode="auto">
          <a:xfrm>
            <a:off x="3492500" y="5229225"/>
            <a:ext cx="2952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2425" indent="-352425"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>
                <a:solidFill>
                  <a:srgbClr val="0000FF"/>
                </a:solidFill>
              </a:rPr>
              <a:t>接口硬件</a:t>
            </a:r>
          </a:p>
          <a:p>
            <a:pPr marL="352425" indent="-352425"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>
                <a:solidFill>
                  <a:srgbClr val="0000FF"/>
                </a:solidFill>
              </a:rPr>
              <a:t>设备驱动程序</a:t>
            </a:r>
          </a:p>
        </p:txBody>
      </p:sp>
      <p:sp>
        <p:nvSpPr>
          <p:cNvPr id="1049637" name="AutoShape 37"/>
          <p:cNvSpPr>
            <a:spLocks/>
          </p:cNvSpPr>
          <p:nvPr/>
        </p:nvSpPr>
        <p:spPr bwMode="auto">
          <a:xfrm>
            <a:off x="3276600" y="5300663"/>
            <a:ext cx="287338" cy="936625"/>
          </a:xfrm>
          <a:prstGeom prst="leftBrace">
            <a:avLst>
              <a:gd name="adj1" fmla="val 27164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35" grpId="0"/>
      <p:bldP spid="1049636" grpId="0"/>
      <p:bldP spid="10496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7C8047-7805-4B08-95BF-CEDDC9213A5A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工作方式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713788" cy="4465637"/>
          </a:xfrm>
        </p:spPr>
        <p:txBody>
          <a:bodyPr/>
          <a:lstStyle/>
          <a:p>
            <a:pPr marL="444500" indent="-444500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SzTx/>
              <a:buFont typeface="Wingdings" pitchFamily="2" charset="2"/>
              <a:buAutoNum type="arabicPeriod" startAt="2"/>
            </a:pPr>
            <a:r>
              <a:rPr lang="zh-CN" altLang="en-US" sz="2800" b="1"/>
              <a:t>工作方式</a:t>
            </a:r>
            <a:r>
              <a:rPr lang="en-US" altLang="zh-CN" sz="2800" b="1"/>
              <a:t>1</a:t>
            </a:r>
            <a:r>
              <a:rPr lang="zh-CN" altLang="en-US" sz="2800" b="1"/>
              <a:t>：</a:t>
            </a:r>
            <a:r>
              <a:rPr lang="zh-CN" altLang="en-US" sz="2800" b="1">
                <a:solidFill>
                  <a:srgbClr val="CC0000"/>
                </a:solidFill>
              </a:rPr>
              <a:t>选通</a:t>
            </a:r>
            <a:r>
              <a:rPr lang="zh-CN" altLang="en-US" sz="2800" b="1"/>
              <a:t>输入输出方式</a:t>
            </a:r>
          </a:p>
          <a:p>
            <a:pPr marL="979488" lvl="1" indent="-355600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en-US" altLang="zh-CN" b="1"/>
              <a:t>A</a:t>
            </a:r>
            <a:r>
              <a:rPr lang="zh-CN" altLang="en-US" b="1"/>
              <a:t>口（</a:t>
            </a:r>
            <a:r>
              <a:rPr lang="en-US" altLang="zh-CN" b="1"/>
              <a:t>PA0</a:t>
            </a:r>
            <a:r>
              <a:rPr lang="zh-CN" altLang="en-US" b="1"/>
              <a:t>～</a:t>
            </a:r>
            <a:r>
              <a:rPr lang="en-US" altLang="zh-CN" b="1"/>
              <a:t>PA7</a:t>
            </a:r>
            <a:r>
              <a:rPr lang="zh-CN" altLang="en-US" b="1"/>
              <a:t>）：</a:t>
            </a:r>
            <a:r>
              <a:rPr lang="zh-CN" altLang="en-US" b="1">
                <a:solidFill>
                  <a:srgbClr val="0000FF"/>
                </a:solidFill>
              </a:rPr>
              <a:t>输入 </a:t>
            </a:r>
            <a:r>
              <a:rPr lang="zh-CN" altLang="en-US" b="1"/>
              <a:t>或 </a:t>
            </a:r>
            <a:r>
              <a:rPr lang="zh-CN" altLang="en-US" b="1">
                <a:solidFill>
                  <a:srgbClr val="FF0000"/>
                </a:solidFill>
              </a:rPr>
              <a:t>输出</a:t>
            </a:r>
            <a:br>
              <a:rPr lang="zh-CN" altLang="en-US" b="1">
                <a:solidFill>
                  <a:srgbClr val="FF0000"/>
                </a:solidFill>
              </a:rPr>
            </a:br>
            <a:r>
              <a:rPr lang="en-US" altLang="zh-CN" b="1"/>
              <a:t>C</a:t>
            </a:r>
            <a:r>
              <a:rPr lang="zh-CN" altLang="en-US" b="1"/>
              <a:t>口（</a:t>
            </a:r>
            <a:r>
              <a:rPr lang="en-US" altLang="zh-CN" b="1"/>
              <a:t>PC3</a:t>
            </a:r>
            <a:r>
              <a:rPr lang="zh-CN" altLang="en-US" b="1"/>
              <a:t>、</a:t>
            </a:r>
            <a:r>
              <a:rPr lang="en-US" altLang="zh-CN" b="1">
                <a:solidFill>
                  <a:srgbClr val="0000FF"/>
                </a:solidFill>
              </a:rPr>
              <a:t>PC4</a:t>
            </a:r>
            <a:r>
              <a:rPr lang="zh-CN" altLang="en-US" b="1">
                <a:solidFill>
                  <a:srgbClr val="0000FF"/>
                </a:solidFill>
              </a:rPr>
              <a:t>、</a:t>
            </a:r>
            <a:r>
              <a:rPr lang="en-US" altLang="zh-CN" b="1">
                <a:solidFill>
                  <a:srgbClr val="0000FF"/>
                </a:solidFill>
              </a:rPr>
              <a:t>PC5 </a:t>
            </a:r>
            <a:r>
              <a:rPr lang="en-US" altLang="zh-CN" b="1"/>
              <a:t>/ </a:t>
            </a:r>
            <a:r>
              <a:rPr lang="en-US" altLang="zh-CN" b="1">
                <a:solidFill>
                  <a:srgbClr val="FF0000"/>
                </a:solidFill>
              </a:rPr>
              <a:t>PC6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PC7</a:t>
            </a:r>
            <a:r>
              <a:rPr lang="zh-CN" altLang="en-US" b="1"/>
              <a:t>）：</a:t>
            </a:r>
            <a:br>
              <a:rPr lang="zh-CN" altLang="en-US" b="1"/>
            </a:br>
            <a:r>
              <a:rPr lang="zh-CN" altLang="en-US" b="1"/>
              <a:t>控制、状态信号</a:t>
            </a:r>
            <a:endParaRPr lang="zh-CN" altLang="en-US" b="1">
              <a:solidFill>
                <a:srgbClr val="FF0000"/>
              </a:solidFill>
            </a:endParaRPr>
          </a:p>
          <a:p>
            <a:pPr marL="979488" lvl="1" indent="-355600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en-US" altLang="zh-CN" b="1"/>
              <a:t>B</a:t>
            </a:r>
            <a:r>
              <a:rPr lang="zh-CN" altLang="en-US" b="1"/>
              <a:t>口（</a:t>
            </a:r>
            <a:r>
              <a:rPr lang="en-US" altLang="zh-CN" b="1"/>
              <a:t>PB7</a:t>
            </a:r>
            <a:r>
              <a:rPr lang="zh-CN" altLang="en-US" b="1"/>
              <a:t>～</a:t>
            </a:r>
            <a:r>
              <a:rPr lang="en-US" altLang="zh-CN" b="1"/>
              <a:t>PB0</a:t>
            </a:r>
            <a:r>
              <a:rPr lang="zh-CN" altLang="en-US" b="1"/>
              <a:t>）：</a:t>
            </a:r>
            <a:r>
              <a:rPr lang="zh-CN" altLang="en-US" b="1">
                <a:solidFill>
                  <a:srgbClr val="0000FF"/>
                </a:solidFill>
              </a:rPr>
              <a:t>输入 </a:t>
            </a:r>
            <a:r>
              <a:rPr lang="zh-CN" altLang="en-US" b="1"/>
              <a:t>或 </a:t>
            </a:r>
            <a:r>
              <a:rPr lang="zh-CN" altLang="en-US" b="1">
                <a:solidFill>
                  <a:srgbClr val="FF0000"/>
                </a:solidFill>
              </a:rPr>
              <a:t>输出</a:t>
            </a:r>
            <a:br>
              <a:rPr lang="zh-CN" altLang="en-US" b="1">
                <a:solidFill>
                  <a:srgbClr val="FF0000"/>
                </a:solidFill>
              </a:rPr>
            </a:br>
            <a:r>
              <a:rPr lang="en-US" altLang="zh-CN" b="1"/>
              <a:t>C</a:t>
            </a:r>
            <a:r>
              <a:rPr lang="zh-CN" altLang="en-US" b="1"/>
              <a:t>口（</a:t>
            </a:r>
            <a:r>
              <a:rPr lang="en-US" altLang="zh-CN" b="1"/>
              <a:t>PC0</a:t>
            </a:r>
            <a:r>
              <a:rPr lang="zh-CN" altLang="en-US" b="1"/>
              <a:t>、</a:t>
            </a:r>
            <a:r>
              <a:rPr lang="en-US" altLang="zh-CN" b="1"/>
              <a:t>PC1</a:t>
            </a:r>
            <a:r>
              <a:rPr lang="zh-CN" altLang="en-US" b="1"/>
              <a:t>、</a:t>
            </a:r>
            <a:r>
              <a:rPr lang="en-US" altLang="zh-CN" b="1"/>
              <a:t>PC2</a:t>
            </a:r>
            <a:r>
              <a:rPr lang="zh-CN" altLang="en-US" b="1"/>
              <a:t>）：控制、状态信号</a:t>
            </a:r>
            <a:endParaRPr lang="zh-CN" altLang="en-US" b="1">
              <a:solidFill>
                <a:srgbClr val="FF0000"/>
              </a:solidFill>
            </a:endParaRPr>
          </a:p>
          <a:p>
            <a:pPr marL="979488" lvl="1" indent="-355600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en-US" altLang="zh-CN" b="1"/>
              <a:t>C</a:t>
            </a:r>
            <a:r>
              <a:rPr lang="zh-CN" altLang="en-US" b="1"/>
              <a:t>口（不用作控制</a:t>
            </a:r>
            <a:r>
              <a:rPr lang="en-US" altLang="zh-CN" b="1"/>
              <a:t>/</a:t>
            </a:r>
            <a:r>
              <a:rPr lang="zh-CN" altLang="en-US" b="1"/>
              <a:t>状态信号的位）：</a:t>
            </a:r>
            <a:r>
              <a:rPr lang="zh-CN" altLang="en-US" b="1">
                <a:solidFill>
                  <a:srgbClr val="0000FF"/>
                </a:solidFill>
              </a:rPr>
              <a:t>输入</a:t>
            </a:r>
            <a:r>
              <a:rPr lang="zh-CN" altLang="en-US" b="1"/>
              <a:t>或</a:t>
            </a:r>
            <a:r>
              <a:rPr lang="zh-CN" altLang="en-US" b="1">
                <a:solidFill>
                  <a:srgbClr val="FF0000"/>
                </a:solidFill>
              </a:rPr>
              <a:t>输出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068771-1BE5-4B64-BAF6-FECE65D90EDA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工作方式</a:t>
            </a:r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4681537"/>
          </a:xfrm>
        </p:spPr>
        <p:txBody>
          <a:bodyPr/>
          <a:lstStyle/>
          <a:p>
            <a:pPr marL="444500" indent="-444500">
              <a:spcBef>
                <a:spcPct val="0"/>
              </a:spcBef>
              <a:spcAft>
                <a:spcPct val="10000"/>
              </a:spcAft>
              <a:buSzTx/>
              <a:buFont typeface="Wingdings" pitchFamily="2" charset="2"/>
              <a:buAutoNum type="arabicPeriod" startAt="2"/>
            </a:pPr>
            <a:r>
              <a:rPr lang="zh-CN" altLang="en-US" sz="2800" b="1"/>
              <a:t>工作方式</a:t>
            </a:r>
            <a:r>
              <a:rPr lang="en-US" altLang="zh-CN" sz="2800" b="1"/>
              <a:t>1</a:t>
            </a:r>
            <a:r>
              <a:rPr lang="zh-CN" altLang="en-US" sz="2800" b="1"/>
              <a:t>：</a:t>
            </a:r>
            <a:r>
              <a:rPr lang="zh-CN" altLang="en-US" sz="2800" b="1">
                <a:solidFill>
                  <a:srgbClr val="CC0000"/>
                </a:solidFill>
              </a:rPr>
              <a:t>选通</a:t>
            </a:r>
            <a:r>
              <a:rPr lang="zh-CN" altLang="en-US" sz="2800" b="1"/>
              <a:t>输入输出方式</a:t>
            </a:r>
          </a:p>
          <a:p>
            <a:pPr marL="1162050" lvl="1" indent="-538163">
              <a:spcBef>
                <a:spcPct val="0"/>
              </a:spcBef>
              <a:spcAft>
                <a:spcPct val="10000"/>
              </a:spcAft>
              <a:buClr>
                <a:srgbClr val="006600"/>
              </a:buClr>
              <a:buSzTx/>
              <a:buFont typeface="Wingdings" pitchFamily="2" charset="2"/>
              <a:buAutoNum type="circleNumDbPlain"/>
            </a:pPr>
            <a:r>
              <a:rPr lang="zh-CN" altLang="en-US" b="1"/>
              <a:t>方式</a:t>
            </a:r>
            <a:r>
              <a:rPr lang="en-US" altLang="zh-CN" b="1"/>
              <a:t>1</a:t>
            </a:r>
            <a:r>
              <a:rPr lang="zh-CN" altLang="en-US" b="1"/>
              <a:t>下</a:t>
            </a:r>
            <a:r>
              <a:rPr lang="en-US" altLang="zh-CN" b="1"/>
              <a:t>A</a:t>
            </a:r>
            <a:r>
              <a:rPr lang="zh-CN" altLang="en-US" b="1"/>
              <a:t>口、</a:t>
            </a:r>
            <a:r>
              <a:rPr lang="en-US" altLang="zh-CN" b="1"/>
              <a:t>B</a:t>
            </a:r>
            <a:r>
              <a:rPr lang="zh-CN" altLang="en-US" b="1"/>
              <a:t>口均为</a:t>
            </a:r>
            <a:r>
              <a:rPr lang="zh-CN" altLang="en-US" b="1">
                <a:solidFill>
                  <a:srgbClr val="0000FF"/>
                </a:solidFill>
              </a:rPr>
              <a:t>输出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79" name="Object 7"/>
          <p:cNvGraphicFramePr>
            <a:graphicFrameLocks noChangeAspect="1"/>
          </p:cNvGraphicFramePr>
          <p:nvPr/>
        </p:nvGraphicFramePr>
        <p:xfrm>
          <a:off x="250825" y="3108325"/>
          <a:ext cx="8353425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885" name="Image" r:id="rId3" imgW="18524082" imgH="7572245" progId="">
                  <p:embed/>
                </p:oleObj>
              </mc:Choice>
              <mc:Fallback>
                <p:oleObj name="Image" r:id="rId3" imgW="18524082" imgH="7572245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08325"/>
                        <a:ext cx="8353425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3880" name="Object 8"/>
          <p:cNvGraphicFramePr>
            <a:graphicFrameLocks noChangeAspect="1"/>
          </p:cNvGraphicFramePr>
          <p:nvPr/>
        </p:nvGraphicFramePr>
        <p:xfrm>
          <a:off x="179388" y="606425"/>
          <a:ext cx="4321175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886" name="Image" r:id="rId5" imgW="9795918" imgH="5093878" progId="">
                  <p:embed/>
                </p:oleObj>
              </mc:Choice>
              <mc:Fallback>
                <p:oleObj name="Image" r:id="rId5" imgW="9795918" imgH="5093878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06425"/>
                        <a:ext cx="4321175" cy="224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3881" name="Object 9"/>
          <p:cNvGraphicFramePr>
            <a:graphicFrameLocks noChangeAspect="1"/>
          </p:cNvGraphicFramePr>
          <p:nvPr/>
        </p:nvGraphicFramePr>
        <p:xfrm>
          <a:off x="4608513" y="549275"/>
          <a:ext cx="4427537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887" name="Image" r:id="rId7" imgW="9795918" imgH="5093878" progId="">
                  <p:embed/>
                </p:oleObj>
              </mc:Choice>
              <mc:Fallback>
                <p:oleObj name="Image" r:id="rId7" imgW="9795918" imgH="5093878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549275"/>
                        <a:ext cx="4427537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83" name="Text Box 11"/>
          <p:cNvSpPr txBox="1">
            <a:spLocks noChangeArrowheads="1"/>
          </p:cNvSpPr>
          <p:nvPr/>
        </p:nvSpPr>
        <p:spPr bwMode="auto">
          <a:xfrm>
            <a:off x="900113" y="4005263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8255 → </a:t>
            </a:r>
            <a:r>
              <a:rPr lang="zh-CN" altLang="en-US" sz="2000">
                <a:solidFill>
                  <a:srgbClr val="0000FF"/>
                </a:solidFill>
              </a:rPr>
              <a:t>外设</a:t>
            </a:r>
          </a:p>
        </p:txBody>
      </p:sp>
      <p:sp>
        <p:nvSpPr>
          <p:cNvPr id="1103884" name="Text Box 12"/>
          <p:cNvSpPr txBox="1">
            <a:spLocks noChangeArrowheads="1"/>
          </p:cNvSpPr>
          <p:nvPr/>
        </p:nvSpPr>
        <p:spPr bwMode="auto">
          <a:xfrm>
            <a:off x="900113" y="3429000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CPU → 8255</a:t>
            </a:r>
          </a:p>
        </p:txBody>
      </p:sp>
      <p:sp>
        <p:nvSpPr>
          <p:cNvPr id="1103885" name="Text Box 13"/>
          <p:cNvSpPr txBox="1">
            <a:spLocks noChangeArrowheads="1"/>
          </p:cNvSpPr>
          <p:nvPr/>
        </p:nvSpPr>
        <p:spPr bwMode="auto">
          <a:xfrm>
            <a:off x="900113" y="4508500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8255 → CPU</a:t>
            </a:r>
          </a:p>
        </p:txBody>
      </p:sp>
      <p:sp>
        <p:nvSpPr>
          <p:cNvPr id="1103886" name="Text Box 14"/>
          <p:cNvSpPr txBox="1">
            <a:spLocks noChangeArrowheads="1"/>
          </p:cNvSpPr>
          <p:nvPr/>
        </p:nvSpPr>
        <p:spPr bwMode="auto">
          <a:xfrm>
            <a:off x="900113" y="5119688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外设 → </a:t>
            </a:r>
            <a:r>
              <a:rPr lang="en-US" altLang="zh-CN" sz="2000">
                <a:solidFill>
                  <a:srgbClr val="0000FF"/>
                </a:solidFill>
              </a:rPr>
              <a:t>8255</a:t>
            </a:r>
          </a:p>
        </p:txBody>
      </p:sp>
      <p:sp>
        <p:nvSpPr>
          <p:cNvPr id="1103887" name="Text Box 15"/>
          <p:cNvSpPr txBox="1">
            <a:spLocks noChangeArrowheads="1"/>
          </p:cNvSpPr>
          <p:nvPr/>
        </p:nvSpPr>
        <p:spPr bwMode="auto">
          <a:xfrm>
            <a:off x="900113" y="5683250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8255 → </a:t>
            </a:r>
            <a:r>
              <a:rPr lang="zh-CN" altLang="en-US" sz="2000">
                <a:solidFill>
                  <a:srgbClr val="0000FF"/>
                </a:solidFill>
              </a:rPr>
              <a:t>外设</a:t>
            </a:r>
          </a:p>
        </p:txBody>
      </p:sp>
      <p:sp>
        <p:nvSpPr>
          <p:cNvPr id="1103888" name="Line 16"/>
          <p:cNvSpPr>
            <a:spLocks noChangeShapeType="1"/>
          </p:cNvSpPr>
          <p:nvPr/>
        </p:nvSpPr>
        <p:spPr bwMode="auto">
          <a:xfrm>
            <a:off x="3194050" y="3778250"/>
            <a:ext cx="247650" cy="1041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3889" name="Freeform 17"/>
          <p:cNvSpPr>
            <a:spLocks/>
          </p:cNvSpPr>
          <p:nvPr/>
        </p:nvSpPr>
        <p:spPr bwMode="auto">
          <a:xfrm>
            <a:off x="3822700" y="3541713"/>
            <a:ext cx="912813" cy="712787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508" y="73"/>
              </a:cxn>
              <a:cxn ang="0">
                <a:pos x="404" y="449"/>
              </a:cxn>
            </a:cxnLst>
            <a:rect l="0" t="0" r="r" b="b"/>
            <a:pathLst>
              <a:path w="575" h="449">
                <a:moveTo>
                  <a:pt x="0" y="13"/>
                </a:moveTo>
                <a:cubicBezTo>
                  <a:pt x="220" y="6"/>
                  <a:pt x="441" y="0"/>
                  <a:pt x="508" y="73"/>
                </a:cubicBezTo>
                <a:cubicBezTo>
                  <a:pt x="575" y="146"/>
                  <a:pt x="489" y="297"/>
                  <a:pt x="404" y="44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3890" name="Freeform 18"/>
          <p:cNvSpPr>
            <a:spLocks/>
          </p:cNvSpPr>
          <p:nvPr/>
        </p:nvSpPr>
        <p:spPr bwMode="auto">
          <a:xfrm>
            <a:off x="5238750" y="4057650"/>
            <a:ext cx="1960563" cy="1333500"/>
          </a:xfrm>
          <a:custGeom>
            <a:avLst/>
            <a:gdLst/>
            <a:ahLst/>
            <a:cxnLst>
              <a:cxn ang="0">
                <a:pos x="0" y="840"/>
              </a:cxn>
              <a:cxn ang="0">
                <a:pos x="1060" y="256"/>
              </a:cxn>
              <a:cxn ang="0">
                <a:pos x="1048" y="0"/>
              </a:cxn>
            </a:cxnLst>
            <a:rect l="0" t="0" r="r" b="b"/>
            <a:pathLst>
              <a:path w="1235" h="840">
                <a:moveTo>
                  <a:pt x="0" y="840"/>
                </a:moveTo>
                <a:cubicBezTo>
                  <a:pt x="442" y="618"/>
                  <a:pt x="885" y="396"/>
                  <a:pt x="1060" y="256"/>
                </a:cubicBezTo>
                <a:cubicBezTo>
                  <a:pt x="1235" y="116"/>
                  <a:pt x="1141" y="58"/>
                  <a:pt x="1048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3891" name="Freeform 19"/>
          <p:cNvSpPr>
            <a:spLocks/>
          </p:cNvSpPr>
          <p:nvPr/>
        </p:nvSpPr>
        <p:spPr bwMode="auto">
          <a:xfrm>
            <a:off x="6235700" y="4552950"/>
            <a:ext cx="1162050" cy="736600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404" y="312"/>
              </a:cxn>
              <a:cxn ang="0">
                <a:pos x="460" y="88"/>
              </a:cxn>
              <a:cxn ang="0">
                <a:pos x="732" y="0"/>
              </a:cxn>
            </a:cxnLst>
            <a:rect l="0" t="0" r="r" b="b"/>
            <a:pathLst>
              <a:path w="732" h="464">
                <a:moveTo>
                  <a:pt x="0" y="464"/>
                </a:moveTo>
                <a:cubicBezTo>
                  <a:pt x="163" y="419"/>
                  <a:pt x="327" y="375"/>
                  <a:pt x="404" y="312"/>
                </a:cubicBezTo>
                <a:cubicBezTo>
                  <a:pt x="481" y="249"/>
                  <a:pt x="405" y="140"/>
                  <a:pt x="460" y="88"/>
                </a:cubicBezTo>
                <a:cubicBezTo>
                  <a:pt x="515" y="36"/>
                  <a:pt x="623" y="18"/>
                  <a:pt x="73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3892" name="Text Box 20"/>
          <p:cNvSpPr txBox="1">
            <a:spLocks noChangeArrowheads="1"/>
          </p:cNvSpPr>
          <p:nvPr/>
        </p:nvSpPr>
        <p:spPr bwMode="auto">
          <a:xfrm>
            <a:off x="1619250" y="620713"/>
            <a:ext cx="787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D60093"/>
                </a:solidFill>
              </a:rPr>
              <a:t>PC6</a:t>
            </a:r>
          </a:p>
        </p:txBody>
      </p:sp>
      <p:sp>
        <p:nvSpPr>
          <p:cNvPr id="1103894" name="Line 22"/>
          <p:cNvSpPr>
            <a:spLocks noChangeShapeType="1"/>
          </p:cNvSpPr>
          <p:nvPr/>
        </p:nvSpPr>
        <p:spPr bwMode="auto">
          <a:xfrm>
            <a:off x="1692275" y="981075"/>
            <a:ext cx="1223963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3895" name="Line 23"/>
          <p:cNvSpPr>
            <a:spLocks noChangeShapeType="1"/>
          </p:cNvSpPr>
          <p:nvPr/>
        </p:nvSpPr>
        <p:spPr bwMode="auto">
          <a:xfrm>
            <a:off x="2916238" y="981075"/>
            <a:ext cx="0" cy="503238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3896" name="Text Box 24"/>
          <p:cNvSpPr txBox="1">
            <a:spLocks noChangeArrowheads="1"/>
          </p:cNvSpPr>
          <p:nvPr/>
        </p:nvSpPr>
        <p:spPr bwMode="auto">
          <a:xfrm>
            <a:off x="6154738" y="620713"/>
            <a:ext cx="787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D60093"/>
                </a:solidFill>
              </a:rPr>
              <a:t>PC2</a:t>
            </a:r>
          </a:p>
        </p:txBody>
      </p:sp>
      <p:sp>
        <p:nvSpPr>
          <p:cNvPr id="1103897" name="Line 25"/>
          <p:cNvSpPr>
            <a:spLocks noChangeShapeType="1"/>
          </p:cNvSpPr>
          <p:nvPr/>
        </p:nvSpPr>
        <p:spPr bwMode="auto">
          <a:xfrm>
            <a:off x="6227763" y="981075"/>
            <a:ext cx="1223962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3898" name="Line 26"/>
          <p:cNvSpPr>
            <a:spLocks noChangeShapeType="1"/>
          </p:cNvSpPr>
          <p:nvPr/>
        </p:nvSpPr>
        <p:spPr bwMode="auto">
          <a:xfrm>
            <a:off x="7451725" y="981075"/>
            <a:ext cx="0" cy="503238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3899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52413" y="260350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3900" name="Text Box 28"/>
          <p:cNvSpPr txBox="1">
            <a:spLocks noChangeArrowheads="1"/>
          </p:cNvSpPr>
          <p:nvPr/>
        </p:nvSpPr>
        <p:spPr bwMode="auto">
          <a:xfrm>
            <a:off x="903288" y="1316038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103901" name="Oval 29"/>
          <p:cNvSpPr>
            <a:spLocks noChangeArrowheads="1"/>
          </p:cNvSpPr>
          <p:nvPr/>
        </p:nvSpPr>
        <p:spPr bwMode="auto">
          <a:xfrm>
            <a:off x="1547813" y="4483100"/>
            <a:ext cx="144462" cy="1444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3903" name="Freeform 31"/>
          <p:cNvSpPr>
            <a:spLocks/>
          </p:cNvSpPr>
          <p:nvPr/>
        </p:nvSpPr>
        <p:spPr bwMode="auto">
          <a:xfrm>
            <a:off x="1724025" y="3722688"/>
            <a:ext cx="1084263" cy="784225"/>
          </a:xfrm>
          <a:custGeom>
            <a:avLst/>
            <a:gdLst/>
            <a:ahLst/>
            <a:cxnLst>
              <a:cxn ang="0">
                <a:pos x="0" y="444"/>
              </a:cxn>
              <a:cxn ang="0">
                <a:pos x="453" y="337"/>
              </a:cxn>
              <a:cxn ang="0">
                <a:pos x="683" y="0"/>
              </a:cxn>
            </a:cxnLst>
            <a:rect l="0" t="0" r="r" b="b"/>
            <a:pathLst>
              <a:path w="683" h="444">
                <a:moveTo>
                  <a:pt x="0" y="444"/>
                </a:moveTo>
                <a:cubicBezTo>
                  <a:pt x="169" y="427"/>
                  <a:pt x="339" y="411"/>
                  <a:pt x="453" y="337"/>
                </a:cubicBezTo>
                <a:cubicBezTo>
                  <a:pt x="567" y="263"/>
                  <a:pt x="625" y="131"/>
                  <a:pt x="683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3905" name="Freeform 33"/>
          <p:cNvSpPr>
            <a:spLocks/>
          </p:cNvSpPr>
          <p:nvPr/>
        </p:nvSpPr>
        <p:spPr bwMode="auto">
          <a:xfrm>
            <a:off x="3814763" y="3605213"/>
            <a:ext cx="522287" cy="2312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" y="198"/>
              </a:cxn>
              <a:cxn ang="0">
                <a:pos x="82" y="1012"/>
              </a:cxn>
              <a:cxn ang="0">
                <a:pos x="329" y="1415"/>
              </a:cxn>
            </a:cxnLst>
            <a:rect l="0" t="0" r="r" b="b"/>
            <a:pathLst>
              <a:path w="329" h="1415">
                <a:moveTo>
                  <a:pt x="0" y="0"/>
                </a:moveTo>
                <a:cubicBezTo>
                  <a:pt x="83" y="14"/>
                  <a:pt x="167" y="29"/>
                  <a:pt x="181" y="198"/>
                </a:cubicBezTo>
                <a:cubicBezTo>
                  <a:pt x="195" y="367"/>
                  <a:pt x="57" y="809"/>
                  <a:pt x="82" y="1012"/>
                </a:cubicBezTo>
                <a:cubicBezTo>
                  <a:pt x="107" y="1215"/>
                  <a:pt x="218" y="1315"/>
                  <a:pt x="329" y="141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3906" name="AutoShape 34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260350"/>
            <a:ext cx="1155700" cy="50958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控制字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10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0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0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0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10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10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88" grpId="0" animBg="1"/>
      <p:bldP spid="1103889" grpId="0" animBg="1"/>
      <p:bldP spid="1103890" grpId="0" animBg="1"/>
      <p:bldP spid="1103891" grpId="0" animBg="1"/>
      <p:bldP spid="1103901" grpId="0" animBg="1"/>
      <p:bldP spid="1103903" grpId="0" animBg="1"/>
      <p:bldP spid="11039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06FD24-4564-43DE-AB69-2D3B5AA45155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工作方式</a:t>
            </a:r>
          </a:p>
        </p:txBody>
      </p:sp>
      <p:sp>
        <p:nvSpPr>
          <p:cNvPr id="110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4681537"/>
          </a:xfrm>
        </p:spPr>
        <p:txBody>
          <a:bodyPr/>
          <a:lstStyle/>
          <a:p>
            <a:pPr marL="444500" indent="-444500">
              <a:spcBef>
                <a:spcPct val="0"/>
              </a:spcBef>
              <a:spcAft>
                <a:spcPct val="10000"/>
              </a:spcAft>
              <a:buSzTx/>
              <a:buFont typeface="Wingdings" pitchFamily="2" charset="2"/>
              <a:buAutoNum type="arabicPeriod" startAt="2"/>
            </a:pPr>
            <a:r>
              <a:rPr lang="zh-CN" altLang="en-US" sz="2800" b="1"/>
              <a:t>工作方式</a:t>
            </a:r>
            <a:r>
              <a:rPr lang="en-US" altLang="zh-CN" sz="2800" b="1"/>
              <a:t>1</a:t>
            </a:r>
            <a:r>
              <a:rPr lang="zh-CN" altLang="en-US" sz="2800" b="1"/>
              <a:t>：</a:t>
            </a:r>
            <a:r>
              <a:rPr lang="zh-CN" altLang="en-US" sz="2800" b="1">
                <a:solidFill>
                  <a:srgbClr val="CC0000"/>
                </a:solidFill>
              </a:rPr>
              <a:t>选通</a:t>
            </a:r>
            <a:r>
              <a:rPr lang="zh-CN" altLang="en-US" sz="2800" b="1"/>
              <a:t>输入输出方式</a:t>
            </a:r>
          </a:p>
          <a:p>
            <a:pPr marL="1162050" lvl="1" indent="-538163">
              <a:spcBef>
                <a:spcPct val="0"/>
              </a:spcBef>
              <a:spcAft>
                <a:spcPct val="10000"/>
              </a:spcAft>
              <a:buClr>
                <a:srgbClr val="006600"/>
              </a:buClr>
              <a:buSzTx/>
              <a:buFont typeface="Wingdings" pitchFamily="2" charset="2"/>
              <a:buAutoNum type="circleNumDbPlain" startAt="2"/>
            </a:pPr>
            <a:r>
              <a:rPr lang="zh-CN" altLang="en-US" b="1"/>
              <a:t>方式</a:t>
            </a:r>
            <a:r>
              <a:rPr lang="en-US" altLang="zh-CN" b="1"/>
              <a:t>1</a:t>
            </a:r>
            <a:r>
              <a:rPr lang="zh-CN" altLang="en-US" b="1"/>
              <a:t>下</a:t>
            </a:r>
            <a:r>
              <a:rPr lang="en-US" altLang="zh-CN" b="1"/>
              <a:t>A</a:t>
            </a:r>
            <a:r>
              <a:rPr lang="zh-CN" altLang="en-US" b="1"/>
              <a:t>口、</a:t>
            </a:r>
            <a:r>
              <a:rPr lang="en-US" altLang="zh-CN" b="1"/>
              <a:t>B</a:t>
            </a:r>
            <a:r>
              <a:rPr lang="zh-CN" altLang="en-US" b="1"/>
              <a:t>口均为</a:t>
            </a:r>
            <a:r>
              <a:rPr lang="zh-CN" altLang="en-US" b="1">
                <a:solidFill>
                  <a:srgbClr val="0000FF"/>
                </a:solidFill>
              </a:rPr>
              <a:t>输入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4" name="Object 4"/>
          <p:cNvGraphicFramePr>
            <a:graphicFrameLocks noChangeAspect="1"/>
          </p:cNvGraphicFramePr>
          <p:nvPr/>
        </p:nvGraphicFramePr>
        <p:xfrm>
          <a:off x="34925" y="714375"/>
          <a:ext cx="446405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30" name="Image" r:id="rId3" imgW="9844898" imgH="5035102" progId="">
                  <p:embed/>
                </p:oleObj>
              </mc:Choice>
              <mc:Fallback>
                <p:oleObj name="Image" r:id="rId3" imgW="9844898" imgH="503510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714375"/>
                        <a:ext cx="4464050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D60093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25" name="Object 5"/>
          <p:cNvGraphicFramePr>
            <a:graphicFrameLocks noChangeAspect="1"/>
          </p:cNvGraphicFramePr>
          <p:nvPr/>
        </p:nvGraphicFramePr>
        <p:xfrm>
          <a:off x="4643438" y="698500"/>
          <a:ext cx="446563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31" name="Image" r:id="rId5" imgW="9844898" imgH="5035102" progId="">
                  <p:embed/>
                </p:oleObj>
              </mc:Choice>
              <mc:Fallback>
                <p:oleObj name="Image" r:id="rId5" imgW="9844898" imgH="5035102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98500"/>
                        <a:ext cx="4465637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D60093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26" name="Object 6"/>
          <p:cNvGraphicFramePr>
            <a:graphicFrameLocks noChangeAspect="1"/>
          </p:cNvGraphicFramePr>
          <p:nvPr/>
        </p:nvGraphicFramePr>
        <p:xfrm>
          <a:off x="396875" y="3357563"/>
          <a:ext cx="8135938" cy="323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32" name="Image" r:id="rId7" imgW="5943612" imgH="2362005" progId="">
                  <p:embed/>
                </p:oleObj>
              </mc:Choice>
              <mc:Fallback>
                <p:oleObj name="Image" r:id="rId7" imgW="5943612" imgH="236200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357563"/>
                        <a:ext cx="8135938" cy="323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27" name="Text Box 7"/>
          <p:cNvSpPr txBox="1">
            <a:spLocks noChangeArrowheads="1"/>
          </p:cNvSpPr>
          <p:nvPr/>
        </p:nvSpPr>
        <p:spPr bwMode="auto">
          <a:xfrm>
            <a:off x="2301875" y="5786438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外设 </a:t>
            </a:r>
            <a:r>
              <a:rPr lang="en-US" altLang="zh-CN" sz="2000">
                <a:solidFill>
                  <a:srgbClr val="0000FF"/>
                </a:solidFill>
              </a:rPr>
              <a:t>→ 8255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105928" name="Text Box 8"/>
          <p:cNvSpPr txBox="1">
            <a:spLocks noChangeArrowheads="1"/>
          </p:cNvSpPr>
          <p:nvPr/>
        </p:nvSpPr>
        <p:spPr bwMode="auto">
          <a:xfrm>
            <a:off x="1258888" y="5222875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CPU → 8255</a:t>
            </a:r>
          </a:p>
        </p:txBody>
      </p:sp>
      <p:sp>
        <p:nvSpPr>
          <p:cNvPr id="1105929" name="Text Box 9"/>
          <p:cNvSpPr txBox="1">
            <a:spLocks noChangeArrowheads="1"/>
          </p:cNvSpPr>
          <p:nvPr/>
        </p:nvSpPr>
        <p:spPr bwMode="auto">
          <a:xfrm>
            <a:off x="1258888" y="4646613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8255 → CPU</a:t>
            </a:r>
          </a:p>
        </p:txBody>
      </p:sp>
      <p:sp>
        <p:nvSpPr>
          <p:cNvPr id="1105930" name="Text Box 10"/>
          <p:cNvSpPr txBox="1">
            <a:spLocks noChangeArrowheads="1"/>
          </p:cNvSpPr>
          <p:nvPr/>
        </p:nvSpPr>
        <p:spPr bwMode="auto">
          <a:xfrm>
            <a:off x="1260475" y="3602038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外设 → </a:t>
            </a:r>
            <a:r>
              <a:rPr lang="en-US" altLang="zh-CN" sz="2000">
                <a:solidFill>
                  <a:srgbClr val="0000FF"/>
                </a:solidFill>
              </a:rPr>
              <a:t>8255</a:t>
            </a:r>
          </a:p>
        </p:txBody>
      </p:sp>
      <p:sp>
        <p:nvSpPr>
          <p:cNvPr id="1105931" name="Text Box 11"/>
          <p:cNvSpPr txBox="1">
            <a:spLocks noChangeArrowheads="1"/>
          </p:cNvSpPr>
          <p:nvPr/>
        </p:nvSpPr>
        <p:spPr bwMode="auto">
          <a:xfrm>
            <a:off x="1258888" y="4071938"/>
            <a:ext cx="17272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8255 → </a:t>
            </a:r>
            <a:r>
              <a:rPr lang="zh-CN" altLang="en-US" sz="2000">
                <a:solidFill>
                  <a:srgbClr val="0000FF"/>
                </a:solidFill>
              </a:rPr>
              <a:t>外设</a:t>
            </a:r>
          </a:p>
        </p:txBody>
      </p:sp>
      <p:sp>
        <p:nvSpPr>
          <p:cNvPr id="1105932" name="Text Box 12"/>
          <p:cNvSpPr txBox="1">
            <a:spLocks noChangeArrowheads="1"/>
          </p:cNvSpPr>
          <p:nvPr/>
        </p:nvSpPr>
        <p:spPr bwMode="auto">
          <a:xfrm>
            <a:off x="1692275" y="765175"/>
            <a:ext cx="787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D60093"/>
                </a:solidFill>
              </a:rPr>
              <a:t>PC4</a:t>
            </a:r>
          </a:p>
        </p:txBody>
      </p:sp>
      <p:sp>
        <p:nvSpPr>
          <p:cNvPr id="1105933" name="Line 13"/>
          <p:cNvSpPr>
            <a:spLocks noChangeShapeType="1"/>
          </p:cNvSpPr>
          <p:nvPr/>
        </p:nvSpPr>
        <p:spPr bwMode="auto">
          <a:xfrm>
            <a:off x="1763713" y="1123950"/>
            <a:ext cx="936625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34" name="Line 14"/>
          <p:cNvSpPr>
            <a:spLocks noChangeShapeType="1"/>
          </p:cNvSpPr>
          <p:nvPr/>
        </p:nvSpPr>
        <p:spPr bwMode="auto">
          <a:xfrm>
            <a:off x="2700338" y="1123950"/>
            <a:ext cx="142875" cy="217488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35" name="Text Box 15"/>
          <p:cNvSpPr txBox="1">
            <a:spLocks noChangeArrowheads="1"/>
          </p:cNvSpPr>
          <p:nvPr/>
        </p:nvSpPr>
        <p:spPr bwMode="auto">
          <a:xfrm>
            <a:off x="6300788" y="692150"/>
            <a:ext cx="787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D60093"/>
                </a:solidFill>
              </a:rPr>
              <a:t>PC2</a:t>
            </a:r>
          </a:p>
        </p:txBody>
      </p:sp>
      <p:sp>
        <p:nvSpPr>
          <p:cNvPr id="1105936" name="Line 16"/>
          <p:cNvSpPr>
            <a:spLocks noChangeShapeType="1"/>
          </p:cNvSpPr>
          <p:nvPr/>
        </p:nvSpPr>
        <p:spPr bwMode="auto">
          <a:xfrm>
            <a:off x="6372225" y="1050925"/>
            <a:ext cx="936625" cy="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37" name="Line 17"/>
          <p:cNvSpPr>
            <a:spLocks noChangeShapeType="1"/>
          </p:cNvSpPr>
          <p:nvPr/>
        </p:nvSpPr>
        <p:spPr bwMode="auto">
          <a:xfrm>
            <a:off x="7308850" y="1050925"/>
            <a:ext cx="142875" cy="290513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38" name="AutoShape 1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252413" y="260350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5940" name="Freeform 20"/>
          <p:cNvSpPr>
            <a:spLocks/>
          </p:cNvSpPr>
          <p:nvPr/>
        </p:nvSpPr>
        <p:spPr bwMode="auto">
          <a:xfrm>
            <a:off x="2925763" y="3686175"/>
            <a:ext cx="509587" cy="585788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206" y="48"/>
              </a:cxn>
              <a:cxn ang="0">
                <a:pos x="148" y="295"/>
              </a:cxn>
              <a:cxn ang="0">
                <a:pos x="288" y="402"/>
              </a:cxn>
            </a:cxnLst>
            <a:rect l="0" t="0" r="r" b="b"/>
            <a:pathLst>
              <a:path w="288" h="402">
                <a:moveTo>
                  <a:pt x="0" y="7"/>
                </a:moveTo>
                <a:cubicBezTo>
                  <a:pt x="90" y="3"/>
                  <a:pt x="181" y="0"/>
                  <a:pt x="206" y="48"/>
                </a:cubicBezTo>
                <a:cubicBezTo>
                  <a:pt x="231" y="96"/>
                  <a:pt x="134" y="236"/>
                  <a:pt x="148" y="295"/>
                </a:cubicBezTo>
                <a:cubicBezTo>
                  <a:pt x="162" y="354"/>
                  <a:pt x="263" y="382"/>
                  <a:pt x="288" y="40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41" name="Freeform 21"/>
          <p:cNvSpPr>
            <a:spLocks/>
          </p:cNvSpPr>
          <p:nvPr/>
        </p:nvSpPr>
        <p:spPr bwMode="auto">
          <a:xfrm>
            <a:off x="4010025" y="3787775"/>
            <a:ext cx="496888" cy="9794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8" y="140"/>
              </a:cxn>
              <a:cxn ang="0">
                <a:pos x="124" y="527"/>
              </a:cxn>
              <a:cxn ang="0">
                <a:pos x="272" y="667"/>
              </a:cxn>
            </a:cxnLst>
            <a:rect l="0" t="0" r="r" b="b"/>
            <a:pathLst>
              <a:path w="272" h="667">
                <a:moveTo>
                  <a:pt x="0" y="0"/>
                </a:moveTo>
                <a:cubicBezTo>
                  <a:pt x="63" y="26"/>
                  <a:pt x="127" y="52"/>
                  <a:pt x="148" y="140"/>
                </a:cubicBezTo>
                <a:cubicBezTo>
                  <a:pt x="169" y="228"/>
                  <a:pt x="103" y="439"/>
                  <a:pt x="124" y="527"/>
                </a:cubicBezTo>
                <a:cubicBezTo>
                  <a:pt x="145" y="615"/>
                  <a:pt x="245" y="638"/>
                  <a:pt x="272" y="66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42" name="Freeform 22"/>
          <p:cNvSpPr>
            <a:spLocks/>
          </p:cNvSpPr>
          <p:nvPr/>
        </p:nvSpPr>
        <p:spPr bwMode="auto">
          <a:xfrm>
            <a:off x="3997325" y="4846638"/>
            <a:ext cx="444500" cy="1122362"/>
          </a:xfrm>
          <a:custGeom>
            <a:avLst/>
            <a:gdLst/>
            <a:ahLst/>
            <a:cxnLst>
              <a:cxn ang="0">
                <a:pos x="0" y="707"/>
              </a:cxn>
              <a:cxn ang="0">
                <a:pos x="222" y="551"/>
              </a:cxn>
              <a:cxn ang="0">
                <a:pos x="8" y="164"/>
              </a:cxn>
              <a:cxn ang="0">
                <a:pos x="263" y="0"/>
              </a:cxn>
            </a:cxnLst>
            <a:rect l="0" t="0" r="r" b="b"/>
            <a:pathLst>
              <a:path w="263" h="707">
                <a:moveTo>
                  <a:pt x="0" y="707"/>
                </a:moveTo>
                <a:cubicBezTo>
                  <a:pt x="110" y="674"/>
                  <a:pt x="221" y="641"/>
                  <a:pt x="222" y="551"/>
                </a:cubicBezTo>
                <a:cubicBezTo>
                  <a:pt x="223" y="461"/>
                  <a:pt x="1" y="256"/>
                  <a:pt x="8" y="164"/>
                </a:cubicBezTo>
                <a:cubicBezTo>
                  <a:pt x="15" y="72"/>
                  <a:pt x="139" y="36"/>
                  <a:pt x="263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43" name="Freeform 23"/>
          <p:cNvSpPr>
            <a:spLocks/>
          </p:cNvSpPr>
          <p:nvPr/>
        </p:nvSpPr>
        <p:spPr bwMode="auto">
          <a:xfrm>
            <a:off x="5159375" y="4872038"/>
            <a:ext cx="614363" cy="522287"/>
          </a:xfrm>
          <a:custGeom>
            <a:avLst/>
            <a:gdLst/>
            <a:ahLst/>
            <a:cxnLst>
              <a:cxn ang="0">
                <a:pos x="0" y="329"/>
              </a:cxn>
              <a:cxn ang="0">
                <a:pos x="181" y="214"/>
              </a:cxn>
              <a:cxn ang="0">
                <a:pos x="247" y="107"/>
              </a:cxn>
              <a:cxn ang="0">
                <a:pos x="387" y="0"/>
              </a:cxn>
            </a:cxnLst>
            <a:rect l="0" t="0" r="r" b="b"/>
            <a:pathLst>
              <a:path w="387" h="329">
                <a:moveTo>
                  <a:pt x="0" y="329"/>
                </a:moveTo>
                <a:cubicBezTo>
                  <a:pt x="70" y="290"/>
                  <a:pt x="140" y="251"/>
                  <a:pt x="181" y="214"/>
                </a:cubicBezTo>
                <a:cubicBezTo>
                  <a:pt x="222" y="177"/>
                  <a:pt x="213" y="143"/>
                  <a:pt x="247" y="107"/>
                </a:cubicBezTo>
                <a:cubicBezTo>
                  <a:pt x="281" y="71"/>
                  <a:pt x="334" y="35"/>
                  <a:pt x="387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44" name="Freeform 24"/>
          <p:cNvSpPr>
            <a:spLocks/>
          </p:cNvSpPr>
          <p:nvPr/>
        </p:nvSpPr>
        <p:spPr bwMode="auto">
          <a:xfrm>
            <a:off x="6183313" y="4324350"/>
            <a:ext cx="1106487" cy="1096963"/>
          </a:xfrm>
          <a:custGeom>
            <a:avLst/>
            <a:gdLst/>
            <a:ahLst/>
            <a:cxnLst>
              <a:cxn ang="0">
                <a:pos x="170" y="691"/>
              </a:cxn>
              <a:cxn ang="0">
                <a:pos x="88" y="428"/>
              </a:cxn>
              <a:cxn ang="0">
                <a:pos x="697" y="0"/>
              </a:cxn>
            </a:cxnLst>
            <a:rect l="0" t="0" r="r" b="b"/>
            <a:pathLst>
              <a:path w="697" h="691">
                <a:moveTo>
                  <a:pt x="170" y="691"/>
                </a:moveTo>
                <a:cubicBezTo>
                  <a:pt x="85" y="617"/>
                  <a:pt x="0" y="543"/>
                  <a:pt x="88" y="428"/>
                </a:cubicBezTo>
                <a:cubicBezTo>
                  <a:pt x="176" y="313"/>
                  <a:pt x="436" y="156"/>
                  <a:pt x="697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45" name="Line 25"/>
          <p:cNvSpPr>
            <a:spLocks noChangeShapeType="1"/>
          </p:cNvSpPr>
          <p:nvPr/>
        </p:nvSpPr>
        <p:spPr bwMode="auto">
          <a:xfrm>
            <a:off x="4781550" y="4767263"/>
            <a:ext cx="0" cy="4968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46" name="Freeform 26"/>
          <p:cNvSpPr>
            <a:spLocks/>
          </p:cNvSpPr>
          <p:nvPr/>
        </p:nvSpPr>
        <p:spPr bwMode="auto">
          <a:xfrm>
            <a:off x="2482850" y="3749675"/>
            <a:ext cx="392113" cy="633413"/>
          </a:xfrm>
          <a:custGeom>
            <a:avLst/>
            <a:gdLst/>
            <a:ahLst/>
            <a:cxnLst>
              <a:cxn ang="0">
                <a:pos x="0" y="419"/>
              </a:cxn>
              <a:cxn ang="0">
                <a:pos x="99" y="156"/>
              </a:cxn>
              <a:cxn ang="0">
                <a:pos x="412" y="0"/>
              </a:cxn>
            </a:cxnLst>
            <a:rect l="0" t="0" r="r" b="b"/>
            <a:pathLst>
              <a:path w="412" h="419">
                <a:moveTo>
                  <a:pt x="0" y="419"/>
                </a:moveTo>
                <a:cubicBezTo>
                  <a:pt x="15" y="322"/>
                  <a:pt x="30" y="226"/>
                  <a:pt x="99" y="156"/>
                </a:cubicBezTo>
                <a:cubicBezTo>
                  <a:pt x="168" y="86"/>
                  <a:pt x="290" y="43"/>
                  <a:pt x="41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47" name="Line 27"/>
          <p:cNvSpPr>
            <a:spLocks noChangeShapeType="1"/>
          </p:cNvSpPr>
          <p:nvPr/>
        </p:nvSpPr>
        <p:spPr bwMode="auto">
          <a:xfrm>
            <a:off x="3997325" y="3370263"/>
            <a:ext cx="0" cy="295275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48" name="Oval 28"/>
          <p:cNvSpPr>
            <a:spLocks noChangeArrowheads="1"/>
          </p:cNvSpPr>
          <p:nvPr/>
        </p:nvSpPr>
        <p:spPr bwMode="auto">
          <a:xfrm>
            <a:off x="2411413" y="4381500"/>
            <a:ext cx="144462" cy="1444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5949" name="Line 29"/>
          <p:cNvSpPr>
            <a:spLocks noChangeShapeType="1"/>
          </p:cNvSpPr>
          <p:nvPr/>
        </p:nvSpPr>
        <p:spPr bwMode="auto">
          <a:xfrm>
            <a:off x="2495550" y="4532313"/>
            <a:ext cx="142875" cy="13065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5950" name="AutoShape 30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260350"/>
            <a:ext cx="1155700" cy="50958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控制字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10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10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0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10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10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0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10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10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0" grpId="0" animBg="1"/>
      <p:bldP spid="1105941" grpId="0" animBg="1"/>
      <p:bldP spid="1105942" grpId="0" animBg="1"/>
      <p:bldP spid="1105943" grpId="0" animBg="1"/>
      <p:bldP spid="1105944" grpId="0" animBg="1"/>
      <p:bldP spid="1105945" grpId="0" animBg="1"/>
      <p:bldP spid="1105946" grpId="0" animBg="1"/>
      <p:bldP spid="1105948" grpId="0" animBg="1"/>
      <p:bldP spid="11059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A66681-B2CA-4771-9BA4-53251514A55F}" type="slidenum">
              <a:rPr lang="zh-CN" altLang="en-US"/>
              <a:pPr/>
              <a:t>25</a:t>
            </a:fld>
            <a:endParaRPr lang="en-US" altLang="zh-CN"/>
          </a:p>
        </p:txBody>
      </p:sp>
      <p:graphicFrame>
        <p:nvGraphicFramePr>
          <p:cNvPr id="1106948" name="Object 4"/>
          <p:cNvGraphicFramePr>
            <a:graphicFrameLocks noChangeAspect="1"/>
          </p:cNvGraphicFramePr>
          <p:nvPr/>
        </p:nvGraphicFramePr>
        <p:xfrm>
          <a:off x="179388" y="2133600"/>
          <a:ext cx="8713787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50" name="Image" r:id="rId3" imgW="6309373" imgH="2731013" progId="">
                  <p:embed/>
                </p:oleObj>
              </mc:Choice>
              <mc:Fallback>
                <p:oleObj name="Image" r:id="rId3" imgW="6309373" imgH="2731013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33600"/>
                        <a:ext cx="8713787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49" name="Text Box 5"/>
          <p:cNvSpPr txBox="1">
            <a:spLocks noChangeArrowheads="1"/>
          </p:cNvSpPr>
          <p:nvPr/>
        </p:nvSpPr>
        <p:spPr bwMode="auto">
          <a:xfrm>
            <a:off x="539750" y="1100138"/>
            <a:ext cx="71294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方式</a:t>
            </a:r>
            <a:r>
              <a:rPr lang="en-US" altLang="zh-CN"/>
              <a:t>1</a:t>
            </a:r>
            <a:r>
              <a:rPr lang="zh-CN" altLang="en-US"/>
              <a:t>下，</a:t>
            </a:r>
            <a:r>
              <a:rPr lang="en-US" altLang="zh-CN"/>
              <a:t>A</a:t>
            </a:r>
            <a:r>
              <a:rPr lang="zh-CN" altLang="en-US"/>
              <a:t>口、</a:t>
            </a:r>
            <a:r>
              <a:rPr lang="en-US" altLang="zh-CN"/>
              <a:t>B</a:t>
            </a:r>
            <a:r>
              <a:rPr lang="zh-CN" altLang="en-US"/>
              <a:t>口一个为输入，另一个为输出：</a:t>
            </a:r>
          </a:p>
        </p:txBody>
      </p:sp>
      <p:sp>
        <p:nvSpPr>
          <p:cNvPr id="1106950" name="AutoShape 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0675" y="4503738"/>
            <a:ext cx="1155700" cy="50958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控制字</a:t>
            </a:r>
          </a:p>
        </p:txBody>
      </p:sp>
      <p:sp>
        <p:nvSpPr>
          <p:cNvPr id="1106952" name="Text Box 8"/>
          <p:cNvSpPr txBox="1">
            <a:spLocks noChangeArrowheads="1"/>
          </p:cNvSpPr>
          <p:nvPr/>
        </p:nvSpPr>
        <p:spPr bwMode="auto">
          <a:xfrm>
            <a:off x="3924300" y="2968625"/>
            <a:ext cx="503238" cy="24447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000">
                <a:solidFill>
                  <a:schemeClr val="bg1"/>
                </a:solidFill>
                <a:latin typeface="Arial" charset="0"/>
              </a:rPr>
              <a:t>IBFA</a:t>
            </a:r>
          </a:p>
        </p:txBody>
      </p:sp>
      <p:sp>
        <p:nvSpPr>
          <p:cNvPr id="1106951" name="Text Box 7"/>
          <p:cNvSpPr txBox="1">
            <a:spLocks noChangeArrowheads="1"/>
          </p:cNvSpPr>
          <p:nvPr/>
        </p:nvSpPr>
        <p:spPr bwMode="auto">
          <a:xfrm>
            <a:off x="3851275" y="2940050"/>
            <a:ext cx="503238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000">
                <a:latin typeface="Arial" charset="0"/>
              </a:rPr>
              <a:t>IBFA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657625-8522-4919-89B4-917E1B1FBCBA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二、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工作方式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713788" cy="4537075"/>
          </a:xfrm>
        </p:spPr>
        <p:txBody>
          <a:bodyPr/>
          <a:lstStyle/>
          <a:p>
            <a:pPr marL="444500" indent="-444500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Tx/>
              <a:buFont typeface="Wingdings" pitchFamily="2" charset="2"/>
              <a:buAutoNum type="arabicPeriod" startAt="3"/>
            </a:pPr>
            <a:r>
              <a:rPr lang="zh-CN" altLang="en-US" sz="2800" b="1"/>
              <a:t>工作方式</a:t>
            </a:r>
            <a:r>
              <a:rPr lang="en-US" altLang="zh-CN" sz="2800" b="1"/>
              <a:t>2</a:t>
            </a:r>
            <a:r>
              <a:rPr lang="zh-CN" altLang="en-US" sz="2800" b="1"/>
              <a:t>：</a:t>
            </a:r>
            <a:r>
              <a:rPr lang="zh-CN" altLang="en-US" sz="2800" b="1">
                <a:solidFill>
                  <a:srgbClr val="CC0000"/>
                </a:solidFill>
              </a:rPr>
              <a:t>双向</a:t>
            </a:r>
            <a:r>
              <a:rPr lang="zh-CN" altLang="en-US" sz="2800" b="1"/>
              <a:t>输入输出方式（仅</a:t>
            </a:r>
            <a:r>
              <a:rPr lang="en-US" altLang="zh-CN" sz="2800" b="1"/>
              <a:t>A</a:t>
            </a:r>
            <a:r>
              <a:rPr lang="zh-CN" altLang="en-US" sz="2800" b="1"/>
              <a:t>口）</a:t>
            </a:r>
            <a:br>
              <a:rPr lang="zh-CN" altLang="en-US" sz="2800" b="1"/>
            </a:br>
            <a:r>
              <a:rPr lang="zh-CN" altLang="en-US" sz="2800" b="1"/>
              <a:t/>
            </a:r>
            <a:br>
              <a:rPr lang="zh-CN" altLang="en-US" sz="2800" b="1"/>
            </a:br>
            <a:r>
              <a:rPr lang="en-US" altLang="zh-CN" sz="2800" b="1"/>
              <a:t>PC3</a:t>
            </a:r>
            <a:r>
              <a:rPr lang="zh-CN" altLang="en-US" sz="2800" b="1"/>
              <a:t>～</a:t>
            </a:r>
            <a:r>
              <a:rPr lang="en-US" altLang="zh-CN" sz="2800" b="1"/>
              <a:t>PC7</a:t>
            </a:r>
            <a:r>
              <a:rPr lang="zh-CN" altLang="en-US" sz="2800" b="1"/>
              <a:t>：</a:t>
            </a:r>
            <a:r>
              <a:rPr lang="en-US" altLang="zh-CN" sz="2800" b="1">
                <a:solidFill>
                  <a:srgbClr val="0000FF"/>
                </a:solidFill>
              </a:rPr>
              <a:t>A</a:t>
            </a:r>
            <a:r>
              <a:rPr lang="zh-CN" altLang="en-US" sz="2800" b="1">
                <a:solidFill>
                  <a:srgbClr val="0000FF"/>
                </a:solidFill>
              </a:rPr>
              <a:t>口</a:t>
            </a:r>
            <a:r>
              <a:rPr lang="zh-CN" altLang="en-US" sz="2800" b="1">
                <a:solidFill>
                  <a:srgbClr val="CC0000"/>
                </a:solidFill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下的</a:t>
            </a:r>
            <a:r>
              <a:rPr lang="zh-CN" altLang="en-US" sz="2800" b="1">
                <a:solidFill>
                  <a:srgbClr val="D60093"/>
                </a:solidFill>
              </a:rPr>
              <a:t>控制线</a:t>
            </a:r>
            <a:br>
              <a:rPr lang="zh-CN" altLang="en-US" sz="2800" b="1">
                <a:solidFill>
                  <a:srgbClr val="D60093"/>
                </a:solidFill>
              </a:rPr>
            </a:br>
            <a:r>
              <a:rPr lang="en-US" altLang="zh-CN" sz="2800" b="1"/>
              <a:t>PC0</a:t>
            </a:r>
            <a:r>
              <a:rPr lang="zh-CN" altLang="en-US" sz="2800" b="1"/>
              <a:t>～</a:t>
            </a:r>
            <a:r>
              <a:rPr lang="en-US" altLang="zh-CN" sz="2800" b="1"/>
              <a:t>PC2</a:t>
            </a:r>
            <a:r>
              <a:rPr lang="zh-CN" altLang="en-US" sz="2800" b="1"/>
              <a:t>：</a:t>
            </a:r>
            <a:r>
              <a:rPr lang="zh-CN" altLang="en-US" sz="2800" b="1">
                <a:solidFill>
                  <a:srgbClr val="0000FF"/>
                </a:solidFill>
              </a:rPr>
              <a:t>输入</a:t>
            </a:r>
            <a:r>
              <a:rPr lang="zh-CN" altLang="en-US" sz="2800" b="1"/>
              <a:t> </a:t>
            </a:r>
            <a:r>
              <a:rPr lang="zh-CN" altLang="en-US" sz="2800" b="1">
                <a:ea typeface="楷体_GB2312" pitchFamily="49" charset="-122"/>
              </a:rPr>
              <a:t>或</a:t>
            </a: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输出</a:t>
            </a:r>
            <a:r>
              <a:rPr lang="zh-CN" altLang="en-US" sz="2800" b="1"/>
              <a:t> </a:t>
            </a:r>
            <a:r>
              <a:rPr lang="zh-CN" altLang="en-US" sz="2800" b="1">
                <a:ea typeface="楷体_GB2312" pitchFamily="49" charset="-122"/>
              </a:rPr>
              <a:t>或</a:t>
            </a:r>
            <a:r>
              <a:rPr lang="zh-CN" altLang="en-US" sz="2800" b="1"/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B</a:t>
            </a:r>
            <a:r>
              <a:rPr lang="zh-CN" altLang="en-US" sz="2800" b="1">
                <a:solidFill>
                  <a:srgbClr val="0000FF"/>
                </a:solidFill>
              </a:rPr>
              <a:t>口</a:t>
            </a:r>
            <a:r>
              <a:rPr lang="zh-CN" altLang="en-US" sz="2800" b="1">
                <a:solidFill>
                  <a:srgbClr val="CC0000"/>
                </a:solidFill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下的</a:t>
            </a:r>
            <a:r>
              <a:rPr lang="zh-CN" altLang="en-US" sz="2800" b="1">
                <a:solidFill>
                  <a:srgbClr val="D60093"/>
                </a:solidFill>
              </a:rPr>
              <a:t>控制线</a:t>
            </a:r>
            <a:br>
              <a:rPr lang="zh-CN" altLang="en-US" sz="2800" b="1">
                <a:solidFill>
                  <a:srgbClr val="D60093"/>
                </a:solidFill>
              </a:rPr>
            </a:br>
            <a:r>
              <a:rPr lang="en-US" altLang="zh-CN" sz="2800" b="1"/>
              <a:t>B</a:t>
            </a:r>
            <a:r>
              <a:rPr lang="zh-CN" altLang="en-US" sz="2800" b="1"/>
              <a:t>口：</a:t>
            </a:r>
            <a:r>
              <a:rPr lang="zh-CN" altLang="en-US" sz="2800" b="1">
                <a:solidFill>
                  <a:srgbClr val="CC0000"/>
                </a:solidFill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</a:rPr>
              <a:t>0</a:t>
            </a:r>
            <a:r>
              <a:rPr lang="en-US" altLang="zh-CN" sz="2800" b="1"/>
              <a:t>  </a:t>
            </a:r>
            <a:r>
              <a:rPr lang="zh-CN" altLang="en-US" sz="2800" b="1">
                <a:ea typeface="楷体_GB2312" pitchFamily="49" charset="-122"/>
              </a:rPr>
              <a:t>或</a:t>
            </a: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CC0000"/>
                </a:solidFill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2B4F5E-6215-43A5-85ED-94E954268702}" type="slidenum">
              <a:rPr lang="zh-CN" altLang="en-US"/>
              <a:pPr/>
              <a:t>27</a:t>
            </a:fld>
            <a:endParaRPr lang="en-US" altLang="zh-CN"/>
          </a:p>
        </p:txBody>
      </p:sp>
      <p:graphicFrame>
        <p:nvGraphicFramePr>
          <p:cNvPr id="1108996" name="Object 4"/>
          <p:cNvGraphicFramePr>
            <a:graphicFrameLocks noChangeAspect="1"/>
          </p:cNvGraphicFramePr>
          <p:nvPr/>
        </p:nvGraphicFramePr>
        <p:xfrm>
          <a:off x="250825" y="1773238"/>
          <a:ext cx="8713788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98" name="Image" r:id="rId3" imgW="17544490" imgH="8199184" progId="">
                  <p:embed/>
                </p:oleObj>
              </mc:Choice>
              <mc:Fallback>
                <p:oleObj name="Image" r:id="rId3" imgW="17544490" imgH="819918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73238"/>
                        <a:ext cx="8713788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7" name="Text Box 5"/>
          <p:cNvSpPr txBox="1">
            <a:spLocks noChangeArrowheads="1"/>
          </p:cNvSpPr>
          <p:nvPr/>
        </p:nvSpPr>
        <p:spPr bwMode="auto">
          <a:xfrm>
            <a:off x="6516688" y="3357563"/>
            <a:ext cx="787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PC6</a:t>
            </a:r>
          </a:p>
        </p:txBody>
      </p:sp>
      <p:sp>
        <p:nvSpPr>
          <p:cNvPr id="1108998" name="Text Box 6"/>
          <p:cNvSpPr txBox="1">
            <a:spLocks noChangeArrowheads="1"/>
          </p:cNvSpPr>
          <p:nvPr/>
        </p:nvSpPr>
        <p:spPr bwMode="auto">
          <a:xfrm>
            <a:off x="6516688" y="4005263"/>
            <a:ext cx="7874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PC4</a:t>
            </a:r>
          </a:p>
        </p:txBody>
      </p:sp>
      <p:sp>
        <p:nvSpPr>
          <p:cNvPr id="1108999" name="Text Box 7"/>
          <p:cNvSpPr txBox="1">
            <a:spLocks noChangeArrowheads="1"/>
          </p:cNvSpPr>
          <p:nvPr/>
        </p:nvSpPr>
        <p:spPr bwMode="auto">
          <a:xfrm>
            <a:off x="3132138" y="6021388"/>
            <a:ext cx="57610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PA7</a:t>
            </a:r>
            <a:r>
              <a:rPr lang="zh-CN" altLang="en-US"/>
              <a:t>～</a:t>
            </a:r>
            <a:r>
              <a:rPr lang="en-US" altLang="zh-CN"/>
              <a:t>PA0 </a:t>
            </a:r>
            <a:r>
              <a:rPr lang="zh-CN" altLang="en-US"/>
              <a:t>为</a:t>
            </a:r>
            <a:r>
              <a:rPr lang="zh-CN" altLang="en-US">
                <a:solidFill>
                  <a:srgbClr val="0000FF"/>
                </a:solidFill>
              </a:rPr>
              <a:t>三态</a:t>
            </a:r>
            <a:r>
              <a:rPr lang="zh-CN" altLang="en-US"/>
              <a:t>输出，受 </a:t>
            </a:r>
            <a:r>
              <a:rPr lang="en-US" altLang="zh-CN"/>
              <a:t>ACKA </a:t>
            </a:r>
            <a:r>
              <a:rPr lang="zh-CN" altLang="en-US"/>
              <a:t>控制</a:t>
            </a:r>
          </a:p>
        </p:txBody>
      </p:sp>
      <p:sp>
        <p:nvSpPr>
          <p:cNvPr id="1109000" name="Line 8"/>
          <p:cNvSpPr>
            <a:spLocks noChangeShapeType="1"/>
          </p:cNvSpPr>
          <p:nvPr/>
        </p:nvSpPr>
        <p:spPr bwMode="auto">
          <a:xfrm>
            <a:off x="6948488" y="6092825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9001" name="AutoShape 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549275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9002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" y="836613"/>
            <a:ext cx="1155700" cy="50958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控制字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0" name="Object 4"/>
          <p:cNvGraphicFramePr>
            <a:graphicFrameLocks noChangeAspect="1"/>
          </p:cNvGraphicFramePr>
          <p:nvPr/>
        </p:nvGraphicFramePr>
        <p:xfrm>
          <a:off x="179388" y="1123950"/>
          <a:ext cx="7777162" cy="551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022" name="Image" r:id="rId3" imgW="19777959" imgH="14037551" progId="">
                  <p:embed/>
                </p:oleObj>
              </mc:Choice>
              <mc:Fallback>
                <p:oleObj name="Image" r:id="rId3" imgW="19777959" imgH="1403755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23950"/>
                        <a:ext cx="7777162" cy="551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59113" y="112713"/>
            <a:ext cx="5832475" cy="1368425"/>
          </a:xfrm>
          <a:solidFill>
            <a:srgbClr val="FFFF99"/>
          </a:solidFill>
          <a:ln/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52425" indent="-352425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6600"/>
              </a:buClr>
              <a:buFont typeface="Wingdings" pitchFamily="2" charset="2"/>
              <a:buNone/>
            </a:pPr>
            <a:r>
              <a:rPr lang="en-US" altLang="zh-CN" sz="2000" b="1"/>
              <a:t>IOW </a:t>
            </a:r>
            <a:r>
              <a:rPr lang="zh-CN" altLang="en-US" sz="2000" b="1"/>
              <a:t>在 </a:t>
            </a:r>
            <a:r>
              <a:rPr lang="en-US" altLang="zh-CN" sz="2000" b="1"/>
              <a:t>ACK </a:t>
            </a:r>
            <a:r>
              <a:rPr lang="zh-CN" altLang="en-US" sz="2000" b="1"/>
              <a:t>之前发出，</a:t>
            </a:r>
            <a:r>
              <a:rPr lang="en-US" altLang="zh-CN" sz="2000" b="1"/>
              <a:t>STB </a:t>
            </a:r>
            <a:r>
              <a:rPr lang="zh-CN" altLang="en-US" sz="2000" b="1"/>
              <a:t>在 </a:t>
            </a:r>
            <a:r>
              <a:rPr lang="en-US" altLang="zh-CN" sz="2000" b="1"/>
              <a:t>IOR </a:t>
            </a:r>
            <a:r>
              <a:rPr lang="zh-CN" altLang="en-US" sz="2000" b="1"/>
              <a:t>之前发出</a:t>
            </a:r>
          </a:p>
          <a:p>
            <a:pPr marL="352425" indent="-352425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6600"/>
              </a:buClr>
              <a:buFont typeface="Wingdings" pitchFamily="2" charset="2"/>
              <a:buNone/>
            </a:pPr>
            <a:r>
              <a:rPr lang="en-US" altLang="zh-CN" sz="2000" b="1"/>
              <a:t>A</a:t>
            </a:r>
            <a:r>
              <a:rPr lang="zh-CN" altLang="en-US" sz="2000" b="1"/>
              <a:t>口在 </a:t>
            </a:r>
            <a:r>
              <a:rPr lang="en-US" altLang="zh-CN" sz="2000" b="1"/>
              <a:t>STB </a:t>
            </a:r>
            <a:r>
              <a:rPr lang="zh-CN" altLang="en-US" sz="2000" b="1"/>
              <a:t>锁存数据后，外设即可撤除</a:t>
            </a:r>
            <a:r>
              <a:rPr lang="en-US" altLang="zh-CN" sz="2000" b="1"/>
              <a:t>A</a:t>
            </a:r>
            <a:r>
              <a:rPr lang="zh-CN" altLang="en-US" sz="2000" b="1"/>
              <a:t>口的数据</a:t>
            </a:r>
          </a:p>
          <a:p>
            <a:pPr marL="352425" indent="-352425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6600"/>
              </a:buClr>
              <a:buFont typeface="Wingdings" pitchFamily="2" charset="2"/>
              <a:buNone/>
            </a:pPr>
            <a:r>
              <a:rPr lang="en-US" altLang="zh-CN" sz="2000" b="1"/>
              <a:t>A</a:t>
            </a:r>
            <a:r>
              <a:rPr lang="zh-CN" altLang="en-US" sz="2000" b="1"/>
              <a:t>口在 </a:t>
            </a:r>
            <a:r>
              <a:rPr lang="en-US" altLang="zh-CN" sz="2000" b="1"/>
              <a:t>ACK </a:t>
            </a:r>
            <a:r>
              <a:rPr lang="zh-CN" altLang="en-US" sz="2000" b="1"/>
              <a:t>有效时输出数据</a:t>
            </a:r>
          </a:p>
        </p:txBody>
      </p:sp>
      <p:sp>
        <p:nvSpPr>
          <p:cNvPr id="1110023" name="Line 7"/>
          <p:cNvSpPr>
            <a:spLocks noChangeShapeType="1"/>
          </p:cNvSpPr>
          <p:nvPr/>
        </p:nvSpPr>
        <p:spPr bwMode="auto">
          <a:xfrm>
            <a:off x="3151188" y="194384"/>
            <a:ext cx="531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0024" name="Line 8"/>
          <p:cNvSpPr>
            <a:spLocks noChangeShapeType="1"/>
          </p:cNvSpPr>
          <p:nvPr/>
        </p:nvSpPr>
        <p:spPr bwMode="auto">
          <a:xfrm>
            <a:off x="4027488" y="207084"/>
            <a:ext cx="569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0025" name="Line 9"/>
          <p:cNvSpPr>
            <a:spLocks noChangeShapeType="1"/>
          </p:cNvSpPr>
          <p:nvPr/>
        </p:nvSpPr>
        <p:spPr bwMode="auto">
          <a:xfrm>
            <a:off x="5966704" y="207084"/>
            <a:ext cx="519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0026" name="Line 10"/>
          <p:cNvSpPr>
            <a:spLocks noChangeShapeType="1"/>
          </p:cNvSpPr>
          <p:nvPr/>
        </p:nvSpPr>
        <p:spPr bwMode="auto">
          <a:xfrm>
            <a:off x="6853238" y="207084"/>
            <a:ext cx="436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0027" name="Line 11"/>
          <p:cNvSpPr>
            <a:spLocks noChangeShapeType="1"/>
          </p:cNvSpPr>
          <p:nvPr/>
        </p:nvSpPr>
        <p:spPr bwMode="auto">
          <a:xfrm>
            <a:off x="3906838" y="594434"/>
            <a:ext cx="519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0028" name="Line 12"/>
          <p:cNvSpPr>
            <a:spLocks noChangeShapeType="1"/>
          </p:cNvSpPr>
          <p:nvPr/>
        </p:nvSpPr>
        <p:spPr bwMode="auto">
          <a:xfrm>
            <a:off x="3906838" y="994484"/>
            <a:ext cx="569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0029" name="AutoShape 13"/>
          <p:cNvSpPr>
            <a:spLocks noChangeArrowheads="1"/>
          </p:cNvSpPr>
          <p:nvPr/>
        </p:nvSpPr>
        <p:spPr bwMode="auto">
          <a:xfrm>
            <a:off x="5094288" y="3162300"/>
            <a:ext cx="1163637" cy="469900"/>
          </a:xfrm>
          <a:prstGeom prst="roundRect">
            <a:avLst>
              <a:gd name="adj" fmla="val 31454"/>
            </a:avLst>
          </a:prstGeom>
          <a:noFill/>
          <a:ln w="19050" algn="ctr">
            <a:solidFill>
              <a:srgbClr val="FF33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0030" name="AutoShape 14"/>
          <p:cNvSpPr>
            <a:spLocks noChangeArrowheads="1"/>
          </p:cNvSpPr>
          <p:nvPr/>
        </p:nvSpPr>
        <p:spPr bwMode="auto">
          <a:xfrm>
            <a:off x="5237163" y="4808538"/>
            <a:ext cx="1163637" cy="469900"/>
          </a:xfrm>
          <a:prstGeom prst="roundRect">
            <a:avLst>
              <a:gd name="adj" fmla="val 31454"/>
            </a:avLst>
          </a:prstGeom>
          <a:noFill/>
          <a:ln w="19050" algn="ctr">
            <a:solidFill>
              <a:srgbClr val="FF3300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0031" name="Line 15"/>
          <p:cNvSpPr>
            <a:spLocks noChangeShapeType="1"/>
          </p:cNvSpPr>
          <p:nvPr/>
        </p:nvSpPr>
        <p:spPr bwMode="auto">
          <a:xfrm>
            <a:off x="5656263" y="3644900"/>
            <a:ext cx="157162" cy="116205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0032" name="Freeform 16"/>
          <p:cNvSpPr>
            <a:spLocks/>
          </p:cNvSpPr>
          <p:nvPr/>
        </p:nvSpPr>
        <p:spPr bwMode="auto">
          <a:xfrm>
            <a:off x="4184650" y="2828925"/>
            <a:ext cx="569913" cy="1155700"/>
          </a:xfrm>
          <a:custGeom>
            <a:avLst/>
            <a:gdLst/>
            <a:ahLst/>
            <a:cxnLst>
              <a:cxn ang="0">
                <a:pos x="178" y="728"/>
              </a:cxn>
              <a:cxn ang="0">
                <a:pos x="30" y="119"/>
              </a:cxn>
              <a:cxn ang="0">
                <a:pos x="359" y="12"/>
              </a:cxn>
            </a:cxnLst>
            <a:rect l="0" t="0" r="r" b="b"/>
            <a:pathLst>
              <a:path w="359" h="728">
                <a:moveTo>
                  <a:pt x="178" y="728"/>
                </a:moveTo>
                <a:cubicBezTo>
                  <a:pt x="89" y="483"/>
                  <a:pt x="0" y="238"/>
                  <a:pt x="30" y="119"/>
                </a:cubicBezTo>
                <a:cubicBezTo>
                  <a:pt x="60" y="0"/>
                  <a:pt x="209" y="6"/>
                  <a:pt x="359" y="1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0033" name="Freeform 17"/>
          <p:cNvSpPr>
            <a:spLocks/>
          </p:cNvSpPr>
          <p:nvPr/>
        </p:nvSpPr>
        <p:spPr bwMode="auto">
          <a:xfrm>
            <a:off x="5870575" y="2755900"/>
            <a:ext cx="452438" cy="639763"/>
          </a:xfrm>
          <a:custGeom>
            <a:avLst/>
            <a:gdLst/>
            <a:ahLst/>
            <a:cxnLst>
              <a:cxn ang="0">
                <a:pos x="104" y="403"/>
              </a:cxn>
              <a:cxn ang="0">
                <a:pos x="30" y="280"/>
              </a:cxn>
              <a:cxn ang="0">
                <a:pos x="285" y="0"/>
              </a:cxn>
            </a:cxnLst>
            <a:rect l="0" t="0" r="r" b="b"/>
            <a:pathLst>
              <a:path w="285" h="403">
                <a:moveTo>
                  <a:pt x="104" y="403"/>
                </a:moveTo>
                <a:cubicBezTo>
                  <a:pt x="52" y="375"/>
                  <a:pt x="0" y="347"/>
                  <a:pt x="30" y="280"/>
                </a:cubicBezTo>
                <a:cubicBezTo>
                  <a:pt x="60" y="213"/>
                  <a:pt x="243" y="45"/>
                  <a:pt x="285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1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11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11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00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00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100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0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0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0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0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0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0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10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1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0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0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1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0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0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0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0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10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0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0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10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10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10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0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0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1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22" grpId="0" uiExpand="1" build="p" animBg="1"/>
      <p:bldP spid="1110023" grpId="0" animBg="1"/>
      <p:bldP spid="1110024" grpId="0" animBg="1"/>
      <p:bldP spid="1110025" grpId="0" animBg="1"/>
      <p:bldP spid="1110026" grpId="0" animBg="1"/>
      <p:bldP spid="1110027" grpId="0" animBg="1"/>
      <p:bldP spid="1110028" grpId="0" animBg="1"/>
      <p:bldP spid="1110029" grpId="0" animBg="1"/>
      <p:bldP spid="1110030" grpId="0" animBg="1"/>
      <p:bldP spid="1110031" grpId="0" animBg="1"/>
      <p:bldP spid="1110032" grpId="0" animBg="1"/>
      <p:bldP spid="11100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8684E3-284E-49C4-AD89-134E48C3A991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三、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方式控制字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状态字</a:t>
            </a:r>
          </a:p>
        </p:txBody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4681537"/>
          </a:xfrm>
        </p:spPr>
        <p:txBody>
          <a:bodyPr/>
          <a:lstStyle/>
          <a:p>
            <a:pPr marL="444500" indent="-444500">
              <a:spcBef>
                <a:spcPct val="0"/>
              </a:spcBef>
              <a:buSzTx/>
              <a:buFont typeface="Wingdings" pitchFamily="2" charset="2"/>
              <a:buAutoNum type="arabicPeriod"/>
            </a:pPr>
            <a:r>
              <a:rPr lang="zh-CN" altLang="en-US" sz="2800" b="1"/>
              <a:t>控制字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4900D6-D846-4AF3-8D4C-FB001984182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53425" cy="1008063"/>
          </a:xfrm>
          <a:noFill/>
          <a:ln/>
        </p:spPr>
        <p:txBody>
          <a:bodyPr anchor="t"/>
          <a:lstStyle/>
          <a:p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微机应用系统的接口模型</a:t>
            </a:r>
            <a:b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一、单机接口模型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6738" y="5230813"/>
            <a:ext cx="5256212" cy="503237"/>
          </a:xfrm>
        </p:spPr>
        <p:txBody>
          <a:bodyPr/>
          <a:lstStyle/>
          <a:p>
            <a:pPr marL="352425" indent="-352425" algn="ctr"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单机系统中的接口模型</a:t>
            </a:r>
          </a:p>
        </p:txBody>
      </p:sp>
      <p:graphicFrame>
        <p:nvGraphicFramePr>
          <p:cNvPr id="1092613" name="Object 5"/>
          <p:cNvGraphicFramePr>
            <a:graphicFrameLocks noChangeAspect="1"/>
          </p:cNvGraphicFramePr>
          <p:nvPr/>
        </p:nvGraphicFramePr>
        <p:xfrm>
          <a:off x="44450" y="1574800"/>
          <a:ext cx="89916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615" name="Visio" r:id="rId3" imgW="4855848" imgH="1857628" progId="Visio.Drawing.11">
                  <p:embed/>
                </p:oleObj>
              </mc:Choice>
              <mc:Fallback>
                <p:oleObj name="Visio" r:id="rId3" imgW="4855848" imgH="1857628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1574800"/>
                        <a:ext cx="8991600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动作按钮: 前进或下一项 1">
            <a:hlinkClick r:id="rId5" action="ppaction://hlinksldjump" highlightClick="1"/>
          </p:cNvPr>
          <p:cNvSpPr/>
          <p:nvPr/>
        </p:nvSpPr>
        <p:spPr bwMode="auto">
          <a:xfrm>
            <a:off x="7596420" y="6057220"/>
            <a:ext cx="792110" cy="540220"/>
          </a:xfrm>
          <a:prstGeom prst="actionButtonForwardNext">
            <a:avLst/>
          </a:prstGeom>
          <a:solidFill>
            <a:srgbClr val="FFCCFF"/>
          </a:solidFill>
          <a:ln>
            <a:solidFill>
              <a:srgbClr val="D60093"/>
            </a:solidFill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8" name="Text Box 4"/>
          <p:cNvSpPr txBox="1">
            <a:spLocks noChangeArrowheads="1"/>
          </p:cNvSpPr>
          <p:nvPr/>
        </p:nvSpPr>
        <p:spPr bwMode="auto">
          <a:xfrm>
            <a:off x="323850" y="6345238"/>
            <a:ext cx="489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/>
              <a:t>图</a:t>
            </a:r>
            <a:r>
              <a:rPr kumimoji="1" lang="en-US" altLang="zh-CN" sz="2000"/>
              <a:t>7.9  8255</a:t>
            </a:r>
            <a:r>
              <a:rPr kumimoji="1" lang="zh-CN" altLang="en-US" sz="2000"/>
              <a:t>的控制字格式（方式选择字）</a:t>
            </a:r>
          </a:p>
        </p:txBody>
      </p:sp>
      <p:graphicFrame>
        <p:nvGraphicFramePr>
          <p:cNvPr id="1112070" name="Object 6"/>
          <p:cNvGraphicFramePr>
            <a:graphicFrameLocks noChangeAspect="1"/>
          </p:cNvGraphicFramePr>
          <p:nvPr/>
        </p:nvGraphicFramePr>
        <p:xfrm>
          <a:off x="179388" y="260350"/>
          <a:ext cx="4541837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75" name="Visio" r:id="rId3" imgW="2515706" imgH="3351659" progId="Visio.Drawing.11">
                  <p:embed/>
                </p:oleObj>
              </mc:Choice>
              <mc:Fallback>
                <p:oleObj name="Visio" r:id="rId3" imgW="2515706" imgH="3351659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60350"/>
                        <a:ext cx="4541837" cy="604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71" name="Text Box 7"/>
          <p:cNvSpPr txBox="1">
            <a:spLocks noChangeArrowheads="1"/>
          </p:cNvSpPr>
          <p:nvPr/>
        </p:nvSpPr>
        <p:spPr bwMode="auto">
          <a:xfrm>
            <a:off x="5795963" y="4959350"/>
            <a:ext cx="28082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/>
              <a:t>图</a:t>
            </a:r>
            <a:r>
              <a:rPr kumimoji="1" lang="en-US" altLang="zh-CN" sz="2000"/>
              <a:t>7.10  C</a:t>
            </a:r>
            <a:r>
              <a:rPr kumimoji="1" lang="zh-CN" altLang="en-US" sz="2000"/>
              <a:t>口的按位操作</a:t>
            </a:r>
            <a:br>
              <a:rPr kumimoji="1" lang="zh-CN" altLang="en-US" sz="2000"/>
            </a:br>
            <a:r>
              <a:rPr kumimoji="1" lang="zh-CN" altLang="en-US" sz="2000"/>
              <a:t>控制字格式 </a:t>
            </a:r>
          </a:p>
        </p:txBody>
      </p:sp>
      <p:graphicFrame>
        <p:nvGraphicFramePr>
          <p:cNvPr id="1112072" name="Object 8"/>
          <p:cNvGraphicFramePr>
            <a:graphicFrameLocks noChangeAspect="1"/>
          </p:cNvGraphicFramePr>
          <p:nvPr/>
        </p:nvGraphicFramePr>
        <p:xfrm>
          <a:off x="5054600" y="260350"/>
          <a:ext cx="3910013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76" name="Visio" r:id="rId5" imgW="2074988" imgH="2445727" progId="Visio.Drawing.11">
                  <p:embed/>
                </p:oleObj>
              </mc:Choice>
              <mc:Fallback>
                <p:oleObj name="Visio" r:id="rId5" imgW="2074988" imgH="2445727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260350"/>
                        <a:ext cx="3910013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73" name="Text Box 9"/>
          <p:cNvSpPr txBox="1">
            <a:spLocks noChangeArrowheads="1"/>
          </p:cNvSpPr>
          <p:nvPr/>
        </p:nvSpPr>
        <p:spPr bwMode="auto">
          <a:xfrm>
            <a:off x="898525" y="333375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112074" name="Text Box 10"/>
          <p:cNvSpPr txBox="1">
            <a:spLocks noChangeArrowheads="1"/>
          </p:cNvSpPr>
          <p:nvPr/>
        </p:nvSpPr>
        <p:spPr bwMode="auto">
          <a:xfrm>
            <a:off x="5127625" y="714375"/>
            <a:ext cx="5048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1112075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88350" y="6092825"/>
            <a:ext cx="504825" cy="504825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12076" name="AutoShape 12"/>
          <p:cNvSpPr>
            <a:spLocks noChangeArrowheads="1"/>
          </p:cNvSpPr>
          <p:nvPr/>
        </p:nvSpPr>
        <p:spPr bwMode="auto">
          <a:xfrm>
            <a:off x="3492500" y="2132013"/>
            <a:ext cx="1008063" cy="1584325"/>
          </a:xfrm>
          <a:prstGeom prst="roundRect">
            <a:avLst>
              <a:gd name="adj" fmla="val 16694"/>
            </a:avLst>
          </a:prstGeom>
          <a:noFill/>
          <a:ln w="19050" algn="ctr">
            <a:solidFill>
              <a:srgbClr val="D60093"/>
            </a:solidFill>
            <a:prstDash val="dash"/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12077" name="AutoShape 13"/>
          <p:cNvSpPr>
            <a:spLocks noChangeArrowheads="1"/>
          </p:cNvSpPr>
          <p:nvPr/>
        </p:nvSpPr>
        <p:spPr bwMode="auto">
          <a:xfrm>
            <a:off x="3492500" y="4437063"/>
            <a:ext cx="1150938" cy="1871662"/>
          </a:xfrm>
          <a:prstGeom prst="roundRect">
            <a:avLst>
              <a:gd name="adj" fmla="val 16694"/>
            </a:avLst>
          </a:prstGeom>
          <a:noFill/>
          <a:ln w="19050" algn="ctr">
            <a:solidFill>
              <a:srgbClr val="D60093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2078" name="AutoShape 14"/>
          <p:cNvSpPr>
            <a:spLocks/>
          </p:cNvSpPr>
          <p:nvPr/>
        </p:nvSpPr>
        <p:spPr bwMode="auto">
          <a:xfrm>
            <a:off x="4716463" y="1268413"/>
            <a:ext cx="287337" cy="2232025"/>
          </a:xfrm>
          <a:prstGeom prst="rightBrace">
            <a:avLst>
              <a:gd name="adj1" fmla="val 46392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2079" name="AutoShape 15"/>
          <p:cNvSpPr>
            <a:spLocks/>
          </p:cNvSpPr>
          <p:nvPr/>
        </p:nvSpPr>
        <p:spPr bwMode="auto">
          <a:xfrm>
            <a:off x="4716463" y="3644900"/>
            <a:ext cx="287337" cy="2663825"/>
          </a:xfrm>
          <a:prstGeom prst="rightBrace">
            <a:avLst>
              <a:gd name="adj1" fmla="val 459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2080" name="Text Box 16"/>
          <p:cNvSpPr txBox="1">
            <a:spLocks noChangeArrowheads="1"/>
          </p:cNvSpPr>
          <p:nvPr/>
        </p:nvSpPr>
        <p:spPr bwMode="auto">
          <a:xfrm>
            <a:off x="4859338" y="4772025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Arial" charset="0"/>
              </a:rPr>
              <a:t>A</a:t>
            </a:r>
          </a:p>
        </p:txBody>
      </p:sp>
      <p:sp>
        <p:nvSpPr>
          <p:cNvPr id="1112081" name="Text Box 17"/>
          <p:cNvSpPr txBox="1">
            <a:spLocks noChangeArrowheads="1"/>
          </p:cNvSpPr>
          <p:nvPr/>
        </p:nvSpPr>
        <p:spPr bwMode="auto">
          <a:xfrm>
            <a:off x="4859338" y="2179638"/>
            <a:ext cx="5762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Arial" charset="0"/>
              </a:rPr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C0BFC1-CB06-48B9-BFE1-0FFA35C67A9F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11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三、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方式控制字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状态字</a:t>
            </a:r>
          </a:p>
        </p:txBody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6450" cy="5184775"/>
          </a:xfrm>
        </p:spPr>
        <p:txBody>
          <a:bodyPr/>
          <a:lstStyle/>
          <a:p>
            <a:pPr marL="444500" indent="-444500">
              <a:spcBef>
                <a:spcPct val="0"/>
              </a:spcBef>
              <a:buSzTx/>
              <a:buFont typeface="Wingdings" pitchFamily="2" charset="2"/>
              <a:buAutoNum type="arabicPeriod" startAt="2"/>
            </a:pPr>
            <a:r>
              <a:rPr lang="zh-CN" altLang="en-US" sz="2800" b="1"/>
              <a:t>状态字</a:t>
            </a:r>
            <a:br>
              <a:rPr lang="zh-CN" altLang="en-US" sz="2800" b="1"/>
            </a:br>
            <a:r>
              <a:rPr lang="zh-CN" altLang="en-US" sz="2800" b="1"/>
              <a:t/>
            </a:r>
            <a:br>
              <a:rPr lang="zh-CN" altLang="en-US" sz="2800" b="1"/>
            </a:br>
            <a:r>
              <a:rPr lang="zh-CN" altLang="en-US" sz="2800" b="1"/>
              <a:t>当</a:t>
            </a:r>
            <a:r>
              <a:rPr lang="en-US" altLang="zh-CN" sz="2800" b="1"/>
              <a:t>8255</a:t>
            </a:r>
            <a:r>
              <a:rPr lang="zh-CN" altLang="en-US" sz="2800" b="1"/>
              <a:t>的</a:t>
            </a:r>
            <a:r>
              <a:rPr lang="en-US" altLang="zh-CN" sz="2800" b="1"/>
              <a:t>A</a:t>
            </a:r>
            <a:r>
              <a:rPr lang="zh-CN" altLang="en-US" sz="2800" b="1"/>
              <a:t>口、</a:t>
            </a:r>
            <a:r>
              <a:rPr lang="en-US" altLang="zh-CN" sz="2800" b="1"/>
              <a:t>B</a:t>
            </a:r>
            <a:r>
              <a:rPr lang="zh-CN" altLang="en-US" sz="2800" b="1"/>
              <a:t>口工作在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1</a:t>
            </a:r>
            <a:r>
              <a:rPr lang="zh-CN" altLang="en-US" sz="2800" b="1"/>
              <a:t>或</a:t>
            </a:r>
            <a:r>
              <a:rPr lang="en-US" altLang="zh-CN" sz="2800" b="1"/>
              <a:t>A</a:t>
            </a:r>
            <a:r>
              <a:rPr lang="zh-CN" altLang="en-US" sz="2800" b="1"/>
              <a:t>口工作在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2</a:t>
            </a:r>
            <a:r>
              <a:rPr lang="zh-CN" altLang="en-US" sz="2800" b="1"/>
              <a:t>时，通过</a:t>
            </a:r>
            <a:r>
              <a:rPr lang="zh-CN" altLang="en-US" sz="2800" b="1">
                <a:solidFill>
                  <a:srgbClr val="D60093"/>
                </a:solidFill>
              </a:rPr>
              <a:t>读</a:t>
            </a:r>
            <a:r>
              <a:rPr lang="en-US" altLang="zh-CN" sz="2800" b="1">
                <a:solidFill>
                  <a:srgbClr val="0000FF"/>
                </a:solidFill>
              </a:rPr>
              <a:t>C</a:t>
            </a:r>
            <a:r>
              <a:rPr lang="zh-CN" altLang="en-US" sz="2800" b="1">
                <a:solidFill>
                  <a:srgbClr val="0000FF"/>
                </a:solidFill>
              </a:rPr>
              <a:t>口</a:t>
            </a:r>
            <a:r>
              <a:rPr lang="zh-CN" altLang="en-US" sz="2800" b="1"/>
              <a:t>的</a:t>
            </a:r>
            <a:r>
              <a:rPr lang="zh-CN" altLang="en-US" sz="2800" b="1">
                <a:solidFill>
                  <a:srgbClr val="D60093"/>
                </a:solidFill>
              </a:rPr>
              <a:t>状态</a:t>
            </a:r>
            <a:r>
              <a:rPr lang="zh-CN" altLang="en-US" sz="2800" b="1"/>
              <a:t>，可以检测</a:t>
            </a:r>
            <a:r>
              <a:rPr lang="en-US" altLang="zh-CN" sz="2800" b="1"/>
              <a:t>A</a:t>
            </a:r>
            <a:r>
              <a:rPr lang="zh-CN" altLang="en-US" sz="2800" b="1"/>
              <a:t>口和</a:t>
            </a:r>
            <a:r>
              <a:rPr lang="en-US" altLang="zh-CN" sz="2800" b="1"/>
              <a:t>B</a:t>
            </a:r>
            <a:r>
              <a:rPr lang="zh-CN" altLang="en-US" sz="2800" b="1"/>
              <a:t>口的状态。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4D612D-A0E1-4E93-A067-F37FB8B6E6D1}" type="slidenum">
              <a:rPr lang="zh-CN" altLang="en-US"/>
              <a:pPr/>
              <a:t>32</a:t>
            </a:fld>
            <a:endParaRPr lang="en-US" altLang="zh-CN"/>
          </a:p>
        </p:txBody>
      </p:sp>
      <p:graphicFrame>
        <p:nvGraphicFramePr>
          <p:cNvPr id="1115270" name="Group 134"/>
          <p:cNvGraphicFramePr>
            <a:graphicFrameLocks noGrp="1"/>
          </p:cNvGraphicFramePr>
          <p:nvPr/>
        </p:nvGraphicFramePr>
        <p:xfrm>
          <a:off x="539750" y="406400"/>
          <a:ext cx="7632700" cy="863600"/>
        </p:xfrm>
        <a:graphic>
          <a:graphicData uri="http://schemas.openxmlformats.org/drawingml/2006/table">
            <a:tbl>
              <a:tblPr/>
              <a:tblGrid>
                <a:gridCol w="955675"/>
                <a:gridCol w="950913"/>
                <a:gridCol w="955675"/>
                <a:gridCol w="955675"/>
                <a:gridCol w="952500"/>
                <a:gridCol w="955675"/>
                <a:gridCol w="950912"/>
                <a:gridCol w="955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I/O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I/O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IBFA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INTEA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INTRA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INTEB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IBFB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INTRB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5178" name="AutoShape 42"/>
          <p:cNvSpPr>
            <a:spLocks/>
          </p:cNvSpPr>
          <p:nvPr/>
        </p:nvSpPr>
        <p:spPr bwMode="auto">
          <a:xfrm rot="-5400000">
            <a:off x="2772569" y="-891381"/>
            <a:ext cx="287337" cy="4752975"/>
          </a:xfrm>
          <a:prstGeom prst="leftBrace">
            <a:avLst>
              <a:gd name="adj1" fmla="val 502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5179" name="AutoShape 43"/>
          <p:cNvSpPr>
            <a:spLocks/>
          </p:cNvSpPr>
          <p:nvPr/>
        </p:nvSpPr>
        <p:spPr bwMode="auto">
          <a:xfrm rot="-5400000">
            <a:off x="6624638" y="82550"/>
            <a:ext cx="287338" cy="2808287"/>
          </a:xfrm>
          <a:prstGeom prst="leftBrace">
            <a:avLst>
              <a:gd name="adj1" fmla="val 34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5180" name="Text Box 44"/>
          <p:cNvSpPr txBox="1">
            <a:spLocks noChangeArrowheads="1"/>
          </p:cNvSpPr>
          <p:nvPr/>
        </p:nvSpPr>
        <p:spPr bwMode="auto">
          <a:xfrm>
            <a:off x="2627313" y="1557338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  <a:r>
              <a:rPr lang="zh-CN" altLang="en-US" sz="2000"/>
              <a:t>组</a:t>
            </a:r>
          </a:p>
        </p:txBody>
      </p:sp>
      <p:sp>
        <p:nvSpPr>
          <p:cNvPr id="1115181" name="Text Box 45"/>
          <p:cNvSpPr txBox="1">
            <a:spLocks noChangeArrowheads="1"/>
          </p:cNvSpPr>
          <p:nvPr/>
        </p:nvSpPr>
        <p:spPr bwMode="auto">
          <a:xfrm>
            <a:off x="6443663" y="1557338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</a:t>
            </a:r>
            <a:r>
              <a:rPr lang="zh-CN" altLang="en-US" sz="2000"/>
              <a:t>组</a:t>
            </a:r>
          </a:p>
        </p:txBody>
      </p:sp>
      <p:graphicFrame>
        <p:nvGraphicFramePr>
          <p:cNvPr id="1115271" name="Group 135"/>
          <p:cNvGraphicFramePr>
            <a:graphicFrameLocks noGrp="1"/>
          </p:cNvGraphicFramePr>
          <p:nvPr/>
        </p:nvGraphicFramePr>
        <p:xfrm>
          <a:off x="539750" y="2420938"/>
          <a:ext cx="7632700" cy="863600"/>
        </p:xfrm>
        <a:graphic>
          <a:graphicData uri="http://schemas.openxmlformats.org/drawingml/2006/table">
            <a:tbl>
              <a:tblPr/>
              <a:tblGrid>
                <a:gridCol w="955675"/>
                <a:gridCol w="950913"/>
                <a:gridCol w="955675"/>
                <a:gridCol w="955675"/>
                <a:gridCol w="952500"/>
                <a:gridCol w="955675"/>
                <a:gridCol w="950912"/>
                <a:gridCol w="955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OBFA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INTEA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I/O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I/O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INTRA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INTEB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OBFB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INTRB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5309" name="AutoShape 173"/>
          <p:cNvSpPr>
            <a:spLocks/>
          </p:cNvSpPr>
          <p:nvPr/>
        </p:nvSpPr>
        <p:spPr bwMode="auto">
          <a:xfrm rot="-5400000">
            <a:off x="2772569" y="1123156"/>
            <a:ext cx="287338" cy="4752975"/>
          </a:xfrm>
          <a:prstGeom prst="leftBrace">
            <a:avLst>
              <a:gd name="adj1" fmla="val 502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5310" name="AutoShape 174"/>
          <p:cNvSpPr>
            <a:spLocks/>
          </p:cNvSpPr>
          <p:nvPr/>
        </p:nvSpPr>
        <p:spPr bwMode="auto">
          <a:xfrm rot="-5400000">
            <a:off x="6624638" y="2097088"/>
            <a:ext cx="287337" cy="2808287"/>
          </a:xfrm>
          <a:prstGeom prst="leftBrace">
            <a:avLst>
              <a:gd name="adj1" fmla="val 34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5311" name="Text Box 175"/>
          <p:cNvSpPr txBox="1">
            <a:spLocks noChangeArrowheads="1"/>
          </p:cNvSpPr>
          <p:nvPr/>
        </p:nvSpPr>
        <p:spPr bwMode="auto">
          <a:xfrm>
            <a:off x="2627313" y="3571875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  <a:r>
              <a:rPr lang="zh-CN" altLang="en-US" sz="2000"/>
              <a:t>组</a:t>
            </a:r>
          </a:p>
        </p:txBody>
      </p:sp>
      <p:sp>
        <p:nvSpPr>
          <p:cNvPr id="1115312" name="Text Box 176"/>
          <p:cNvSpPr txBox="1">
            <a:spLocks noChangeArrowheads="1"/>
          </p:cNvSpPr>
          <p:nvPr/>
        </p:nvSpPr>
        <p:spPr bwMode="auto">
          <a:xfrm>
            <a:off x="6443663" y="3571875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</a:t>
            </a:r>
            <a:r>
              <a:rPr lang="zh-CN" altLang="en-US" sz="2000"/>
              <a:t>组</a:t>
            </a:r>
          </a:p>
        </p:txBody>
      </p:sp>
      <p:graphicFrame>
        <p:nvGraphicFramePr>
          <p:cNvPr id="1115313" name="Group 177"/>
          <p:cNvGraphicFramePr>
            <a:graphicFrameLocks noGrp="1"/>
          </p:cNvGraphicFramePr>
          <p:nvPr/>
        </p:nvGraphicFramePr>
        <p:xfrm>
          <a:off x="539750" y="4510088"/>
          <a:ext cx="7632700" cy="863600"/>
        </p:xfrm>
        <a:graphic>
          <a:graphicData uri="http://schemas.openxmlformats.org/drawingml/2006/table">
            <a:tbl>
              <a:tblPr/>
              <a:tblGrid>
                <a:gridCol w="955675"/>
                <a:gridCol w="950913"/>
                <a:gridCol w="955675"/>
                <a:gridCol w="955675"/>
                <a:gridCol w="952500"/>
                <a:gridCol w="955675"/>
                <a:gridCol w="950912"/>
                <a:gridCol w="9556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OBFA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IBFA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INTE2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INTRA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5351" name="AutoShape 215"/>
          <p:cNvSpPr>
            <a:spLocks/>
          </p:cNvSpPr>
          <p:nvPr/>
        </p:nvSpPr>
        <p:spPr bwMode="auto">
          <a:xfrm rot="-5400000">
            <a:off x="2772569" y="3212306"/>
            <a:ext cx="287338" cy="4752975"/>
          </a:xfrm>
          <a:prstGeom prst="leftBrace">
            <a:avLst>
              <a:gd name="adj1" fmla="val 5023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5352" name="AutoShape 216"/>
          <p:cNvSpPr>
            <a:spLocks/>
          </p:cNvSpPr>
          <p:nvPr/>
        </p:nvSpPr>
        <p:spPr bwMode="auto">
          <a:xfrm rot="-5400000">
            <a:off x="6624638" y="4186238"/>
            <a:ext cx="287337" cy="2808287"/>
          </a:xfrm>
          <a:prstGeom prst="leftBrace">
            <a:avLst>
              <a:gd name="adj1" fmla="val 34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5353" name="Text Box 217"/>
          <p:cNvSpPr txBox="1">
            <a:spLocks noChangeArrowheads="1"/>
          </p:cNvSpPr>
          <p:nvPr/>
        </p:nvSpPr>
        <p:spPr bwMode="auto">
          <a:xfrm>
            <a:off x="2627313" y="5661025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  <a:r>
              <a:rPr lang="zh-CN" altLang="en-US" sz="2000"/>
              <a:t>组</a:t>
            </a:r>
          </a:p>
        </p:txBody>
      </p:sp>
      <p:sp>
        <p:nvSpPr>
          <p:cNvPr id="1115354" name="Text Box 218"/>
          <p:cNvSpPr txBox="1">
            <a:spLocks noChangeArrowheads="1"/>
          </p:cNvSpPr>
          <p:nvPr/>
        </p:nvSpPr>
        <p:spPr bwMode="auto">
          <a:xfrm>
            <a:off x="6443663" y="5661025"/>
            <a:ext cx="71913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</a:t>
            </a:r>
            <a:r>
              <a:rPr lang="zh-CN" altLang="en-US" sz="2000"/>
              <a:t>组</a:t>
            </a:r>
          </a:p>
        </p:txBody>
      </p:sp>
      <p:sp>
        <p:nvSpPr>
          <p:cNvPr id="1115355" name="Line 219"/>
          <p:cNvSpPr>
            <a:spLocks noChangeShapeType="1"/>
          </p:cNvSpPr>
          <p:nvPr/>
        </p:nvSpPr>
        <p:spPr bwMode="auto">
          <a:xfrm>
            <a:off x="723900" y="2952750"/>
            <a:ext cx="463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5356" name="Line 220"/>
          <p:cNvSpPr>
            <a:spLocks noChangeShapeType="1"/>
          </p:cNvSpPr>
          <p:nvPr/>
        </p:nvSpPr>
        <p:spPr bwMode="auto">
          <a:xfrm>
            <a:off x="6426200" y="2952750"/>
            <a:ext cx="476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5357" name="Line 221"/>
          <p:cNvSpPr>
            <a:spLocks noChangeShapeType="1"/>
          </p:cNvSpPr>
          <p:nvPr/>
        </p:nvSpPr>
        <p:spPr bwMode="auto">
          <a:xfrm>
            <a:off x="704850" y="50403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5358" name="Text Box 222"/>
          <p:cNvSpPr txBox="1">
            <a:spLocks noChangeArrowheads="1"/>
          </p:cNvSpPr>
          <p:nvPr/>
        </p:nvSpPr>
        <p:spPr bwMode="auto">
          <a:xfrm>
            <a:off x="2195513" y="1916113"/>
            <a:ext cx="511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006600"/>
                </a:solidFill>
                <a:latin typeface="Arial" charset="0"/>
              </a:rPr>
              <a:t>图</a:t>
            </a:r>
            <a:r>
              <a:rPr kumimoji="1" lang="en-US" altLang="zh-CN" sz="2000">
                <a:solidFill>
                  <a:srgbClr val="006600"/>
                </a:solidFill>
                <a:latin typeface="Arial" charset="0"/>
              </a:rPr>
              <a:t>7.11  A</a:t>
            </a:r>
            <a:r>
              <a:rPr kumimoji="1" lang="zh-CN" altLang="en-US" sz="2000">
                <a:solidFill>
                  <a:srgbClr val="006600"/>
                </a:solidFill>
                <a:latin typeface="Arial" charset="0"/>
              </a:rPr>
              <a:t>、</a:t>
            </a:r>
            <a:r>
              <a:rPr kumimoji="1" lang="en-US" altLang="zh-CN" sz="2000">
                <a:solidFill>
                  <a:srgbClr val="006600"/>
                </a:solidFill>
                <a:latin typeface="Arial" charset="0"/>
              </a:rPr>
              <a:t>B</a:t>
            </a:r>
            <a:r>
              <a:rPr kumimoji="1" lang="zh-CN" altLang="en-US" sz="2000">
                <a:solidFill>
                  <a:srgbClr val="006600"/>
                </a:solidFill>
                <a:latin typeface="Arial" charset="0"/>
              </a:rPr>
              <a:t>口均为</a:t>
            </a:r>
            <a:r>
              <a:rPr kumimoji="1" lang="zh-CN" altLang="en-US" sz="2000">
                <a:solidFill>
                  <a:srgbClr val="D60093"/>
                </a:solidFill>
                <a:latin typeface="Arial" charset="0"/>
              </a:rPr>
              <a:t>方式</a:t>
            </a:r>
            <a:r>
              <a:rPr kumimoji="1" lang="en-US" altLang="zh-CN" sz="2000">
                <a:solidFill>
                  <a:srgbClr val="D60093"/>
                </a:solidFill>
                <a:latin typeface="Arial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Arial" charset="0"/>
              </a:rPr>
              <a:t>输入</a:t>
            </a:r>
            <a:r>
              <a:rPr kumimoji="1" lang="zh-CN" altLang="en-US" sz="2000">
                <a:solidFill>
                  <a:srgbClr val="006600"/>
                </a:solidFill>
                <a:latin typeface="Arial" charset="0"/>
              </a:rPr>
              <a:t>时的状态字 </a:t>
            </a:r>
          </a:p>
        </p:txBody>
      </p:sp>
      <p:sp>
        <p:nvSpPr>
          <p:cNvPr id="1115359" name="Text Box 223"/>
          <p:cNvSpPr txBox="1">
            <a:spLocks noChangeArrowheads="1"/>
          </p:cNvSpPr>
          <p:nvPr/>
        </p:nvSpPr>
        <p:spPr bwMode="auto">
          <a:xfrm>
            <a:off x="2114550" y="3895725"/>
            <a:ext cx="5410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006600"/>
                </a:solidFill>
                <a:latin typeface="Arial" charset="0"/>
              </a:rPr>
              <a:t>图</a:t>
            </a:r>
            <a:r>
              <a:rPr kumimoji="1" lang="en-US" altLang="zh-CN" sz="2000">
                <a:solidFill>
                  <a:srgbClr val="006600"/>
                </a:solidFill>
                <a:latin typeface="Arial" charset="0"/>
              </a:rPr>
              <a:t>7.12    A</a:t>
            </a:r>
            <a:r>
              <a:rPr kumimoji="1" lang="zh-CN" altLang="en-US" sz="2000">
                <a:solidFill>
                  <a:srgbClr val="006600"/>
                </a:solidFill>
                <a:latin typeface="Arial" charset="0"/>
              </a:rPr>
              <a:t>、</a:t>
            </a:r>
            <a:r>
              <a:rPr kumimoji="1" lang="en-US" altLang="zh-CN" sz="2000">
                <a:solidFill>
                  <a:srgbClr val="006600"/>
                </a:solidFill>
                <a:latin typeface="Arial" charset="0"/>
              </a:rPr>
              <a:t>B</a:t>
            </a:r>
            <a:r>
              <a:rPr kumimoji="1" lang="zh-CN" altLang="en-US" sz="2000">
                <a:solidFill>
                  <a:srgbClr val="006600"/>
                </a:solidFill>
                <a:latin typeface="Arial" charset="0"/>
              </a:rPr>
              <a:t>口均为</a:t>
            </a:r>
            <a:r>
              <a:rPr kumimoji="1" lang="zh-CN" altLang="en-US" sz="2000">
                <a:solidFill>
                  <a:srgbClr val="D60093"/>
                </a:solidFill>
                <a:latin typeface="Arial" charset="0"/>
              </a:rPr>
              <a:t>方式</a:t>
            </a:r>
            <a:r>
              <a:rPr kumimoji="1" lang="en-US" altLang="zh-CN" sz="2000">
                <a:solidFill>
                  <a:srgbClr val="D60093"/>
                </a:solidFill>
                <a:latin typeface="Arial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Arial" charset="0"/>
              </a:rPr>
              <a:t>输出</a:t>
            </a:r>
            <a:r>
              <a:rPr kumimoji="1" lang="zh-CN" altLang="en-US" sz="2000">
                <a:solidFill>
                  <a:srgbClr val="006600"/>
                </a:solidFill>
                <a:latin typeface="Arial" charset="0"/>
              </a:rPr>
              <a:t>时的状态字 </a:t>
            </a:r>
          </a:p>
        </p:txBody>
      </p:sp>
      <p:sp>
        <p:nvSpPr>
          <p:cNvPr id="1115360" name="Text Box 224"/>
          <p:cNvSpPr txBox="1">
            <a:spLocks noChangeArrowheads="1"/>
          </p:cNvSpPr>
          <p:nvPr/>
        </p:nvSpPr>
        <p:spPr bwMode="auto">
          <a:xfrm>
            <a:off x="2339975" y="5984875"/>
            <a:ext cx="43926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006600"/>
                </a:solidFill>
                <a:latin typeface="Arial" charset="0"/>
              </a:rPr>
              <a:t>图</a:t>
            </a:r>
            <a:r>
              <a:rPr kumimoji="1" lang="en-US" altLang="zh-CN" sz="2000">
                <a:solidFill>
                  <a:srgbClr val="006600"/>
                </a:solidFill>
                <a:latin typeface="Arial" charset="0"/>
              </a:rPr>
              <a:t>7.13  A</a:t>
            </a:r>
            <a:r>
              <a:rPr kumimoji="1" lang="zh-CN" altLang="en-US" sz="2000">
                <a:solidFill>
                  <a:srgbClr val="006600"/>
                </a:solidFill>
                <a:latin typeface="Arial" charset="0"/>
              </a:rPr>
              <a:t>口在</a:t>
            </a:r>
            <a:r>
              <a:rPr kumimoji="1" lang="zh-CN" altLang="en-US" sz="2000">
                <a:solidFill>
                  <a:srgbClr val="D60093"/>
                </a:solidFill>
                <a:latin typeface="Arial" charset="0"/>
              </a:rPr>
              <a:t>方式</a:t>
            </a:r>
            <a:r>
              <a:rPr kumimoji="1" lang="en-US" altLang="zh-CN" sz="2000">
                <a:solidFill>
                  <a:srgbClr val="D60093"/>
                </a:solidFill>
                <a:latin typeface="Arial" charset="0"/>
              </a:rPr>
              <a:t>2</a:t>
            </a:r>
            <a:r>
              <a:rPr kumimoji="1" lang="zh-CN" altLang="en-US" sz="2000">
                <a:solidFill>
                  <a:srgbClr val="006600"/>
                </a:solidFill>
                <a:latin typeface="Arial" charset="0"/>
              </a:rPr>
              <a:t>工作时的状态字 </a:t>
            </a:r>
          </a:p>
        </p:txBody>
      </p:sp>
      <p:sp>
        <p:nvSpPr>
          <p:cNvPr id="1115361" name="AutoShape 22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80288" y="3786188"/>
            <a:ext cx="1376362" cy="43973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方式</a:t>
            </a:r>
            <a:r>
              <a:rPr lang="en-US" altLang="zh-CN" sz="2000">
                <a:solidFill>
                  <a:schemeClr val="bg2"/>
                </a:solidFill>
              </a:rPr>
              <a:t>1</a:t>
            </a:r>
            <a:r>
              <a:rPr lang="zh-CN" altLang="en-US" sz="2000">
                <a:solidFill>
                  <a:schemeClr val="bg2"/>
                </a:solidFill>
              </a:rPr>
              <a:t>输出</a:t>
            </a:r>
          </a:p>
        </p:txBody>
      </p:sp>
      <p:sp>
        <p:nvSpPr>
          <p:cNvPr id="1115362" name="AutoShape 2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85050" y="1844675"/>
            <a:ext cx="1376363" cy="43973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</a:rPr>
              <a:t>方式</a:t>
            </a:r>
            <a:r>
              <a:rPr lang="en-US" altLang="zh-CN" sz="2000" dirty="0">
                <a:solidFill>
                  <a:schemeClr val="bg2"/>
                </a:solidFill>
              </a:rPr>
              <a:t>1</a:t>
            </a:r>
            <a:r>
              <a:rPr lang="zh-CN" altLang="en-US" sz="2000" dirty="0">
                <a:solidFill>
                  <a:schemeClr val="bg2"/>
                </a:solidFill>
              </a:rPr>
              <a:t>输入</a:t>
            </a:r>
          </a:p>
        </p:txBody>
      </p:sp>
      <p:sp>
        <p:nvSpPr>
          <p:cNvPr id="1115363" name="AutoShape 2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6488" y="5868988"/>
            <a:ext cx="865187" cy="43973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</a:rPr>
              <a:t>方式</a:t>
            </a:r>
            <a:r>
              <a:rPr lang="en-US" altLang="zh-CN" sz="2000">
                <a:solidFill>
                  <a:schemeClr val="bg2"/>
                </a:solidFill>
              </a:rPr>
              <a:t>2</a:t>
            </a:r>
            <a:endParaRPr lang="zh-CN" altLang="en-US" sz="20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F3FCF-147E-4E8B-BE52-66962A4132C8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820150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   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四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. 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寻址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连接使用</a:t>
            </a:r>
          </a:p>
        </p:txBody>
      </p:sp>
      <p:sp>
        <p:nvSpPr>
          <p:cNvPr id="1116164" name="Text Box 4"/>
          <p:cNvSpPr txBox="1">
            <a:spLocks noChangeArrowheads="1"/>
          </p:cNvSpPr>
          <p:nvPr/>
        </p:nvSpPr>
        <p:spPr bwMode="auto">
          <a:xfrm>
            <a:off x="4714875" y="58658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/>
              <a:t>图</a:t>
            </a:r>
            <a:r>
              <a:rPr kumimoji="1" lang="en-US" altLang="zh-CN"/>
              <a:t>7.14   PC</a:t>
            </a:r>
            <a:r>
              <a:rPr kumimoji="1" lang="zh-CN" altLang="en-US"/>
              <a:t>机中</a:t>
            </a:r>
            <a:r>
              <a:rPr kumimoji="1" lang="en-US" altLang="zh-CN"/>
              <a:t>8255</a:t>
            </a:r>
            <a:r>
              <a:rPr kumimoji="1" lang="zh-CN" altLang="en-US"/>
              <a:t>的连接 </a:t>
            </a:r>
          </a:p>
        </p:txBody>
      </p:sp>
      <p:graphicFrame>
        <p:nvGraphicFramePr>
          <p:cNvPr id="1116165" name="Object 5"/>
          <p:cNvGraphicFramePr>
            <a:graphicFrameLocks noChangeAspect="1"/>
          </p:cNvGraphicFramePr>
          <p:nvPr/>
        </p:nvGraphicFramePr>
        <p:xfrm>
          <a:off x="2152650" y="893763"/>
          <a:ext cx="6019800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167" name="Visio" r:id="rId3" imgW="2572422" imgH="2128615" progId="Visio.Drawing.11">
                  <p:embed/>
                </p:oleObj>
              </mc:Choice>
              <mc:Fallback>
                <p:oleObj name="Visio" r:id="rId3" imgW="2572422" imgH="2128615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893763"/>
                        <a:ext cx="6019800" cy="498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4" name="Group 84"/>
          <p:cNvGraphicFramePr>
            <a:graphicFrameLocks noGrp="1"/>
          </p:cNvGraphicFramePr>
          <p:nvPr/>
        </p:nvGraphicFramePr>
        <p:xfrm>
          <a:off x="82550" y="5878513"/>
          <a:ext cx="4560888" cy="792480"/>
        </p:xfrm>
        <a:graphic>
          <a:graphicData uri="http://schemas.openxmlformats.org/drawingml/2006/table">
            <a:tbl>
              <a:tblPr/>
              <a:tblGrid>
                <a:gridCol w="457200"/>
                <a:gridCol w="455613"/>
                <a:gridCol w="455612"/>
                <a:gridCol w="455613"/>
                <a:gridCol w="457200"/>
                <a:gridCol w="455612"/>
                <a:gridCol w="457200"/>
                <a:gridCol w="454025"/>
                <a:gridCol w="457200"/>
                <a:gridCol w="45561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1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75137-0E6E-4253-871B-F9994ACFD788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举例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：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0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－打印机接口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6450" cy="576262"/>
          </a:xfrm>
        </p:spPr>
        <p:txBody>
          <a:bodyPr/>
          <a:lstStyle/>
          <a:p>
            <a:pPr marL="444500" indent="-444500">
              <a:spcBef>
                <a:spcPct val="0"/>
              </a:spcBef>
              <a:buSzTx/>
              <a:buFont typeface="Wingdings" pitchFamily="2" charset="2"/>
              <a:buNone/>
            </a:pPr>
            <a:endParaRPr lang="zh-CN" altLang="en-US" sz="2800" b="1"/>
          </a:p>
        </p:txBody>
      </p:sp>
      <p:sp>
        <p:nvSpPr>
          <p:cNvPr id="1117190" name="Text Box 6"/>
          <p:cNvSpPr txBox="1">
            <a:spLocks noChangeArrowheads="1"/>
          </p:cNvSpPr>
          <p:nvPr/>
        </p:nvSpPr>
        <p:spPr bwMode="auto">
          <a:xfrm>
            <a:off x="395288" y="3336925"/>
            <a:ext cx="3313112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6600"/>
                </a:solidFill>
              </a:rPr>
              <a:t>图</a:t>
            </a:r>
            <a:r>
              <a:rPr kumimoji="1" lang="en-US" altLang="zh-CN">
                <a:solidFill>
                  <a:srgbClr val="FF6600"/>
                </a:solidFill>
              </a:rPr>
              <a:t>7.16   </a:t>
            </a:r>
            <a:r>
              <a:rPr kumimoji="1" lang="zh-CN" altLang="en-US">
                <a:solidFill>
                  <a:srgbClr val="FF6600"/>
                </a:solidFill>
              </a:rPr>
              <a:t>方式</a:t>
            </a:r>
            <a:r>
              <a:rPr kumimoji="1" lang="en-US" altLang="zh-CN">
                <a:solidFill>
                  <a:srgbClr val="FF6600"/>
                </a:solidFill>
              </a:rPr>
              <a:t>0</a:t>
            </a:r>
            <a:r>
              <a:rPr kumimoji="1" lang="zh-CN" altLang="en-US">
                <a:solidFill>
                  <a:srgbClr val="FF6600"/>
                </a:solidFill>
              </a:rPr>
              <a:t>下</a:t>
            </a:r>
            <a:r>
              <a:rPr kumimoji="1" lang="en-US" altLang="zh-CN">
                <a:solidFill>
                  <a:srgbClr val="FF6600"/>
                </a:solidFill>
              </a:rPr>
              <a:t>8255</a:t>
            </a:r>
            <a:br>
              <a:rPr kumimoji="1" lang="en-US" altLang="zh-CN">
                <a:solidFill>
                  <a:srgbClr val="FF6600"/>
                </a:solidFill>
              </a:rPr>
            </a:br>
            <a:r>
              <a:rPr kumimoji="1" lang="en-US" altLang="zh-CN">
                <a:solidFill>
                  <a:srgbClr val="FF6600"/>
                </a:solidFill>
              </a:rPr>
              <a:t>           </a:t>
            </a:r>
            <a:r>
              <a:rPr kumimoji="1" lang="zh-CN" altLang="en-US">
                <a:solidFill>
                  <a:srgbClr val="FF6600"/>
                </a:solidFill>
              </a:rPr>
              <a:t>与打印机的连接</a:t>
            </a:r>
            <a:r>
              <a:rPr kumimoji="1" lang="zh-CN" altLang="en-US" sz="2800">
                <a:solidFill>
                  <a:srgbClr val="FF6600"/>
                </a:solidFill>
              </a:rPr>
              <a:t> </a:t>
            </a:r>
          </a:p>
        </p:txBody>
      </p:sp>
      <p:graphicFrame>
        <p:nvGraphicFramePr>
          <p:cNvPr id="1117191" name="Object 7"/>
          <p:cNvGraphicFramePr>
            <a:graphicFrameLocks noChangeAspect="1"/>
          </p:cNvGraphicFramePr>
          <p:nvPr/>
        </p:nvGraphicFramePr>
        <p:xfrm>
          <a:off x="3276600" y="1196975"/>
          <a:ext cx="52578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93" name="Visio" r:id="rId3" imgW="1894727" imgH="1145207" progId="Visio.Drawing.11">
                  <p:embed/>
                </p:oleObj>
              </mc:Choice>
              <mc:Fallback>
                <p:oleObj name="Visio" r:id="rId3" imgW="1894727" imgH="1145207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96975"/>
                        <a:ext cx="5257800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7193" name="Line 9"/>
          <p:cNvSpPr>
            <a:spLocks noChangeShapeType="1"/>
          </p:cNvSpPr>
          <p:nvPr/>
        </p:nvSpPr>
        <p:spPr bwMode="auto">
          <a:xfrm>
            <a:off x="2843213" y="4652963"/>
            <a:ext cx="4333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194" name="Line 10"/>
          <p:cNvSpPr>
            <a:spLocks noChangeShapeType="1"/>
          </p:cNvSpPr>
          <p:nvPr/>
        </p:nvSpPr>
        <p:spPr bwMode="auto">
          <a:xfrm>
            <a:off x="3276600" y="4652963"/>
            <a:ext cx="2159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195" name="Line 11"/>
          <p:cNvSpPr>
            <a:spLocks noChangeShapeType="1"/>
          </p:cNvSpPr>
          <p:nvPr/>
        </p:nvSpPr>
        <p:spPr bwMode="auto">
          <a:xfrm>
            <a:off x="3492500" y="5013325"/>
            <a:ext cx="30956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197" name="Line 13"/>
          <p:cNvSpPr>
            <a:spLocks noChangeShapeType="1"/>
          </p:cNvSpPr>
          <p:nvPr/>
        </p:nvSpPr>
        <p:spPr bwMode="auto">
          <a:xfrm>
            <a:off x="6804025" y="4652963"/>
            <a:ext cx="12969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198" name="Line 14"/>
          <p:cNvSpPr>
            <a:spLocks noChangeShapeType="1"/>
          </p:cNvSpPr>
          <p:nvPr/>
        </p:nvSpPr>
        <p:spPr bwMode="auto">
          <a:xfrm>
            <a:off x="2843213" y="5013325"/>
            <a:ext cx="4333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199" name="Line 15"/>
          <p:cNvSpPr>
            <a:spLocks noChangeShapeType="1"/>
          </p:cNvSpPr>
          <p:nvPr/>
        </p:nvSpPr>
        <p:spPr bwMode="auto">
          <a:xfrm flipV="1">
            <a:off x="3276600" y="4652963"/>
            <a:ext cx="2159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00" name="Line 16"/>
          <p:cNvSpPr>
            <a:spLocks noChangeShapeType="1"/>
          </p:cNvSpPr>
          <p:nvPr/>
        </p:nvSpPr>
        <p:spPr bwMode="auto">
          <a:xfrm>
            <a:off x="3492500" y="4652963"/>
            <a:ext cx="30956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02" name="Line 18"/>
          <p:cNvSpPr>
            <a:spLocks noChangeShapeType="1"/>
          </p:cNvSpPr>
          <p:nvPr/>
        </p:nvSpPr>
        <p:spPr bwMode="auto">
          <a:xfrm>
            <a:off x="6804025" y="5013325"/>
            <a:ext cx="12969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03" name="Line 19"/>
          <p:cNvSpPr>
            <a:spLocks noChangeShapeType="1"/>
          </p:cNvSpPr>
          <p:nvPr/>
        </p:nvSpPr>
        <p:spPr bwMode="auto">
          <a:xfrm>
            <a:off x="2843213" y="5229225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04" name="Line 20"/>
          <p:cNvSpPr>
            <a:spLocks noChangeShapeType="1"/>
          </p:cNvSpPr>
          <p:nvPr/>
        </p:nvSpPr>
        <p:spPr bwMode="auto">
          <a:xfrm>
            <a:off x="3563938" y="5229225"/>
            <a:ext cx="71437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05" name="Line 21"/>
          <p:cNvSpPr>
            <a:spLocks noChangeShapeType="1"/>
          </p:cNvSpPr>
          <p:nvPr/>
        </p:nvSpPr>
        <p:spPr bwMode="auto">
          <a:xfrm>
            <a:off x="3635375" y="5589588"/>
            <a:ext cx="6492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06" name="Line 22"/>
          <p:cNvSpPr>
            <a:spLocks noChangeShapeType="1"/>
          </p:cNvSpPr>
          <p:nvPr/>
        </p:nvSpPr>
        <p:spPr bwMode="auto">
          <a:xfrm flipV="1">
            <a:off x="4284663" y="5229225"/>
            <a:ext cx="71437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07" name="Line 23"/>
          <p:cNvSpPr>
            <a:spLocks noChangeShapeType="1"/>
          </p:cNvSpPr>
          <p:nvPr/>
        </p:nvSpPr>
        <p:spPr bwMode="auto">
          <a:xfrm>
            <a:off x="4356100" y="5229225"/>
            <a:ext cx="2663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08" name="Line 24"/>
          <p:cNvSpPr>
            <a:spLocks noChangeShapeType="1"/>
          </p:cNvSpPr>
          <p:nvPr/>
        </p:nvSpPr>
        <p:spPr bwMode="auto">
          <a:xfrm>
            <a:off x="7019925" y="5229225"/>
            <a:ext cx="73025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09" name="Line 25"/>
          <p:cNvSpPr>
            <a:spLocks noChangeShapeType="1"/>
          </p:cNvSpPr>
          <p:nvPr/>
        </p:nvSpPr>
        <p:spPr bwMode="auto">
          <a:xfrm>
            <a:off x="7092950" y="5589588"/>
            <a:ext cx="6477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10" name="Line 26"/>
          <p:cNvSpPr>
            <a:spLocks noChangeShapeType="1"/>
          </p:cNvSpPr>
          <p:nvPr/>
        </p:nvSpPr>
        <p:spPr bwMode="auto">
          <a:xfrm flipV="1">
            <a:off x="7740650" y="5229225"/>
            <a:ext cx="71438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11" name="Line 27"/>
          <p:cNvSpPr>
            <a:spLocks noChangeShapeType="1"/>
          </p:cNvSpPr>
          <p:nvPr/>
        </p:nvSpPr>
        <p:spPr bwMode="auto">
          <a:xfrm>
            <a:off x="7812088" y="5229225"/>
            <a:ext cx="360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12" name="Line 28"/>
          <p:cNvSpPr>
            <a:spLocks noChangeShapeType="1"/>
          </p:cNvSpPr>
          <p:nvPr/>
        </p:nvSpPr>
        <p:spPr bwMode="auto">
          <a:xfrm>
            <a:off x="2843213" y="6092825"/>
            <a:ext cx="15128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13" name="Line 29"/>
          <p:cNvSpPr>
            <a:spLocks noChangeShapeType="1"/>
          </p:cNvSpPr>
          <p:nvPr/>
        </p:nvSpPr>
        <p:spPr bwMode="auto">
          <a:xfrm flipV="1">
            <a:off x="4356100" y="5734050"/>
            <a:ext cx="71438" cy="358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14" name="Line 30"/>
          <p:cNvSpPr>
            <a:spLocks noChangeShapeType="1"/>
          </p:cNvSpPr>
          <p:nvPr/>
        </p:nvSpPr>
        <p:spPr bwMode="auto">
          <a:xfrm>
            <a:off x="4427538" y="5734050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15" name="Line 31"/>
          <p:cNvSpPr>
            <a:spLocks noChangeShapeType="1"/>
          </p:cNvSpPr>
          <p:nvPr/>
        </p:nvSpPr>
        <p:spPr bwMode="auto">
          <a:xfrm>
            <a:off x="6300788" y="5734050"/>
            <a:ext cx="71437" cy="358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17" name="Line 33"/>
          <p:cNvSpPr>
            <a:spLocks noChangeShapeType="1"/>
          </p:cNvSpPr>
          <p:nvPr/>
        </p:nvSpPr>
        <p:spPr bwMode="auto">
          <a:xfrm>
            <a:off x="6372225" y="6092825"/>
            <a:ext cx="1368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18" name="Line 34"/>
          <p:cNvSpPr>
            <a:spLocks noChangeShapeType="1"/>
          </p:cNvSpPr>
          <p:nvPr/>
        </p:nvSpPr>
        <p:spPr bwMode="auto">
          <a:xfrm flipV="1">
            <a:off x="7740650" y="5734050"/>
            <a:ext cx="71438" cy="358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19" name="Line 35"/>
          <p:cNvSpPr>
            <a:spLocks noChangeShapeType="1"/>
          </p:cNvSpPr>
          <p:nvPr/>
        </p:nvSpPr>
        <p:spPr bwMode="auto">
          <a:xfrm>
            <a:off x="7812088" y="5734050"/>
            <a:ext cx="3603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20" name="Line 36"/>
          <p:cNvSpPr>
            <a:spLocks noChangeShapeType="1"/>
          </p:cNvSpPr>
          <p:nvPr/>
        </p:nvSpPr>
        <p:spPr bwMode="auto">
          <a:xfrm>
            <a:off x="2836863" y="6308725"/>
            <a:ext cx="37512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21" name="Line 37"/>
          <p:cNvSpPr>
            <a:spLocks noChangeShapeType="1"/>
          </p:cNvSpPr>
          <p:nvPr/>
        </p:nvSpPr>
        <p:spPr bwMode="auto">
          <a:xfrm>
            <a:off x="6588125" y="6308725"/>
            <a:ext cx="71438" cy="288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22" name="Line 38"/>
          <p:cNvSpPr>
            <a:spLocks noChangeShapeType="1"/>
          </p:cNvSpPr>
          <p:nvPr/>
        </p:nvSpPr>
        <p:spPr bwMode="auto">
          <a:xfrm>
            <a:off x="6659563" y="6597650"/>
            <a:ext cx="4333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23" name="Line 39"/>
          <p:cNvSpPr>
            <a:spLocks noChangeShapeType="1"/>
          </p:cNvSpPr>
          <p:nvPr/>
        </p:nvSpPr>
        <p:spPr bwMode="auto">
          <a:xfrm flipV="1">
            <a:off x="7092950" y="6308725"/>
            <a:ext cx="71438" cy="288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24" name="Line 40"/>
          <p:cNvSpPr>
            <a:spLocks noChangeShapeType="1"/>
          </p:cNvSpPr>
          <p:nvPr/>
        </p:nvSpPr>
        <p:spPr bwMode="auto">
          <a:xfrm>
            <a:off x="7164388" y="6308725"/>
            <a:ext cx="10080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25" name="Text Box 41"/>
          <p:cNvSpPr txBox="1">
            <a:spLocks noChangeArrowheads="1"/>
          </p:cNvSpPr>
          <p:nvPr/>
        </p:nvSpPr>
        <p:spPr bwMode="auto">
          <a:xfrm>
            <a:off x="1978025" y="4616450"/>
            <a:ext cx="865188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</a:rPr>
              <a:t>数据</a:t>
            </a:r>
          </a:p>
        </p:txBody>
      </p:sp>
      <p:sp>
        <p:nvSpPr>
          <p:cNvPr id="1117226" name="Text Box 42"/>
          <p:cNvSpPr txBox="1">
            <a:spLocks noChangeArrowheads="1"/>
          </p:cNvSpPr>
          <p:nvPr/>
        </p:nvSpPr>
        <p:spPr bwMode="auto">
          <a:xfrm>
            <a:off x="1547813" y="5157788"/>
            <a:ext cx="12969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STROBE</a:t>
            </a:r>
          </a:p>
        </p:txBody>
      </p:sp>
      <p:sp>
        <p:nvSpPr>
          <p:cNvPr id="1117227" name="Text Box 43"/>
          <p:cNvSpPr txBox="1">
            <a:spLocks noChangeArrowheads="1"/>
          </p:cNvSpPr>
          <p:nvPr/>
        </p:nvSpPr>
        <p:spPr bwMode="auto">
          <a:xfrm>
            <a:off x="1833563" y="5734050"/>
            <a:ext cx="10096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BUSY</a:t>
            </a:r>
          </a:p>
        </p:txBody>
      </p:sp>
      <p:sp>
        <p:nvSpPr>
          <p:cNvPr id="1117228" name="Text Box 44"/>
          <p:cNvSpPr txBox="1">
            <a:spLocks noChangeArrowheads="1"/>
          </p:cNvSpPr>
          <p:nvPr/>
        </p:nvSpPr>
        <p:spPr bwMode="auto">
          <a:xfrm>
            <a:off x="1763713" y="6272213"/>
            <a:ext cx="10096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</a:rPr>
              <a:t>ACK</a:t>
            </a:r>
          </a:p>
        </p:txBody>
      </p:sp>
      <p:sp>
        <p:nvSpPr>
          <p:cNvPr id="1117229" name="Line 45"/>
          <p:cNvSpPr>
            <a:spLocks noChangeShapeType="1"/>
          </p:cNvSpPr>
          <p:nvPr/>
        </p:nvSpPr>
        <p:spPr bwMode="auto">
          <a:xfrm>
            <a:off x="1720850" y="5210175"/>
            <a:ext cx="10080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30" name="Line 46"/>
          <p:cNvSpPr>
            <a:spLocks noChangeShapeType="1"/>
          </p:cNvSpPr>
          <p:nvPr/>
        </p:nvSpPr>
        <p:spPr bwMode="auto">
          <a:xfrm>
            <a:off x="2114550" y="6334125"/>
            <a:ext cx="5619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31" name="Line 47"/>
          <p:cNvSpPr>
            <a:spLocks noChangeShapeType="1"/>
          </p:cNvSpPr>
          <p:nvPr/>
        </p:nvSpPr>
        <p:spPr bwMode="auto">
          <a:xfrm>
            <a:off x="6588125" y="4652963"/>
            <a:ext cx="2159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32" name="Line 48"/>
          <p:cNvSpPr>
            <a:spLocks noChangeShapeType="1"/>
          </p:cNvSpPr>
          <p:nvPr/>
        </p:nvSpPr>
        <p:spPr bwMode="auto">
          <a:xfrm flipV="1">
            <a:off x="6588125" y="4652963"/>
            <a:ext cx="2159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7233" name="Text Box 49"/>
          <p:cNvSpPr txBox="1">
            <a:spLocks noChangeArrowheads="1"/>
          </p:cNvSpPr>
          <p:nvPr/>
        </p:nvSpPr>
        <p:spPr bwMode="auto">
          <a:xfrm>
            <a:off x="323850" y="5337175"/>
            <a:ext cx="14398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6600"/>
                </a:solidFill>
              </a:rPr>
              <a:t>图</a:t>
            </a:r>
            <a:r>
              <a:rPr kumimoji="1" lang="en-US" altLang="zh-CN">
                <a:solidFill>
                  <a:srgbClr val="FF6600"/>
                </a:solidFill>
              </a:rPr>
              <a:t>7.17</a:t>
            </a:r>
            <a:br>
              <a:rPr kumimoji="1" lang="en-US" altLang="zh-CN">
                <a:solidFill>
                  <a:srgbClr val="FF6600"/>
                </a:solidFill>
              </a:rPr>
            </a:br>
            <a:r>
              <a:rPr kumimoji="1" lang="zh-CN" altLang="en-US">
                <a:solidFill>
                  <a:srgbClr val="FF6600"/>
                </a:solidFill>
              </a:rPr>
              <a:t>打印机的工作时序</a:t>
            </a:r>
            <a:r>
              <a:rPr kumimoji="1" lang="zh-CN" altLang="en-US"/>
              <a:t> </a:t>
            </a:r>
          </a:p>
        </p:txBody>
      </p:sp>
      <p:sp>
        <p:nvSpPr>
          <p:cNvPr id="1117234" name="AutoShape 5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95288" y="2060575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16B78-F7BB-44AE-B2C5-DC44F765840D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应用举例：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0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－打印机接口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268413"/>
            <a:ext cx="8426450" cy="5400675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8255</a:t>
            </a:r>
            <a:r>
              <a:rPr lang="zh-CN" altLang="en-US" sz="2800" b="1">
                <a:latin typeface="Times New Roman" pitchFamily="18" charset="0"/>
              </a:rPr>
              <a:t>地址：</a:t>
            </a:r>
            <a:r>
              <a:rPr lang="en-US" altLang="zh-CN" sz="2800" b="1">
                <a:latin typeface="Times New Roman" pitchFamily="18" charset="0"/>
              </a:rPr>
              <a:t>380H </a:t>
            </a:r>
            <a:r>
              <a:rPr lang="zh-CN" altLang="en-US" sz="2800" b="1">
                <a:latin typeface="Times New Roman" pitchFamily="18" charset="0"/>
              </a:rPr>
              <a:t>～ </a:t>
            </a:r>
            <a:r>
              <a:rPr lang="en-US" altLang="zh-CN" sz="2800" b="1">
                <a:latin typeface="Times New Roman" pitchFamily="18" charset="0"/>
              </a:rPr>
              <a:t>383H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初始化程序：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INIT55:	MOV	DX, 0383H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	MOV	AL, 10000011B	; </a:t>
            </a:r>
            <a:r>
              <a:rPr lang="zh-CN" altLang="en-US" sz="2400" b="1">
                <a:latin typeface="Times New Roman" pitchFamily="18" charset="0"/>
              </a:rPr>
              <a:t>方式选择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	OUT	DX, AL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	MOV	AL, 0000</a:t>
            </a:r>
            <a:r>
              <a:rPr lang="en-US" altLang="zh-CN" sz="2400" b="1">
                <a:solidFill>
                  <a:srgbClr val="D60093"/>
                </a:solidFill>
                <a:latin typeface="Times New Roman" pitchFamily="18" charset="0"/>
              </a:rPr>
              <a:t>110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</a:rPr>
              <a:t>B	; C</a:t>
            </a:r>
            <a:r>
              <a:rPr lang="zh-CN" altLang="en-US" sz="2400" b="1">
                <a:latin typeface="Times New Roman" pitchFamily="18" charset="0"/>
              </a:rPr>
              <a:t>口位操作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	OUT	DX, AL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118252" name="AutoShape 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27988" y="1700213"/>
            <a:ext cx="504825" cy="503237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88913"/>
            <a:ext cx="8426450" cy="6553200"/>
          </a:xfrm>
        </p:spPr>
        <p:txBody>
          <a:bodyPr/>
          <a:lstStyle/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PRINT:	 MOV	AL, BLAK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MOV	CL, AL		; </a:t>
            </a:r>
            <a:r>
              <a:rPr lang="zh-CN" altLang="en-US" sz="2000" b="1">
                <a:latin typeface="Times New Roman" pitchFamily="18" charset="0"/>
              </a:rPr>
              <a:t>循环次数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MOV	SI, OFFSET DATA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GOON:	 MOV	DX, 0382H	; C</a:t>
            </a:r>
            <a:r>
              <a:rPr lang="zh-CN" altLang="en-US" sz="2000" b="1">
                <a:latin typeface="Times New Roman" pitchFamily="18" charset="0"/>
              </a:rPr>
              <a:t>口地址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PWAIT: IN	AL, DX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AND	AL, 02H	; </a:t>
            </a:r>
            <a:r>
              <a:rPr lang="zh-CN" altLang="en-US" sz="2000" b="1">
                <a:latin typeface="Times New Roman" pitchFamily="18" charset="0"/>
              </a:rPr>
              <a:t>测试</a:t>
            </a:r>
            <a:r>
              <a:rPr lang="en-US" altLang="zh-CN" sz="2000" b="1">
                <a:latin typeface="Times New Roman" pitchFamily="18" charset="0"/>
              </a:rPr>
              <a:t>PC1</a:t>
            </a:r>
            <a:r>
              <a:rPr lang="zh-CN" altLang="en-US" sz="2000" b="1">
                <a:latin typeface="Times New Roman" pitchFamily="18" charset="0"/>
              </a:rPr>
              <a:t>是否为</a:t>
            </a:r>
            <a:r>
              <a:rPr lang="en-US" altLang="zh-CN" sz="2000" b="1">
                <a:latin typeface="Times New Roman" pitchFamily="18" charset="0"/>
              </a:rPr>
              <a:t>1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JNZ	PWAIT		; </a:t>
            </a:r>
            <a:r>
              <a:rPr lang="zh-CN" altLang="en-US" sz="2000" b="1">
                <a:latin typeface="Times New Roman" pitchFamily="18" charset="0"/>
              </a:rPr>
              <a:t>等待不忙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	 </a:t>
            </a:r>
            <a:r>
              <a:rPr lang="en-US" altLang="zh-CN" sz="2000" b="1">
                <a:latin typeface="Times New Roman" pitchFamily="18" charset="0"/>
              </a:rPr>
              <a:t>MOV	AL,</a:t>
            </a:r>
            <a:r>
              <a:rPr lang="zh-CN" altLang="en-US" sz="2000" b="1">
                <a:latin typeface="Times New Roman" pitchFamily="18" charset="0"/>
              </a:rPr>
              <a:t>［</a:t>
            </a:r>
            <a:r>
              <a:rPr lang="en-US" altLang="zh-CN" sz="2000" b="1">
                <a:latin typeface="Times New Roman" pitchFamily="18" charset="0"/>
              </a:rPr>
              <a:t>SI</a:t>
            </a:r>
            <a:r>
              <a:rPr lang="zh-CN" altLang="en-US" sz="2000" b="1">
                <a:latin typeface="Times New Roman" pitchFamily="18" charset="0"/>
              </a:rPr>
              <a:t>］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	 </a:t>
            </a:r>
            <a:r>
              <a:rPr lang="en-US" altLang="zh-CN" sz="2000" b="1">
                <a:latin typeface="Times New Roman" pitchFamily="18" charset="0"/>
              </a:rPr>
              <a:t>MOV	DX, 0380H	; A</a:t>
            </a:r>
            <a:r>
              <a:rPr lang="zh-CN" altLang="en-US" sz="2000" b="1">
                <a:latin typeface="Times New Roman" pitchFamily="18" charset="0"/>
              </a:rPr>
              <a:t>口地址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OUT	DX, AL		; </a:t>
            </a:r>
            <a:r>
              <a:rPr lang="zh-CN" altLang="en-US" sz="2000" b="1">
                <a:latin typeface="Times New Roman" pitchFamily="18" charset="0"/>
              </a:rPr>
              <a:t>送数据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000" b="1">
                <a:latin typeface="Times New Roman" pitchFamily="18" charset="0"/>
              </a:rPr>
              <a:t>	 </a:t>
            </a:r>
            <a:r>
              <a:rPr lang="en-US" altLang="zh-CN" sz="2000" b="1">
                <a:latin typeface="Times New Roman" pitchFamily="18" charset="0"/>
              </a:rPr>
              <a:t>MOV	DX, 0382H	; C</a:t>
            </a:r>
            <a:r>
              <a:rPr lang="zh-CN" altLang="en-US" sz="2000" b="1">
                <a:latin typeface="Times New Roman" pitchFamily="18" charset="0"/>
              </a:rPr>
              <a:t>口地址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MOV	AL, 00H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OUT	DX, AL		; PC6</a:t>
            </a:r>
            <a:r>
              <a:rPr lang="zh-CN" altLang="en-US" sz="2000" b="1">
                <a:latin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</a:rPr>
              <a:t>0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CALL   Delay_1us	; </a:t>
            </a:r>
            <a:r>
              <a:rPr lang="zh-CN" altLang="en-US" sz="2000" b="1">
                <a:latin typeface="Times New Roman" pitchFamily="18" charset="0"/>
              </a:rPr>
              <a:t>延时 </a:t>
            </a:r>
            <a:r>
              <a:rPr lang="en-US" altLang="zh-CN" sz="2000" b="1">
                <a:latin typeface="Times New Roman" pitchFamily="18" charset="0"/>
              </a:rPr>
              <a:t>1μs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MOV	AL, 40H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OUT	DX, AL		; </a:t>
            </a:r>
            <a:r>
              <a:rPr lang="zh-CN" altLang="en-US" sz="2000" b="1">
                <a:latin typeface="Times New Roman" pitchFamily="18" charset="0"/>
              </a:rPr>
              <a:t>送 </a:t>
            </a:r>
            <a:r>
              <a:rPr lang="en-US" altLang="zh-CN" sz="2000" b="1">
                <a:latin typeface="Times New Roman" pitchFamily="18" charset="0"/>
              </a:rPr>
              <a:t>STROBE </a:t>
            </a:r>
            <a:r>
              <a:rPr lang="zh-CN" altLang="en-US" sz="2000" b="1">
                <a:latin typeface="Times New Roman" pitchFamily="18" charset="0"/>
              </a:rPr>
              <a:t>脉冲（</a:t>
            </a:r>
            <a:r>
              <a:rPr lang="en-US" altLang="zh-CN" sz="2000" b="1">
                <a:latin typeface="Times New Roman" pitchFamily="18" charset="0"/>
              </a:rPr>
              <a:t>PC6</a:t>
            </a:r>
            <a:r>
              <a:rPr lang="zh-CN" altLang="en-US" sz="2000" b="1">
                <a:latin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</a:rPr>
              <a:t>1</a:t>
            </a:r>
            <a:r>
              <a:rPr lang="zh-CN" altLang="en-US" sz="2000" b="1">
                <a:latin typeface="Times New Roman" pitchFamily="18" charset="0"/>
              </a:rPr>
              <a:t>）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INC	SI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DEC	CL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JNZ	GOON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RET</a:t>
            </a:r>
            <a:endParaRPr lang="zh-CN" altLang="en-US" sz="2000" b="1">
              <a:latin typeface="Times New Roman" pitchFamily="18" charset="0"/>
            </a:endParaRPr>
          </a:p>
        </p:txBody>
      </p:sp>
      <p:sp>
        <p:nvSpPr>
          <p:cNvPr id="11192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260350"/>
            <a:ext cx="504825" cy="503238"/>
          </a:xfrm>
          <a:prstGeom prst="actionButtonInformatio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19238" name="AutoShape 6"/>
          <p:cNvSpPr>
            <a:spLocks noChangeArrowheads="1"/>
          </p:cNvSpPr>
          <p:nvPr/>
        </p:nvSpPr>
        <p:spPr bwMode="auto">
          <a:xfrm>
            <a:off x="1547813" y="1557338"/>
            <a:ext cx="2160587" cy="935037"/>
          </a:xfrm>
          <a:prstGeom prst="roundRect">
            <a:avLst>
              <a:gd name="adj" fmla="val 16694"/>
            </a:avLst>
          </a:prstGeom>
          <a:noFill/>
          <a:ln w="19050" algn="ctr">
            <a:solidFill>
              <a:srgbClr val="D60093"/>
            </a:solidFill>
            <a:prstDash val="dash"/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9239" name="Text Box 7"/>
          <p:cNvSpPr txBox="1">
            <a:spLocks noChangeArrowheads="1"/>
          </p:cNvSpPr>
          <p:nvPr/>
        </p:nvSpPr>
        <p:spPr bwMode="auto">
          <a:xfrm>
            <a:off x="6443663" y="1773238"/>
            <a:ext cx="2520950" cy="7016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D60093"/>
                </a:solidFill>
              </a:rPr>
              <a:t>忙？（</a:t>
            </a:r>
            <a:r>
              <a:rPr lang="en-US" altLang="zh-CN" sz="2000">
                <a:solidFill>
                  <a:srgbClr val="D60093"/>
                </a:solidFill>
              </a:rPr>
              <a:t>Busy</a:t>
            </a:r>
            <a:r>
              <a:rPr lang="zh-CN" altLang="en-US" sz="2000">
                <a:solidFill>
                  <a:srgbClr val="D60093"/>
                </a:solidFill>
              </a:rPr>
              <a:t>＝</a:t>
            </a:r>
            <a:r>
              <a:rPr lang="en-US" altLang="zh-CN" sz="2000">
                <a:solidFill>
                  <a:srgbClr val="D60093"/>
                </a:solidFill>
              </a:rPr>
              <a:t>1</a:t>
            </a:r>
            <a:r>
              <a:rPr lang="zh-CN" altLang="en-US" sz="2000">
                <a:solidFill>
                  <a:srgbClr val="D60093"/>
                </a:solidFill>
              </a:rPr>
              <a:t>？）</a:t>
            </a:r>
            <a:br>
              <a:rPr lang="zh-CN" altLang="en-US" sz="2000">
                <a:solidFill>
                  <a:srgbClr val="D60093"/>
                </a:solidFill>
              </a:rPr>
            </a:br>
            <a:r>
              <a:rPr lang="zh-CN" altLang="en-US" sz="2000">
                <a:solidFill>
                  <a:srgbClr val="D60093"/>
                </a:solidFill>
              </a:rPr>
              <a:t>则等待</a:t>
            </a:r>
          </a:p>
        </p:txBody>
      </p:sp>
      <p:sp>
        <p:nvSpPr>
          <p:cNvPr id="1119240" name="Freeform 8"/>
          <p:cNvSpPr>
            <a:spLocks/>
          </p:cNvSpPr>
          <p:nvPr/>
        </p:nvSpPr>
        <p:spPr bwMode="auto">
          <a:xfrm>
            <a:off x="3708400" y="1604963"/>
            <a:ext cx="2808288" cy="239712"/>
          </a:xfrm>
          <a:custGeom>
            <a:avLst/>
            <a:gdLst/>
            <a:ahLst/>
            <a:cxnLst>
              <a:cxn ang="0">
                <a:pos x="0" y="60"/>
              </a:cxn>
              <a:cxn ang="0">
                <a:pos x="1134" y="15"/>
              </a:cxn>
              <a:cxn ang="0">
                <a:pos x="1769" y="151"/>
              </a:cxn>
            </a:cxnLst>
            <a:rect l="0" t="0" r="r" b="b"/>
            <a:pathLst>
              <a:path w="1769" h="151">
                <a:moveTo>
                  <a:pt x="0" y="60"/>
                </a:moveTo>
                <a:cubicBezTo>
                  <a:pt x="419" y="30"/>
                  <a:pt x="839" y="0"/>
                  <a:pt x="1134" y="15"/>
                </a:cubicBezTo>
                <a:cubicBezTo>
                  <a:pt x="1429" y="30"/>
                  <a:pt x="1599" y="90"/>
                  <a:pt x="1769" y="151"/>
                </a:cubicBezTo>
              </a:path>
            </a:pathLst>
          </a:custGeom>
          <a:noFill/>
          <a:ln w="28575" cap="flat" cmpd="sng">
            <a:solidFill>
              <a:srgbClr val="D60093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9241" name="Line 9"/>
          <p:cNvSpPr>
            <a:spLocks noChangeShapeType="1"/>
          </p:cNvSpPr>
          <p:nvPr/>
        </p:nvSpPr>
        <p:spPr bwMode="auto">
          <a:xfrm>
            <a:off x="4749800" y="5084763"/>
            <a:ext cx="1008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9242" name="AutoShape 10"/>
          <p:cNvSpPr>
            <a:spLocks/>
          </p:cNvSpPr>
          <p:nvPr/>
        </p:nvSpPr>
        <p:spPr bwMode="auto">
          <a:xfrm>
            <a:off x="395288" y="1196975"/>
            <a:ext cx="1368425" cy="5111750"/>
          </a:xfrm>
          <a:prstGeom prst="leftBracket">
            <a:avLst>
              <a:gd name="adj" fmla="val 6606"/>
            </a:avLst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11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11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8" grpId="0" animBg="1"/>
      <p:bldP spid="1119239" grpId="0"/>
      <p:bldP spid="1119240" grpId="0" animBg="1"/>
      <p:bldP spid="11192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E2F8D-4C1B-495E-BABC-0E2CCA32858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应用举例：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－打印机接口</a:t>
            </a:r>
          </a:p>
        </p:txBody>
      </p:sp>
      <p:sp>
        <p:nvSpPr>
          <p:cNvPr id="1120300" name="AutoShape 4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395288" y="2060575"/>
            <a:ext cx="431800" cy="431800"/>
          </a:xfrm>
          <a:prstGeom prst="actionButtonReturn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0301" name="Object 45"/>
          <p:cNvGraphicFramePr>
            <a:graphicFrameLocks noChangeAspect="1"/>
          </p:cNvGraphicFramePr>
          <p:nvPr/>
        </p:nvGraphicFramePr>
        <p:xfrm>
          <a:off x="2843213" y="1484313"/>
          <a:ext cx="5638800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303" name="Visio" r:id="rId3" imgW="2364706" imgH="1829160" progId="Visio.Drawing.11">
                  <p:embed/>
                </p:oleObj>
              </mc:Choice>
              <mc:Fallback>
                <p:oleObj name="Visio" r:id="rId3" imgW="2364706" imgH="1829160" progId="Visio.Drawing.11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84313"/>
                        <a:ext cx="5638800" cy="435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0302" name="Text Box 46"/>
          <p:cNvSpPr txBox="1">
            <a:spLocks noChangeArrowheads="1"/>
          </p:cNvSpPr>
          <p:nvPr/>
        </p:nvSpPr>
        <p:spPr bwMode="auto">
          <a:xfrm>
            <a:off x="3562350" y="5851525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chemeClr val="bg2"/>
                </a:solidFill>
              </a:rPr>
              <a:t>图</a:t>
            </a:r>
            <a:r>
              <a:rPr kumimoji="1" lang="en-US" altLang="zh-CN">
                <a:solidFill>
                  <a:schemeClr val="bg2"/>
                </a:solidFill>
              </a:rPr>
              <a:t>7.18  8255</a:t>
            </a:r>
            <a:r>
              <a:rPr kumimoji="1" lang="zh-CN" altLang="en-US">
                <a:solidFill>
                  <a:schemeClr val="bg2"/>
                </a:solidFill>
              </a:rPr>
              <a:t>与打印机的另一种连接 </a:t>
            </a:r>
          </a:p>
        </p:txBody>
      </p:sp>
      <p:sp>
        <p:nvSpPr>
          <p:cNvPr id="1120343" name="AutoShape 8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" y="3716338"/>
            <a:ext cx="2262188" cy="50958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方式</a:t>
            </a:r>
            <a:r>
              <a:rPr lang="en-US" altLang="zh-CN">
                <a:solidFill>
                  <a:schemeClr val="bg2"/>
                </a:solidFill>
              </a:rPr>
              <a:t>1 </a:t>
            </a:r>
            <a:r>
              <a:rPr lang="zh-CN" altLang="en-US">
                <a:solidFill>
                  <a:schemeClr val="bg2"/>
                </a:solidFill>
              </a:rPr>
              <a:t>－ 输出</a:t>
            </a:r>
          </a:p>
        </p:txBody>
      </p:sp>
      <p:sp>
        <p:nvSpPr>
          <p:cNvPr id="1120344" name="AutoShape 8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3850" y="4364038"/>
            <a:ext cx="2262188" cy="50958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打印机时序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371804-99FD-460D-ABC4-8CE2FC37340A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应用举例：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－打印机接口</a:t>
            </a:r>
          </a:p>
        </p:txBody>
      </p:sp>
      <p:sp>
        <p:nvSpPr>
          <p:cNvPr id="11212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8163" y="1268413"/>
            <a:ext cx="8426450" cy="5400675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</a:rPr>
              <a:t>8255</a:t>
            </a:r>
            <a:r>
              <a:rPr lang="zh-CN" altLang="en-US" sz="2800" b="1">
                <a:latin typeface="Times New Roman" pitchFamily="18" charset="0"/>
              </a:rPr>
              <a:t>地址：</a:t>
            </a:r>
            <a:r>
              <a:rPr lang="en-US" altLang="zh-CN" sz="2800" b="1">
                <a:latin typeface="Times New Roman" pitchFamily="18" charset="0"/>
              </a:rPr>
              <a:t>380H </a:t>
            </a:r>
            <a:r>
              <a:rPr lang="zh-CN" altLang="en-US" sz="2800" b="1">
                <a:latin typeface="Times New Roman" pitchFamily="18" charset="0"/>
              </a:rPr>
              <a:t>～ </a:t>
            </a:r>
            <a:r>
              <a:rPr lang="en-US" altLang="zh-CN" sz="2800" b="1">
                <a:latin typeface="Times New Roman" pitchFamily="18" charset="0"/>
              </a:rPr>
              <a:t>383H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初始化程序：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MOV   DX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0383H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MOV   AL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en-US" altLang="zh-CN" sz="2400" b="1">
                <a:solidFill>
                  <a:srgbClr val="D60093"/>
                </a:solidFill>
                <a:latin typeface="Times New Roman" pitchFamily="18" charset="0"/>
              </a:rPr>
              <a:t>01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</a:rPr>
              <a:t>0000B	; </a:t>
            </a:r>
            <a:r>
              <a:rPr lang="zh-CN" altLang="en-US" sz="2400" b="1">
                <a:latin typeface="Times New Roman" pitchFamily="18" charset="0"/>
              </a:rPr>
              <a:t>方式选择</a:t>
            </a:r>
            <a:endParaRPr lang="en-US" altLang="zh-CN" sz="24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OUT    DX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AL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MOV   AL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0000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110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</a:rPr>
              <a:t>B	; C</a:t>
            </a:r>
            <a:r>
              <a:rPr lang="zh-CN" altLang="en-US" sz="2400" b="1">
                <a:latin typeface="Times New Roman" pitchFamily="18" charset="0"/>
              </a:rPr>
              <a:t>口位操作</a:t>
            </a:r>
            <a:endParaRPr lang="en-US" altLang="zh-CN" sz="2400" b="1">
              <a:latin typeface="Times New Roman" pitchFamily="18" charset="0"/>
            </a:endParaRP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OUT     DX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AL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121291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00788" y="1479550"/>
            <a:ext cx="2262187" cy="50958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方式</a:t>
            </a:r>
            <a:r>
              <a:rPr lang="en-US" altLang="zh-CN" dirty="0">
                <a:solidFill>
                  <a:schemeClr val="bg2"/>
                </a:solidFill>
              </a:rPr>
              <a:t>1 </a:t>
            </a:r>
            <a:r>
              <a:rPr lang="zh-CN" altLang="en-US" dirty="0">
                <a:solidFill>
                  <a:schemeClr val="bg2"/>
                </a:solidFill>
              </a:rPr>
              <a:t>－ 输出</a:t>
            </a:r>
          </a:p>
        </p:txBody>
      </p:sp>
      <p:sp>
        <p:nvSpPr>
          <p:cNvPr id="1121292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300788" y="2127250"/>
            <a:ext cx="2262187" cy="509588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控制字格式</a:t>
            </a:r>
          </a:p>
        </p:txBody>
      </p:sp>
      <p:sp>
        <p:nvSpPr>
          <p:cNvPr id="1121293" name="Text Box 13"/>
          <p:cNvSpPr txBox="1">
            <a:spLocks noChangeArrowheads="1"/>
          </p:cNvSpPr>
          <p:nvPr/>
        </p:nvSpPr>
        <p:spPr bwMode="auto">
          <a:xfrm>
            <a:off x="1293813" y="4711700"/>
            <a:ext cx="62563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1 </a:t>
            </a:r>
            <a:r>
              <a:rPr lang="en-US" altLang="zh-CN">
                <a:solidFill>
                  <a:srgbClr val="D60093"/>
                </a:solidFill>
                <a:latin typeface="Arial" charset="0"/>
              </a:rPr>
              <a:t>010</a:t>
            </a:r>
            <a:r>
              <a:rPr lang="en-US" altLang="zh-CN">
                <a:latin typeface="Arial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Arial" charset="0"/>
              </a:rPr>
              <a:t>0</a:t>
            </a:r>
            <a:r>
              <a:rPr lang="en-US" altLang="zh-CN">
                <a:latin typeface="Arial" charset="0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00</a:t>
            </a:r>
            <a:r>
              <a:rPr lang="en-US" altLang="zh-CN">
                <a:latin typeface="Arial" charset="0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Arial" charset="0"/>
              </a:rPr>
              <a:t>0</a:t>
            </a:r>
            <a:r>
              <a:rPr lang="en-US" altLang="zh-CN">
                <a:latin typeface="Arial" charset="0"/>
              </a:rPr>
              <a:t>			0 000 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110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</p:txBody>
      </p:sp>
      <p:sp>
        <p:nvSpPr>
          <p:cNvPr id="1121294" name="Text Box 14"/>
          <p:cNvSpPr txBox="1">
            <a:spLocks noChangeArrowheads="1"/>
          </p:cNvSpPr>
          <p:nvPr/>
        </p:nvSpPr>
        <p:spPr bwMode="auto">
          <a:xfrm>
            <a:off x="434975" y="5351463"/>
            <a:ext cx="24431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D60093"/>
                </a:solidFill>
              </a:rPr>
              <a:t>A</a:t>
            </a:r>
            <a:r>
              <a:rPr lang="zh-CN" altLang="en-US">
                <a:solidFill>
                  <a:srgbClr val="D60093"/>
                </a:solidFill>
              </a:rPr>
              <a:t>口方式</a:t>
            </a:r>
            <a:r>
              <a:rPr lang="en-US" altLang="zh-CN">
                <a:solidFill>
                  <a:srgbClr val="D60093"/>
                </a:solidFill>
              </a:rPr>
              <a:t>1</a:t>
            </a:r>
            <a:r>
              <a:rPr lang="zh-CN" altLang="en-US">
                <a:solidFill>
                  <a:srgbClr val="D60093"/>
                </a:solidFill>
              </a:rPr>
              <a:t>、输出</a:t>
            </a:r>
          </a:p>
        </p:txBody>
      </p:sp>
      <p:sp>
        <p:nvSpPr>
          <p:cNvPr id="1121295" name="Text Box 15"/>
          <p:cNvSpPr txBox="1">
            <a:spLocks noChangeArrowheads="1"/>
          </p:cNvSpPr>
          <p:nvPr/>
        </p:nvSpPr>
        <p:spPr bwMode="auto">
          <a:xfrm>
            <a:off x="2954338" y="5343525"/>
            <a:ext cx="23923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口方式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、输出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121296" name="Text Box 16"/>
          <p:cNvSpPr txBox="1">
            <a:spLocks noChangeArrowheads="1"/>
          </p:cNvSpPr>
          <p:nvPr/>
        </p:nvSpPr>
        <p:spPr bwMode="auto">
          <a:xfrm>
            <a:off x="1911350" y="5734050"/>
            <a:ext cx="18176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</a:rPr>
              <a:t>C</a:t>
            </a:r>
            <a:r>
              <a:rPr lang="zh-CN" altLang="en-US">
                <a:solidFill>
                  <a:srgbClr val="006600"/>
                </a:solidFill>
              </a:rPr>
              <a:t>口高</a:t>
            </a:r>
            <a:r>
              <a:rPr lang="en-US" altLang="zh-CN">
                <a:solidFill>
                  <a:srgbClr val="006600"/>
                </a:solidFill>
              </a:rPr>
              <a:t>4</a:t>
            </a:r>
            <a:r>
              <a:rPr lang="zh-CN" altLang="en-US">
                <a:solidFill>
                  <a:srgbClr val="006600"/>
                </a:solidFill>
              </a:rPr>
              <a:t>位</a:t>
            </a:r>
          </a:p>
        </p:txBody>
      </p:sp>
      <p:sp>
        <p:nvSpPr>
          <p:cNvPr id="1121297" name="Text Box 17"/>
          <p:cNvSpPr txBox="1">
            <a:spLocks noChangeArrowheads="1"/>
          </p:cNvSpPr>
          <p:nvPr/>
        </p:nvSpPr>
        <p:spPr bwMode="auto">
          <a:xfrm>
            <a:off x="3713163" y="5734050"/>
            <a:ext cx="18176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C</a:t>
            </a:r>
            <a:r>
              <a:rPr lang="zh-CN" altLang="en-US">
                <a:solidFill>
                  <a:srgbClr val="FF3300"/>
                </a:solidFill>
              </a:rPr>
              <a:t>口低</a:t>
            </a:r>
            <a:r>
              <a:rPr lang="en-US" altLang="zh-CN">
                <a:solidFill>
                  <a:srgbClr val="FF3300"/>
                </a:solidFill>
              </a:rPr>
              <a:t>4</a:t>
            </a:r>
            <a:r>
              <a:rPr lang="zh-CN" altLang="en-US">
                <a:solidFill>
                  <a:srgbClr val="FF3300"/>
                </a:solidFill>
              </a:rPr>
              <a:t>位</a:t>
            </a:r>
          </a:p>
        </p:txBody>
      </p:sp>
      <p:sp>
        <p:nvSpPr>
          <p:cNvPr id="1121298" name="Line 18"/>
          <p:cNvSpPr>
            <a:spLocks noChangeShapeType="1"/>
          </p:cNvSpPr>
          <p:nvPr/>
        </p:nvSpPr>
        <p:spPr bwMode="auto">
          <a:xfrm flipH="1">
            <a:off x="1933575" y="5103813"/>
            <a:ext cx="312738" cy="366712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1300" name="Line 20"/>
          <p:cNvSpPr>
            <a:spLocks noChangeShapeType="1"/>
          </p:cNvSpPr>
          <p:nvPr/>
        </p:nvSpPr>
        <p:spPr bwMode="auto">
          <a:xfrm>
            <a:off x="3070225" y="5091113"/>
            <a:ext cx="236538" cy="352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1301" name="Line 21"/>
          <p:cNvSpPr>
            <a:spLocks noChangeShapeType="1"/>
          </p:cNvSpPr>
          <p:nvPr/>
        </p:nvSpPr>
        <p:spPr bwMode="auto">
          <a:xfrm>
            <a:off x="2768600" y="5103813"/>
            <a:ext cx="184150" cy="706437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1302" name="Freeform 22"/>
          <p:cNvSpPr>
            <a:spLocks/>
          </p:cNvSpPr>
          <p:nvPr/>
        </p:nvSpPr>
        <p:spPr bwMode="auto">
          <a:xfrm>
            <a:off x="3540125" y="4960938"/>
            <a:ext cx="2346325" cy="992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2" y="197"/>
              </a:cxn>
              <a:cxn ang="0">
                <a:pos x="1119" y="625"/>
              </a:cxn>
            </a:cxnLst>
            <a:rect l="0" t="0" r="r" b="b"/>
            <a:pathLst>
              <a:path w="1478" h="625">
                <a:moveTo>
                  <a:pt x="0" y="0"/>
                </a:moveTo>
                <a:cubicBezTo>
                  <a:pt x="553" y="46"/>
                  <a:pt x="1106" y="93"/>
                  <a:pt x="1292" y="197"/>
                </a:cubicBezTo>
                <a:cubicBezTo>
                  <a:pt x="1478" y="301"/>
                  <a:pt x="1152" y="552"/>
                  <a:pt x="1119" y="625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1303" name="Text Box 23"/>
          <p:cNvSpPr txBox="1">
            <a:spLocks noChangeArrowheads="1"/>
          </p:cNvSpPr>
          <p:nvPr/>
        </p:nvSpPr>
        <p:spPr bwMode="auto">
          <a:xfrm>
            <a:off x="2825750" y="6022975"/>
            <a:ext cx="18176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（输出）</a:t>
            </a:r>
          </a:p>
        </p:txBody>
      </p:sp>
      <p:sp>
        <p:nvSpPr>
          <p:cNvPr id="1121304" name="Text Box 24"/>
          <p:cNvSpPr txBox="1">
            <a:spLocks noChangeArrowheads="1"/>
          </p:cNvSpPr>
          <p:nvPr/>
        </p:nvSpPr>
        <p:spPr bwMode="auto">
          <a:xfrm>
            <a:off x="6065838" y="5354638"/>
            <a:ext cx="8509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PC6</a:t>
            </a:r>
          </a:p>
        </p:txBody>
      </p:sp>
      <p:sp>
        <p:nvSpPr>
          <p:cNvPr id="1121305" name="Text Box 25"/>
          <p:cNvSpPr txBox="1">
            <a:spLocks noChangeArrowheads="1"/>
          </p:cNvSpPr>
          <p:nvPr/>
        </p:nvSpPr>
        <p:spPr bwMode="auto">
          <a:xfrm>
            <a:off x="7202488" y="5354638"/>
            <a:ext cx="8509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置</a:t>
            </a:r>
            <a:r>
              <a:rPr lang="en-US" altLang="zh-CN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21306" name="Line 26"/>
          <p:cNvSpPr>
            <a:spLocks noChangeShapeType="1"/>
          </p:cNvSpPr>
          <p:nvPr/>
        </p:nvSpPr>
        <p:spPr bwMode="auto">
          <a:xfrm flipH="1">
            <a:off x="6478588" y="5159375"/>
            <a:ext cx="104775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1307" name="Line 27"/>
          <p:cNvSpPr>
            <a:spLocks noChangeShapeType="1"/>
          </p:cNvSpPr>
          <p:nvPr/>
        </p:nvSpPr>
        <p:spPr bwMode="auto">
          <a:xfrm>
            <a:off x="6975475" y="5133975"/>
            <a:ext cx="404813" cy="339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764DA0-A00D-4531-A6D0-9BF59F67BCB3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应用举例：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－打印机接口</a:t>
            </a:r>
          </a:p>
        </p:txBody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268413"/>
            <a:ext cx="8426450" cy="5400675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利用</a:t>
            </a:r>
            <a:r>
              <a:rPr lang="en-US" altLang="zh-CN" sz="2800" b="1">
                <a:latin typeface="Times New Roman" pitchFamily="18" charset="0"/>
              </a:rPr>
              <a:t>8255</a:t>
            </a:r>
            <a:r>
              <a:rPr lang="zh-CN" altLang="en-US" sz="2800" b="1">
                <a:latin typeface="Times New Roman" pitchFamily="18" charset="0"/>
              </a:rPr>
              <a:t>方式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以</a:t>
            </a:r>
            <a:r>
              <a:rPr lang="zh-CN" altLang="en-US" sz="2800" b="1">
                <a:solidFill>
                  <a:srgbClr val="D60093"/>
                </a:solidFill>
                <a:latin typeface="Times New Roman" pitchFamily="18" charset="0"/>
                <a:ea typeface="黑体" pitchFamily="2" charset="-122"/>
              </a:rPr>
              <a:t>程序控制</a:t>
            </a:r>
            <a:r>
              <a:rPr lang="en-US" altLang="zh-CN" sz="2800" b="1">
                <a:solidFill>
                  <a:srgbClr val="D60093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D60093"/>
                </a:solidFill>
                <a:latin typeface="Times New Roman" pitchFamily="18" charset="0"/>
                <a:ea typeface="黑体" pitchFamily="2" charset="-122"/>
              </a:rPr>
              <a:t>查询</a:t>
            </a:r>
            <a:r>
              <a:rPr lang="en-US" altLang="zh-CN" sz="2800" b="1">
                <a:solidFill>
                  <a:srgbClr val="D60093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>
                <a:latin typeface="Times New Roman" pitchFamily="18" charset="0"/>
              </a:rPr>
              <a:t>方式</a:t>
            </a:r>
            <a:br>
              <a:rPr lang="zh-CN" altLang="en-US" sz="2800" b="1">
                <a:latin typeface="Times New Roman" pitchFamily="18" charset="0"/>
              </a:rPr>
            </a:br>
            <a:r>
              <a:rPr lang="zh-CN" altLang="en-US" sz="2800" b="1">
                <a:latin typeface="Times New Roman" pitchFamily="18" charset="0"/>
              </a:rPr>
              <a:t>实现打印机接口：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6C829E-7630-4A38-B291-34B17DE804B9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53425" cy="1008063"/>
          </a:xfrm>
          <a:noFill/>
          <a:ln/>
        </p:spPr>
        <p:txBody>
          <a:bodyPr anchor="t"/>
          <a:lstStyle/>
          <a:p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微机应用系统的接口模型</a:t>
            </a:r>
            <a:b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二、多机接口模型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8280400" cy="5040313"/>
          </a:xfrm>
        </p:spPr>
        <p:txBody>
          <a:bodyPr/>
          <a:lstStyle/>
          <a:p>
            <a:pPr marL="352425" indent="-352425"/>
            <a:r>
              <a:rPr lang="zh-CN" altLang="en-US" sz="2800" b="1">
                <a:latin typeface="Times New Roman" pitchFamily="18" charset="0"/>
              </a:rPr>
              <a:t>微机接口：用于实现一台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主机</a:t>
            </a:r>
            <a:r>
              <a:rPr lang="zh-CN" altLang="en-US" sz="2800" b="1">
                <a:latin typeface="Times New Roman" pitchFamily="18" charset="0"/>
              </a:rPr>
              <a:t>与多台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前端机</a:t>
            </a:r>
            <a:r>
              <a:rPr lang="zh-CN" altLang="en-US" sz="2800" b="1">
                <a:latin typeface="Times New Roman" pitchFamily="18" charset="0"/>
              </a:rPr>
              <a:t>间的连接，它实际解决的是一个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</a:rPr>
              <a:t>多机通信</a:t>
            </a:r>
            <a:r>
              <a:rPr lang="zh-CN" altLang="en-US" sz="2800" b="1">
                <a:latin typeface="Times New Roman" pitchFamily="18" charset="0"/>
              </a:rPr>
              <a:t>的问题。</a:t>
            </a:r>
          </a:p>
          <a:p>
            <a:pPr marL="352425" indent="-352425"/>
            <a:r>
              <a:rPr lang="zh-CN" altLang="en-US" sz="2800" b="1">
                <a:latin typeface="Times New Roman" pitchFamily="18" charset="0"/>
              </a:rPr>
              <a:t>常规的解决方案：</a:t>
            </a:r>
          </a:p>
          <a:p>
            <a:pPr marL="1071563" lvl="1" indent="-539750">
              <a:buClr>
                <a:srgbClr val="006600"/>
              </a:buClr>
              <a:buSzTx/>
              <a:buFont typeface="Wingdings" pitchFamily="2" charset="2"/>
              <a:buAutoNum type="circleNumDbPlain"/>
            </a:pPr>
            <a:r>
              <a:rPr lang="zh-CN" altLang="en-US" b="1">
                <a:latin typeface="Times New Roman" pitchFamily="18" charset="0"/>
              </a:rPr>
              <a:t>采用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点－点通信</a:t>
            </a:r>
            <a:r>
              <a:rPr lang="zh-CN" altLang="en-US" b="1">
                <a:latin typeface="Times New Roman" pitchFamily="18" charset="0"/>
              </a:rPr>
              <a:t>方式</a:t>
            </a:r>
          </a:p>
          <a:p>
            <a:pPr marL="1071563" lvl="1" indent="-539750">
              <a:buClr>
                <a:srgbClr val="006600"/>
              </a:buClr>
              <a:buSzTx/>
              <a:buFont typeface="Wingdings" pitchFamily="2" charset="2"/>
              <a:buAutoNum type="circleNumDbPlain"/>
            </a:pPr>
            <a:r>
              <a:rPr lang="zh-CN" altLang="en-US" b="1">
                <a:latin typeface="Times New Roman" pitchFamily="18" charset="0"/>
              </a:rPr>
              <a:t>采用</a:t>
            </a:r>
            <a:r>
              <a:rPr lang="zh-CN" altLang="en-US" b="1">
                <a:solidFill>
                  <a:srgbClr val="CC0000"/>
                </a:solidFill>
                <a:latin typeface="Times New Roman" pitchFamily="18" charset="0"/>
              </a:rPr>
              <a:t>多端口存贮器</a:t>
            </a:r>
            <a:r>
              <a:rPr lang="zh-CN" altLang="en-US" b="1">
                <a:latin typeface="Times New Roman" pitchFamily="18" charset="0"/>
              </a:rPr>
              <a:t>方式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E78077-86B6-451B-B828-AA4F784C7B42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692150"/>
            <a:ext cx="8426450" cy="5976938"/>
          </a:xfrm>
          <a:noFill/>
          <a:ln/>
        </p:spPr>
        <p:txBody>
          <a:bodyPr/>
          <a:lstStyle/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POLLPRINT: MOV  AL</a:t>
            </a:r>
            <a:r>
              <a:rPr lang="zh-CN" altLang="en-US" sz="2400" b="1">
                <a:latin typeface="Courier New" pitchFamily="49" charset="0"/>
              </a:rPr>
              <a:t>，</a:t>
            </a:r>
            <a:r>
              <a:rPr lang="en-US" altLang="zh-CN" sz="2400" b="1">
                <a:latin typeface="Courier New" pitchFamily="49" charset="0"/>
              </a:rPr>
              <a:t>BLAK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           MOV  CL</a:t>
            </a:r>
            <a:r>
              <a:rPr lang="zh-CN" altLang="en-US" sz="2400" b="1">
                <a:latin typeface="Courier New" pitchFamily="49" charset="0"/>
              </a:rPr>
              <a:t>，</a:t>
            </a:r>
            <a:r>
              <a:rPr lang="en-US" altLang="zh-CN" sz="2400" b="1">
                <a:latin typeface="Courier New" pitchFamily="49" charset="0"/>
              </a:rPr>
              <a:t>AL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           MOV  SI</a:t>
            </a:r>
            <a:r>
              <a:rPr lang="zh-CN" altLang="en-US" sz="2400" b="1">
                <a:latin typeface="Courier New" pitchFamily="49" charset="0"/>
              </a:rPr>
              <a:t>，</a:t>
            </a:r>
            <a:r>
              <a:rPr lang="en-US" altLang="zh-CN" sz="2400" b="1">
                <a:latin typeface="Courier New" pitchFamily="49" charset="0"/>
              </a:rPr>
              <a:t>OFFSET DATA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solidFill>
                  <a:srgbClr val="D60093"/>
                </a:solidFill>
                <a:latin typeface="Courier New" pitchFamily="49" charset="0"/>
              </a:rPr>
              <a:t>GOON:      MOV  DX</a:t>
            </a:r>
            <a:r>
              <a:rPr lang="zh-CN" altLang="en-US" sz="2400" b="1">
                <a:solidFill>
                  <a:srgbClr val="D60093"/>
                </a:solidFill>
                <a:latin typeface="Courier New" pitchFamily="49" charset="0"/>
              </a:rPr>
              <a:t>，</a:t>
            </a:r>
            <a:r>
              <a:rPr lang="en-US" altLang="zh-CN" sz="2400" b="1">
                <a:solidFill>
                  <a:srgbClr val="D60093"/>
                </a:solidFill>
                <a:latin typeface="Courier New" pitchFamily="49" charset="0"/>
              </a:rPr>
              <a:t>0382H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PWAIT:     IN   AL</a:t>
            </a:r>
            <a:r>
              <a:rPr lang="zh-CN" altLang="en-US" sz="2400" b="1">
                <a:solidFill>
                  <a:srgbClr val="CC0000"/>
                </a:solidFill>
                <a:latin typeface="Courier New" pitchFamily="49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DX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           AND  AL</a:t>
            </a:r>
            <a:r>
              <a:rPr lang="zh-CN" altLang="en-US" sz="2400" b="1">
                <a:solidFill>
                  <a:srgbClr val="CC0000"/>
                </a:solidFill>
                <a:latin typeface="Courier New" pitchFamily="49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80H		;</a:t>
            </a:r>
            <a:r>
              <a:rPr lang="zh-CN" altLang="en-US" sz="2400" b="1">
                <a:solidFill>
                  <a:srgbClr val="CC0000"/>
                </a:solidFill>
                <a:latin typeface="Courier New" pitchFamily="49" charset="0"/>
              </a:rPr>
              <a:t>检测	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zh-CN" altLang="en-US" sz="2400" b="1">
                <a:solidFill>
                  <a:srgbClr val="CC0000"/>
                </a:solidFill>
                <a:latin typeface="Courier New" pitchFamily="49" charset="0"/>
              </a:rPr>
              <a:t>           </a:t>
            </a:r>
            <a:r>
              <a:rPr lang="en-US" altLang="zh-CN" sz="2400" b="1">
                <a:solidFill>
                  <a:srgbClr val="CC0000"/>
                </a:solidFill>
                <a:latin typeface="Courier New" pitchFamily="49" charset="0"/>
              </a:rPr>
              <a:t>JZ   PWAIT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        MOV  AL</a:t>
            </a:r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，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[SI]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        MOV  DX</a:t>
            </a:r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，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0380H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           OUT  DX</a:t>
            </a:r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，</a:t>
            </a: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</a:rPr>
              <a:t>AL		;</a:t>
            </a:r>
            <a:r>
              <a:rPr lang="zh-CN" altLang="en-US" sz="2400" b="1">
                <a:solidFill>
                  <a:srgbClr val="0000FF"/>
                </a:solidFill>
                <a:latin typeface="Courier New" pitchFamily="49" charset="0"/>
              </a:rPr>
              <a:t>送数据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zh-CN" altLang="en-US" sz="2400" b="1">
                <a:latin typeface="Courier New" pitchFamily="49" charset="0"/>
              </a:rPr>
              <a:t>           </a:t>
            </a:r>
            <a:r>
              <a:rPr lang="en-US" altLang="zh-CN" sz="2400" b="1">
                <a:latin typeface="Courier New" pitchFamily="49" charset="0"/>
              </a:rPr>
              <a:t>INC  SI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           DEC  CL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           JNZ  GOON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>
                <a:latin typeface="Courier New" pitchFamily="49" charset="0"/>
              </a:rPr>
              <a:t>           RET </a:t>
            </a:r>
            <a:endParaRPr lang="zh-CN" altLang="en-US" sz="2400" b="1">
              <a:latin typeface="Courier New" pitchFamily="49" charset="0"/>
            </a:endParaRPr>
          </a:p>
        </p:txBody>
      </p:sp>
      <p:sp>
        <p:nvSpPr>
          <p:cNvPr id="1123333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687388"/>
            <a:ext cx="1150938" cy="50958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电路图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15DD2-3398-44FD-B7E6-BF41969B7012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935038"/>
          </a:xfrm>
          <a:noFill/>
          <a:ln/>
        </p:spPr>
        <p:txBody>
          <a:bodyPr anchor="t"/>
          <a:lstStyle/>
          <a:p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7.1  </a:t>
            </a: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可编程并行接口</a:t>
            </a:r>
            <a:r>
              <a:rPr lang="en-US" altLang="zh-CN" sz="2800" b="1">
                <a:solidFill>
                  <a:schemeClr val="bg2"/>
                </a:solidFill>
                <a:ea typeface="黑体" pitchFamily="2" charset="-122"/>
              </a:rPr>
              <a:t>8255</a:t>
            </a: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/>
            </a:r>
            <a:b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</a:br>
            <a:r>
              <a:rPr lang="en-US" altLang="zh-CN" sz="2800" b="1">
                <a:solidFill>
                  <a:srgbClr val="006600"/>
                </a:solidFill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五、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8255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的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及</a:t>
            </a:r>
            <a:r>
              <a:rPr lang="zh-CN" altLang="en-US" sz="2800" b="1">
                <a:solidFill>
                  <a:srgbClr val="FF6600"/>
                </a:solidFill>
                <a:ea typeface="黑体" pitchFamily="2" charset="-122"/>
              </a:rPr>
              <a:t>应用举例：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方式</a:t>
            </a:r>
            <a:r>
              <a:rPr lang="en-US" altLang="zh-CN" sz="2800" b="1">
                <a:solidFill>
                  <a:srgbClr val="CC0000"/>
                </a:solidFill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－打印机接口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268413"/>
            <a:ext cx="8426450" cy="5400675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利用</a:t>
            </a:r>
            <a:r>
              <a:rPr lang="en-US" altLang="zh-CN" sz="2800" b="1" dirty="0">
                <a:latin typeface="Times New Roman" pitchFamily="18" charset="0"/>
              </a:rPr>
              <a:t>8255</a:t>
            </a:r>
            <a:r>
              <a:rPr lang="zh-CN" altLang="en-US" sz="2800" b="1" dirty="0">
                <a:latin typeface="Times New Roman" pitchFamily="18" charset="0"/>
              </a:rPr>
              <a:t>方式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以</a:t>
            </a:r>
            <a:r>
              <a:rPr lang="zh-CN" altLang="en-US" sz="2800" b="1" dirty="0">
                <a:solidFill>
                  <a:srgbClr val="D60093"/>
                </a:solidFill>
                <a:latin typeface="Times New Roman" pitchFamily="18" charset="0"/>
                <a:ea typeface="黑体" pitchFamily="2" charset="-122"/>
              </a:rPr>
              <a:t>中断</a:t>
            </a:r>
            <a:r>
              <a:rPr lang="zh-CN" altLang="en-US" sz="2800" b="1" dirty="0">
                <a:latin typeface="Times New Roman" pitchFamily="18" charset="0"/>
              </a:rPr>
              <a:t>方式实现打印机接口：</a:t>
            </a:r>
          </a:p>
          <a:p>
            <a:pPr marL="0" indent="0">
              <a:spcBef>
                <a:spcPct val="0"/>
              </a:spcBef>
              <a:buSzTx/>
              <a:buFont typeface="Wingdings" pitchFamily="2" charset="2"/>
              <a:buNone/>
            </a:pPr>
            <a:endParaRPr lang="zh-CN" altLang="en-US" sz="2800" b="1" dirty="0"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      将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7.18</a:t>
            </a:r>
            <a:r>
              <a:rPr lang="zh-CN" altLang="en-US" sz="2800" b="1" dirty="0">
                <a:latin typeface="Times New Roman" pitchFamily="18" charset="0"/>
              </a:rPr>
              <a:t>中</a:t>
            </a:r>
            <a:r>
              <a:rPr lang="en-US" altLang="zh-CN" sz="2800" b="1" dirty="0">
                <a:latin typeface="Times New Roman" pitchFamily="18" charset="0"/>
              </a:rPr>
              <a:t>8255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en-US" altLang="zh-CN" sz="2800" b="1" dirty="0">
                <a:latin typeface="Times New Roman" pitchFamily="18" charset="0"/>
              </a:rPr>
              <a:t>PC3</a:t>
            </a:r>
            <a:r>
              <a:rPr lang="en-US" altLang="zh-CN" sz="2800" b="1" dirty="0">
                <a:latin typeface="宋体" charset="-122"/>
              </a:rPr>
              <a:t>(</a:t>
            </a:r>
            <a:r>
              <a:rPr lang="en-US" altLang="zh-CN" sz="2800" b="1" dirty="0">
                <a:latin typeface="Times New Roman" pitchFamily="18" charset="0"/>
              </a:rPr>
              <a:t>INTRA</a:t>
            </a:r>
            <a:r>
              <a:rPr lang="en-US" altLang="zh-CN" sz="2800" b="1" dirty="0">
                <a:latin typeface="宋体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引脚接至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6.33</a:t>
            </a:r>
            <a:r>
              <a:rPr lang="zh-CN" altLang="en-US" sz="2800" b="1" dirty="0" smtClean="0">
                <a:latin typeface="Times New Roman" pitchFamily="18" charset="0"/>
              </a:rPr>
              <a:t>中</a:t>
            </a:r>
            <a:r>
              <a:rPr lang="en-US" altLang="zh-CN" sz="2800" b="1" dirty="0">
                <a:latin typeface="Times New Roman" pitchFamily="18" charset="0"/>
              </a:rPr>
              <a:t>8259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IR0</a:t>
            </a:r>
            <a:r>
              <a:rPr lang="zh-CN" altLang="en-US" sz="2800" b="1" dirty="0">
                <a:latin typeface="Times New Roman" pitchFamily="18" charset="0"/>
              </a:rPr>
              <a:t>，采用与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6.3.2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节</a:t>
            </a:r>
            <a:r>
              <a:rPr lang="zh-CN" altLang="en-US" sz="2800" b="1" dirty="0">
                <a:latin typeface="Times New Roman" pitchFamily="18" charset="0"/>
              </a:rPr>
              <a:t>中相同的对</a:t>
            </a:r>
            <a:r>
              <a:rPr lang="en-US" altLang="zh-CN" sz="2800" b="1" dirty="0">
                <a:latin typeface="Times New Roman" pitchFamily="18" charset="0"/>
              </a:rPr>
              <a:t>8259</a:t>
            </a:r>
            <a:r>
              <a:rPr lang="zh-CN" altLang="en-US" sz="2800" b="1" dirty="0">
                <a:latin typeface="Times New Roman" pitchFamily="18" charset="0"/>
              </a:rPr>
              <a:t>及中断向量表进行初始化的程序，则当</a:t>
            </a:r>
            <a:r>
              <a:rPr lang="en-US" altLang="zh-CN" sz="2800" b="1" dirty="0">
                <a:latin typeface="Times New Roman" pitchFamily="18" charset="0"/>
              </a:rPr>
              <a:t>8255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en-US" altLang="zh-CN" sz="2800" b="1" dirty="0">
                <a:latin typeface="Times New Roman" pitchFamily="18" charset="0"/>
              </a:rPr>
              <a:t>INTRA</a:t>
            </a:r>
            <a:r>
              <a:rPr lang="zh-CN" altLang="en-US" sz="2800" b="1" dirty="0">
                <a:latin typeface="Times New Roman" pitchFamily="18" charset="0"/>
              </a:rPr>
              <a:t>有效时，在中断允许的情况下，</a:t>
            </a:r>
            <a:r>
              <a:rPr lang="en-US" altLang="zh-CN" sz="2800" b="1" dirty="0">
                <a:latin typeface="Times New Roman" pitchFamily="18" charset="0"/>
              </a:rPr>
              <a:t>CPU</a:t>
            </a:r>
            <a:r>
              <a:rPr lang="zh-CN" altLang="en-US" sz="2800" b="1" dirty="0">
                <a:latin typeface="Times New Roman" pitchFamily="18" charset="0"/>
              </a:rPr>
              <a:t>将执行以下中断处理程序</a:t>
            </a:r>
            <a:r>
              <a:rPr lang="en-US" altLang="zh-CN" sz="2800" b="1" dirty="0">
                <a:latin typeface="宋体" charset="-122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设要打印输出的数据存于</a:t>
            </a:r>
            <a:r>
              <a:rPr lang="en-US" altLang="zh-CN" sz="2800" b="1" dirty="0">
                <a:latin typeface="Times New Roman" pitchFamily="18" charset="0"/>
              </a:rPr>
              <a:t>SI</a:t>
            </a:r>
            <a:r>
              <a:rPr lang="zh-CN" altLang="en-US" sz="2800" b="1" dirty="0">
                <a:latin typeface="Times New Roman" pitchFamily="18" charset="0"/>
              </a:rPr>
              <a:t>指针指示的存储单元中，</a:t>
            </a:r>
            <a:r>
              <a:rPr lang="en-US" altLang="zh-CN" sz="2800" b="1" dirty="0">
                <a:latin typeface="Times New Roman" pitchFamily="18" charset="0"/>
              </a:rPr>
              <a:t>CL</a:t>
            </a:r>
            <a:r>
              <a:rPr lang="zh-CN" altLang="en-US" sz="2800" b="1" dirty="0">
                <a:latin typeface="Times New Roman" pitchFamily="18" charset="0"/>
              </a:rPr>
              <a:t>中记录将要输出的数据个数，执行一次中断，输出一个数据到打印机</a:t>
            </a:r>
            <a:r>
              <a:rPr lang="en-US" altLang="zh-CN" sz="2800" b="1" dirty="0">
                <a:latin typeface="宋体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  <a:endParaRPr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F9C56D-E176-481D-8AA2-FE03B6C9EB81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125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713788" cy="5976938"/>
          </a:xfrm>
          <a:noFill/>
          <a:ln/>
        </p:spPr>
        <p:txBody>
          <a:bodyPr/>
          <a:lstStyle/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OUTPRINT: </a:t>
            </a: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</a:rPr>
              <a:t>PUSH  DX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</a:rPr>
              <a:t>          PUSH  AX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itchFamily="49" charset="0"/>
              </a:rPr>
              <a:t>          MOV   DX</a:t>
            </a:r>
            <a:r>
              <a:rPr lang="zh-CN" altLang="en-US" sz="2400" b="1" dirty="0">
                <a:solidFill>
                  <a:srgbClr val="CC0000"/>
                </a:solidFill>
                <a:latin typeface="Courier New" pitchFamily="49" charset="0"/>
              </a:rPr>
              <a:t>，</a:t>
            </a:r>
            <a:r>
              <a:rPr lang="en-US" altLang="zh-CN" sz="2400" b="1" dirty="0">
                <a:solidFill>
                  <a:srgbClr val="CC0000"/>
                </a:solidFill>
                <a:latin typeface="Courier New" pitchFamily="49" charset="0"/>
              </a:rPr>
              <a:t>0380H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itchFamily="49" charset="0"/>
              </a:rPr>
              <a:t>          MOV   AL</a:t>
            </a:r>
            <a:r>
              <a:rPr lang="zh-CN" altLang="en-US" sz="2400" b="1" dirty="0">
                <a:solidFill>
                  <a:srgbClr val="CC0000"/>
                </a:solidFill>
                <a:latin typeface="Courier New" pitchFamily="49" charset="0"/>
              </a:rPr>
              <a:t>，</a:t>
            </a:r>
            <a:r>
              <a:rPr lang="en-US" altLang="zh-CN" sz="2400" b="1" dirty="0">
                <a:solidFill>
                  <a:srgbClr val="CC0000"/>
                </a:solidFill>
                <a:latin typeface="Courier New" pitchFamily="49" charset="0"/>
              </a:rPr>
              <a:t>[SI]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Courier New" pitchFamily="49" charset="0"/>
              </a:rPr>
              <a:t>          OUT   DX</a:t>
            </a:r>
            <a:r>
              <a:rPr lang="zh-CN" altLang="en-US" sz="2400" b="1" dirty="0">
                <a:solidFill>
                  <a:srgbClr val="CC0000"/>
                </a:solidFill>
                <a:latin typeface="Courier New" pitchFamily="49" charset="0"/>
              </a:rPr>
              <a:t>，</a:t>
            </a:r>
            <a:r>
              <a:rPr lang="en-US" altLang="zh-CN" sz="2400" b="1" dirty="0">
                <a:solidFill>
                  <a:srgbClr val="CC0000"/>
                </a:solidFill>
                <a:latin typeface="Courier New" pitchFamily="49" charset="0"/>
              </a:rPr>
              <a:t>AL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          INC   SI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Courier New" pitchFamily="49" charset="0"/>
              </a:rPr>
              <a:t>          DEC   CL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D60093"/>
                </a:solidFill>
                <a:latin typeface="Courier New" pitchFamily="49" charset="0"/>
              </a:rPr>
              <a:t>          MOV   DX</a:t>
            </a:r>
            <a:r>
              <a:rPr lang="zh-CN" altLang="en-US" sz="2400" b="1" dirty="0">
                <a:solidFill>
                  <a:srgbClr val="D60093"/>
                </a:solidFill>
                <a:latin typeface="Courier New" pitchFamily="49" charset="0"/>
              </a:rPr>
              <a:t>，</a:t>
            </a:r>
            <a:r>
              <a:rPr lang="en-US" altLang="zh-CN" sz="2400" b="1" dirty="0">
                <a:solidFill>
                  <a:srgbClr val="D60093"/>
                </a:solidFill>
                <a:latin typeface="Courier New" pitchFamily="49" charset="0"/>
              </a:rPr>
              <a:t>0FF00H	</a:t>
            </a:r>
            <a:r>
              <a:rPr lang="en-US" altLang="zh-CN" sz="2400" b="1" dirty="0">
                <a:solidFill>
                  <a:srgbClr val="6666FF"/>
                </a:solidFill>
                <a:latin typeface="Courier New" pitchFamily="49" charset="0"/>
              </a:rPr>
              <a:t>; 8259</a:t>
            </a:r>
            <a:r>
              <a:rPr lang="zh-CN" altLang="en-US" sz="2400" b="1" dirty="0">
                <a:solidFill>
                  <a:srgbClr val="6666FF"/>
                </a:solidFill>
                <a:latin typeface="Courier New" pitchFamily="49" charset="0"/>
              </a:rPr>
              <a:t>的地址</a:t>
            </a:r>
            <a:r>
              <a:rPr lang="en-US" altLang="zh-CN" sz="2400" b="1" dirty="0">
                <a:solidFill>
                  <a:srgbClr val="6666FF"/>
                </a:solidFill>
                <a:latin typeface="Courier New" pitchFamily="49" charset="0"/>
              </a:rPr>
              <a:t>A</a:t>
            </a:r>
            <a:r>
              <a:rPr lang="en-US" altLang="zh-CN" sz="2400" b="1" baseline="-25000" dirty="0">
                <a:solidFill>
                  <a:srgbClr val="6666FF"/>
                </a:solidFill>
                <a:latin typeface="Courier New" pitchFamily="49" charset="0"/>
              </a:rPr>
              <a:t>0</a:t>
            </a:r>
            <a:r>
              <a:rPr lang="zh-CN" altLang="en-US" sz="2400" b="1" dirty="0">
                <a:solidFill>
                  <a:srgbClr val="6666FF"/>
                </a:solidFill>
                <a:latin typeface="Courier New" pitchFamily="49" charset="0"/>
              </a:rPr>
              <a:t>＝</a:t>
            </a:r>
            <a:r>
              <a:rPr lang="en-US" altLang="zh-CN" sz="2400" b="1" dirty="0">
                <a:solidFill>
                  <a:srgbClr val="6666FF"/>
                </a:solidFill>
                <a:latin typeface="Courier New" pitchFamily="49" charset="0"/>
              </a:rPr>
              <a:t>0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D60093"/>
                </a:solidFill>
                <a:latin typeface="Courier New" pitchFamily="49" charset="0"/>
              </a:rPr>
              <a:t>          MOV   AL</a:t>
            </a:r>
            <a:r>
              <a:rPr lang="zh-CN" altLang="en-US" sz="2400" b="1" dirty="0">
                <a:solidFill>
                  <a:srgbClr val="D60093"/>
                </a:solidFill>
                <a:latin typeface="Courier New" pitchFamily="49" charset="0"/>
              </a:rPr>
              <a:t>，</a:t>
            </a:r>
            <a:r>
              <a:rPr lang="en-US" altLang="zh-CN" sz="2400" b="1" dirty="0">
                <a:solidFill>
                  <a:srgbClr val="D60093"/>
                </a:solidFill>
                <a:latin typeface="Courier New" pitchFamily="49" charset="0"/>
              </a:rPr>
              <a:t>20H		</a:t>
            </a:r>
            <a:r>
              <a:rPr lang="en-US" altLang="zh-CN" sz="2400" b="1" dirty="0">
                <a:solidFill>
                  <a:srgbClr val="6666FF"/>
                </a:solidFill>
                <a:latin typeface="Courier New" pitchFamily="49" charset="0"/>
              </a:rPr>
              <a:t>; </a:t>
            </a:r>
            <a:r>
              <a:rPr lang="zh-CN" altLang="en-US" sz="2400" b="1" dirty="0">
                <a:solidFill>
                  <a:srgbClr val="6666FF"/>
                </a:solidFill>
                <a:latin typeface="Courier New" pitchFamily="49" charset="0"/>
              </a:rPr>
              <a:t>设置一般</a:t>
            </a:r>
            <a:r>
              <a:rPr lang="en-US" altLang="zh-CN" sz="2400" b="1" dirty="0">
                <a:solidFill>
                  <a:srgbClr val="6666FF"/>
                </a:solidFill>
                <a:latin typeface="Courier New" pitchFamily="49" charset="0"/>
              </a:rPr>
              <a:t>EOI</a:t>
            </a:r>
            <a:r>
              <a:rPr lang="zh-CN" altLang="en-US" sz="2400" b="1" dirty="0">
                <a:solidFill>
                  <a:srgbClr val="6666FF"/>
                </a:solidFill>
                <a:latin typeface="Courier New" pitchFamily="49" charset="0"/>
              </a:rPr>
              <a:t>命令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D60093"/>
                </a:solidFill>
                <a:latin typeface="Courier New" pitchFamily="49" charset="0"/>
              </a:rPr>
              <a:t>          OUT   DX</a:t>
            </a:r>
            <a:r>
              <a:rPr lang="zh-CN" altLang="en-US" sz="2400" b="1" dirty="0">
                <a:solidFill>
                  <a:srgbClr val="D60093"/>
                </a:solidFill>
                <a:latin typeface="Courier New" pitchFamily="49" charset="0"/>
              </a:rPr>
              <a:t>，</a:t>
            </a:r>
            <a:r>
              <a:rPr lang="en-US" altLang="zh-CN" sz="2400" b="1" dirty="0">
                <a:solidFill>
                  <a:srgbClr val="D60093"/>
                </a:solidFill>
                <a:latin typeface="Courier New" pitchFamily="49" charset="0"/>
              </a:rPr>
              <a:t>AL		</a:t>
            </a:r>
            <a:r>
              <a:rPr lang="en-US" altLang="zh-CN" sz="2400" b="1" dirty="0">
                <a:solidFill>
                  <a:srgbClr val="6666FF"/>
                </a:solidFill>
                <a:latin typeface="Courier New" pitchFamily="49" charset="0"/>
              </a:rPr>
              <a:t>; </a:t>
            </a:r>
            <a:r>
              <a:rPr lang="zh-CN" altLang="en-US" sz="2400" b="1" dirty="0">
                <a:solidFill>
                  <a:srgbClr val="6666FF"/>
                </a:solidFill>
                <a:latin typeface="Courier New" pitchFamily="49" charset="0"/>
              </a:rPr>
              <a:t>写</a:t>
            </a:r>
            <a:r>
              <a:rPr lang="en-US" altLang="zh-CN" sz="2400" b="1" dirty="0">
                <a:solidFill>
                  <a:srgbClr val="6666FF"/>
                </a:solidFill>
                <a:latin typeface="Courier New" pitchFamily="49" charset="0"/>
              </a:rPr>
              <a:t>OCW</a:t>
            </a:r>
            <a:r>
              <a:rPr lang="en-US" altLang="zh-CN" sz="2400" b="1" baseline="-25000" dirty="0">
                <a:solidFill>
                  <a:srgbClr val="6666FF"/>
                </a:solidFill>
                <a:latin typeface="Courier New" pitchFamily="49" charset="0"/>
              </a:rPr>
              <a:t>2</a:t>
            </a:r>
            <a:r>
              <a:rPr lang="en-US" altLang="zh-CN" sz="2400" b="1" dirty="0">
                <a:solidFill>
                  <a:srgbClr val="6666FF"/>
                </a:solidFill>
                <a:latin typeface="Courier New" pitchFamily="49" charset="0"/>
              </a:rPr>
              <a:t> (</a:t>
            </a:r>
            <a:r>
              <a:rPr lang="en-US" altLang="zh-CN" sz="2400" b="1" i="1" dirty="0">
                <a:solidFill>
                  <a:srgbClr val="6666FF"/>
                </a:solidFill>
                <a:latin typeface="Times New Roman" pitchFamily="18" charset="0"/>
              </a:rPr>
              <a:t>Page</a:t>
            </a:r>
            <a:r>
              <a:rPr lang="en-US" altLang="zh-CN" sz="2400" b="1" dirty="0">
                <a:solidFill>
                  <a:srgbClr val="6666FF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6666FF"/>
                </a:solidFill>
                <a:latin typeface="Times New Roman" pitchFamily="18" charset="0"/>
              </a:rPr>
              <a:t>234</a:t>
            </a:r>
            <a:r>
              <a:rPr lang="en-US" altLang="zh-CN" sz="2400" b="1" dirty="0" smtClean="0">
                <a:solidFill>
                  <a:srgbClr val="6666FF"/>
                </a:solidFill>
                <a:latin typeface="Courier New" pitchFamily="49" charset="0"/>
              </a:rPr>
              <a:t>)</a:t>
            </a:r>
            <a:endParaRPr lang="en-US" altLang="zh-CN" sz="2400" b="1" dirty="0">
              <a:solidFill>
                <a:srgbClr val="6666FF"/>
              </a:solidFill>
              <a:latin typeface="Courier New" pitchFamily="49" charset="0"/>
            </a:endParaRP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</a:rPr>
              <a:t>		POP   AX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49" charset="0"/>
              </a:rPr>
              <a:t>          POP   DX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r>
              <a:rPr lang="en-US" altLang="zh-CN" sz="2400" b="1" dirty="0">
                <a:latin typeface="Courier New" pitchFamily="49" charset="0"/>
              </a:rPr>
              <a:t>          IRET </a:t>
            </a:r>
          </a:p>
          <a:p>
            <a:pPr marL="0" indent="0">
              <a:spcBef>
                <a:spcPct val="10000"/>
              </a:spcBef>
              <a:buSzTx/>
              <a:buFont typeface="Wingdings" pitchFamily="2" charset="2"/>
              <a:buNone/>
            </a:pPr>
            <a:endParaRPr lang="zh-CN" altLang="en-US" sz="2400" b="1" dirty="0">
              <a:latin typeface="Courier New" pitchFamily="49" charset="0"/>
            </a:endParaRPr>
          </a:p>
        </p:txBody>
      </p:sp>
      <p:sp>
        <p:nvSpPr>
          <p:cNvPr id="1125379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687388"/>
            <a:ext cx="1150938" cy="509587"/>
          </a:xfrm>
          <a:prstGeom prst="actionButtonBlank">
            <a:avLst/>
          </a:prstGeom>
          <a:ln>
            <a:headEnd/>
            <a:tailEnd type="none" w="med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电路图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6B2CA7-BCFC-44E1-B178-58036EA37DF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53425" cy="1008063"/>
          </a:xfrm>
          <a:noFill/>
          <a:ln/>
        </p:spPr>
        <p:txBody>
          <a:bodyPr anchor="t"/>
          <a:lstStyle/>
          <a:p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微机应用系统的接口模型</a:t>
            </a:r>
            <a:b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二、多机接口模型</a:t>
            </a:r>
          </a:p>
        </p:txBody>
      </p:sp>
      <p:graphicFrame>
        <p:nvGraphicFramePr>
          <p:cNvPr id="1094661" name="Object 5"/>
          <p:cNvGraphicFramePr>
            <a:graphicFrameLocks noChangeAspect="1"/>
          </p:cNvGraphicFramePr>
          <p:nvPr/>
        </p:nvGraphicFramePr>
        <p:xfrm>
          <a:off x="2843213" y="188913"/>
          <a:ext cx="5816600" cy="662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63" name="Visio" r:id="rId3" imgW="3377274" imgH="3844984" progId="Visio.Drawing.11">
                  <p:embed/>
                </p:oleObj>
              </mc:Choice>
              <mc:Fallback>
                <p:oleObj name="Visio" r:id="rId3" imgW="3377274" imgH="3844984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88913"/>
                        <a:ext cx="5816600" cy="662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4662" name="Text Box 6"/>
          <p:cNvSpPr txBox="1">
            <a:spLocks noChangeArrowheads="1"/>
          </p:cNvSpPr>
          <p:nvPr/>
        </p:nvSpPr>
        <p:spPr bwMode="auto">
          <a:xfrm>
            <a:off x="215900" y="2528888"/>
            <a:ext cx="2700338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2425" indent="-352425" algn="l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</a:rPr>
              <a:t>   多机系统中的</a:t>
            </a:r>
            <a:br>
              <a:rPr kumimoji="1" lang="zh-CN" altLang="en-US">
                <a:solidFill>
                  <a:srgbClr val="0000FF"/>
                </a:solidFill>
              </a:rPr>
            </a:br>
            <a:r>
              <a:rPr kumimoji="1" lang="zh-CN" altLang="en-US">
                <a:solidFill>
                  <a:srgbClr val="0000FF"/>
                </a:solidFill>
              </a:rPr>
              <a:t>  接口模型</a:t>
            </a:r>
            <a:r>
              <a:rPr kumimoji="1" lang="zh-CN" altLang="en-US" sz="2000">
                <a:solidFill>
                  <a:srgbClr val="0000FF"/>
                </a:solidFill>
              </a:rPr>
              <a:t></a:t>
            </a:r>
          </a:p>
          <a:p>
            <a:pPr marL="352425" indent="-352425" algn="just">
              <a:spcBef>
                <a:spcPct val="50000"/>
              </a:spcBef>
              <a:buClrTx/>
              <a:buFontTx/>
              <a:buAutoNum type="alphaLcParenR"/>
            </a:pPr>
            <a:r>
              <a:rPr kumimoji="1" lang="zh-CN" altLang="en-US" sz="2000"/>
              <a:t>典型的主从式多机系统结构；</a:t>
            </a:r>
          </a:p>
          <a:p>
            <a:pPr marL="352425" indent="-352425" algn="just">
              <a:spcBef>
                <a:spcPct val="50000"/>
              </a:spcBef>
              <a:buClrTx/>
              <a:buFontTx/>
              <a:buAutoNum type="alphaLcParenR"/>
            </a:pPr>
            <a:r>
              <a:rPr kumimoji="1" lang="zh-CN" altLang="en-US" sz="2000">
                <a:solidFill>
                  <a:srgbClr val="CC0000"/>
                </a:solidFill>
              </a:rPr>
              <a:t>点</a:t>
            </a:r>
            <a:r>
              <a:rPr kumimoji="1" lang="en-US" altLang="zh-CN" sz="2000">
                <a:solidFill>
                  <a:srgbClr val="CC0000"/>
                </a:solidFill>
                <a:latin typeface="Courier New"/>
              </a:rPr>
              <a:t>—</a:t>
            </a:r>
            <a:r>
              <a:rPr kumimoji="1" lang="zh-CN" altLang="en-US" sz="2000">
                <a:solidFill>
                  <a:srgbClr val="CC0000"/>
                </a:solidFill>
              </a:rPr>
              <a:t>点通信</a:t>
            </a:r>
            <a:r>
              <a:rPr kumimoji="1" lang="zh-CN" altLang="en-US" sz="2000"/>
              <a:t>方式的微机接口示意图；</a:t>
            </a:r>
          </a:p>
          <a:p>
            <a:pPr marL="352425" indent="-352425" algn="just">
              <a:spcBef>
                <a:spcPct val="50000"/>
              </a:spcBef>
              <a:buClrTx/>
              <a:buFontTx/>
              <a:buAutoNum type="alphaLcParenR"/>
            </a:pPr>
            <a:r>
              <a:rPr kumimoji="1" lang="zh-CN" altLang="en-US" sz="2000">
                <a:solidFill>
                  <a:srgbClr val="CC0000"/>
                </a:solidFill>
              </a:rPr>
              <a:t>多端口存贮器</a:t>
            </a:r>
            <a:r>
              <a:rPr kumimoji="1" lang="zh-CN" altLang="en-US" sz="2000"/>
              <a:t>方式的微机接口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F50737-8837-456A-A8B9-AD05C052952C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53425" cy="1008063"/>
          </a:xfrm>
          <a:noFill/>
          <a:ln/>
        </p:spPr>
        <p:txBody>
          <a:bodyPr anchor="t"/>
          <a:lstStyle/>
          <a:p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微机应用系统的接口模型</a:t>
            </a:r>
            <a:b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三、网络接口模型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8280400" cy="5111750"/>
          </a:xfrm>
        </p:spPr>
        <p:txBody>
          <a:bodyPr/>
          <a:lstStyle/>
          <a:p>
            <a:pPr marL="534988" indent="-534988">
              <a:buSzTx/>
              <a:buFont typeface="Wingdings" pitchFamily="2" charset="2"/>
              <a:buAutoNum type="circleNumDbPlain"/>
            </a:pPr>
            <a:r>
              <a:rPr lang="zh-CN" altLang="en-US" sz="2800" b="1">
                <a:latin typeface="Times New Roman" pitchFamily="18" charset="0"/>
              </a:rPr>
              <a:t>网络设备</a:t>
            </a:r>
          </a:p>
          <a:p>
            <a:pPr marL="534988" indent="-534988">
              <a:buSzTx/>
              <a:buFont typeface="Wingdings" pitchFamily="2" charset="2"/>
              <a:buAutoNum type="circleNumDbPlain"/>
            </a:pPr>
            <a:r>
              <a:rPr lang="zh-CN" altLang="en-US" sz="2800" b="1">
                <a:latin typeface="Times New Roman" pitchFamily="18" charset="0"/>
              </a:rPr>
              <a:t>网络电缆</a:t>
            </a:r>
          </a:p>
          <a:p>
            <a:pPr marL="534988" indent="-534988">
              <a:buSzTx/>
              <a:buFont typeface="Wingdings" pitchFamily="2" charset="2"/>
              <a:buAutoNum type="circleNumDbPlain"/>
            </a:pPr>
            <a:r>
              <a:rPr lang="zh-CN" altLang="en-US" sz="2800" b="1">
                <a:latin typeface="Times New Roman" pitchFamily="18" charset="0"/>
              </a:rPr>
              <a:t>网络接口卡（适配器）</a:t>
            </a:r>
          </a:p>
          <a:p>
            <a:pPr marL="1162050" lvl="1" indent="-447675"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en-US" altLang="zh-CN" b="1">
                <a:latin typeface="Times New Roman" pitchFamily="18" charset="0"/>
              </a:rPr>
              <a:t>PIO</a:t>
            </a:r>
            <a:r>
              <a:rPr lang="zh-CN" altLang="en-US" b="1">
                <a:latin typeface="Times New Roman" pitchFamily="18" charset="0"/>
              </a:rPr>
              <a:t>方式</a:t>
            </a:r>
          </a:p>
          <a:p>
            <a:pPr marL="1162050" lvl="1" indent="-447675"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latin typeface="Times New Roman" pitchFamily="18" charset="0"/>
              </a:rPr>
              <a:t>共享内存方式</a:t>
            </a:r>
          </a:p>
          <a:p>
            <a:pPr marL="1162050" lvl="1" indent="-447675"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en-US" altLang="zh-CN" b="1">
                <a:latin typeface="Times New Roman" pitchFamily="18" charset="0"/>
              </a:rPr>
              <a:t>DMA</a:t>
            </a:r>
            <a:r>
              <a:rPr lang="zh-CN" altLang="en-US" b="1">
                <a:latin typeface="Times New Roman" pitchFamily="18" charset="0"/>
              </a:rPr>
              <a:t>方式</a:t>
            </a:r>
          </a:p>
          <a:p>
            <a:pPr marL="1162050" lvl="1" indent="-447675">
              <a:buClr>
                <a:srgbClr val="0066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latin typeface="Times New Roman" pitchFamily="18" charset="0"/>
              </a:rPr>
              <a:t>智能控制方式</a:t>
            </a:r>
          </a:p>
          <a:p>
            <a:pPr marL="534988" indent="-534988">
              <a:buSzTx/>
              <a:buFont typeface="Wingdings" pitchFamily="2" charset="2"/>
              <a:buAutoNum type="circleNumDbPlain"/>
            </a:pPr>
            <a:r>
              <a:rPr lang="zh-CN" altLang="en-US" sz="2800" b="1">
                <a:latin typeface="Times New Roman" pitchFamily="18" charset="0"/>
              </a:rPr>
              <a:t>网络操作系统（</a:t>
            </a:r>
            <a:r>
              <a:rPr lang="en-US" altLang="zh-CN" sz="2800" b="1">
                <a:latin typeface="Times New Roman" pitchFamily="18" charset="0"/>
              </a:rPr>
              <a:t>NOS</a:t>
            </a:r>
            <a:r>
              <a:rPr lang="zh-CN" altLang="en-US" sz="2800" b="1">
                <a:latin typeface="Times New Roman" pitchFamily="18" charset="0"/>
              </a:rPr>
              <a:t>）</a:t>
            </a:r>
          </a:p>
          <a:p>
            <a:pPr marL="534988" indent="-534988"/>
            <a:endParaRPr lang="zh-CN" altLang="en-US" sz="2800" b="1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037813-81E1-40BC-9BE2-241BBF9D6C26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353425" cy="1008063"/>
          </a:xfrm>
          <a:noFill/>
          <a:ln/>
        </p:spPr>
        <p:txBody>
          <a:bodyPr anchor="t"/>
          <a:lstStyle/>
          <a:p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微机应用系统的接口模型</a:t>
            </a:r>
            <a:b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</a:br>
            <a:r>
              <a:rPr lang="zh-CN" altLang="en-US" sz="2800" b="1">
                <a:solidFill>
                  <a:schemeClr val="bg2"/>
                </a:solidFill>
                <a:ea typeface="黑体" pitchFamily="2" charset="-122"/>
              </a:rPr>
              <a:t>   </a:t>
            </a:r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三、网络接口模型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2987675" y="5589588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/>
              <a:t>网络基本模型</a:t>
            </a:r>
          </a:p>
        </p:txBody>
      </p:sp>
      <p:graphicFrame>
        <p:nvGraphicFramePr>
          <p:cNvPr id="1096710" name="Object 6"/>
          <p:cNvGraphicFramePr>
            <a:graphicFrameLocks noChangeAspect="1"/>
          </p:cNvGraphicFramePr>
          <p:nvPr/>
        </p:nvGraphicFramePr>
        <p:xfrm>
          <a:off x="539750" y="1484313"/>
          <a:ext cx="77724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12" name="Visio" r:id="rId3" imgW="2991826" imgH="1638533" progId="Visio.Drawing.11">
                  <p:embed/>
                </p:oleObj>
              </mc:Choice>
              <mc:Fallback>
                <p:oleObj name="Visio" r:id="rId3" imgW="2991826" imgH="1638533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777240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11" name="Text Box 7"/>
          <p:cNvSpPr txBox="1">
            <a:spLocks noChangeArrowheads="1"/>
          </p:cNvSpPr>
          <p:nvPr/>
        </p:nvSpPr>
        <p:spPr bwMode="auto">
          <a:xfrm>
            <a:off x="1476375" y="4349750"/>
            <a:ext cx="79216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96712" name="Text Box 8"/>
          <p:cNvSpPr txBox="1">
            <a:spLocks noChangeArrowheads="1"/>
          </p:cNvSpPr>
          <p:nvPr/>
        </p:nvSpPr>
        <p:spPr bwMode="auto">
          <a:xfrm>
            <a:off x="3132138" y="1557338"/>
            <a:ext cx="7921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96713" name="Text Box 9"/>
          <p:cNvSpPr txBox="1">
            <a:spLocks noChangeArrowheads="1"/>
          </p:cNvSpPr>
          <p:nvPr/>
        </p:nvSpPr>
        <p:spPr bwMode="auto">
          <a:xfrm>
            <a:off x="6372225" y="2852738"/>
            <a:ext cx="792163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096714" name="Text Box 10"/>
          <p:cNvSpPr txBox="1">
            <a:spLocks noChangeArrowheads="1"/>
          </p:cNvSpPr>
          <p:nvPr/>
        </p:nvSpPr>
        <p:spPr bwMode="auto">
          <a:xfrm>
            <a:off x="7885113" y="4349750"/>
            <a:ext cx="792162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096715" name="Rectangle 11"/>
          <p:cNvSpPr>
            <a:spLocks noChangeArrowheads="1"/>
          </p:cNvSpPr>
          <p:nvPr/>
        </p:nvSpPr>
        <p:spPr bwMode="auto">
          <a:xfrm>
            <a:off x="4356100" y="2708275"/>
            <a:ext cx="4176713" cy="2520950"/>
          </a:xfrm>
          <a:prstGeom prst="rect">
            <a:avLst/>
          </a:prstGeom>
          <a:noFill/>
          <a:ln w="19050" algn="ctr">
            <a:solidFill>
              <a:srgbClr val="FF6600"/>
            </a:solidFill>
            <a:prstDash val="dash"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00213"/>
            <a:ext cx="7883525" cy="2592387"/>
          </a:xfrm>
          <a:noFill/>
          <a:ln/>
        </p:spPr>
        <p:txBody>
          <a:bodyPr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ea typeface="黑体" pitchFamily="2" charset="-122"/>
              </a:rPr>
              <a:t>微机原理及接口技术</a:t>
            </a:r>
            <a:endParaRPr lang="zh-CN" altLang="en-US" sz="4400">
              <a:solidFill>
                <a:srgbClr val="FFFF00"/>
              </a:solidFill>
              <a:ea typeface="黑体" pitchFamily="2" charset="-122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7200">
                <a:solidFill>
                  <a:srgbClr val="FFFFFF"/>
                </a:solidFill>
                <a:ea typeface="黑体" pitchFamily="2" charset="-122"/>
              </a:rPr>
              <a:t>7</a:t>
            </a:r>
            <a:r>
              <a:rPr lang="zh-CN" altLang="en-US" sz="4000">
                <a:solidFill>
                  <a:srgbClr val="FFFFFF"/>
                </a:solidFill>
                <a:ea typeface="黑体" pitchFamily="2" charset="-122"/>
              </a:rPr>
              <a:t>章  常用接口器件</a:t>
            </a:r>
            <a:endParaRPr lang="en-US" altLang="zh-CN" sz="4000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1619250" y="4365130"/>
            <a:ext cx="7345363" cy="136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340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Times New Roman" pitchFamily="18" charset="0"/>
              </a:rPr>
              <a:t>思考：</a:t>
            </a:r>
            <a:r>
              <a:rPr lang="zh-CN" altLang="en-US" sz="3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计算机</a:t>
            </a:r>
            <a:r>
              <a:rPr lang="zh-CN" altLang="en-US" sz="340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Times New Roman" pitchFamily="18" charset="0"/>
              </a:rPr>
              <a:t>与</a:t>
            </a:r>
            <a:r>
              <a:rPr lang="zh-CN" altLang="en-US" sz="3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外设</a:t>
            </a:r>
            <a:r>
              <a:rPr lang="zh-CN" altLang="en-US" sz="340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Times New Roman" pitchFamily="18" charset="0"/>
              </a:rPr>
              <a:t>之间</a:t>
            </a:r>
            <a:endParaRPr lang="en-US" altLang="zh-CN" sz="3400" smtClean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cs typeface="Times New Roman" pitchFamily="18" charset="0"/>
            </a:endParaRPr>
          </a:p>
          <a:p>
            <a:pPr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340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Times New Roman" pitchFamily="18" charset="0"/>
              </a:rPr>
              <a:t>如何通过</a:t>
            </a:r>
            <a:r>
              <a:rPr lang="zh-CN" altLang="en-US" sz="34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Times New Roman" pitchFamily="18" charset="0"/>
              </a:rPr>
              <a:t>接口</a:t>
            </a:r>
            <a:r>
              <a:rPr lang="zh-CN" altLang="en-US" sz="340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Times New Roman" pitchFamily="18" charset="0"/>
              </a:rPr>
              <a:t>传送数据</a:t>
            </a:r>
            <a:r>
              <a:rPr lang="en-US" altLang="zh-CN" sz="340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sz="340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Times New Roman" pitchFamily="18" charset="0"/>
              </a:rPr>
              <a:t>非</a:t>
            </a:r>
            <a:r>
              <a:rPr lang="en-US" altLang="zh-CN" sz="340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Times New Roman" pitchFamily="18" charset="0"/>
              </a:rPr>
              <a:t>DMA</a:t>
            </a:r>
            <a:r>
              <a:rPr lang="en-US" altLang="zh-CN" sz="340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itchFamily="18" charset="0"/>
              </a:rPr>
              <a:t>)</a:t>
            </a:r>
            <a:r>
              <a:rPr lang="zh-CN" altLang="en-US" sz="340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cs typeface="Times New Roman" pitchFamily="18" charset="0"/>
              </a:rPr>
              <a:t>？</a:t>
            </a:r>
            <a:endParaRPr lang="en-US" altLang="zh-CN" sz="340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1B03B-1219-42CE-974C-959F5EABFD8F}" type="slidenum">
              <a:rPr lang="zh-CN" altLang="en-US" smtClean="0"/>
              <a:pPr/>
              <a:t>9</a:t>
            </a:fld>
            <a:endParaRPr lang="en-US" altLang="zh-CN"/>
          </a:p>
        </p:txBody>
      </p:sp>
      <p:graphicFrame>
        <p:nvGraphicFramePr>
          <p:cNvPr id="1123330" name="Object 2"/>
          <p:cNvGraphicFramePr>
            <a:graphicFrameLocks noChangeAspect="1"/>
          </p:cNvGraphicFramePr>
          <p:nvPr/>
        </p:nvGraphicFramePr>
        <p:xfrm>
          <a:off x="323410" y="476590"/>
          <a:ext cx="4752660" cy="424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34" name="Visio" r:id="rId3" imgW="2252283" imgH="2013626" progId="Visio.Drawing.11">
                  <p:embed/>
                </p:oleObj>
              </mc:Choice>
              <mc:Fallback>
                <p:oleObj name="Visio" r:id="rId3" imgW="2252283" imgH="201362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10" y="476590"/>
                        <a:ext cx="4752660" cy="4249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3331" name="Object 3"/>
          <p:cNvGraphicFramePr>
            <a:graphicFrameLocks noChangeAspect="1"/>
          </p:cNvGraphicFramePr>
          <p:nvPr/>
        </p:nvGraphicFramePr>
        <p:xfrm>
          <a:off x="4211951" y="2492870"/>
          <a:ext cx="4680650" cy="414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35" name="Visio" r:id="rId5" imgW="2334013" imgH="2056860" progId="Visio.Drawing.11">
                  <p:embed/>
                </p:oleObj>
              </mc:Choice>
              <mc:Fallback>
                <p:oleObj name="Visio" r:id="rId5" imgW="2334013" imgH="205686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51" y="2492870"/>
                        <a:ext cx="4680650" cy="4146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1650" y="404580"/>
            <a:ext cx="252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60" y="2329700"/>
            <a:ext cx="2448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</a:t>
            </a:r>
            <a:endParaRPr lang="zh-CN" altLang="en-US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066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>
          <a:defRPr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00FF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24226</TotalTime>
  <Words>1225</Words>
  <Application>Microsoft Office PowerPoint</Application>
  <PresentationFormat>全屏显示(4:3)</PresentationFormat>
  <Paragraphs>413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黑体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Visio</vt:lpstr>
      <vt:lpstr>Image</vt:lpstr>
      <vt:lpstr>PowerPoint 演示文稿</vt:lpstr>
      <vt:lpstr> 微机应用系统的接口模型    一、单机接口模型</vt:lpstr>
      <vt:lpstr> 微机应用系统的接口模型    一、单机接口模型</vt:lpstr>
      <vt:lpstr> 微机应用系统的接口模型    二、多机接口模型</vt:lpstr>
      <vt:lpstr> 微机应用系统的接口模型    二、多机接口模型</vt:lpstr>
      <vt:lpstr> 微机应用系统的接口模型    三、网络接口模型</vt:lpstr>
      <vt:lpstr> 微机应用系统的接口模型    三、网络接口模型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  可编程并行接口8255  一、内部结构及外部引线</vt:lpstr>
      <vt:lpstr>PowerPoint 演示文稿</vt:lpstr>
      <vt:lpstr>PowerPoint 演示文稿</vt:lpstr>
      <vt:lpstr>7.1  可编程并行接口8255  二、8255的工作方式</vt:lpstr>
      <vt:lpstr>7.1  可编程并行接口8255  二、8255的工作方式</vt:lpstr>
      <vt:lpstr>7.1  可编程并行接口8255  二、8255的工作方式</vt:lpstr>
      <vt:lpstr>PowerPoint 演示文稿</vt:lpstr>
      <vt:lpstr>7.1  可编程并行接口8255  二、8255的工作方式</vt:lpstr>
      <vt:lpstr>PowerPoint 演示文稿</vt:lpstr>
      <vt:lpstr>PowerPoint 演示文稿</vt:lpstr>
      <vt:lpstr>7.1  可编程并行接口8255  二、8255的工作方式</vt:lpstr>
      <vt:lpstr>PowerPoint 演示文稿</vt:lpstr>
      <vt:lpstr>PowerPoint 演示文稿</vt:lpstr>
      <vt:lpstr>7.1  可编程并行接口8255  三、8255的方式控制字及状态字</vt:lpstr>
      <vt:lpstr>PowerPoint 演示文稿</vt:lpstr>
      <vt:lpstr>7.1  可编程并行接口8255  三、8255的方式控制字及状态字</vt:lpstr>
      <vt:lpstr>PowerPoint 演示文稿</vt:lpstr>
      <vt:lpstr>7.1 可编程并行接口8255    四. 8255的寻址及连接使用</vt:lpstr>
      <vt:lpstr>7.1  可编程并行接口8255  五、8255的初始化及应用举例：方式0－打印机接口</vt:lpstr>
      <vt:lpstr>7.1  可编程并行接口8255  五、8255的初始化及应用举例：方式0－打印机接口</vt:lpstr>
      <vt:lpstr>PowerPoint 演示文稿</vt:lpstr>
      <vt:lpstr>7.1  可编程并行接口8255  五、8255的初始化及应用举例：方式1－打印机接口</vt:lpstr>
      <vt:lpstr>7.1  可编程并行接口8255  五、8255的初始化及应用举例：方式1－打印机接口</vt:lpstr>
      <vt:lpstr>7.1  可编程并行接口8255  五、8255的初始化及应用举例：方式1－打印机接口</vt:lpstr>
      <vt:lpstr>PowerPoint 演示文稿</vt:lpstr>
      <vt:lpstr>7.1  可编程并行接口8255  五、8255的初始化及应用举例：方式1－打印机接口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</dc:title>
  <dc:subject>第7章 常用接口器件</dc:subject>
  <dc:creator>车向泉</dc:creator>
  <cp:lastModifiedBy>车向泉</cp:lastModifiedBy>
  <cp:revision>811</cp:revision>
  <dcterms:created xsi:type="dcterms:W3CDTF">1601-01-01T00:00:00Z</dcterms:created>
  <dcterms:modified xsi:type="dcterms:W3CDTF">2017-09-01T10:05:39Z</dcterms:modified>
</cp:coreProperties>
</file>