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76"/>
  </p:notesMasterIdLst>
  <p:handoutMasterIdLst>
    <p:handoutMasterId r:id="rId77"/>
  </p:handoutMasterIdLst>
  <p:sldIdLst>
    <p:sldId id="472" r:id="rId2"/>
    <p:sldId id="466" r:id="rId3"/>
    <p:sldId id="477" r:id="rId4"/>
    <p:sldId id="475" r:id="rId5"/>
    <p:sldId id="478" r:id="rId6"/>
    <p:sldId id="479" r:id="rId7"/>
    <p:sldId id="480" r:id="rId8"/>
    <p:sldId id="481" r:id="rId9"/>
    <p:sldId id="483" r:id="rId10"/>
    <p:sldId id="484" r:id="rId11"/>
    <p:sldId id="485" r:id="rId12"/>
    <p:sldId id="486" r:id="rId13"/>
    <p:sldId id="569" r:id="rId14"/>
    <p:sldId id="487" r:id="rId15"/>
    <p:sldId id="488" r:id="rId16"/>
    <p:sldId id="489" r:id="rId17"/>
    <p:sldId id="490" r:id="rId18"/>
    <p:sldId id="491" r:id="rId19"/>
    <p:sldId id="495" r:id="rId20"/>
    <p:sldId id="529" r:id="rId21"/>
    <p:sldId id="493" r:id="rId22"/>
    <p:sldId id="492" r:id="rId23"/>
    <p:sldId id="494" r:id="rId24"/>
    <p:sldId id="496" r:id="rId25"/>
    <p:sldId id="497" r:id="rId26"/>
    <p:sldId id="499" r:id="rId27"/>
    <p:sldId id="530" r:id="rId28"/>
    <p:sldId id="531" r:id="rId29"/>
    <p:sldId id="532" r:id="rId30"/>
    <p:sldId id="533" r:id="rId31"/>
    <p:sldId id="534" r:id="rId32"/>
    <p:sldId id="498" r:id="rId33"/>
    <p:sldId id="500" r:id="rId34"/>
    <p:sldId id="501" r:id="rId35"/>
    <p:sldId id="502" r:id="rId36"/>
    <p:sldId id="503" r:id="rId37"/>
    <p:sldId id="505" r:id="rId38"/>
    <p:sldId id="550" r:id="rId39"/>
    <p:sldId id="571" r:id="rId40"/>
    <p:sldId id="552" r:id="rId41"/>
    <p:sldId id="506" r:id="rId42"/>
    <p:sldId id="507" r:id="rId43"/>
    <p:sldId id="508" r:id="rId44"/>
    <p:sldId id="509" r:id="rId45"/>
    <p:sldId id="553" r:id="rId46"/>
    <p:sldId id="555" r:id="rId47"/>
    <p:sldId id="556" r:id="rId48"/>
    <p:sldId id="510" r:id="rId49"/>
    <p:sldId id="511" r:id="rId50"/>
    <p:sldId id="512" r:id="rId51"/>
    <p:sldId id="513" r:id="rId52"/>
    <p:sldId id="514" r:id="rId53"/>
    <p:sldId id="515" r:id="rId54"/>
    <p:sldId id="564" r:id="rId55"/>
    <p:sldId id="516" r:id="rId56"/>
    <p:sldId id="517" r:id="rId57"/>
    <p:sldId id="518" r:id="rId58"/>
    <p:sldId id="520" r:id="rId59"/>
    <p:sldId id="560" r:id="rId60"/>
    <p:sldId id="521" r:id="rId61"/>
    <p:sldId id="519" r:id="rId62"/>
    <p:sldId id="522" r:id="rId63"/>
    <p:sldId id="563" r:id="rId64"/>
    <p:sldId id="523" r:id="rId65"/>
    <p:sldId id="524" r:id="rId66"/>
    <p:sldId id="525" r:id="rId67"/>
    <p:sldId id="526" r:id="rId68"/>
    <p:sldId id="568" r:id="rId69"/>
    <p:sldId id="549" r:id="rId70"/>
    <p:sldId id="566" r:id="rId71"/>
    <p:sldId id="567" r:id="rId72"/>
    <p:sldId id="570" r:id="rId73"/>
    <p:sldId id="527" r:id="rId74"/>
    <p:sldId id="573" r:id="rId75"/>
  </p:sldIdLst>
  <p:sldSz cx="9144000" cy="6858000" type="screen4x3"/>
  <p:notesSz cx="9144000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buClr>
        <a:srgbClr val="0000FF"/>
      </a:buClr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Clr>
        <a:srgbClr val="0000FF"/>
      </a:buClr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Clr>
        <a:srgbClr val="0000FF"/>
      </a:buClr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Clr>
        <a:srgbClr val="0000FF"/>
      </a:buClr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Clr>
        <a:srgbClr val="0000FF"/>
      </a:buClr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6600"/>
    <a:srgbClr val="000099"/>
    <a:srgbClr val="008000"/>
    <a:srgbClr val="33CC33"/>
    <a:srgbClr val="0000FF"/>
    <a:srgbClr val="FF0000"/>
    <a:srgbClr val="FFFF66"/>
    <a:srgbClr val="FFFF0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551" autoAdjust="0"/>
    <p:restoredTop sz="97390" autoAdjust="0"/>
  </p:normalViewPr>
  <p:slideViewPr>
    <p:cSldViewPr>
      <p:cViewPr varScale="1">
        <p:scale>
          <a:sx n="109" d="100"/>
          <a:sy n="109" d="100"/>
        </p:scale>
        <p:origin x="21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722"/>
    </p:cViewPr>
  </p:sorterViewPr>
  <p:notesViewPr>
    <p:cSldViewPr>
      <p:cViewPr varScale="1">
        <p:scale>
          <a:sx n="54" d="100"/>
          <a:sy n="54" d="100"/>
        </p:scale>
        <p:origin x="-1818" y="-90"/>
      </p:cViewPr>
      <p:guideLst>
        <p:guide orient="horz" pos="2160"/>
        <p:guide pos="288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6.xml"/><Relationship Id="rId2" Type="http://schemas.openxmlformats.org/officeDocument/2006/relationships/slide" Target="slides/slide33.xml"/><Relationship Id="rId1" Type="http://schemas.openxmlformats.org/officeDocument/2006/relationships/slide" Target="slides/slide1.xml"/><Relationship Id="rId4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2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kumimoji="1" sz="1200" b="0"/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kumimoji="1" sz="1200" b="0"/>
            </a:lvl1pPr>
          </a:lstStyle>
          <a:p>
            <a:fld id="{154474F1-D22B-48D6-95CC-A22B02ADC8F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0449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kumimoji="1" sz="1200" b="0">
                <a:ea typeface="黑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kumimoji="1" sz="1200" b="0">
                <a:ea typeface="黑体" pitchFamily="2" charset="-122"/>
              </a:defRPr>
            </a:lvl1pPr>
          </a:lstStyle>
          <a:p>
            <a:fld id="{D8F8A3F4-E7D7-4085-BD2D-4462748CFB4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715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若通信速率为</a:t>
            </a:r>
            <a:r>
              <a:rPr lang="en-US" altLang="zh-CN" sz="1200" kern="120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9600</a:t>
            </a:r>
            <a:r>
              <a:rPr lang="zh-CN" altLang="zh-CN" sz="1200" kern="120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波特，则每秒钟最多可传送</a:t>
            </a:r>
            <a:r>
              <a:rPr lang="en-US" altLang="zh-CN" sz="1200" kern="120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9600/11=872</a:t>
            </a:r>
            <a:r>
              <a:rPr lang="zh-CN" altLang="zh-CN" sz="1200" kern="120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个字符。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8A3F4-E7D7-4085-BD2D-4462748CFB47}" type="slidenum">
              <a:rPr lang="zh-CN" altLang="en-US" smtClean="0"/>
              <a:pPr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2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b="0"/>
            </a:p>
          </p:txBody>
        </p:sp>
        <p:grpSp>
          <p:nvGrpSpPr>
            <p:cNvPr id="17920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7920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0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0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0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1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1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1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1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1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1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</p:grpSp>
      </p:grpSp>
      <p:sp>
        <p:nvSpPr>
          <p:cNvPr id="17921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FA3904C-4A66-4790-8360-941680BB727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FD5B30-1556-4B7D-A76B-E83E6C4AC17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BFA2A3-4496-4D31-B76D-0E793A811E9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3DDBED-BA03-409D-815C-67484B0CFA9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13D323-4E70-4888-9821-0A1EBACAC9A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15E808-7EAE-4701-ABC5-CDE1354DB38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6EF5E8-46BE-4D78-9DF9-E84A5DD976B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CC1C8D-5874-4986-B936-8FDABF4EFFB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FC9332-2AE0-4550-86BD-45E626DA553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5395D7-464D-490A-B773-6760724DFCC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A49980-71C9-458F-9F4E-FBC03E8BF67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>
                <a:latin typeface="Arial Black" pitchFamily="34" charset="0"/>
              </a:defRPr>
            </a:lvl1pPr>
          </a:lstStyle>
          <a:p>
            <a:fld id="{8465CD91-6A8D-4A38-9FFC-218FF0CB1656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17818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200" b="0">
                <a:latin typeface="+mn-lt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4.png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5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5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6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9.png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0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slide" Target="slide49.xml"/><Relationship Id="rId4" Type="http://schemas.openxmlformats.org/officeDocument/2006/relationships/image" Target="../media/image31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2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5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6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8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63.xml"/><Relationship Id="rId3" Type="http://schemas.openxmlformats.org/officeDocument/2006/relationships/slide" Target="slide48.xml"/><Relationship Id="rId7" Type="http://schemas.openxmlformats.org/officeDocument/2006/relationships/slide" Target="slide59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1.xml"/><Relationship Id="rId5" Type="http://schemas.openxmlformats.org/officeDocument/2006/relationships/slide" Target="slide41.xml"/><Relationship Id="rId4" Type="http://schemas.openxmlformats.org/officeDocument/2006/relationships/slide" Target="slide5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9.xml"/><Relationship Id="rId4" Type="http://schemas.openxmlformats.org/officeDocument/2006/relationships/slide" Target="slide5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1.e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1700213"/>
            <a:ext cx="7883525" cy="2592387"/>
          </a:xfrm>
          <a:noFill/>
          <a:ln/>
        </p:spPr>
        <p:txBody>
          <a:bodyPr anchor="ctr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FFFF00"/>
                </a:solidFill>
                <a:ea typeface="黑体" pitchFamily="2" charset="-122"/>
              </a:rPr>
              <a:t>微机原理及接口技术</a:t>
            </a:r>
            <a:endParaRPr lang="zh-CN" altLang="en-US" sz="4400">
              <a:solidFill>
                <a:srgbClr val="FFFF00"/>
              </a:solidFill>
              <a:ea typeface="黑体" pitchFamily="2" charset="-122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FFFF"/>
                </a:solidFill>
                <a:ea typeface="黑体" pitchFamily="2" charset="-122"/>
              </a:rPr>
              <a:t>第</a:t>
            </a:r>
            <a:r>
              <a:rPr lang="en-US" altLang="zh-CN" sz="7200">
                <a:solidFill>
                  <a:srgbClr val="FFFFFF"/>
                </a:solidFill>
                <a:ea typeface="黑体" pitchFamily="2" charset="-122"/>
              </a:rPr>
              <a:t>7</a:t>
            </a:r>
            <a:r>
              <a:rPr lang="zh-CN" altLang="en-US" sz="4000">
                <a:solidFill>
                  <a:srgbClr val="FFFFFF"/>
                </a:solidFill>
                <a:ea typeface="黑体" pitchFamily="2" charset="-122"/>
              </a:rPr>
              <a:t>章  常用接口器件</a:t>
            </a:r>
            <a:endParaRPr lang="en-US" altLang="zh-CN" sz="4000">
              <a:solidFill>
                <a:srgbClr val="FFFFFF"/>
              </a:solidFill>
              <a:ea typeface="黑体" pitchFamily="2" charset="-122"/>
            </a:endParaRPr>
          </a:p>
        </p:txBody>
      </p:sp>
      <p:sp>
        <p:nvSpPr>
          <p:cNvPr id="1097733" name="Rectangle 5"/>
          <p:cNvSpPr>
            <a:spLocks noChangeArrowheads="1"/>
          </p:cNvSpPr>
          <p:nvPr/>
        </p:nvSpPr>
        <p:spPr bwMode="auto">
          <a:xfrm>
            <a:off x="1619250" y="4365625"/>
            <a:ext cx="734536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3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典型接口芯片</a:t>
            </a:r>
            <a:endParaRPr lang="en-US" altLang="zh-CN" sz="34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楷体_GB2312" pitchFamily="49" charset="-122"/>
            </a:endParaRPr>
          </a:p>
        </p:txBody>
      </p:sp>
      <p:sp>
        <p:nvSpPr>
          <p:cNvPr id="1097734" name="Text Box 6"/>
          <p:cNvSpPr txBox="1">
            <a:spLocks noChangeArrowheads="1"/>
          </p:cNvSpPr>
          <p:nvPr/>
        </p:nvSpPr>
        <p:spPr bwMode="auto">
          <a:xfrm>
            <a:off x="2411413" y="5013325"/>
            <a:ext cx="6481762" cy="13731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266700" indent="-266700" algn="l">
              <a:buClr>
                <a:srgbClr val="FF0000"/>
              </a:buClr>
            </a:pPr>
            <a:r>
              <a:rPr lang="en-US" altLang="zh-CN" sz="2800">
                <a:solidFill>
                  <a:schemeClr val="accent2"/>
                </a:solidFill>
                <a:latin typeface="Arial" charset="0"/>
              </a:rPr>
              <a:t>7.1  8255</a:t>
            </a:r>
            <a:r>
              <a:rPr lang="zh-CN" altLang="en-US" sz="2800">
                <a:solidFill>
                  <a:schemeClr val="accent2"/>
                </a:solidFill>
                <a:latin typeface="Arial" charset="0"/>
              </a:rPr>
              <a:t>：可编程</a:t>
            </a:r>
            <a:r>
              <a:rPr lang="zh-CN" altLang="en-US" sz="2800">
                <a:solidFill>
                  <a:schemeClr val="accent2"/>
                </a:solidFill>
                <a:latin typeface="Arial" charset="0"/>
                <a:ea typeface="黑体" pitchFamily="2" charset="-122"/>
              </a:rPr>
              <a:t>并行接口</a:t>
            </a:r>
          </a:p>
          <a:p>
            <a:pPr marL="266700" indent="-266700" algn="l">
              <a:buClr>
                <a:srgbClr val="FF0000"/>
              </a:buClr>
            </a:pPr>
            <a:r>
              <a:rPr lang="en-US" altLang="zh-CN" sz="2800">
                <a:solidFill>
                  <a:srgbClr val="0000FF"/>
                </a:solidFill>
                <a:latin typeface="Arial" charset="0"/>
              </a:rPr>
              <a:t>7.2</a:t>
            </a:r>
            <a:r>
              <a:rPr lang="en-US" altLang="zh-CN" sz="2800">
                <a:latin typeface="Arial" charset="0"/>
              </a:rPr>
              <a:t>  </a:t>
            </a:r>
            <a:r>
              <a:rPr lang="en-US" altLang="zh-CN" sz="2800">
                <a:solidFill>
                  <a:srgbClr val="FF0066"/>
                </a:solidFill>
                <a:latin typeface="Arial" charset="0"/>
              </a:rPr>
              <a:t>8253</a:t>
            </a:r>
            <a:r>
              <a:rPr lang="zh-CN" altLang="en-US" sz="2800">
                <a:latin typeface="Arial" charset="0"/>
              </a:rPr>
              <a:t>：可编程</a:t>
            </a:r>
            <a:r>
              <a:rPr lang="zh-CN" altLang="en-US" sz="280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定时器</a:t>
            </a:r>
          </a:p>
          <a:p>
            <a:pPr marL="266700" indent="-266700" algn="l">
              <a:buClr>
                <a:srgbClr val="FF0000"/>
              </a:buClr>
            </a:pPr>
            <a:r>
              <a:rPr lang="en-US" altLang="zh-CN" sz="2800">
                <a:solidFill>
                  <a:schemeClr val="accent2"/>
                </a:solidFill>
                <a:latin typeface="Arial" charset="0"/>
              </a:rPr>
              <a:t>7.3  8250/16550</a:t>
            </a:r>
            <a:r>
              <a:rPr lang="zh-CN" altLang="en-US" sz="2800">
                <a:solidFill>
                  <a:schemeClr val="accent2"/>
                </a:solidFill>
                <a:latin typeface="Arial" charset="0"/>
              </a:rPr>
              <a:t>：可编程</a:t>
            </a:r>
            <a:r>
              <a:rPr lang="zh-CN" altLang="en-US" sz="2800">
                <a:solidFill>
                  <a:schemeClr val="accent2"/>
                </a:solidFill>
                <a:latin typeface="Arial" charset="0"/>
                <a:ea typeface="黑体" pitchFamily="2" charset="-122"/>
              </a:rPr>
              <a:t>串行通信接口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7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7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7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7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97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7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097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705F11-CED1-4359-9E20-044D72EA492D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132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424863" cy="5329237"/>
          </a:xfrm>
        </p:spPr>
        <p:txBody>
          <a:bodyPr/>
          <a:lstStyle/>
          <a:p>
            <a:pPr marL="352425" indent="-352425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800" b="1">
                <a:solidFill>
                  <a:schemeClr val="bg2"/>
                </a:solidFill>
              </a:rPr>
              <a:t>5.</a:t>
            </a:r>
            <a:r>
              <a:rPr lang="en-US" altLang="zh-CN" sz="2800" b="1"/>
              <a:t> </a:t>
            </a:r>
            <a:r>
              <a:rPr lang="zh-CN" altLang="en-US" sz="2800" b="1"/>
              <a:t>方式</a:t>
            </a:r>
            <a:r>
              <a:rPr lang="en-US" altLang="zh-CN" sz="2800" b="1"/>
              <a:t>4</a:t>
            </a:r>
            <a:r>
              <a:rPr lang="zh-CN" altLang="en-US" sz="2800" b="1"/>
              <a:t>：软件触发选通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7.2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可编程定时器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8253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二、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工作方式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5AA415-9D28-41F1-8124-5204808FD95A}" type="slidenum">
              <a:rPr lang="zh-CN" altLang="en-US"/>
              <a:pPr/>
              <a:t>11</a:t>
            </a:fld>
            <a:endParaRPr lang="en-US" altLang="zh-CN"/>
          </a:p>
        </p:txBody>
      </p:sp>
      <p:graphicFrame>
        <p:nvGraphicFramePr>
          <p:cNvPr id="1133572" name="Object 4"/>
          <p:cNvGraphicFramePr>
            <a:graphicFrameLocks noChangeAspect="1"/>
          </p:cNvGraphicFramePr>
          <p:nvPr/>
        </p:nvGraphicFramePr>
        <p:xfrm>
          <a:off x="250825" y="765175"/>
          <a:ext cx="8569325" cy="54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74" name="Visio" r:id="rId3" imgW="7711440" imgH="4792764" progId="Visio.Drawing.11">
                  <p:embed/>
                </p:oleObj>
              </mc:Choice>
              <mc:Fallback>
                <p:oleObj name="Visio" r:id="rId3" imgW="7711440" imgH="4792764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765175"/>
                        <a:ext cx="8569325" cy="547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3573" name="Text Box 5"/>
          <p:cNvSpPr txBox="1">
            <a:spLocks noChangeArrowheads="1"/>
          </p:cNvSpPr>
          <p:nvPr/>
        </p:nvSpPr>
        <p:spPr bwMode="auto">
          <a:xfrm>
            <a:off x="3951288" y="4891088"/>
            <a:ext cx="125888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禁止计数</a:t>
            </a:r>
          </a:p>
        </p:txBody>
      </p:sp>
      <p:sp>
        <p:nvSpPr>
          <p:cNvPr id="1133574" name="Text Box 6"/>
          <p:cNvSpPr txBox="1">
            <a:spLocks noChangeArrowheads="1"/>
          </p:cNvSpPr>
          <p:nvPr/>
        </p:nvSpPr>
        <p:spPr bwMode="auto">
          <a:xfrm>
            <a:off x="2098675" y="5035550"/>
            <a:ext cx="125888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允许计数</a:t>
            </a:r>
          </a:p>
        </p:txBody>
      </p:sp>
      <p:sp>
        <p:nvSpPr>
          <p:cNvPr id="1133575" name="Text Box 7"/>
          <p:cNvSpPr txBox="1">
            <a:spLocks noChangeArrowheads="1"/>
          </p:cNvSpPr>
          <p:nvPr/>
        </p:nvSpPr>
        <p:spPr bwMode="auto">
          <a:xfrm>
            <a:off x="5918200" y="4676775"/>
            <a:ext cx="125888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允许计数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F7DD8-7D7D-4292-ACF0-D9C02DDF0DF4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134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424863" cy="5329237"/>
          </a:xfrm>
        </p:spPr>
        <p:txBody>
          <a:bodyPr/>
          <a:lstStyle/>
          <a:p>
            <a:pPr marL="352425" indent="-352425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800" b="1">
                <a:solidFill>
                  <a:schemeClr val="bg2"/>
                </a:solidFill>
              </a:rPr>
              <a:t>6.</a:t>
            </a:r>
            <a:r>
              <a:rPr lang="en-US" altLang="zh-CN" sz="2800" b="1"/>
              <a:t> </a:t>
            </a:r>
            <a:r>
              <a:rPr lang="zh-CN" altLang="en-US" sz="2800" b="1"/>
              <a:t>方式</a:t>
            </a:r>
            <a:r>
              <a:rPr lang="en-US" altLang="zh-CN" sz="2800" b="1"/>
              <a:t>5</a:t>
            </a:r>
            <a:r>
              <a:rPr lang="zh-CN" altLang="en-US" sz="2800" b="1"/>
              <a:t>：硬件触发选通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1134595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7.2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可编程定时器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8253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二、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工作方式</a:t>
            </a:r>
          </a:p>
        </p:txBody>
      </p:sp>
      <p:graphicFrame>
        <p:nvGraphicFramePr>
          <p:cNvPr id="1134596" name="Object 4"/>
          <p:cNvGraphicFramePr>
            <a:graphicFrameLocks noChangeAspect="1"/>
          </p:cNvGraphicFramePr>
          <p:nvPr/>
        </p:nvGraphicFramePr>
        <p:xfrm>
          <a:off x="179388" y="1916113"/>
          <a:ext cx="8713787" cy="434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98" name="Visio" r:id="rId3" imgW="7515329" imgH="3750572" progId="Visio.Drawing.11">
                  <p:embed/>
                </p:oleObj>
              </mc:Choice>
              <mc:Fallback>
                <p:oleObj name="Visio" r:id="rId3" imgW="7515329" imgH="3750572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916113"/>
                        <a:ext cx="8713787" cy="434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4597" name="Line 5"/>
          <p:cNvSpPr>
            <a:spLocks noChangeShapeType="1"/>
          </p:cNvSpPr>
          <p:nvPr/>
        </p:nvSpPr>
        <p:spPr bwMode="auto">
          <a:xfrm flipH="1" flipV="1">
            <a:off x="5508625" y="4256088"/>
            <a:ext cx="360363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34598" name="Text Box 6"/>
          <p:cNvSpPr txBox="1">
            <a:spLocks noChangeArrowheads="1"/>
          </p:cNvSpPr>
          <p:nvPr/>
        </p:nvSpPr>
        <p:spPr bwMode="auto">
          <a:xfrm>
            <a:off x="5797550" y="4327525"/>
            <a:ext cx="129698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</a:rPr>
              <a:t>计数结束</a:t>
            </a:r>
          </a:p>
        </p:txBody>
      </p:sp>
      <p:sp>
        <p:nvSpPr>
          <p:cNvPr id="1134599" name="Text Box 7"/>
          <p:cNvSpPr txBox="1">
            <a:spLocks noChangeArrowheads="1"/>
          </p:cNvSpPr>
          <p:nvPr/>
        </p:nvSpPr>
        <p:spPr bwMode="auto">
          <a:xfrm>
            <a:off x="2555875" y="3895725"/>
            <a:ext cx="129698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启动计数</a:t>
            </a:r>
          </a:p>
        </p:txBody>
      </p:sp>
      <p:sp>
        <p:nvSpPr>
          <p:cNvPr id="1134600" name="Freeform 8"/>
          <p:cNvSpPr>
            <a:spLocks/>
          </p:cNvSpPr>
          <p:nvPr/>
        </p:nvSpPr>
        <p:spPr bwMode="auto">
          <a:xfrm>
            <a:off x="3035300" y="3529013"/>
            <a:ext cx="365125" cy="374650"/>
          </a:xfrm>
          <a:custGeom>
            <a:avLst/>
            <a:gdLst/>
            <a:ahLst/>
            <a:cxnLst>
              <a:cxn ang="0">
                <a:pos x="152" y="0"/>
              </a:cxn>
              <a:cxn ang="0">
                <a:pos x="15" y="46"/>
              </a:cxn>
              <a:cxn ang="0">
                <a:pos x="242" y="227"/>
              </a:cxn>
            </a:cxnLst>
            <a:rect l="0" t="0" r="r" b="b"/>
            <a:pathLst>
              <a:path w="242" h="227">
                <a:moveTo>
                  <a:pt x="152" y="0"/>
                </a:moveTo>
                <a:cubicBezTo>
                  <a:pt x="76" y="4"/>
                  <a:pt x="0" y="8"/>
                  <a:pt x="15" y="46"/>
                </a:cubicBezTo>
                <a:cubicBezTo>
                  <a:pt x="30" y="84"/>
                  <a:pt x="136" y="155"/>
                  <a:pt x="242" y="227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34601" name="Line 9"/>
          <p:cNvSpPr>
            <a:spLocks noChangeShapeType="1"/>
          </p:cNvSpPr>
          <p:nvPr/>
        </p:nvSpPr>
        <p:spPr bwMode="auto">
          <a:xfrm flipV="1">
            <a:off x="3314700" y="5224463"/>
            <a:ext cx="0" cy="228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34602" name="Line 10"/>
          <p:cNvSpPr>
            <a:spLocks noChangeShapeType="1"/>
          </p:cNvSpPr>
          <p:nvPr/>
        </p:nvSpPr>
        <p:spPr bwMode="auto">
          <a:xfrm flipV="1">
            <a:off x="4271963" y="5214938"/>
            <a:ext cx="0" cy="228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34603" name="Freeform 11"/>
          <p:cNvSpPr>
            <a:spLocks/>
          </p:cNvSpPr>
          <p:nvPr/>
        </p:nvSpPr>
        <p:spPr bwMode="auto">
          <a:xfrm>
            <a:off x="3005138" y="5310188"/>
            <a:ext cx="433387" cy="46672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21" y="72"/>
              </a:cxn>
              <a:cxn ang="0">
                <a:pos x="273" y="294"/>
              </a:cxn>
            </a:cxnLst>
            <a:rect l="0" t="0" r="r" b="b"/>
            <a:pathLst>
              <a:path w="273" h="294">
                <a:moveTo>
                  <a:pt x="147" y="0"/>
                </a:moveTo>
                <a:cubicBezTo>
                  <a:pt x="73" y="11"/>
                  <a:pt x="0" y="23"/>
                  <a:pt x="21" y="72"/>
                </a:cubicBezTo>
                <a:cubicBezTo>
                  <a:pt x="42" y="121"/>
                  <a:pt x="157" y="207"/>
                  <a:pt x="273" y="294"/>
                </a:cubicBezTo>
              </a:path>
            </a:pathLst>
          </a:custGeom>
          <a:noFill/>
          <a:ln w="1905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34604" name="Freeform 12"/>
          <p:cNvSpPr>
            <a:spLocks/>
          </p:cNvSpPr>
          <p:nvPr/>
        </p:nvSpPr>
        <p:spPr bwMode="auto">
          <a:xfrm>
            <a:off x="4090988" y="5348288"/>
            <a:ext cx="366712" cy="438150"/>
          </a:xfrm>
          <a:custGeom>
            <a:avLst/>
            <a:gdLst/>
            <a:ahLst/>
            <a:cxnLst>
              <a:cxn ang="0">
                <a:pos x="69" y="0"/>
              </a:cxn>
              <a:cxn ang="0">
                <a:pos x="27" y="63"/>
              </a:cxn>
              <a:cxn ang="0">
                <a:pos x="231" y="276"/>
              </a:cxn>
            </a:cxnLst>
            <a:rect l="0" t="0" r="r" b="b"/>
            <a:pathLst>
              <a:path w="231" h="276">
                <a:moveTo>
                  <a:pt x="69" y="0"/>
                </a:moveTo>
                <a:cubicBezTo>
                  <a:pt x="34" y="8"/>
                  <a:pt x="0" y="17"/>
                  <a:pt x="27" y="63"/>
                </a:cubicBezTo>
                <a:cubicBezTo>
                  <a:pt x="54" y="109"/>
                  <a:pt x="142" y="192"/>
                  <a:pt x="231" y="276"/>
                </a:cubicBezTo>
              </a:path>
            </a:pathLst>
          </a:custGeom>
          <a:noFill/>
          <a:ln w="1905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34607" name="Line 15"/>
          <p:cNvSpPr>
            <a:spLocks noChangeShapeType="1"/>
          </p:cNvSpPr>
          <p:nvPr/>
        </p:nvSpPr>
        <p:spPr bwMode="auto">
          <a:xfrm flipV="1">
            <a:off x="3314700" y="3376613"/>
            <a:ext cx="0" cy="228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4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4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4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4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113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3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3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34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34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34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34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34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34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597" grpId="0" animBg="1"/>
      <p:bldP spid="1134598" grpId="0"/>
      <p:bldP spid="1134599" grpId="0"/>
      <p:bldP spid="1134600" grpId="0" animBg="1"/>
      <p:bldP spid="1134601" grpId="0" animBg="1"/>
      <p:bldP spid="1134602" grpId="0" animBg="1"/>
      <p:bldP spid="1134603" grpId="0" animBg="1"/>
      <p:bldP spid="11346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72450" y="1123950"/>
            <a:ext cx="576263" cy="4535488"/>
            <a:chOff x="5148" y="708"/>
            <a:chExt cx="363" cy="2857"/>
          </a:xfrm>
        </p:grpSpPr>
        <p:sp>
          <p:nvSpPr>
            <p:cNvPr id="1177606" name="Text Box 6"/>
            <p:cNvSpPr txBox="1">
              <a:spLocks noChangeArrowheads="1"/>
            </p:cNvSpPr>
            <p:nvPr/>
          </p:nvSpPr>
          <p:spPr bwMode="auto">
            <a:xfrm>
              <a:off x="5148" y="1207"/>
              <a:ext cx="363" cy="235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2"/>
                  </a:solidFill>
                </a:rPr>
                <a:t>的</a:t>
              </a:r>
              <a:r>
                <a:rPr kumimoji="1" lang="en-US" altLang="zh-CN">
                  <a:solidFill>
                    <a:schemeClr val="bg2"/>
                  </a:solidFill>
                </a:rPr>
                <a:t>6</a:t>
              </a:r>
              <a:r>
                <a:rPr kumimoji="1" lang="zh-CN" altLang="en-US">
                  <a:solidFill>
                    <a:schemeClr val="bg2"/>
                  </a:solidFill>
                </a:rPr>
                <a:t>种工作方式时序图</a:t>
              </a:r>
            </a:p>
          </p:txBody>
        </p:sp>
        <p:sp>
          <p:nvSpPr>
            <p:cNvPr id="1177607" name="Text Box 7"/>
            <p:cNvSpPr txBox="1">
              <a:spLocks noChangeArrowheads="1"/>
            </p:cNvSpPr>
            <p:nvPr/>
          </p:nvSpPr>
          <p:spPr bwMode="auto">
            <a:xfrm rot="5400000">
              <a:off x="5065" y="836"/>
              <a:ext cx="544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</a:rPr>
                <a:t>8253</a:t>
              </a:r>
            </a:p>
          </p:txBody>
        </p:sp>
      </p:grpSp>
      <p:graphicFrame>
        <p:nvGraphicFramePr>
          <p:cNvPr id="1224711" name="Object 7"/>
          <p:cNvGraphicFramePr>
            <a:graphicFrameLocks noChangeAspect="1"/>
          </p:cNvGraphicFramePr>
          <p:nvPr/>
        </p:nvGraphicFramePr>
        <p:xfrm>
          <a:off x="714348" y="142852"/>
          <a:ext cx="7215238" cy="6621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713" name="Visio" r:id="rId3" imgW="4444685" imgH="4013470" progId="Visio.Drawing.11">
                  <p:embed/>
                </p:oleObj>
              </mc:Choice>
              <mc:Fallback>
                <p:oleObj name="Visio" r:id="rId3" imgW="4444685" imgH="4013470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42852"/>
                        <a:ext cx="7215238" cy="6621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F7C930-9F15-45C2-8471-0D39C48E24B4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135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424863" cy="5040312"/>
          </a:xfrm>
        </p:spPr>
        <p:txBody>
          <a:bodyPr/>
          <a:lstStyle/>
          <a:p>
            <a:pPr marL="444500" indent="-444500">
              <a:spcAft>
                <a:spcPct val="10000"/>
              </a:spcAft>
            </a:pPr>
            <a:r>
              <a:rPr lang="zh-CN" altLang="en-US" sz="2800" b="1">
                <a:latin typeface="Times New Roman" pitchFamily="18" charset="0"/>
              </a:rPr>
              <a:t>二进制计数：</a:t>
            </a:r>
            <a:r>
              <a:rPr lang="en-US" altLang="zh-CN" sz="2800" b="1">
                <a:latin typeface="Times New Roman" pitchFamily="18" charset="0"/>
              </a:rPr>
              <a:t>0000H</a:t>
            </a:r>
            <a:r>
              <a:rPr lang="zh-CN" altLang="en-US" sz="2800" b="1">
                <a:latin typeface="Times New Roman" pitchFamily="18" charset="0"/>
              </a:rPr>
              <a:t>～</a:t>
            </a:r>
            <a:r>
              <a:rPr lang="en-US" altLang="zh-CN" sz="2800" b="1" smtClean="0">
                <a:latin typeface="Times New Roman" pitchFamily="18" charset="0"/>
              </a:rPr>
              <a:t>FFFFH</a:t>
            </a:r>
            <a:r>
              <a:rPr lang="zh-CN" altLang="en-US" sz="2800" b="1" smtClean="0">
                <a:latin typeface="Times New Roman" pitchFamily="18" charset="0"/>
              </a:rPr>
              <a:t>（</a:t>
            </a:r>
            <a:r>
              <a:rPr lang="en-US" altLang="zh-CN" sz="2800" b="1" smtClean="0">
                <a:latin typeface="Times New Roman" pitchFamily="18" charset="0"/>
              </a:rPr>
              <a:t>65535</a:t>
            </a:r>
            <a:r>
              <a:rPr lang="zh-CN" altLang="en-US" sz="2800" b="1" smtClean="0">
                <a:latin typeface="Times New Roman" pitchFamily="18" charset="0"/>
              </a:rPr>
              <a:t>）</a:t>
            </a:r>
            <a:r>
              <a:rPr lang="en-US" altLang="zh-CN" sz="2800" b="1">
                <a:latin typeface="Times New Roman" pitchFamily="18" charset="0"/>
              </a:rPr>
              <a:t/>
            </a:r>
            <a:br>
              <a:rPr lang="en-US" altLang="zh-CN" sz="2800" b="1">
                <a:latin typeface="Times New Roman" pitchFamily="18" charset="0"/>
              </a:rPr>
            </a:br>
            <a:r>
              <a:rPr lang="en-US" altLang="zh-CN" sz="2800" b="1">
                <a:latin typeface="Times New Roman" pitchFamily="18" charset="0"/>
              </a:rPr>
              <a:t>BCD</a:t>
            </a:r>
            <a:r>
              <a:rPr lang="zh-CN" altLang="en-US" sz="2800" b="1">
                <a:latin typeface="Times New Roman" pitchFamily="18" charset="0"/>
              </a:rPr>
              <a:t>计数：</a:t>
            </a:r>
            <a:r>
              <a:rPr lang="en-US" altLang="zh-CN" sz="2800" b="1">
                <a:latin typeface="Times New Roman" pitchFamily="18" charset="0"/>
              </a:rPr>
              <a:t>0000</a:t>
            </a:r>
            <a:r>
              <a:rPr lang="zh-CN" altLang="en-US" sz="2800" b="1">
                <a:latin typeface="Times New Roman" pitchFamily="18" charset="0"/>
              </a:rPr>
              <a:t>～</a:t>
            </a:r>
            <a:r>
              <a:rPr lang="en-US" altLang="zh-CN" sz="2800" b="1">
                <a:latin typeface="Times New Roman" pitchFamily="18" charset="0"/>
              </a:rPr>
              <a:t>9999</a:t>
            </a:r>
          </a:p>
          <a:p>
            <a:pPr marL="444500" indent="-444500">
              <a:spcAft>
                <a:spcPct val="10000"/>
              </a:spcAft>
            </a:pPr>
            <a:r>
              <a:rPr lang="zh-CN" altLang="en-US" sz="2800" b="1">
                <a:latin typeface="Times New Roman" pitchFamily="18" charset="0"/>
              </a:rPr>
              <a:t>计数初值为</a:t>
            </a:r>
            <a:r>
              <a:rPr lang="en-US" altLang="zh-CN" sz="2800" b="1">
                <a:latin typeface="Times New Roman" pitchFamily="18" charset="0"/>
              </a:rPr>
              <a:t>0000</a:t>
            </a:r>
            <a:r>
              <a:rPr lang="zh-CN" altLang="en-US" sz="2800" b="1">
                <a:latin typeface="Times New Roman" pitchFamily="18" charset="0"/>
              </a:rPr>
              <a:t>时，对应最大计数值</a:t>
            </a:r>
          </a:p>
          <a:p>
            <a:pPr marL="444500" indent="-444500">
              <a:spcAft>
                <a:spcPct val="10000"/>
              </a:spcAft>
            </a:pPr>
            <a:r>
              <a:rPr lang="zh-CN" altLang="en-US" sz="2800" b="1">
                <a:latin typeface="Times New Roman" pitchFamily="18" charset="0"/>
              </a:rPr>
              <a:t>计数值寄存器</a:t>
            </a:r>
            <a:br>
              <a:rPr lang="zh-CN" altLang="en-US" sz="2800" b="1">
                <a:latin typeface="Times New Roman" pitchFamily="18" charset="0"/>
              </a:rPr>
            </a:br>
            <a:r>
              <a:rPr lang="zh-CN" altLang="en-US" sz="2800" b="1">
                <a:latin typeface="Times New Roman" pitchFamily="18" charset="0"/>
              </a:rPr>
              <a:t/>
            </a:r>
            <a:br>
              <a:rPr lang="zh-CN" altLang="en-US" sz="2800" b="1">
                <a:latin typeface="Times New Roman" pitchFamily="18" charset="0"/>
              </a:rPr>
            </a:br>
            <a:r>
              <a:rPr lang="zh-CN" altLang="en-US" sz="2800" b="1">
                <a:latin typeface="Times New Roman" pitchFamily="18" charset="0"/>
              </a:rPr>
              <a:t>减</a:t>
            </a:r>
            <a:r>
              <a:rPr lang="en-US" altLang="zh-CN" sz="2800" b="1">
                <a:latin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</a:rPr>
              <a:t>计数器</a:t>
            </a:r>
            <a:br>
              <a:rPr lang="zh-CN" altLang="en-US" sz="2800" b="1">
                <a:latin typeface="Times New Roman" pitchFamily="18" charset="0"/>
              </a:rPr>
            </a:br>
            <a:r>
              <a:rPr lang="zh-CN" altLang="en-US" sz="2800" b="1">
                <a:latin typeface="Times New Roman" pitchFamily="18" charset="0"/>
              </a:rPr>
              <a:t/>
            </a:r>
            <a:br>
              <a:rPr lang="zh-CN" altLang="en-US" sz="2800" b="1">
                <a:latin typeface="Times New Roman" pitchFamily="18" charset="0"/>
              </a:rPr>
            </a:br>
            <a:r>
              <a:rPr lang="zh-CN" altLang="en-US" sz="2800" b="1">
                <a:latin typeface="Times New Roman" pitchFamily="18" charset="0"/>
              </a:rPr>
              <a:t>计数锁存器</a:t>
            </a:r>
          </a:p>
        </p:txBody>
      </p:sp>
      <p:sp>
        <p:nvSpPr>
          <p:cNvPr id="113561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7.2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可编程定时器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8253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三、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8253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的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控制字</a:t>
            </a:r>
          </a:p>
        </p:txBody>
      </p:sp>
      <p:sp>
        <p:nvSpPr>
          <p:cNvPr id="1135620" name="Freeform 4"/>
          <p:cNvSpPr>
            <a:spLocks/>
          </p:cNvSpPr>
          <p:nvPr/>
        </p:nvSpPr>
        <p:spPr bwMode="auto">
          <a:xfrm>
            <a:off x="2771775" y="3357563"/>
            <a:ext cx="947738" cy="863600"/>
          </a:xfrm>
          <a:custGeom>
            <a:avLst/>
            <a:gdLst/>
            <a:ahLst/>
            <a:cxnLst>
              <a:cxn ang="0">
                <a:pos x="318" y="0"/>
              </a:cxn>
              <a:cxn ang="0">
                <a:pos x="544" y="408"/>
              </a:cxn>
              <a:cxn ang="0">
                <a:pos x="0" y="544"/>
              </a:cxn>
            </a:cxnLst>
            <a:rect l="0" t="0" r="r" b="b"/>
            <a:pathLst>
              <a:path w="597" h="544">
                <a:moveTo>
                  <a:pt x="318" y="0"/>
                </a:moveTo>
                <a:cubicBezTo>
                  <a:pt x="457" y="158"/>
                  <a:pt x="597" y="317"/>
                  <a:pt x="544" y="408"/>
                </a:cubicBezTo>
                <a:cubicBezTo>
                  <a:pt x="491" y="499"/>
                  <a:pt x="245" y="521"/>
                  <a:pt x="0" y="544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35621" name="Line 5"/>
          <p:cNvSpPr>
            <a:spLocks noChangeShapeType="1"/>
          </p:cNvSpPr>
          <p:nvPr/>
        </p:nvSpPr>
        <p:spPr bwMode="auto">
          <a:xfrm>
            <a:off x="1908175" y="4437063"/>
            <a:ext cx="0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35622" name="Line 6"/>
          <p:cNvSpPr>
            <a:spLocks noChangeShapeType="1"/>
          </p:cNvSpPr>
          <p:nvPr/>
        </p:nvSpPr>
        <p:spPr bwMode="auto">
          <a:xfrm flipH="1">
            <a:off x="2916238" y="5084763"/>
            <a:ext cx="1008062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35623" name="Text Box 7"/>
          <p:cNvSpPr txBox="1">
            <a:spLocks noChangeArrowheads="1"/>
          </p:cNvSpPr>
          <p:nvPr/>
        </p:nvSpPr>
        <p:spPr bwMode="auto">
          <a:xfrm>
            <a:off x="3995738" y="4797425"/>
            <a:ext cx="295275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</a:rPr>
              <a:t>CPU</a:t>
            </a:r>
            <a:r>
              <a:rPr lang="zh-CN" altLang="en-US" sz="2800">
                <a:solidFill>
                  <a:srgbClr val="FF3300"/>
                </a:solidFill>
              </a:rPr>
              <a:t>发锁存命令</a:t>
            </a:r>
          </a:p>
        </p:txBody>
      </p:sp>
      <p:sp>
        <p:nvSpPr>
          <p:cNvPr id="1135624" name="Text Box 8"/>
          <p:cNvSpPr txBox="1">
            <a:spLocks noChangeArrowheads="1"/>
          </p:cNvSpPr>
          <p:nvPr/>
        </p:nvSpPr>
        <p:spPr bwMode="auto">
          <a:xfrm>
            <a:off x="1593850" y="4352925"/>
            <a:ext cx="6477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6600"/>
                </a:solidFill>
              </a:rPr>
              <a:t>×</a:t>
            </a:r>
          </a:p>
        </p:txBody>
      </p:sp>
      <p:sp>
        <p:nvSpPr>
          <p:cNvPr id="1135625" name="Freeform 9"/>
          <p:cNvSpPr>
            <a:spLocks/>
          </p:cNvSpPr>
          <p:nvPr/>
        </p:nvSpPr>
        <p:spPr bwMode="auto">
          <a:xfrm>
            <a:off x="1973263" y="4592638"/>
            <a:ext cx="2063750" cy="344487"/>
          </a:xfrm>
          <a:custGeom>
            <a:avLst/>
            <a:gdLst/>
            <a:ahLst/>
            <a:cxnLst>
              <a:cxn ang="0">
                <a:pos x="1300" y="233"/>
              </a:cxn>
              <a:cxn ang="0">
                <a:pos x="896" y="36"/>
              </a:cxn>
              <a:cxn ang="0">
                <a:pos x="0" y="19"/>
              </a:cxn>
            </a:cxnLst>
            <a:rect l="0" t="0" r="r" b="b"/>
            <a:pathLst>
              <a:path w="1300" h="233">
                <a:moveTo>
                  <a:pt x="1300" y="233"/>
                </a:moveTo>
                <a:cubicBezTo>
                  <a:pt x="1206" y="152"/>
                  <a:pt x="1113" y="72"/>
                  <a:pt x="896" y="36"/>
                </a:cubicBezTo>
                <a:cubicBezTo>
                  <a:pt x="679" y="0"/>
                  <a:pt x="339" y="9"/>
                  <a:pt x="0" y="19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35626" name="Freeform 10"/>
          <p:cNvSpPr>
            <a:spLocks/>
          </p:cNvSpPr>
          <p:nvPr/>
        </p:nvSpPr>
        <p:spPr bwMode="auto">
          <a:xfrm>
            <a:off x="412750" y="3875088"/>
            <a:ext cx="801688" cy="1144587"/>
          </a:xfrm>
          <a:custGeom>
            <a:avLst/>
            <a:gdLst/>
            <a:ahLst/>
            <a:cxnLst>
              <a:cxn ang="0">
                <a:pos x="505" y="398"/>
              </a:cxn>
              <a:cxn ang="0">
                <a:pos x="151" y="669"/>
              </a:cxn>
              <a:cxn ang="0">
                <a:pos x="36" y="85"/>
              </a:cxn>
              <a:cxn ang="0">
                <a:pos x="365" y="159"/>
              </a:cxn>
            </a:cxnLst>
            <a:rect l="0" t="0" r="r" b="b"/>
            <a:pathLst>
              <a:path w="505" h="721">
                <a:moveTo>
                  <a:pt x="505" y="398"/>
                </a:moveTo>
                <a:cubicBezTo>
                  <a:pt x="367" y="559"/>
                  <a:pt x="229" y="721"/>
                  <a:pt x="151" y="669"/>
                </a:cubicBezTo>
                <a:cubicBezTo>
                  <a:pt x="73" y="617"/>
                  <a:pt x="0" y="170"/>
                  <a:pt x="36" y="85"/>
                </a:cubicBezTo>
                <a:cubicBezTo>
                  <a:pt x="72" y="0"/>
                  <a:pt x="218" y="79"/>
                  <a:pt x="365" y="159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35627" name="Text Box 11"/>
          <p:cNvSpPr txBox="1">
            <a:spLocks noChangeArrowheads="1"/>
          </p:cNvSpPr>
          <p:nvPr/>
        </p:nvSpPr>
        <p:spPr bwMode="auto">
          <a:xfrm>
            <a:off x="646113" y="3548063"/>
            <a:ext cx="104457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减</a:t>
            </a:r>
            <a:r>
              <a:rPr lang="en-US" altLang="zh-CN" sz="2800">
                <a:solidFill>
                  <a:srgbClr val="0000FF"/>
                </a:solidFill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" dur="500"/>
                                        <p:tgtEl>
                                          <p:spTgt spid="113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3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622" grpId="0" animBg="1"/>
      <p:bldP spid="1135623" grpId="0"/>
      <p:bldP spid="1135624" grpId="0"/>
      <p:bldP spid="11356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F793FA-4D9C-46FA-817C-40C7A090BD04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136644" name="Text Box 4"/>
          <p:cNvSpPr txBox="1">
            <a:spLocks noChangeArrowheads="1"/>
          </p:cNvSpPr>
          <p:nvPr/>
        </p:nvSpPr>
        <p:spPr bwMode="auto">
          <a:xfrm>
            <a:off x="899490" y="6092825"/>
            <a:ext cx="345661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kumimoji="1" lang="en-US" altLang="zh-CN" dirty="0" smtClean="0">
                <a:solidFill>
                  <a:schemeClr val="bg2"/>
                </a:solidFill>
              </a:rPr>
              <a:t>8253</a:t>
            </a:r>
            <a:r>
              <a:rPr kumimoji="1" lang="zh-CN" altLang="en-US" dirty="0">
                <a:solidFill>
                  <a:schemeClr val="bg2"/>
                </a:solidFill>
              </a:rPr>
              <a:t>的控制字格式 </a:t>
            </a:r>
          </a:p>
        </p:txBody>
      </p:sp>
      <p:graphicFrame>
        <p:nvGraphicFramePr>
          <p:cNvPr id="1136645" name="Object 5"/>
          <p:cNvGraphicFramePr>
            <a:graphicFrameLocks noChangeAspect="1"/>
          </p:cNvGraphicFramePr>
          <p:nvPr/>
        </p:nvGraphicFramePr>
        <p:xfrm>
          <a:off x="1476375" y="336550"/>
          <a:ext cx="6480175" cy="640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47" name="Visio" r:id="rId3" imgW="3305025" imgH="3269138" progId="Visio.Drawing.11">
                  <p:embed/>
                </p:oleObj>
              </mc:Choice>
              <mc:Fallback>
                <p:oleObj name="Visio" r:id="rId3" imgW="3305025" imgH="3269138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36550"/>
                        <a:ext cx="6480175" cy="640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46" name="AutoShape 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243888" y="476250"/>
            <a:ext cx="433387" cy="431800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DCE724-7F69-46A9-B0C6-64C454A8B866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137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2349500"/>
            <a:ext cx="8424863" cy="4176713"/>
          </a:xfrm>
        </p:spPr>
        <p:txBody>
          <a:bodyPr/>
          <a:lstStyle/>
          <a:p>
            <a:pPr marL="352425" indent="-352425"/>
            <a:r>
              <a:rPr lang="zh-CN" altLang="en-US" sz="2800" b="1">
                <a:latin typeface="Times New Roman" pitchFamily="18" charset="0"/>
              </a:rPr>
              <a:t>写计数值：根据控制字中</a:t>
            </a:r>
            <a:r>
              <a:rPr lang="en-US" altLang="zh-CN" sz="2800" b="1">
                <a:latin typeface="Times New Roman" pitchFamily="18" charset="0"/>
              </a:rPr>
              <a:t>RL</a:t>
            </a:r>
            <a:r>
              <a:rPr lang="en-US" altLang="zh-CN" sz="2800" b="1" baseline="-25000">
                <a:latin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</a:rPr>
              <a:t>和</a:t>
            </a:r>
            <a:r>
              <a:rPr lang="en-US" altLang="zh-CN" sz="2800" b="1">
                <a:latin typeface="Times New Roman" pitchFamily="18" charset="0"/>
              </a:rPr>
              <a:t>RL</a:t>
            </a:r>
            <a:r>
              <a:rPr lang="en-US" altLang="zh-CN" sz="2800" b="1" baseline="-25000">
                <a:latin typeface="Times New Roman" pitchFamily="18" charset="0"/>
              </a:rPr>
              <a:t>0</a:t>
            </a:r>
            <a:r>
              <a:rPr lang="zh-CN" altLang="en-US" sz="2800" b="1">
                <a:latin typeface="Times New Roman" pitchFamily="18" charset="0"/>
              </a:rPr>
              <a:t>的编码。</a:t>
            </a:r>
          </a:p>
          <a:p>
            <a:pPr marL="352425" indent="-352425"/>
            <a:r>
              <a:rPr lang="zh-CN" altLang="en-US" sz="2800" b="1">
                <a:latin typeface="Times New Roman" pitchFamily="18" charset="0"/>
              </a:rPr>
              <a:t>读计数值：</a:t>
            </a:r>
          </a:p>
          <a:p>
            <a:pPr marL="901700" lvl="1" indent="-369888">
              <a:buClr>
                <a:srgbClr val="008000"/>
              </a:buClr>
              <a:buSzPct val="75000"/>
              <a:buFont typeface="Wingdings" pitchFamily="2" charset="2"/>
              <a:buChar char="l"/>
            </a:pPr>
            <a:r>
              <a:rPr lang="zh-CN" altLang="en-US" b="1">
                <a:latin typeface="Times New Roman" pitchFamily="18" charset="0"/>
              </a:rPr>
              <a:t>在计数器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停止计数</a:t>
            </a:r>
            <a:r>
              <a:rPr lang="zh-CN" altLang="en-US" b="1">
                <a:latin typeface="Times New Roman" pitchFamily="18" charset="0"/>
              </a:rPr>
              <a:t>（可利用</a:t>
            </a:r>
            <a:r>
              <a:rPr lang="en-US" altLang="zh-CN" b="1">
                <a:latin typeface="Times New Roman" pitchFamily="18" charset="0"/>
              </a:rPr>
              <a:t>GATE</a:t>
            </a:r>
            <a:r>
              <a:rPr lang="zh-CN" altLang="en-US" b="1">
                <a:latin typeface="Times New Roman" pitchFamily="18" charset="0"/>
              </a:rPr>
              <a:t>信号控制）时读计数值。</a:t>
            </a:r>
          </a:p>
          <a:p>
            <a:pPr marL="901700" lvl="1" indent="-369888">
              <a:buClr>
                <a:srgbClr val="008000"/>
              </a:buClr>
              <a:buSzPct val="75000"/>
              <a:buFont typeface="Wingdings" pitchFamily="2" charset="2"/>
              <a:buChar char="l"/>
            </a:pPr>
            <a:r>
              <a:rPr lang="zh-CN" altLang="en-US" b="1">
                <a:latin typeface="Times New Roman" pitchFamily="18" charset="0"/>
              </a:rPr>
              <a:t>在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计数过程中</a:t>
            </a:r>
            <a:r>
              <a:rPr lang="zh-CN" altLang="en-US" b="1">
                <a:latin typeface="Times New Roman" pitchFamily="18" charset="0"/>
              </a:rPr>
              <a:t>读计数值：</a:t>
            </a:r>
          </a:p>
          <a:p>
            <a:pPr marL="1528763" lvl="2" indent="-447675">
              <a:buClr>
                <a:srgbClr val="008000"/>
              </a:buClr>
              <a:buSzTx/>
              <a:buFont typeface="Wingdings" pitchFamily="2" charset="2"/>
              <a:buAutoNum type="circleNumDbPlain"/>
            </a:pPr>
            <a:r>
              <a:rPr lang="zh-CN" altLang="en-US" b="1">
                <a:latin typeface="Times New Roman" pitchFamily="18" charset="0"/>
              </a:rPr>
              <a:t>写入控制字（锁存命令）：</a:t>
            </a:r>
            <a:r>
              <a:rPr lang="en-US" altLang="zh-CN" b="1"/>
              <a:t>SC</a:t>
            </a:r>
            <a:r>
              <a:rPr lang="en-US" altLang="zh-CN" b="1" baseline="-25000"/>
              <a:t>1</a:t>
            </a:r>
            <a:r>
              <a:rPr lang="en-US" altLang="zh-CN" b="1"/>
              <a:t>SC</a:t>
            </a:r>
            <a:r>
              <a:rPr lang="en-US" altLang="zh-CN" b="1" baseline="-25000"/>
              <a:t>0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FF0000"/>
                </a:solidFill>
              </a:rPr>
              <a:t>0 0</a:t>
            </a:r>
            <a:r>
              <a:rPr lang="en-US" altLang="zh-CN" b="1"/>
              <a:t> x x x x</a:t>
            </a:r>
          </a:p>
          <a:p>
            <a:pPr marL="1528763" lvl="2" indent="-447675">
              <a:buClr>
                <a:srgbClr val="008000"/>
              </a:buClr>
              <a:buSzTx/>
              <a:buFont typeface="Wingdings" pitchFamily="2" charset="2"/>
              <a:buAutoNum type="circleNumDbPlain"/>
            </a:pPr>
            <a:r>
              <a:rPr lang="zh-CN" altLang="en-US" b="1">
                <a:latin typeface="Times New Roman" pitchFamily="18" charset="0"/>
              </a:rPr>
              <a:t>读计数器：两条输入指令。</a:t>
            </a:r>
          </a:p>
        </p:txBody>
      </p:sp>
      <p:sp>
        <p:nvSpPr>
          <p:cNvPr id="113766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7.2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可编程定时器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8253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四、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8253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的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寻址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及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连接</a:t>
            </a:r>
          </a:p>
        </p:txBody>
      </p:sp>
      <p:sp>
        <p:nvSpPr>
          <p:cNvPr id="1137676" name="AutoShape 1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0413" y="1449388"/>
            <a:ext cx="1651000" cy="612775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l"/>
            <a:r>
              <a:rPr lang="en-US" altLang="zh-CN" sz="2800">
                <a:solidFill>
                  <a:schemeClr val="bg2"/>
                </a:solidFill>
                <a:latin typeface="Arial" charset="0"/>
              </a:rPr>
              <a:t>1.</a:t>
            </a:r>
            <a:r>
              <a:rPr lang="en-US" altLang="zh-CN" sz="2800">
                <a:solidFill>
                  <a:schemeClr val="bg2"/>
                </a:solidFill>
              </a:rPr>
              <a:t>  </a:t>
            </a:r>
            <a:r>
              <a:rPr lang="zh-CN" altLang="en-US" sz="2800">
                <a:solidFill>
                  <a:schemeClr val="bg2"/>
                </a:solidFill>
              </a:rPr>
              <a:t>寻址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B9B01E-ECF0-40DA-9FD9-CCE8D9A23F0E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138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424863" cy="5113338"/>
          </a:xfrm>
        </p:spPr>
        <p:txBody>
          <a:bodyPr/>
          <a:lstStyle/>
          <a:p>
            <a:pPr marL="352425" indent="-352425">
              <a:buFont typeface="Wingdings" pitchFamily="2" charset="2"/>
              <a:buNone/>
            </a:pPr>
            <a:r>
              <a:rPr lang="en-US" altLang="zh-CN" sz="2800" b="1">
                <a:solidFill>
                  <a:schemeClr val="bg2"/>
                </a:solidFill>
              </a:rPr>
              <a:t>2.</a:t>
            </a:r>
            <a:r>
              <a:rPr lang="en-US" altLang="zh-CN" sz="2800" b="1">
                <a:latin typeface="Times New Roman" pitchFamily="18" charset="0"/>
              </a:rPr>
              <a:t>  </a:t>
            </a:r>
            <a:r>
              <a:rPr lang="zh-CN" altLang="en-US" sz="2800" b="1">
                <a:latin typeface="Times New Roman" pitchFamily="18" charset="0"/>
              </a:rPr>
              <a:t>连接</a:t>
            </a:r>
          </a:p>
        </p:txBody>
      </p:sp>
      <p:sp>
        <p:nvSpPr>
          <p:cNvPr id="1138691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7.2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可编程定时器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8253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四、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8253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的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寻址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及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连接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E3479-8CD7-481F-8446-6770CC280855}" type="slidenum">
              <a:rPr lang="zh-CN" altLang="en-US"/>
              <a:pPr/>
              <a:t>18</a:t>
            </a:fld>
            <a:endParaRPr lang="en-US" altLang="zh-CN"/>
          </a:p>
        </p:txBody>
      </p:sp>
      <p:graphicFrame>
        <p:nvGraphicFramePr>
          <p:cNvPr id="1139717" name="Object 5"/>
          <p:cNvGraphicFramePr>
            <a:graphicFrameLocks noChangeAspect="1"/>
          </p:cNvGraphicFramePr>
          <p:nvPr/>
        </p:nvGraphicFramePr>
        <p:xfrm>
          <a:off x="539750" y="404813"/>
          <a:ext cx="6985000" cy="620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19" name="Visio" r:id="rId3" imgW="3073829" imgH="2730407" progId="Visio.Drawing.11">
                  <p:embed/>
                </p:oleObj>
              </mc:Choice>
              <mc:Fallback>
                <p:oleObj name="Visio" r:id="rId3" imgW="3073829" imgH="2730407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4813"/>
                        <a:ext cx="6985000" cy="620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9716" name="Text Box 4"/>
          <p:cNvSpPr txBox="1">
            <a:spLocks noChangeArrowheads="1"/>
          </p:cNvSpPr>
          <p:nvPr/>
        </p:nvSpPr>
        <p:spPr bwMode="auto">
          <a:xfrm>
            <a:off x="2987675" y="6284913"/>
            <a:ext cx="511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dirty="0" smtClean="0">
                <a:solidFill>
                  <a:schemeClr val="bg2"/>
                </a:solidFill>
              </a:rPr>
              <a:t>8253</a:t>
            </a:r>
            <a:r>
              <a:rPr kumimoji="1" lang="zh-CN" altLang="en-US" dirty="0">
                <a:solidFill>
                  <a:schemeClr val="bg2"/>
                </a:solidFill>
              </a:rPr>
              <a:t>与</a:t>
            </a:r>
            <a:r>
              <a:rPr kumimoji="1" lang="en-US" altLang="zh-CN" dirty="0">
                <a:solidFill>
                  <a:schemeClr val="bg2"/>
                </a:solidFill>
              </a:rPr>
              <a:t>8088</a:t>
            </a:r>
            <a:r>
              <a:rPr kumimoji="1" lang="zh-CN" altLang="en-US" dirty="0">
                <a:solidFill>
                  <a:schemeClr val="bg2"/>
                </a:solidFill>
              </a:rPr>
              <a:t>系统总线的连接 </a:t>
            </a:r>
          </a:p>
        </p:txBody>
      </p:sp>
      <p:sp>
        <p:nvSpPr>
          <p:cNvPr id="1139718" name="Text Box 6"/>
          <p:cNvSpPr txBox="1">
            <a:spLocks noChangeArrowheads="1"/>
          </p:cNvSpPr>
          <p:nvPr/>
        </p:nvSpPr>
        <p:spPr bwMode="auto">
          <a:xfrm>
            <a:off x="971550" y="2816225"/>
            <a:ext cx="35877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0</a:t>
            </a:r>
          </a:p>
        </p:txBody>
      </p:sp>
      <p:sp>
        <p:nvSpPr>
          <p:cNvPr id="1139719" name="Text Box 7"/>
          <p:cNvSpPr txBox="1">
            <a:spLocks noChangeArrowheads="1"/>
          </p:cNvSpPr>
          <p:nvPr/>
        </p:nvSpPr>
        <p:spPr bwMode="auto">
          <a:xfrm>
            <a:off x="971550" y="2565400"/>
            <a:ext cx="35877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1139720" name="Text Box 8"/>
          <p:cNvSpPr txBox="1">
            <a:spLocks noChangeArrowheads="1"/>
          </p:cNvSpPr>
          <p:nvPr/>
        </p:nvSpPr>
        <p:spPr bwMode="auto">
          <a:xfrm>
            <a:off x="971550" y="3068638"/>
            <a:ext cx="35877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0</a:t>
            </a:r>
          </a:p>
        </p:txBody>
      </p:sp>
      <p:sp>
        <p:nvSpPr>
          <p:cNvPr id="1139721" name="Text Box 9"/>
          <p:cNvSpPr txBox="1">
            <a:spLocks noChangeArrowheads="1"/>
          </p:cNvSpPr>
          <p:nvPr/>
        </p:nvSpPr>
        <p:spPr bwMode="auto">
          <a:xfrm>
            <a:off x="971550" y="3319463"/>
            <a:ext cx="35877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0</a:t>
            </a:r>
          </a:p>
        </p:txBody>
      </p:sp>
      <p:sp>
        <p:nvSpPr>
          <p:cNvPr id="1139722" name="Text Box 10"/>
          <p:cNvSpPr txBox="1">
            <a:spLocks noChangeArrowheads="1"/>
          </p:cNvSpPr>
          <p:nvPr/>
        </p:nvSpPr>
        <p:spPr bwMode="auto">
          <a:xfrm>
            <a:off x="971550" y="3536950"/>
            <a:ext cx="35877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0</a:t>
            </a:r>
          </a:p>
        </p:txBody>
      </p:sp>
      <p:sp>
        <p:nvSpPr>
          <p:cNvPr id="1139723" name="Text Box 11"/>
          <p:cNvSpPr txBox="1">
            <a:spLocks noChangeArrowheads="1"/>
          </p:cNvSpPr>
          <p:nvPr/>
        </p:nvSpPr>
        <p:spPr bwMode="auto">
          <a:xfrm>
            <a:off x="971550" y="3789363"/>
            <a:ext cx="35877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0</a:t>
            </a:r>
          </a:p>
        </p:txBody>
      </p:sp>
      <p:sp>
        <p:nvSpPr>
          <p:cNvPr id="1139724" name="Text Box 12"/>
          <p:cNvSpPr txBox="1">
            <a:spLocks noChangeArrowheads="1"/>
          </p:cNvSpPr>
          <p:nvPr/>
        </p:nvSpPr>
        <p:spPr bwMode="auto">
          <a:xfrm>
            <a:off x="971550" y="4111625"/>
            <a:ext cx="35877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1139725" name="Text Box 13"/>
          <p:cNvSpPr txBox="1">
            <a:spLocks noChangeArrowheads="1"/>
          </p:cNvSpPr>
          <p:nvPr/>
        </p:nvSpPr>
        <p:spPr bwMode="auto">
          <a:xfrm>
            <a:off x="971550" y="5264150"/>
            <a:ext cx="35877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1139726" name="Text Box 14"/>
          <p:cNvSpPr txBox="1">
            <a:spLocks noChangeArrowheads="1"/>
          </p:cNvSpPr>
          <p:nvPr/>
        </p:nvSpPr>
        <p:spPr bwMode="auto">
          <a:xfrm>
            <a:off x="971550" y="4437063"/>
            <a:ext cx="549275" cy="8636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……</a:t>
            </a:r>
          </a:p>
        </p:txBody>
      </p:sp>
      <p:sp>
        <p:nvSpPr>
          <p:cNvPr id="1139727" name="Text Box 15"/>
          <p:cNvSpPr txBox="1">
            <a:spLocks noChangeArrowheads="1"/>
          </p:cNvSpPr>
          <p:nvPr/>
        </p:nvSpPr>
        <p:spPr bwMode="auto">
          <a:xfrm>
            <a:off x="4140200" y="4292600"/>
            <a:ext cx="29511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FF04H</a:t>
            </a:r>
            <a:r>
              <a:rPr lang="zh-CN" altLang="en-US">
                <a:solidFill>
                  <a:srgbClr val="FF0000"/>
                </a:solidFill>
              </a:rPr>
              <a:t>～</a:t>
            </a:r>
            <a:r>
              <a:rPr lang="en-US" altLang="zh-CN">
                <a:solidFill>
                  <a:srgbClr val="FF0000"/>
                </a:solidFill>
              </a:rPr>
              <a:t>FF07H</a:t>
            </a:r>
          </a:p>
        </p:txBody>
      </p:sp>
      <p:sp>
        <p:nvSpPr>
          <p:cNvPr id="1139728" name="AutoShape 1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101013" y="620713"/>
            <a:ext cx="431800" cy="431800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139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139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139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9718" grpId="0"/>
      <p:bldP spid="1139719" grpId="0"/>
      <p:bldP spid="1139720" grpId="0"/>
      <p:bldP spid="1139721" grpId="0"/>
      <p:bldP spid="1139722" grpId="0"/>
      <p:bldP spid="1139723" grpId="0"/>
      <p:bldP spid="1139724" grpId="0"/>
      <p:bldP spid="1139725" grpId="0"/>
      <p:bldP spid="11397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43431-E1B9-4156-AD3B-AEB0281E8BC9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143812" name="Text Box 4"/>
          <p:cNvSpPr txBox="1">
            <a:spLocks noChangeArrowheads="1"/>
          </p:cNvSpPr>
          <p:nvPr/>
        </p:nvSpPr>
        <p:spPr bwMode="auto">
          <a:xfrm>
            <a:off x="1965325" y="6345238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 dirty="0" smtClean="0">
                <a:solidFill>
                  <a:schemeClr val="bg2"/>
                </a:solidFill>
              </a:rPr>
              <a:t>PC</a:t>
            </a:r>
            <a:r>
              <a:rPr kumimoji="1" lang="zh-CN" altLang="en-US" sz="2000" dirty="0">
                <a:solidFill>
                  <a:schemeClr val="bg2"/>
                </a:solidFill>
              </a:rPr>
              <a:t>机中</a:t>
            </a:r>
            <a:r>
              <a:rPr kumimoji="1" lang="en-US" altLang="zh-CN" sz="2000" dirty="0">
                <a:solidFill>
                  <a:schemeClr val="bg2"/>
                </a:solidFill>
              </a:rPr>
              <a:t>8253</a:t>
            </a:r>
            <a:r>
              <a:rPr kumimoji="1" lang="zh-CN" altLang="en-US" sz="2000" dirty="0">
                <a:solidFill>
                  <a:schemeClr val="bg2"/>
                </a:solidFill>
              </a:rPr>
              <a:t>的连接简图 </a:t>
            </a:r>
          </a:p>
        </p:txBody>
      </p:sp>
      <p:graphicFrame>
        <p:nvGraphicFramePr>
          <p:cNvPr id="1143814" name="Object 6"/>
          <p:cNvGraphicFramePr>
            <a:graphicFrameLocks noChangeAspect="1"/>
          </p:cNvGraphicFramePr>
          <p:nvPr/>
        </p:nvGraphicFramePr>
        <p:xfrm>
          <a:off x="827088" y="115888"/>
          <a:ext cx="6770687" cy="612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816" name="Visio" r:id="rId3" imgW="3199181" imgH="2896171" progId="Visio.Drawing.11">
                  <p:embed/>
                </p:oleObj>
              </mc:Choice>
              <mc:Fallback>
                <p:oleObj name="Visio" r:id="rId3" imgW="3199181" imgH="2896171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5888"/>
                        <a:ext cx="6770687" cy="612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3815" name="Text Box 7"/>
          <p:cNvSpPr txBox="1">
            <a:spLocks noChangeArrowheads="1"/>
          </p:cNvSpPr>
          <p:nvPr/>
        </p:nvSpPr>
        <p:spPr bwMode="auto">
          <a:xfrm>
            <a:off x="4284663" y="4292600"/>
            <a:ext cx="4032250" cy="11271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A9 A8 A7 A6 A5 A4 A3 A2 A1 A0</a:t>
            </a:r>
          </a:p>
          <a:p>
            <a:pPr algn="l">
              <a:spcBef>
                <a:spcPct val="2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0    0    0   1    0</a:t>
            </a:r>
            <a:r>
              <a:rPr lang="en-US" altLang="zh-CN" sz="2000">
                <a:latin typeface="Arial" charset="0"/>
              </a:rPr>
              <a:t>   X   X   X</a:t>
            </a:r>
          </a:p>
          <a:p>
            <a:pPr algn="l">
              <a:spcBef>
                <a:spcPct val="20000"/>
              </a:spcBef>
            </a:pPr>
            <a:r>
              <a:rPr lang="en-US" altLang="zh-CN" sz="2000">
                <a:solidFill>
                  <a:srgbClr val="008000"/>
                </a:solidFill>
                <a:latin typeface="Arial" charset="0"/>
              </a:rPr>
              <a:t>040H </a:t>
            </a:r>
            <a:r>
              <a:rPr lang="zh-CN" altLang="en-US" sz="2000">
                <a:solidFill>
                  <a:srgbClr val="008000"/>
                </a:solidFill>
                <a:latin typeface="Arial" charset="0"/>
              </a:rPr>
              <a:t>～ </a:t>
            </a:r>
            <a:r>
              <a:rPr lang="en-US" altLang="zh-CN" sz="2000">
                <a:solidFill>
                  <a:srgbClr val="008000"/>
                </a:solidFill>
                <a:latin typeface="Arial" charset="0"/>
              </a:rPr>
              <a:t>043H</a:t>
            </a:r>
          </a:p>
        </p:txBody>
      </p:sp>
      <p:sp>
        <p:nvSpPr>
          <p:cNvPr id="1143816" name="AutoShape 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16913" y="404813"/>
            <a:ext cx="431800" cy="431800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43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43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43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143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143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143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143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143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143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3D610A-8115-4CF2-A5BD-F317F5F84FE5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07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7.2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可编程定时器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8253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一、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外部引线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及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功能</a:t>
            </a:r>
          </a:p>
        </p:txBody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96975"/>
            <a:ext cx="7848600" cy="719138"/>
          </a:xfrm>
        </p:spPr>
        <p:txBody>
          <a:bodyPr/>
          <a:lstStyle/>
          <a:p>
            <a:pPr marL="444500" indent="-444500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功能：① 计数；② 产生定时信号；③ 外部可控</a:t>
            </a:r>
          </a:p>
        </p:txBody>
      </p:sp>
      <p:graphicFrame>
        <p:nvGraphicFramePr>
          <p:cNvPr id="1071109" name="Object 5"/>
          <p:cNvGraphicFramePr>
            <a:graphicFrameLocks noChangeAspect="1"/>
          </p:cNvGraphicFramePr>
          <p:nvPr/>
        </p:nvGraphicFramePr>
        <p:xfrm>
          <a:off x="636588" y="1628775"/>
          <a:ext cx="7391400" cy="453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111" name="Visio" r:id="rId3" imgW="3163779" imgH="1939429" progId="Visio.Drawing.11">
                  <p:embed/>
                </p:oleObj>
              </mc:Choice>
              <mc:Fallback>
                <p:oleObj name="Visio" r:id="rId3" imgW="3163779" imgH="1939429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1628775"/>
                        <a:ext cx="7391400" cy="453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1112" name="Text Box 8"/>
          <p:cNvSpPr txBox="1">
            <a:spLocks noChangeArrowheads="1"/>
          </p:cNvSpPr>
          <p:nvPr/>
        </p:nvSpPr>
        <p:spPr bwMode="auto">
          <a:xfrm>
            <a:off x="1908175" y="6089650"/>
            <a:ext cx="568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Tx/>
              <a:buFontTx/>
              <a:buNone/>
            </a:pPr>
            <a:r>
              <a:rPr kumimoji="1" lang="zh-CN" altLang="en-US">
                <a:solidFill>
                  <a:srgbClr val="000066"/>
                </a:solidFill>
              </a:rPr>
              <a:t>图</a:t>
            </a:r>
            <a:r>
              <a:rPr kumimoji="1" lang="en-US" altLang="zh-CN">
                <a:solidFill>
                  <a:srgbClr val="000066"/>
                </a:solidFill>
              </a:rPr>
              <a:t>7.20   </a:t>
            </a:r>
            <a:r>
              <a:rPr kumimoji="1" lang="zh-CN" altLang="en-US">
                <a:solidFill>
                  <a:srgbClr val="000066"/>
                </a:solidFill>
              </a:rPr>
              <a:t>可编程定时器</a:t>
            </a:r>
            <a:r>
              <a:rPr kumimoji="1" lang="en-US" altLang="zh-CN">
                <a:solidFill>
                  <a:srgbClr val="000066"/>
                </a:solidFill>
              </a:rPr>
              <a:t>8253</a:t>
            </a:r>
            <a:r>
              <a:rPr kumimoji="1" lang="zh-CN" altLang="en-US">
                <a:solidFill>
                  <a:srgbClr val="000066"/>
                </a:solidFill>
              </a:rPr>
              <a:t>内部结构框图 </a:t>
            </a:r>
          </a:p>
        </p:txBody>
      </p:sp>
      <p:sp>
        <p:nvSpPr>
          <p:cNvPr id="1071113" name="Text Box 9"/>
          <p:cNvSpPr txBox="1">
            <a:spLocks noChangeArrowheads="1"/>
          </p:cNvSpPr>
          <p:nvPr/>
        </p:nvSpPr>
        <p:spPr bwMode="auto">
          <a:xfrm>
            <a:off x="5435600" y="2781300"/>
            <a:ext cx="86518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16 bit</a:t>
            </a:r>
          </a:p>
        </p:txBody>
      </p:sp>
      <p:sp>
        <p:nvSpPr>
          <p:cNvPr id="1071114" name="Text Box 10"/>
          <p:cNvSpPr txBox="1">
            <a:spLocks noChangeArrowheads="1"/>
          </p:cNvSpPr>
          <p:nvPr/>
        </p:nvSpPr>
        <p:spPr bwMode="auto">
          <a:xfrm>
            <a:off x="5435600" y="4111625"/>
            <a:ext cx="86518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16 bit</a:t>
            </a:r>
          </a:p>
        </p:txBody>
      </p:sp>
      <p:sp>
        <p:nvSpPr>
          <p:cNvPr id="1071115" name="Text Box 11"/>
          <p:cNvSpPr txBox="1">
            <a:spLocks noChangeArrowheads="1"/>
          </p:cNvSpPr>
          <p:nvPr/>
        </p:nvSpPr>
        <p:spPr bwMode="auto">
          <a:xfrm>
            <a:off x="5435600" y="5445125"/>
            <a:ext cx="86518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16 bit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AF3D69-00F2-4453-9C49-D2CCDC3562AF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178626" name="Text Box 2"/>
          <p:cNvSpPr txBox="1">
            <a:spLocks noChangeArrowheads="1"/>
          </p:cNvSpPr>
          <p:nvPr/>
        </p:nvSpPr>
        <p:spPr bwMode="auto">
          <a:xfrm>
            <a:off x="1965325" y="6345238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 dirty="0" smtClean="0">
                <a:solidFill>
                  <a:schemeClr val="bg2"/>
                </a:solidFill>
              </a:rPr>
              <a:t>PC</a:t>
            </a:r>
            <a:r>
              <a:rPr kumimoji="1" lang="zh-CN" altLang="en-US" sz="2000" dirty="0">
                <a:solidFill>
                  <a:schemeClr val="bg2"/>
                </a:solidFill>
              </a:rPr>
              <a:t>机中</a:t>
            </a:r>
            <a:r>
              <a:rPr kumimoji="1" lang="en-US" altLang="zh-CN" sz="2000" dirty="0">
                <a:solidFill>
                  <a:schemeClr val="bg2"/>
                </a:solidFill>
              </a:rPr>
              <a:t>8253</a:t>
            </a:r>
            <a:r>
              <a:rPr kumimoji="1" lang="zh-CN" altLang="en-US" sz="2000" dirty="0">
                <a:solidFill>
                  <a:schemeClr val="bg2"/>
                </a:solidFill>
              </a:rPr>
              <a:t>的连接简图 </a:t>
            </a:r>
          </a:p>
        </p:txBody>
      </p:sp>
      <p:sp>
        <p:nvSpPr>
          <p:cNvPr id="1178629" name="AutoShape 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16913" y="404813"/>
            <a:ext cx="431800" cy="431800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78630" name="Object 6"/>
          <p:cNvGraphicFramePr>
            <a:graphicFrameLocks noChangeAspect="1"/>
          </p:cNvGraphicFramePr>
          <p:nvPr/>
        </p:nvGraphicFramePr>
        <p:xfrm>
          <a:off x="107950" y="908050"/>
          <a:ext cx="8915400" cy="512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32" name="Visio" r:id="rId3" imgW="5185107" imgH="2979906" progId="Visio.Drawing.11">
                  <p:embed/>
                </p:oleObj>
              </mc:Choice>
              <mc:Fallback>
                <p:oleObj name="Visio" r:id="rId3" imgW="5185107" imgH="2979906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908050"/>
                        <a:ext cx="8915400" cy="5129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8631" name="Text Box 7"/>
          <p:cNvSpPr txBox="1">
            <a:spLocks noChangeArrowheads="1"/>
          </p:cNvSpPr>
          <p:nvPr/>
        </p:nvSpPr>
        <p:spPr bwMode="auto">
          <a:xfrm>
            <a:off x="395288" y="371475"/>
            <a:ext cx="3529012" cy="96996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altLang="zh-CN" sz="1800">
                <a:solidFill>
                  <a:srgbClr val="0000FF"/>
                </a:solidFill>
              </a:rPr>
              <a:t>A9 A8 A7 A6 A5 A4 A3 A2 A1 A0</a:t>
            </a:r>
          </a:p>
          <a:p>
            <a:pPr algn="l">
              <a:spcBef>
                <a:spcPct val="10000"/>
              </a:spcBef>
            </a:pPr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0    0    0   1    0</a:t>
            </a:r>
            <a:r>
              <a:rPr lang="en-US" altLang="zh-CN" sz="1800">
                <a:latin typeface="Arial" charset="0"/>
              </a:rPr>
              <a:t>   X   X   X</a:t>
            </a:r>
          </a:p>
          <a:p>
            <a:pPr algn="l">
              <a:spcBef>
                <a:spcPct val="10000"/>
              </a:spcBef>
            </a:pPr>
            <a:r>
              <a:rPr lang="en-US" altLang="zh-CN" sz="1800">
                <a:solidFill>
                  <a:srgbClr val="008000"/>
                </a:solidFill>
                <a:latin typeface="Arial" charset="0"/>
              </a:rPr>
              <a:t>040H </a:t>
            </a:r>
            <a:r>
              <a:rPr lang="zh-CN" altLang="en-US" sz="1800">
                <a:solidFill>
                  <a:srgbClr val="008000"/>
                </a:solidFill>
                <a:latin typeface="Arial" charset="0"/>
              </a:rPr>
              <a:t>～ </a:t>
            </a:r>
            <a:r>
              <a:rPr lang="en-US" altLang="zh-CN" sz="1800">
                <a:solidFill>
                  <a:srgbClr val="008000"/>
                </a:solidFill>
                <a:latin typeface="Arial" charset="0"/>
              </a:rPr>
              <a:t>043H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467430" y="3861060"/>
            <a:ext cx="648090" cy="1008140"/>
          </a:xfrm>
          <a:prstGeom prst="roundRect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043510" y="3131678"/>
            <a:ext cx="93613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altLang="zh-CN" sz="1800" smtClean="0">
                <a:solidFill>
                  <a:srgbClr val="FF0000"/>
                </a:solidFill>
                <a:cs typeface="Times New Roman" pitchFamily="18" charset="0"/>
              </a:rPr>
              <a:t>AEN</a:t>
            </a:r>
            <a:endParaRPr lang="en-US" altLang="zh-CN" sz="1800">
              <a:solidFill>
                <a:srgbClr val="008000"/>
              </a:solidFill>
              <a:cs typeface="Times New Roman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rot="5400000">
            <a:off x="935495" y="3537015"/>
            <a:ext cx="504070" cy="2880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78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78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78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4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178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178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178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178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178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178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A42AAA-F677-4B78-91C3-ED51B07C76A9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141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2413" y="1700213"/>
            <a:ext cx="8856662" cy="4610100"/>
          </a:xfrm>
        </p:spPr>
        <p:txBody>
          <a:bodyPr/>
          <a:lstStyle/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初始化顺序：</a:t>
            </a: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</a:rPr>
              <a:t>【</a:t>
            </a:r>
            <a:r>
              <a:rPr lang="zh-CN" altLang="en-US" sz="2800" b="1">
                <a:latin typeface="Times New Roman" pitchFamily="18" charset="0"/>
              </a:rPr>
              <a:t>方法</a:t>
            </a:r>
            <a:r>
              <a:rPr lang="en-US" altLang="zh-CN" sz="2800" b="1">
                <a:latin typeface="Times New Roman" pitchFamily="18" charset="0"/>
              </a:rPr>
              <a:t>1】</a:t>
            </a:r>
            <a:br>
              <a:rPr lang="en-US" altLang="zh-CN" sz="2800" b="1">
                <a:latin typeface="Times New Roman" pitchFamily="18" charset="0"/>
              </a:rPr>
            </a:br>
            <a:r>
              <a:rPr lang="zh-CN" altLang="en-US" sz="2800" b="1">
                <a:latin typeface="Times New Roman" pitchFamily="18" charset="0"/>
              </a:rPr>
              <a:t>逐个对计数器进行初始化。 </a:t>
            </a: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</a:rPr>
              <a:t>【</a:t>
            </a:r>
            <a:r>
              <a:rPr lang="zh-CN" altLang="en-US" sz="2800" b="1">
                <a:latin typeface="Times New Roman" pitchFamily="18" charset="0"/>
              </a:rPr>
              <a:t>方法</a:t>
            </a:r>
            <a:r>
              <a:rPr lang="en-US" altLang="zh-CN" sz="2800" b="1">
                <a:latin typeface="Times New Roman" pitchFamily="18" charset="0"/>
              </a:rPr>
              <a:t>2】</a:t>
            </a:r>
            <a:br>
              <a:rPr lang="en-US" altLang="zh-CN" sz="2800" b="1">
                <a:latin typeface="Times New Roman" pitchFamily="18" charset="0"/>
              </a:rPr>
            </a:br>
            <a:r>
              <a:rPr lang="zh-CN" altLang="en-US" sz="2800" b="1">
                <a:latin typeface="Times New Roman" pitchFamily="18" charset="0"/>
              </a:rPr>
              <a:t>先写所有计数器的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方式字</a:t>
            </a:r>
            <a:r>
              <a:rPr lang="zh-CN" altLang="en-US" sz="2800" b="1">
                <a:latin typeface="Times New Roman" pitchFamily="18" charset="0"/>
              </a:rPr>
              <a:t>，再装入各计数器的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计数值</a:t>
            </a:r>
            <a:r>
              <a:rPr lang="zh-CN" altLang="en-US" sz="2800" b="1">
                <a:latin typeface="Times New Roman" pitchFamily="18" charset="0"/>
              </a:rPr>
              <a:t>。</a:t>
            </a:r>
          </a:p>
        </p:txBody>
      </p:sp>
      <p:sp>
        <p:nvSpPr>
          <p:cNvPr id="1141763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7.2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可编程定时器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8253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五、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8253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的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初始化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及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应用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92834E-E4D1-4AA6-9A25-744902F64C80}" type="slidenum">
              <a:rPr lang="zh-CN" altLang="en-US"/>
              <a:pPr/>
              <a:t>22</a:t>
            </a:fld>
            <a:endParaRPr lang="en-US" altLang="zh-CN"/>
          </a:p>
        </p:txBody>
      </p:sp>
      <p:graphicFrame>
        <p:nvGraphicFramePr>
          <p:cNvPr id="1140741" name="Object 5"/>
          <p:cNvGraphicFramePr>
            <a:graphicFrameLocks noChangeAspect="1"/>
          </p:cNvGraphicFramePr>
          <p:nvPr/>
        </p:nvGraphicFramePr>
        <p:xfrm>
          <a:off x="1258888" y="1773238"/>
          <a:ext cx="2171700" cy="338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45" name="Visio" r:id="rId3" imgW="1001008" imgH="1561777" progId="Visio.Drawing.11">
                  <p:embed/>
                </p:oleObj>
              </mc:Choice>
              <mc:Fallback>
                <p:oleObj name="Visio" r:id="rId3" imgW="1001008" imgH="1561777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73238"/>
                        <a:ext cx="2171700" cy="338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0742" name="Object 6"/>
          <p:cNvGraphicFramePr>
            <a:graphicFrameLocks noChangeAspect="1"/>
          </p:cNvGraphicFramePr>
          <p:nvPr/>
        </p:nvGraphicFramePr>
        <p:xfrm>
          <a:off x="5272088" y="73025"/>
          <a:ext cx="2506662" cy="666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46" name="Visio" r:id="rId5" imgW="1361169" imgH="3621565" progId="Visio.Drawing.11">
                  <p:embed/>
                </p:oleObj>
              </mc:Choice>
              <mc:Fallback>
                <p:oleObj name="Visio" r:id="rId5" imgW="1361169" imgH="3621565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8" y="73025"/>
                        <a:ext cx="2506662" cy="666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0745" name="Text Box 9"/>
          <p:cNvSpPr txBox="1">
            <a:spLocks noChangeArrowheads="1"/>
          </p:cNvSpPr>
          <p:nvPr/>
        </p:nvSpPr>
        <p:spPr bwMode="auto">
          <a:xfrm>
            <a:off x="4594082" y="1052513"/>
            <a:ext cx="553998" cy="44640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dirty="0" smtClean="0">
                <a:solidFill>
                  <a:schemeClr val="bg2"/>
                </a:solidFill>
              </a:rPr>
              <a:t>另</a:t>
            </a:r>
            <a:r>
              <a:rPr kumimoji="1" lang="zh-CN" altLang="en-US" dirty="0">
                <a:solidFill>
                  <a:schemeClr val="bg2"/>
                </a:solidFill>
              </a:rPr>
              <a:t>一种初始化编程顺序</a:t>
            </a:r>
            <a:endParaRPr lang="zh-CN" altLang="en-US" dirty="0"/>
          </a:p>
        </p:txBody>
      </p:sp>
      <p:sp>
        <p:nvSpPr>
          <p:cNvPr id="1140746" name="Text Box 10"/>
          <p:cNvSpPr txBox="1">
            <a:spLocks noChangeArrowheads="1"/>
          </p:cNvSpPr>
          <p:nvPr/>
        </p:nvSpPr>
        <p:spPr bwMode="auto">
          <a:xfrm>
            <a:off x="633532" y="1123950"/>
            <a:ext cx="553998" cy="4968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 smtClean="0">
                <a:solidFill>
                  <a:schemeClr val="bg2"/>
                </a:solidFill>
              </a:rPr>
              <a:t>一</a:t>
            </a:r>
            <a:r>
              <a:rPr kumimoji="1" lang="zh-CN" altLang="en-US" dirty="0">
                <a:solidFill>
                  <a:schemeClr val="bg2"/>
                </a:solidFill>
              </a:rPr>
              <a:t>个计数器的初始化顺序</a:t>
            </a:r>
          </a:p>
        </p:txBody>
      </p:sp>
      <p:sp>
        <p:nvSpPr>
          <p:cNvPr id="1140748" name="Freeform 12"/>
          <p:cNvSpPr>
            <a:spLocks/>
          </p:cNvSpPr>
          <p:nvPr/>
        </p:nvSpPr>
        <p:spPr bwMode="auto">
          <a:xfrm>
            <a:off x="3348038" y="3429000"/>
            <a:ext cx="503237" cy="10080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7" y="363"/>
              </a:cxn>
              <a:cxn ang="0">
                <a:pos x="0" y="635"/>
              </a:cxn>
            </a:cxnLst>
            <a:rect l="0" t="0" r="r" b="b"/>
            <a:pathLst>
              <a:path w="317" h="635">
                <a:moveTo>
                  <a:pt x="0" y="0"/>
                </a:moveTo>
                <a:cubicBezTo>
                  <a:pt x="158" y="128"/>
                  <a:pt x="317" y="257"/>
                  <a:pt x="317" y="363"/>
                </a:cubicBezTo>
                <a:cubicBezTo>
                  <a:pt x="317" y="469"/>
                  <a:pt x="158" y="552"/>
                  <a:pt x="0" y="635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40749" name="Freeform 13"/>
          <p:cNvSpPr>
            <a:spLocks/>
          </p:cNvSpPr>
          <p:nvPr/>
        </p:nvSpPr>
        <p:spPr bwMode="auto">
          <a:xfrm>
            <a:off x="3348038" y="2492375"/>
            <a:ext cx="766762" cy="1152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3" y="136"/>
              </a:cxn>
              <a:cxn ang="0">
                <a:pos x="181" y="726"/>
              </a:cxn>
            </a:cxnLst>
            <a:rect l="0" t="0" r="r" b="b"/>
            <a:pathLst>
              <a:path w="483" h="726">
                <a:moveTo>
                  <a:pt x="0" y="0"/>
                </a:moveTo>
                <a:cubicBezTo>
                  <a:pt x="211" y="7"/>
                  <a:pt x="423" y="15"/>
                  <a:pt x="453" y="136"/>
                </a:cubicBezTo>
                <a:cubicBezTo>
                  <a:pt x="483" y="257"/>
                  <a:pt x="332" y="491"/>
                  <a:pt x="181" y="726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40750" name="Freeform 14"/>
          <p:cNvSpPr>
            <a:spLocks/>
          </p:cNvSpPr>
          <p:nvPr/>
        </p:nvSpPr>
        <p:spPr bwMode="auto">
          <a:xfrm>
            <a:off x="7740650" y="2852738"/>
            <a:ext cx="503238" cy="720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7" y="182"/>
              </a:cxn>
              <a:cxn ang="0">
                <a:pos x="0" y="454"/>
              </a:cxn>
            </a:cxnLst>
            <a:rect l="0" t="0" r="r" b="b"/>
            <a:pathLst>
              <a:path w="317" h="454">
                <a:moveTo>
                  <a:pt x="0" y="0"/>
                </a:moveTo>
                <a:cubicBezTo>
                  <a:pt x="158" y="53"/>
                  <a:pt x="317" y="106"/>
                  <a:pt x="317" y="182"/>
                </a:cubicBezTo>
                <a:cubicBezTo>
                  <a:pt x="317" y="258"/>
                  <a:pt x="158" y="356"/>
                  <a:pt x="0" y="454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40751" name="Freeform 15"/>
          <p:cNvSpPr>
            <a:spLocks/>
          </p:cNvSpPr>
          <p:nvPr/>
        </p:nvSpPr>
        <p:spPr bwMode="auto">
          <a:xfrm>
            <a:off x="7740650" y="4292600"/>
            <a:ext cx="503238" cy="720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7" y="182"/>
              </a:cxn>
              <a:cxn ang="0">
                <a:pos x="0" y="454"/>
              </a:cxn>
            </a:cxnLst>
            <a:rect l="0" t="0" r="r" b="b"/>
            <a:pathLst>
              <a:path w="317" h="454">
                <a:moveTo>
                  <a:pt x="0" y="0"/>
                </a:moveTo>
                <a:cubicBezTo>
                  <a:pt x="158" y="53"/>
                  <a:pt x="317" y="106"/>
                  <a:pt x="317" y="182"/>
                </a:cubicBezTo>
                <a:cubicBezTo>
                  <a:pt x="317" y="258"/>
                  <a:pt x="158" y="356"/>
                  <a:pt x="0" y="454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40752" name="Freeform 16"/>
          <p:cNvSpPr>
            <a:spLocks/>
          </p:cNvSpPr>
          <p:nvPr/>
        </p:nvSpPr>
        <p:spPr bwMode="auto">
          <a:xfrm>
            <a:off x="7740650" y="5805488"/>
            <a:ext cx="503238" cy="720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7" y="182"/>
              </a:cxn>
              <a:cxn ang="0">
                <a:pos x="0" y="454"/>
              </a:cxn>
            </a:cxnLst>
            <a:rect l="0" t="0" r="r" b="b"/>
            <a:pathLst>
              <a:path w="317" h="454">
                <a:moveTo>
                  <a:pt x="0" y="0"/>
                </a:moveTo>
                <a:cubicBezTo>
                  <a:pt x="158" y="53"/>
                  <a:pt x="317" y="106"/>
                  <a:pt x="317" y="182"/>
                </a:cubicBezTo>
                <a:cubicBezTo>
                  <a:pt x="317" y="258"/>
                  <a:pt x="158" y="356"/>
                  <a:pt x="0" y="454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40753" name="Freeform 17"/>
          <p:cNvSpPr>
            <a:spLocks/>
          </p:cNvSpPr>
          <p:nvPr/>
        </p:nvSpPr>
        <p:spPr bwMode="auto">
          <a:xfrm>
            <a:off x="7740650" y="692150"/>
            <a:ext cx="1344613" cy="525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6" y="817"/>
              </a:cxn>
              <a:cxn ang="0">
                <a:pos x="726" y="2586"/>
              </a:cxn>
              <a:cxn ang="0">
                <a:pos x="181" y="3312"/>
              </a:cxn>
            </a:cxnLst>
            <a:rect l="0" t="0" r="r" b="b"/>
            <a:pathLst>
              <a:path w="847" h="3312">
                <a:moveTo>
                  <a:pt x="0" y="0"/>
                </a:moveTo>
                <a:cubicBezTo>
                  <a:pt x="302" y="193"/>
                  <a:pt x="605" y="386"/>
                  <a:pt x="726" y="817"/>
                </a:cubicBezTo>
                <a:cubicBezTo>
                  <a:pt x="847" y="1248"/>
                  <a:pt x="817" y="2170"/>
                  <a:pt x="726" y="2586"/>
                </a:cubicBezTo>
                <a:cubicBezTo>
                  <a:pt x="635" y="3002"/>
                  <a:pt x="408" y="3157"/>
                  <a:pt x="181" y="3312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40754" name="Freeform 18"/>
          <p:cNvSpPr>
            <a:spLocks/>
          </p:cNvSpPr>
          <p:nvPr/>
        </p:nvSpPr>
        <p:spPr bwMode="auto">
          <a:xfrm>
            <a:off x="7740650" y="1341438"/>
            <a:ext cx="766763" cy="1655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3" y="362"/>
              </a:cxn>
              <a:cxn ang="0">
                <a:pos x="181" y="1043"/>
              </a:cxn>
            </a:cxnLst>
            <a:rect l="0" t="0" r="r" b="b"/>
            <a:pathLst>
              <a:path w="483" h="1043">
                <a:moveTo>
                  <a:pt x="0" y="0"/>
                </a:moveTo>
                <a:cubicBezTo>
                  <a:pt x="211" y="94"/>
                  <a:pt x="423" y="188"/>
                  <a:pt x="453" y="362"/>
                </a:cubicBezTo>
                <a:cubicBezTo>
                  <a:pt x="483" y="536"/>
                  <a:pt x="332" y="789"/>
                  <a:pt x="181" y="1043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40755" name="Freeform 19"/>
          <p:cNvSpPr>
            <a:spLocks/>
          </p:cNvSpPr>
          <p:nvPr/>
        </p:nvSpPr>
        <p:spPr bwMode="auto">
          <a:xfrm>
            <a:off x="7740650" y="2133600"/>
            <a:ext cx="911225" cy="223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4" y="498"/>
              </a:cxn>
              <a:cxn ang="0">
                <a:pos x="181" y="1406"/>
              </a:cxn>
            </a:cxnLst>
            <a:rect l="0" t="0" r="r" b="b"/>
            <a:pathLst>
              <a:path w="574" h="1406">
                <a:moveTo>
                  <a:pt x="0" y="0"/>
                </a:moveTo>
                <a:cubicBezTo>
                  <a:pt x="257" y="132"/>
                  <a:pt x="514" y="264"/>
                  <a:pt x="544" y="498"/>
                </a:cubicBezTo>
                <a:cubicBezTo>
                  <a:pt x="574" y="732"/>
                  <a:pt x="377" y="1069"/>
                  <a:pt x="181" y="1406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4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14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14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14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14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14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14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14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0748" grpId="0" animBg="1"/>
      <p:bldP spid="1140749" grpId="0" animBg="1"/>
      <p:bldP spid="1140750" grpId="0" animBg="1"/>
      <p:bldP spid="1140751" grpId="0" animBg="1"/>
      <p:bldP spid="1140752" grpId="0" animBg="1"/>
      <p:bldP spid="1140753" grpId="0" animBg="1"/>
      <p:bldP spid="1140754" grpId="0" animBg="1"/>
      <p:bldP spid="11407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FC77CF-D968-4A35-B460-E98A995298F9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142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2413" y="1341438"/>
            <a:ext cx="8783637" cy="532765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在</a:t>
            </a:r>
            <a:r>
              <a:rPr lang="en-US" altLang="zh-CN" sz="2800" b="1">
                <a:latin typeface="Times New Roman" pitchFamily="18" charset="0"/>
              </a:rPr>
              <a:t>IBM</a:t>
            </a:r>
            <a:r>
              <a:rPr lang="zh-CN" altLang="en-US" sz="2800" b="1">
                <a:latin typeface="Times New Roman" pitchFamily="18" charset="0"/>
              </a:rPr>
              <a:t>公布的软件</a:t>
            </a:r>
            <a:r>
              <a:rPr lang="en-US" altLang="zh-CN" sz="2800" b="1">
                <a:latin typeface="Times New Roman" pitchFamily="18" charset="0"/>
              </a:rPr>
              <a:t>BIOS</a:t>
            </a:r>
            <a:r>
              <a:rPr lang="zh-CN" altLang="en-US" sz="2800" b="1">
                <a:latin typeface="Times New Roman" pitchFamily="18" charset="0"/>
              </a:rPr>
              <a:t>中，对</a:t>
            </a:r>
            <a:r>
              <a:rPr lang="en-US" altLang="zh-CN" sz="2800" b="1">
                <a:latin typeface="Times New Roman" pitchFamily="18" charset="0"/>
              </a:rPr>
              <a:t>8253</a:t>
            </a:r>
            <a:r>
              <a:rPr lang="zh-CN" altLang="en-US" sz="2800" b="1">
                <a:latin typeface="Times New Roman" pitchFamily="18" charset="0"/>
              </a:rPr>
              <a:t>初始化的程序：</a:t>
            </a:r>
          </a:p>
          <a:p>
            <a:pPr marL="0" indent="0">
              <a:buFont typeface="Wingdings" pitchFamily="2" charset="2"/>
              <a:buNone/>
            </a:pPr>
            <a:endParaRPr lang="en-US" altLang="zh-CN" sz="2400" b="1">
              <a:latin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MOV	AL, 36H	; </a:t>
            </a:r>
            <a:r>
              <a:rPr lang="zh-CN" altLang="en-US" sz="2400" b="1">
                <a:solidFill>
                  <a:srgbClr val="FF6600"/>
                </a:solidFill>
                <a:latin typeface="Times New Roman" pitchFamily="18" charset="0"/>
              </a:rPr>
              <a:t>计数器</a:t>
            </a:r>
            <a:r>
              <a:rPr lang="en-US" altLang="zh-CN" sz="2400" b="1">
                <a:solidFill>
                  <a:srgbClr val="FF6600"/>
                </a:solidFill>
                <a:latin typeface="Times New Roman" pitchFamily="18" charset="0"/>
              </a:rPr>
              <a:t>0</a:t>
            </a:r>
            <a:r>
              <a:rPr lang="zh-CN" altLang="en-US" sz="2400" b="1">
                <a:latin typeface="Times New Roman" pitchFamily="18" charset="0"/>
              </a:rPr>
              <a:t>，</a:t>
            </a:r>
            <a:r>
              <a:rPr lang="zh-CN" altLang="en-US" sz="2400" b="1">
                <a:solidFill>
                  <a:srgbClr val="008000"/>
                </a:solidFill>
                <a:latin typeface="Times New Roman" pitchFamily="18" charset="0"/>
              </a:rPr>
              <a:t>双字节</a:t>
            </a:r>
            <a:r>
              <a:rPr lang="zh-CN" altLang="en-US" sz="2400" b="1">
                <a:latin typeface="Times New Roman" pitchFamily="18" charset="0"/>
              </a:rPr>
              <a:t>，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方式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zh-CN" altLang="en-US" sz="2400" b="1">
                <a:latin typeface="Times New Roman" pitchFamily="18" charset="0"/>
              </a:rPr>
              <a:t>，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二进制计数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OUT	43H, AL	; </a:t>
            </a:r>
            <a:r>
              <a:rPr lang="zh-CN" altLang="en-US" sz="2400" b="1">
                <a:latin typeface="Times New Roman" pitchFamily="18" charset="0"/>
              </a:rPr>
              <a:t>写入控制寄存器，</a:t>
            </a:r>
            <a:r>
              <a:rPr lang="en-US" altLang="zh-CN" sz="2400" b="1">
                <a:solidFill>
                  <a:srgbClr val="FF6600"/>
                </a:solidFill>
                <a:latin typeface="Times New Roman" pitchFamily="18" charset="0"/>
              </a:rPr>
              <a:t>00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rgbClr val="008000"/>
                </a:solidFill>
                <a:latin typeface="Times New Roman" pitchFamily="18" charset="0"/>
              </a:rPr>
              <a:t>11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011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MOV	AL, 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OUT	40H, AL	; </a:t>
            </a:r>
            <a:r>
              <a:rPr lang="zh-CN" altLang="en-US" sz="2400" b="1">
                <a:latin typeface="Times New Roman" pitchFamily="18" charset="0"/>
              </a:rPr>
              <a:t>写低字节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OUT	40H, AL	; </a:t>
            </a:r>
            <a:r>
              <a:rPr lang="zh-CN" altLang="en-US" sz="2400" b="1">
                <a:latin typeface="Times New Roman" pitchFamily="18" charset="0"/>
              </a:rPr>
              <a:t>写高字节 </a:t>
            </a: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			</a:t>
            </a:r>
            <a:r>
              <a:rPr lang="en-US" altLang="zh-CN" sz="2400" b="1">
                <a:latin typeface="Times New Roman" pitchFamily="18" charset="0"/>
              </a:rPr>
              <a:t>; </a:t>
            </a:r>
            <a:r>
              <a:rPr lang="zh-CN" altLang="en-US" sz="2400" b="1">
                <a:latin typeface="Times New Roman" pitchFamily="18" charset="0"/>
              </a:rPr>
              <a:t>计数值：</a:t>
            </a:r>
            <a:r>
              <a:rPr lang="en-US" altLang="zh-CN" sz="2400" b="1">
                <a:latin typeface="Times New Roman" pitchFamily="18" charset="0"/>
              </a:rPr>
              <a:t>65536</a:t>
            </a: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			; 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输出对称方波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7.2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可编程定时器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8253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五、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8253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的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初始化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及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应用</a:t>
            </a:r>
          </a:p>
        </p:txBody>
      </p:sp>
      <p:sp>
        <p:nvSpPr>
          <p:cNvPr id="11427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516688" y="3490913"/>
            <a:ext cx="1871662" cy="523875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ea typeface="楷体_GB2312" pitchFamily="49" charset="-122"/>
              </a:rPr>
              <a:t>电路图</a:t>
            </a:r>
            <a:r>
              <a:rPr lang="en-US" altLang="zh-CN">
                <a:solidFill>
                  <a:schemeClr val="bg2"/>
                </a:solidFill>
                <a:ea typeface="楷体_GB2312" pitchFamily="49" charset="-122"/>
              </a:rPr>
              <a:t>ver1</a:t>
            </a:r>
          </a:p>
        </p:txBody>
      </p:sp>
      <p:sp>
        <p:nvSpPr>
          <p:cNvPr id="1142789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499225" y="4797425"/>
            <a:ext cx="1889125" cy="523875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ea typeface="楷体_GB2312" pitchFamily="49" charset="-122"/>
              </a:rPr>
              <a:t>控制寄存器</a:t>
            </a:r>
          </a:p>
        </p:txBody>
      </p:sp>
      <p:sp>
        <p:nvSpPr>
          <p:cNvPr id="1142790" name="Freeform 6"/>
          <p:cNvSpPr>
            <a:spLocks/>
          </p:cNvSpPr>
          <p:nvPr/>
        </p:nvSpPr>
        <p:spPr bwMode="auto">
          <a:xfrm>
            <a:off x="2411413" y="2636838"/>
            <a:ext cx="3313112" cy="815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4" y="408"/>
              </a:cxn>
              <a:cxn ang="0">
                <a:pos x="1542" y="499"/>
              </a:cxn>
              <a:cxn ang="0">
                <a:pos x="2132" y="318"/>
              </a:cxn>
            </a:cxnLst>
            <a:rect l="0" t="0" r="r" b="b"/>
            <a:pathLst>
              <a:path w="2132" h="514">
                <a:moveTo>
                  <a:pt x="0" y="0"/>
                </a:moveTo>
                <a:cubicBezTo>
                  <a:pt x="143" y="162"/>
                  <a:pt x="287" y="325"/>
                  <a:pt x="544" y="408"/>
                </a:cubicBezTo>
                <a:cubicBezTo>
                  <a:pt x="801" y="491"/>
                  <a:pt x="1277" y="514"/>
                  <a:pt x="1542" y="499"/>
                </a:cubicBezTo>
                <a:cubicBezTo>
                  <a:pt x="1807" y="484"/>
                  <a:pt x="1969" y="401"/>
                  <a:pt x="2132" y="318"/>
                </a:cubicBez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42791" name="AutoShape 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516688" y="4149725"/>
            <a:ext cx="1871662" cy="523875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ea typeface="楷体_GB2312" pitchFamily="49" charset="-122"/>
              </a:rPr>
              <a:t>电路图</a:t>
            </a:r>
            <a:r>
              <a:rPr lang="en-US" altLang="zh-CN">
                <a:solidFill>
                  <a:schemeClr val="bg2"/>
                </a:solidFill>
                <a:ea typeface="楷体_GB2312" pitchFamily="49" charset="-122"/>
              </a:rPr>
              <a:t>ver2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6E0622-4656-417D-B05F-58789D86E5AA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1144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2413" y="1341438"/>
            <a:ext cx="8783637" cy="532765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</a:rPr>
              <a:t>在</a:t>
            </a:r>
            <a:r>
              <a:rPr lang="en-US" altLang="zh-CN" sz="2800" b="1" dirty="0">
                <a:latin typeface="Times New Roman" pitchFamily="18" charset="0"/>
              </a:rPr>
              <a:t>IBM</a:t>
            </a:r>
            <a:r>
              <a:rPr lang="zh-CN" altLang="en-US" sz="2800" b="1" dirty="0">
                <a:latin typeface="Times New Roman" pitchFamily="18" charset="0"/>
              </a:rPr>
              <a:t>公布的软件</a:t>
            </a:r>
            <a:r>
              <a:rPr lang="en-US" altLang="zh-CN" sz="2800" b="1" dirty="0">
                <a:latin typeface="Times New Roman" pitchFamily="18" charset="0"/>
              </a:rPr>
              <a:t>BIOS</a:t>
            </a:r>
            <a:r>
              <a:rPr lang="zh-CN" altLang="en-US" sz="2800" b="1" dirty="0">
                <a:latin typeface="Times New Roman" pitchFamily="18" charset="0"/>
              </a:rPr>
              <a:t>中，对</a:t>
            </a:r>
            <a:r>
              <a:rPr lang="en-US" altLang="zh-CN" sz="2800" b="1" dirty="0">
                <a:latin typeface="Times New Roman" pitchFamily="18" charset="0"/>
              </a:rPr>
              <a:t>8253</a:t>
            </a:r>
            <a:r>
              <a:rPr lang="zh-CN" altLang="en-US" sz="2800" b="1" dirty="0">
                <a:latin typeface="Times New Roman" pitchFamily="18" charset="0"/>
              </a:rPr>
              <a:t>初始化的程序：</a:t>
            </a:r>
          </a:p>
          <a:p>
            <a:pPr marL="0" indent="0">
              <a:buFont typeface="Wingdings" pitchFamily="2" charset="2"/>
              <a:buNone/>
            </a:pPr>
            <a:endParaRPr lang="en-US" altLang="zh-CN" sz="2400" b="1" dirty="0">
              <a:latin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MOV	AL, 54H	; </a:t>
            </a:r>
            <a:r>
              <a:rPr lang="zh-CN" altLang="en-US" sz="2400" b="1" dirty="0">
                <a:solidFill>
                  <a:srgbClr val="FF6600"/>
                </a:solidFill>
                <a:latin typeface="Times New Roman" pitchFamily="18" charset="0"/>
              </a:rPr>
              <a:t>计数器</a:t>
            </a:r>
            <a:r>
              <a:rPr lang="en-US" altLang="zh-CN" sz="2400" b="1" dirty="0">
                <a:solidFill>
                  <a:srgbClr val="FF6600"/>
                </a:solidFill>
                <a:latin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</a:rPr>
              <a:t>，</a:t>
            </a:r>
            <a:r>
              <a:rPr lang="zh-CN" altLang="en-US" sz="2400" b="1" dirty="0">
                <a:solidFill>
                  <a:srgbClr val="008000"/>
                </a:solidFill>
                <a:latin typeface="Times New Roman" pitchFamily="18" charset="0"/>
              </a:rPr>
              <a:t>只写低字节</a:t>
            </a:r>
            <a:r>
              <a:rPr lang="zh-CN" altLang="en-US" sz="2400" b="1" dirty="0">
                <a:latin typeface="Times New Roman" pitchFamily="18" charset="0"/>
              </a:rPr>
              <a:t>，</a:t>
            </a:r>
            <a:br>
              <a:rPr lang="zh-CN" altLang="en-US" sz="2400" b="1" dirty="0">
                <a:latin typeface="Times New Roman" pitchFamily="18" charset="0"/>
              </a:rPr>
            </a:br>
            <a:r>
              <a:rPr lang="zh-CN" altLang="en-US" sz="2400" b="1" dirty="0">
                <a:latin typeface="Times New Roman" pitchFamily="18" charset="0"/>
              </a:rPr>
              <a:t>			</a:t>
            </a:r>
            <a:r>
              <a:rPr lang="en-US" altLang="zh-CN" sz="2400" b="1" dirty="0">
                <a:latin typeface="Times New Roman" pitchFamily="18" charset="0"/>
              </a:rPr>
              <a:t>;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方式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二进制计数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OUT	43H, AL	; </a:t>
            </a:r>
            <a:r>
              <a:rPr lang="zh-CN" altLang="en-US" sz="2400" b="1" dirty="0">
                <a:latin typeface="Times New Roman" pitchFamily="18" charset="0"/>
              </a:rPr>
              <a:t>写入控制寄存器，</a:t>
            </a:r>
            <a:r>
              <a:rPr lang="en-US" altLang="zh-CN" sz="2400" b="1" dirty="0">
                <a:solidFill>
                  <a:srgbClr val="FF6600"/>
                </a:solidFill>
                <a:latin typeface="Times New Roman" pitchFamily="18" charset="0"/>
              </a:rPr>
              <a:t>01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Times New Roman" pitchFamily="18" charset="0"/>
              </a:rPr>
              <a:t>01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010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MOV	AL, 18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OUT	41H, AL	; </a:t>
            </a:r>
            <a:r>
              <a:rPr lang="zh-CN" altLang="en-US" sz="2400" b="1" dirty="0">
                <a:latin typeface="Times New Roman" pitchFamily="18" charset="0"/>
              </a:rPr>
              <a:t>写低字节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			</a:t>
            </a:r>
            <a:r>
              <a:rPr lang="en-US" altLang="zh-CN" sz="2400" b="1" dirty="0">
                <a:latin typeface="Times New Roman" pitchFamily="18" charset="0"/>
              </a:rPr>
              <a:t>; </a:t>
            </a:r>
            <a:r>
              <a:rPr lang="zh-CN" altLang="en-US" sz="2400" b="1" dirty="0">
                <a:latin typeface="Times New Roman" pitchFamily="18" charset="0"/>
              </a:rPr>
              <a:t>计数值：</a:t>
            </a:r>
            <a:r>
              <a:rPr lang="en-US" altLang="zh-CN" sz="2400" b="1" dirty="0">
                <a:latin typeface="Times New Roman" pitchFamily="18" charset="0"/>
              </a:rPr>
              <a:t>18</a:t>
            </a:r>
            <a:br>
              <a:rPr lang="en-US" altLang="zh-CN" sz="2400" b="1" dirty="0">
                <a:latin typeface="Times New Roman" pitchFamily="18" charset="0"/>
              </a:rPr>
            </a:br>
            <a:r>
              <a:rPr lang="en-US" altLang="zh-CN" sz="2400" b="1" dirty="0">
                <a:latin typeface="Times New Roman" pitchFamily="18" charset="0"/>
              </a:rPr>
              <a:t>			;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频率发生器</a:t>
            </a:r>
          </a:p>
          <a:p>
            <a:pPr marL="0" indent="0">
              <a:buFont typeface="Wingdings" pitchFamily="2" charset="2"/>
              <a:buNone/>
            </a:pPr>
            <a:endParaRPr lang="en-US" altLang="zh-CN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PCLK</a:t>
            </a:r>
            <a:r>
              <a:rPr lang="zh-CN" altLang="en-US" sz="2400" b="1" dirty="0">
                <a:latin typeface="Times New Roman" pitchFamily="18" charset="0"/>
              </a:rPr>
              <a:t>经二分频后，频率为</a:t>
            </a:r>
            <a:r>
              <a:rPr lang="en-US" altLang="zh-CN" sz="2400" b="1" dirty="0">
                <a:latin typeface="Times New Roman" pitchFamily="18" charset="0"/>
              </a:rPr>
              <a:t>1.19318MHz</a:t>
            </a:r>
            <a:r>
              <a:rPr lang="zh-CN" altLang="en-US" sz="2400" b="1" dirty="0">
                <a:latin typeface="Times New Roman" pitchFamily="18" charset="0"/>
              </a:rPr>
              <a:t>，则负脉冲间隔时间：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18</a:t>
            </a:r>
            <a:r>
              <a:rPr lang="en-US" altLang="zh-CN" sz="2400" b="1" smtClean="0">
                <a:solidFill>
                  <a:schemeClr val="bg2"/>
                </a:solidFill>
                <a:latin typeface="Times New Roman" pitchFamily="18" charset="0"/>
              </a:rPr>
              <a:t>×</a:t>
            </a:r>
            <a:r>
              <a:rPr lang="en-US" altLang="zh-CN" sz="2400" b="1" smtClean="0">
                <a:solidFill>
                  <a:schemeClr val="bg2"/>
                </a:solidFill>
                <a:latin typeface="+mn-ea"/>
              </a:rPr>
              <a:t>(</a:t>
            </a:r>
            <a:r>
              <a:rPr lang="en-US" altLang="zh-CN" sz="2400" b="1" smtClean="0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en-US" altLang="zh-CN" sz="2400" b="1" smtClean="0">
                <a:solidFill>
                  <a:schemeClr val="bg2"/>
                </a:solidFill>
                <a:latin typeface="宋体" charset="-122"/>
              </a:rPr>
              <a:t>/</a:t>
            </a:r>
            <a:r>
              <a:rPr lang="en-US" altLang="zh-CN" sz="2400" b="1" smtClean="0">
                <a:solidFill>
                  <a:schemeClr val="bg2"/>
                </a:solidFill>
                <a:latin typeface="Times New Roman" pitchFamily="18" charset="0"/>
              </a:rPr>
              <a:t>1.19318</a:t>
            </a:r>
            <a:r>
              <a:rPr lang="en-US" altLang="zh-CN" sz="2400" b="1" smtClean="0">
                <a:solidFill>
                  <a:schemeClr val="bg2"/>
                </a:solidFill>
                <a:latin typeface="+mn-ea"/>
              </a:rPr>
              <a:t>)</a:t>
            </a:r>
            <a:r>
              <a:rPr lang="en-US" altLang="zh-CN" sz="2400" b="1" smtClean="0">
                <a:solidFill>
                  <a:schemeClr val="bg2"/>
                </a:solidFill>
                <a:latin typeface="Times New Roman" pitchFamily="18" charset="0"/>
              </a:rPr>
              <a:t>μs 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＝ 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15 </a:t>
            </a:r>
            <a:r>
              <a:rPr lang="en-US" altLang="zh-CN" sz="2400" b="1" dirty="0" err="1">
                <a:solidFill>
                  <a:schemeClr val="bg2"/>
                </a:solidFill>
                <a:latin typeface="Times New Roman" pitchFamily="18" charset="0"/>
              </a:rPr>
              <a:t>μs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	</a:t>
            </a:r>
            <a:r>
              <a:rPr lang="en-US" altLang="zh-CN" sz="2400" b="1" smtClean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altLang="zh-CN" sz="2400" b="1" smtClean="0">
                <a:solidFill>
                  <a:schemeClr val="bg2"/>
                </a:solidFill>
                <a:latin typeface="+mn-ea"/>
              </a:rPr>
              <a:t>→</a:t>
            </a:r>
            <a:r>
              <a:rPr lang="en-US" altLang="zh-CN" sz="2400" b="1" smtClean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DRAM 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刷新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7.2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可编程定时器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8253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五、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8253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的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初始化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及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应用</a:t>
            </a:r>
          </a:p>
        </p:txBody>
      </p:sp>
      <p:sp>
        <p:nvSpPr>
          <p:cNvPr id="1144839" name="Freeform 7"/>
          <p:cNvSpPr>
            <a:spLocks/>
          </p:cNvSpPr>
          <p:nvPr/>
        </p:nvSpPr>
        <p:spPr bwMode="auto">
          <a:xfrm>
            <a:off x="2339975" y="2708275"/>
            <a:ext cx="3455988" cy="1093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8" y="545"/>
              </a:cxn>
              <a:cxn ang="0">
                <a:pos x="1270" y="681"/>
              </a:cxn>
              <a:cxn ang="0">
                <a:pos x="2177" y="499"/>
              </a:cxn>
            </a:cxnLst>
            <a:rect l="0" t="0" r="r" b="b"/>
            <a:pathLst>
              <a:path w="2177" h="689">
                <a:moveTo>
                  <a:pt x="0" y="0"/>
                </a:moveTo>
                <a:cubicBezTo>
                  <a:pt x="98" y="216"/>
                  <a:pt x="196" y="432"/>
                  <a:pt x="408" y="545"/>
                </a:cubicBezTo>
                <a:cubicBezTo>
                  <a:pt x="620" y="658"/>
                  <a:pt x="975" y="689"/>
                  <a:pt x="1270" y="681"/>
                </a:cubicBezTo>
                <a:cubicBezTo>
                  <a:pt x="1565" y="673"/>
                  <a:pt x="1871" y="586"/>
                  <a:pt x="2177" y="499"/>
                </a:cubicBez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44840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92950" y="3686175"/>
            <a:ext cx="1871663" cy="523875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ea typeface="楷体_GB2312" pitchFamily="49" charset="-122"/>
              </a:rPr>
              <a:t>电路图</a:t>
            </a:r>
            <a:r>
              <a:rPr lang="en-US" altLang="zh-CN">
                <a:solidFill>
                  <a:schemeClr val="bg2"/>
                </a:solidFill>
                <a:ea typeface="楷体_GB2312" pitchFamily="49" charset="-122"/>
              </a:rPr>
              <a:t>ver1</a:t>
            </a:r>
          </a:p>
        </p:txBody>
      </p:sp>
      <p:sp>
        <p:nvSpPr>
          <p:cNvPr id="1144841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75488" y="4992688"/>
            <a:ext cx="1889125" cy="523875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ea typeface="楷体_GB2312" pitchFamily="49" charset="-122"/>
              </a:rPr>
              <a:t>控制寄存器</a:t>
            </a:r>
          </a:p>
        </p:txBody>
      </p:sp>
      <p:sp>
        <p:nvSpPr>
          <p:cNvPr id="1144842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92950" y="4344988"/>
            <a:ext cx="1871663" cy="523875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ea typeface="楷体_GB2312" pitchFamily="49" charset="-122"/>
              </a:rPr>
              <a:t>电路图</a:t>
            </a:r>
            <a:r>
              <a:rPr lang="en-US" altLang="zh-CN">
                <a:solidFill>
                  <a:schemeClr val="bg2"/>
                </a:solidFill>
                <a:ea typeface="楷体_GB2312" pitchFamily="49" charset="-122"/>
              </a:rPr>
              <a:t>ver2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448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448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448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1448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1448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1448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CBF78B-EBD7-4895-B769-886FF8308027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145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2413" y="1341438"/>
            <a:ext cx="8783637" cy="532765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在</a:t>
            </a:r>
            <a:r>
              <a:rPr lang="en-US" altLang="zh-CN" sz="2800" b="1">
                <a:latin typeface="Times New Roman" pitchFamily="18" charset="0"/>
              </a:rPr>
              <a:t>IBM</a:t>
            </a:r>
            <a:r>
              <a:rPr lang="zh-CN" altLang="en-US" sz="2800" b="1">
                <a:latin typeface="Times New Roman" pitchFamily="18" charset="0"/>
              </a:rPr>
              <a:t>公布的软件</a:t>
            </a:r>
            <a:r>
              <a:rPr lang="en-US" altLang="zh-CN" sz="2800" b="1">
                <a:latin typeface="Times New Roman" pitchFamily="18" charset="0"/>
              </a:rPr>
              <a:t>BIOS</a:t>
            </a:r>
            <a:r>
              <a:rPr lang="zh-CN" altLang="en-US" sz="2800" b="1">
                <a:latin typeface="Times New Roman" pitchFamily="18" charset="0"/>
              </a:rPr>
              <a:t>中，对</a:t>
            </a:r>
            <a:r>
              <a:rPr lang="en-US" altLang="zh-CN" sz="2800" b="1">
                <a:latin typeface="Times New Roman" pitchFamily="18" charset="0"/>
              </a:rPr>
              <a:t>8253</a:t>
            </a:r>
            <a:r>
              <a:rPr lang="zh-CN" altLang="en-US" sz="2800" b="1">
                <a:latin typeface="Times New Roman" pitchFamily="18" charset="0"/>
              </a:rPr>
              <a:t>初始化的程序：</a:t>
            </a:r>
          </a:p>
          <a:p>
            <a:pPr marL="0" indent="0">
              <a:buFont typeface="Wingdings" pitchFamily="2" charset="2"/>
              <a:buNone/>
            </a:pPr>
            <a:endParaRPr lang="en-US" altLang="zh-CN" sz="2400" b="1">
              <a:latin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MOV	AL, 0B6H	; </a:t>
            </a:r>
            <a:r>
              <a:rPr lang="zh-CN" altLang="en-US" sz="2400" b="1">
                <a:solidFill>
                  <a:srgbClr val="FF6600"/>
                </a:solidFill>
                <a:latin typeface="Times New Roman" pitchFamily="18" charset="0"/>
              </a:rPr>
              <a:t>计数器</a:t>
            </a:r>
            <a:r>
              <a:rPr lang="en-US" altLang="zh-CN" sz="2400" b="1">
                <a:solidFill>
                  <a:srgbClr val="FF6600"/>
                </a:solidFill>
                <a:latin typeface="Times New Roman" pitchFamily="18" charset="0"/>
              </a:rPr>
              <a:t>2</a:t>
            </a:r>
            <a:r>
              <a:rPr lang="zh-CN" altLang="en-US" sz="2400" b="1">
                <a:latin typeface="Times New Roman" pitchFamily="18" charset="0"/>
              </a:rPr>
              <a:t>，</a:t>
            </a:r>
            <a:r>
              <a:rPr lang="zh-CN" altLang="en-US" sz="2400" b="1">
                <a:solidFill>
                  <a:srgbClr val="008000"/>
                </a:solidFill>
                <a:latin typeface="Times New Roman" pitchFamily="18" charset="0"/>
              </a:rPr>
              <a:t>写双字节</a:t>
            </a:r>
            <a:r>
              <a:rPr lang="zh-CN" altLang="en-US" sz="2400" b="1">
                <a:latin typeface="Times New Roman" pitchFamily="18" charset="0"/>
              </a:rPr>
              <a:t>，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方式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zh-CN" altLang="en-US" sz="2400" b="1">
                <a:latin typeface="Times New Roman" pitchFamily="18" charset="0"/>
              </a:rPr>
              <a:t>，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二进制计数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OUT	43H, AL	; </a:t>
            </a:r>
            <a:r>
              <a:rPr lang="zh-CN" altLang="en-US" sz="2400" b="1">
                <a:latin typeface="Times New Roman" pitchFamily="18" charset="0"/>
              </a:rPr>
              <a:t>写入控制寄存器，</a:t>
            </a:r>
            <a:r>
              <a:rPr lang="en-US" altLang="zh-CN" sz="2400" b="1">
                <a:solidFill>
                  <a:srgbClr val="FF6600"/>
                </a:solidFill>
                <a:latin typeface="Times New Roman" pitchFamily="18" charset="0"/>
              </a:rPr>
              <a:t>10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rgbClr val="008000"/>
                </a:solidFill>
                <a:latin typeface="Times New Roman" pitchFamily="18" charset="0"/>
              </a:rPr>
              <a:t>11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011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MOV	AX, 533H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OUT	42H, AL	; </a:t>
            </a:r>
            <a:r>
              <a:rPr lang="zh-CN" altLang="en-US" sz="2400" b="1">
                <a:latin typeface="Times New Roman" pitchFamily="18" charset="0"/>
              </a:rPr>
              <a:t>写低字节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MOV	AL, AH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OUT	42H, AL	; </a:t>
            </a:r>
            <a:r>
              <a:rPr lang="zh-CN" altLang="en-US" sz="2400" b="1">
                <a:latin typeface="Times New Roman" pitchFamily="18" charset="0"/>
              </a:rPr>
              <a:t>写高字节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			</a:t>
            </a:r>
            <a:r>
              <a:rPr lang="en-US" altLang="zh-CN" sz="2400" b="1">
                <a:latin typeface="Times New Roman" pitchFamily="18" charset="0"/>
              </a:rPr>
              <a:t>; </a:t>
            </a:r>
            <a:r>
              <a:rPr lang="zh-CN" altLang="en-US" sz="2400" b="1">
                <a:latin typeface="Times New Roman" pitchFamily="18" charset="0"/>
              </a:rPr>
              <a:t>计数值：</a:t>
            </a:r>
            <a:r>
              <a:rPr lang="en-US" altLang="zh-CN" sz="2400" b="1">
                <a:latin typeface="Times New Roman" pitchFamily="18" charset="0"/>
              </a:rPr>
              <a:t>533H</a:t>
            </a:r>
            <a:br>
              <a:rPr lang="en-US" altLang="zh-CN" sz="2400" b="1">
                <a:latin typeface="Times New Roman" pitchFamily="18" charset="0"/>
              </a:rPr>
            </a:br>
            <a:r>
              <a:rPr lang="en-US" altLang="zh-CN" sz="2400" b="1">
                <a:latin typeface="Times New Roman" pitchFamily="18" charset="0"/>
              </a:rPr>
              <a:t>			; 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方波发生器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			</a:t>
            </a:r>
            <a:r>
              <a:rPr lang="en-US" altLang="zh-CN" sz="2400" b="1">
                <a:latin typeface="Times New Roman" pitchFamily="18" charset="0"/>
              </a:rPr>
              <a:t>; OUT</a:t>
            </a:r>
            <a:r>
              <a:rPr lang="en-US" altLang="zh-CN" sz="2400" b="1" baseline="-25000">
                <a:latin typeface="Times New Roman" pitchFamily="18" charset="0"/>
              </a:rPr>
              <a:t>2</a:t>
            </a:r>
            <a:r>
              <a:rPr lang="zh-CN" altLang="en-US" sz="2400" b="1">
                <a:latin typeface="Times New Roman" pitchFamily="18" charset="0"/>
              </a:rPr>
              <a:t>经</a:t>
            </a:r>
            <a:r>
              <a:rPr lang="zh-CN" altLang="en-US" sz="2400" b="1">
                <a:solidFill>
                  <a:srgbClr val="CC00CC"/>
                </a:solidFill>
                <a:latin typeface="Times New Roman" pitchFamily="18" charset="0"/>
              </a:rPr>
              <a:t>驱动</a:t>
            </a:r>
            <a:r>
              <a:rPr lang="zh-CN" altLang="en-US" sz="2400" b="1">
                <a:latin typeface="Times New Roman" pitchFamily="18" charset="0"/>
              </a:rPr>
              <a:t>和</a:t>
            </a:r>
            <a:r>
              <a:rPr lang="zh-CN" altLang="en-US" sz="2400" b="1">
                <a:solidFill>
                  <a:srgbClr val="CC00CC"/>
                </a:solidFill>
                <a:latin typeface="Times New Roman" pitchFamily="18" charset="0"/>
              </a:rPr>
              <a:t>滤波</a:t>
            </a:r>
            <a:r>
              <a:rPr lang="zh-CN" altLang="en-US" sz="2400" b="1">
                <a:latin typeface="Times New Roman" pitchFamily="18" charset="0"/>
              </a:rPr>
              <a:t>，接</a:t>
            </a:r>
            <a:r>
              <a:rPr lang="zh-CN" altLang="en-US" sz="2400" b="1">
                <a:solidFill>
                  <a:srgbClr val="008000"/>
                </a:solidFill>
                <a:latin typeface="Times New Roman" pitchFamily="18" charset="0"/>
              </a:rPr>
              <a:t>扬声器</a:t>
            </a:r>
          </a:p>
        </p:txBody>
      </p:sp>
      <p:sp>
        <p:nvSpPr>
          <p:cNvPr id="114585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7.2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可编程定时器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8253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五、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8253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的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初始化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及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应用</a:t>
            </a:r>
          </a:p>
        </p:txBody>
      </p:sp>
      <p:sp>
        <p:nvSpPr>
          <p:cNvPr id="1145863" name="Freeform 7"/>
          <p:cNvSpPr>
            <a:spLocks/>
          </p:cNvSpPr>
          <p:nvPr/>
        </p:nvSpPr>
        <p:spPr bwMode="auto">
          <a:xfrm>
            <a:off x="2484438" y="2708275"/>
            <a:ext cx="3527425" cy="852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35" y="454"/>
              </a:cxn>
              <a:cxn ang="0">
                <a:pos x="1542" y="499"/>
              </a:cxn>
              <a:cxn ang="0">
                <a:pos x="2222" y="273"/>
              </a:cxn>
            </a:cxnLst>
            <a:rect l="0" t="0" r="r" b="b"/>
            <a:pathLst>
              <a:path w="2222" h="537">
                <a:moveTo>
                  <a:pt x="0" y="0"/>
                </a:moveTo>
                <a:cubicBezTo>
                  <a:pt x="189" y="185"/>
                  <a:pt x="378" y="371"/>
                  <a:pt x="635" y="454"/>
                </a:cubicBezTo>
                <a:cubicBezTo>
                  <a:pt x="892" y="537"/>
                  <a:pt x="1278" y="529"/>
                  <a:pt x="1542" y="499"/>
                </a:cubicBezTo>
                <a:cubicBezTo>
                  <a:pt x="1806" y="469"/>
                  <a:pt x="2014" y="371"/>
                  <a:pt x="2222" y="273"/>
                </a:cubicBez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45864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92950" y="3686175"/>
            <a:ext cx="1871663" cy="523875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ea typeface="楷体_GB2312" pitchFamily="49" charset="-122"/>
              </a:rPr>
              <a:t>电路图</a:t>
            </a:r>
            <a:r>
              <a:rPr lang="en-US" altLang="zh-CN">
                <a:solidFill>
                  <a:schemeClr val="bg2"/>
                </a:solidFill>
                <a:ea typeface="楷体_GB2312" pitchFamily="49" charset="-122"/>
              </a:rPr>
              <a:t>ver1</a:t>
            </a:r>
          </a:p>
        </p:txBody>
      </p:sp>
      <p:sp>
        <p:nvSpPr>
          <p:cNvPr id="1145865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75488" y="4992688"/>
            <a:ext cx="1889125" cy="523875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ea typeface="楷体_GB2312" pitchFamily="49" charset="-122"/>
              </a:rPr>
              <a:t>控制寄存器</a:t>
            </a:r>
          </a:p>
        </p:txBody>
      </p:sp>
      <p:sp>
        <p:nvSpPr>
          <p:cNvPr id="1145866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92950" y="4344988"/>
            <a:ext cx="1871663" cy="523875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ea typeface="楷体_GB2312" pitchFamily="49" charset="-122"/>
              </a:rPr>
              <a:t>电路图</a:t>
            </a:r>
            <a:r>
              <a:rPr lang="en-US" altLang="zh-CN">
                <a:solidFill>
                  <a:schemeClr val="bg2"/>
                </a:solidFill>
                <a:ea typeface="楷体_GB2312" pitchFamily="49" charset="-122"/>
              </a:rPr>
              <a:t>ver2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0" y="69850"/>
            <a:ext cx="7200900" cy="6815138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</a:rPr>
              <a:t>MOV	DX, 0</a:t>
            </a:r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</a:rPr>
              <a:t>FF07</a:t>
            </a:r>
            <a:r>
              <a:rPr lang="en-US" altLang="zh-CN" sz="1800" b="1" dirty="0">
                <a:latin typeface="Times New Roman" pitchFamily="18" charset="0"/>
              </a:rPr>
              <a:t>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</a:rPr>
              <a:t>MOV	AL, </a:t>
            </a:r>
            <a:r>
              <a:rPr lang="en-US" altLang="zh-CN" sz="1800" b="1" dirty="0">
                <a:solidFill>
                  <a:srgbClr val="CC00CC"/>
                </a:solidFill>
                <a:latin typeface="Times New Roman" pitchFamily="18" charset="0"/>
              </a:rPr>
              <a:t>36</a:t>
            </a:r>
            <a:r>
              <a:rPr lang="en-US" altLang="zh-CN" sz="1800" b="1" dirty="0">
                <a:latin typeface="Times New Roman" pitchFamily="18" charset="0"/>
              </a:rPr>
              <a:t>H		; </a:t>
            </a:r>
            <a:r>
              <a:rPr lang="zh-CN" altLang="en-US" sz="1800" b="1" dirty="0">
                <a:latin typeface="Times New Roman" pitchFamily="18" charset="0"/>
              </a:rPr>
              <a:t>控制字  </a:t>
            </a:r>
            <a:r>
              <a:rPr lang="en-US" altLang="zh-CN" sz="1800" b="1" dirty="0">
                <a:solidFill>
                  <a:srgbClr val="FF0066"/>
                </a:solidFill>
                <a:latin typeface="Times New Roman" pitchFamily="18" charset="0"/>
              </a:rPr>
              <a:t>00</a:t>
            </a:r>
            <a:r>
              <a:rPr lang="en-US" altLang="zh-CN" sz="1800" b="1" dirty="0">
                <a:latin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</a:rPr>
              <a:t>11</a:t>
            </a:r>
            <a:r>
              <a:rPr lang="en-US" altLang="zh-CN" sz="1800" b="1" dirty="0">
                <a:latin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6600"/>
                </a:solidFill>
                <a:latin typeface="Times New Roman" pitchFamily="18" charset="0"/>
              </a:rPr>
              <a:t>011</a:t>
            </a:r>
            <a:r>
              <a:rPr lang="en-US" altLang="zh-CN" sz="1800" b="1" dirty="0">
                <a:latin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FF6600"/>
                </a:solidFill>
                <a:latin typeface="Times New Roman" pitchFamily="18" charset="0"/>
              </a:rPr>
              <a:t>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</a:rPr>
              <a:t>OUT	DX, AL		; </a:t>
            </a:r>
            <a:r>
              <a:rPr lang="en-US" altLang="zh-CN" sz="1800" b="1" dirty="0">
                <a:solidFill>
                  <a:srgbClr val="FF0066"/>
                </a:solidFill>
                <a:latin typeface="Times New Roman" pitchFamily="18" charset="0"/>
              </a:rPr>
              <a:t>Timer0</a:t>
            </a:r>
            <a:r>
              <a:rPr lang="zh-CN" altLang="en-US" sz="1800" b="1" dirty="0">
                <a:latin typeface="Times New Roman" pitchFamily="18" charset="0"/>
              </a:rPr>
              <a:t>，</a:t>
            </a:r>
            <a:r>
              <a:rPr lang="zh-CN" altLang="en-US" sz="1800" b="1" dirty="0">
                <a:solidFill>
                  <a:srgbClr val="0000FF"/>
                </a:solidFill>
                <a:latin typeface="Times New Roman" pitchFamily="18" charset="0"/>
              </a:rPr>
              <a:t>双字节</a:t>
            </a:r>
            <a:r>
              <a:rPr lang="zh-CN" altLang="en-US" sz="1800" b="1" dirty="0">
                <a:latin typeface="Times New Roman" pitchFamily="18" charset="0"/>
              </a:rPr>
              <a:t>，</a:t>
            </a:r>
            <a:r>
              <a:rPr lang="zh-CN" altLang="en-US" sz="1800" b="1" dirty="0">
                <a:solidFill>
                  <a:srgbClr val="006600"/>
                </a:solidFill>
                <a:latin typeface="Times New Roman" pitchFamily="18" charset="0"/>
              </a:rPr>
              <a:t>方式</a:t>
            </a:r>
            <a:r>
              <a:rPr lang="en-US" altLang="zh-CN" sz="1800" b="1" dirty="0">
                <a:solidFill>
                  <a:srgbClr val="006600"/>
                </a:solidFill>
                <a:latin typeface="Times New Roman" pitchFamily="18" charset="0"/>
              </a:rPr>
              <a:t>3</a:t>
            </a:r>
            <a:r>
              <a:rPr lang="zh-CN" altLang="en-US" sz="1800" b="1" dirty="0">
                <a:latin typeface="Times New Roman" pitchFamily="18" charset="0"/>
              </a:rPr>
              <a:t>，</a:t>
            </a:r>
            <a:r>
              <a:rPr lang="zh-CN" altLang="en-US" sz="1800" b="1" dirty="0">
                <a:solidFill>
                  <a:srgbClr val="FF6600"/>
                </a:solidFill>
                <a:latin typeface="Times New Roman" pitchFamily="18" charset="0"/>
              </a:rPr>
              <a:t>二进制计数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</a:rPr>
              <a:t>MOV	AL, </a:t>
            </a:r>
            <a:r>
              <a:rPr lang="en-US" altLang="zh-CN" sz="1800" b="1" dirty="0">
                <a:solidFill>
                  <a:srgbClr val="CC00CC"/>
                </a:solidFill>
                <a:latin typeface="Times New Roman" pitchFamily="18" charset="0"/>
              </a:rPr>
              <a:t>71</a:t>
            </a:r>
            <a:r>
              <a:rPr lang="en-US" altLang="zh-CN" sz="1800" b="1" dirty="0">
                <a:latin typeface="Times New Roman" pitchFamily="18" charset="0"/>
              </a:rPr>
              <a:t>H		; </a:t>
            </a:r>
            <a:r>
              <a:rPr lang="zh-CN" altLang="en-US" sz="1800" b="1" dirty="0">
                <a:latin typeface="Times New Roman" pitchFamily="18" charset="0"/>
              </a:rPr>
              <a:t>控制字  </a:t>
            </a:r>
            <a:r>
              <a:rPr lang="en-US" altLang="zh-CN" sz="1800" b="1" dirty="0">
                <a:solidFill>
                  <a:srgbClr val="FF0066"/>
                </a:solidFill>
                <a:latin typeface="Times New Roman" pitchFamily="18" charset="0"/>
              </a:rPr>
              <a:t>01</a:t>
            </a:r>
            <a:r>
              <a:rPr lang="en-US" altLang="zh-CN" sz="1800" b="1" dirty="0">
                <a:latin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</a:rPr>
              <a:t>11</a:t>
            </a:r>
            <a:r>
              <a:rPr lang="en-US" altLang="zh-CN" sz="1800" b="1" dirty="0">
                <a:latin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6600"/>
                </a:solidFill>
                <a:latin typeface="Times New Roman" pitchFamily="18" charset="0"/>
              </a:rPr>
              <a:t>000</a:t>
            </a:r>
            <a:r>
              <a:rPr lang="en-US" altLang="zh-CN" sz="1800" b="1" dirty="0">
                <a:latin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FF6600"/>
                </a:solidFill>
                <a:latin typeface="Times New Roman" pitchFamily="18" charset="0"/>
              </a:rPr>
              <a:t>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</a:rPr>
              <a:t>OUT	DX, AL		; </a:t>
            </a:r>
            <a:r>
              <a:rPr lang="en-US" altLang="zh-CN" sz="1800" b="1" dirty="0">
                <a:solidFill>
                  <a:srgbClr val="FF0066"/>
                </a:solidFill>
                <a:latin typeface="Times New Roman" pitchFamily="18" charset="0"/>
              </a:rPr>
              <a:t>Timer1</a:t>
            </a:r>
            <a:r>
              <a:rPr lang="zh-CN" altLang="en-US" sz="1800" b="1" dirty="0">
                <a:latin typeface="Times New Roman" pitchFamily="18" charset="0"/>
              </a:rPr>
              <a:t>，</a:t>
            </a:r>
            <a:r>
              <a:rPr lang="zh-CN" altLang="en-US" sz="1800" b="1" dirty="0">
                <a:solidFill>
                  <a:srgbClr val="0000FF"/>
                </a:solidFill>
                <a:latin typeface="Times New Roman" pitchFamily="18" charset="0"/>
              </a:rPr>
              <a:t>双字节</a:t>
            </a:r>
            <a:r>
              <a:rPr lang="zh-CN" altLang="en-US" sz="1800" b="1" dirty="0">
                <a:latin typeface="Times New Roman" pitchFamily="18" charset="0"/>
              </a:rPr>
              <a:t>，</a:t>
            </a:r>
            <a:r>
              <a:rPr lang="zh-CN" altLang="en-US" sz="1800" b="1" dirty="0">
                <a:solidFill>
                  <a:srgbClr val="006600"/>
                </a:solidFill>
                <a:latin typeface="Times New Roman" pitchFamily="18" charset="0"/>
              </a:rPr>
              <a:t>方式</a:t>
            </a:r>
            <a:r>
              <a:rPr lang="en-US" altLang="zh-CN" sz="18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  <a:r>
              <a:rPr lang="zh-CN" altLang="en-US" sz="1800" b="1" dirty="0">
                <a:latin typeface="Times New Roman" pitchFamily="18" charset="0"/>
              </a:rPr>
              <a:t>，</a:t>
            </a:r>
            <a:r>
              <a:rPr lang="en-US" altLang="zh-CN" sz="1800" b="1" dirty="0">
                <a:solidFill>
                  <a:srgbClr val="FF6600"/>
                </a:solidFill>
                <a:latin typeface="Times New Roman" pitchFamily="18" charset="0"/>
              </a:rPr>
              <a:t>BCD</a:t>
            </a:r>
            <a:r>
              <a:rPr lang="zh-CN" altLang="en-US" sz="1800" b="1" dirty="0">
                <a:solidFill>
                  <a:srgbClr val="FF6600"/>
                </a:solidFill>
                <a:latin typeface="Times New Roman" pitchFamily="18" charset="0"/>
              </a:rPr>
              <a:t>计数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</a:rPr>
              <a:t>MOV	AL, 0</a:t>
            </a:r>
            <a:r>
              <a:rPr lang="en-US" altLang="zh-CN" sz="1800" b="1" dirty="0">
                <a:solidFill>
                  <a:srgbClr val="CC00CC"/>
                </a:solidFill>
                <a:latin typeface="Times New Roman" pitchFamily="18" charset="0"/>
              </a:rPr>
              <a:t>B5</a:t>
            </a:r>
            <a:r>
              <a:rPr lang="en-US" altLang="zh-CN" sz="1800" b="1" dirty="0">
                <a:latin typeface="Times New Roman" pitchFamily="18" charset="0"/>
              </a:rPr>
              <a:t>H	; </a:t>
            </a:r>
            <a:r>
              <a:rPr lang="zh-CN" altLang="en-US" sz="1800" b="1" dirty="0">
                <a:latin typeface="Times New Roman" pitchFamily="18" charset="0"/>
              </a:rPr>
              <a:t>控制字  </a:t>
            </a:r>
            <a:r>
              <a:rPr lang="en-US" altLang="zh-CN" sz="1800" b="1" dirty="0">
                <a:solidFill>
                  <a:srgbClr val="FF0066"/>
                </a:solidFill>
                <a:latin typeface="Times New Roman" pitchFamily="18" charset="0"/>
              </a:rPr>
              <a:t>10</a:t>
            </a:r>
            <a:r>
              <a:rPr lang="en-US" altLang="zh-CN" sz="1800" b="1" dirty="0">
                <a:latin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</a:rPr>
              <a:t>11</a:t>
            </a:r>
            <a:r>
              <a:rPr lang="en-US" altLang="zh-CN" sz="1800" b="1" dirty="0">
                <a:latin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6600"/>
                </a:solidFill>
                <a:latin typeface="Times New Roman" pitchFamily="18" charset="0"/>
              </a:rPr>
              <a:t>010</a:t>
            </a:r>
            <a:r>
              <a:rPr lang="en-US" altLang="zh-CN" sz="1800" b="1" dirty="0">
                <a:latin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FF6600"/>
                </a:solidFill>
                <a:latin typeface="Times New Roman" pitchFamily="18" charset="0"/>
              </a:rPr>
              <a:t>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</a:rPr>
              <a:t>OUT	DX, AL		; </a:t>
            </a:r>
            <a:r>
              <a:rPr lang="en-US" altLang="zh-CN" sz="1800" b="1" dirty="0">
                <a:solidFill>
                  <a:srgbClr val="FF0066"/>
                </a:solidFill>
                <a:latin typeface="Times New Roman" pitchFamily="18" charset="0"/>
              </a:rPr>
              <a:t>Timer2</a:t>
            </a:r>
            <a:r>
              <a:rPr lang="zh-CN" altLang="en-US" sz="1800" b="1" dirty="0">
                <a:latin typeface="Times New Roman" pitchFamily="18" charset="0"/>
              </a:rPr>
              <a:t>，</a:t>
            </a:r>
            <a:r>
              <a:rPr lang="zh-CN" altLang="en-US" sz="1800" b="1" dirty="0">
                <a:solidFill>
                  <a:srgbClr val="0000FF"/>
                </a:solidFill>
                <a:latin typeface="Times New Roman" pitchFamily="18" charset="0"/>
              </a:rPr>
              <a:t>双字节</a:t>
            </a:r>
            <a:r>
              <a:rPr lang="zh-CN" altLang="en-US" sz="1800" b="1" dirty="0">
                <a:latin typeface="Times New Roman" pitchFamily="18" charset="0"/>
              </a:rPr>
              <a:t>，</a:t>
            </a:r>
            <a:r>
              <a:rPr lang="zh-CN" altLang="en-US" sz="1800" b="1" dirty="0">
                <a:solidFill>
                  <a:srgbClr val="006600"/>
                </a:solidFill>
                <a:latin typeface="Times New Roman" pitchFamily="18" charset="0"/>
              </a:rPr>
              <a:t>方式</a:t>
            </a:r>
            <a:r>
              <a:rPr lang="en-US" altLang="zh-CN" sz="1800" b="1" dirty="0">
                <a:solidFill>
                  <a:srgbClr val="006600"/>
                </a:solidFill>
                <a:latin typeface="Times New Roman" pitchFamily="18" charset="0"/>
              </a:rPr>
              <a:t>2</a:t>
            </a:r>
            <a:r>
              <a:rPr lang="zh-CN" altLang="en-US" sz="1800" b="1" dirty="0">
                <a:latin typeface="Times New Roman" pitchFamily="18" charset="0"/>
              </a:rPr>
              <a:t>，</a:t>
            </a:r>
            <a:r>
              <a:rPr lang="en-US" altLang="zh-CN" sz="1800" b="1" dirty="0">
                <a:solidFill>
                  <a:srgbClr val="FF6600"/>
                </a:solidFill>
                <a:latin typeface="Times New Roman" pitchFamily="18" charset="0"/>
              </a:rPr>
              <a:t>BCD</a:t>
            </a:r>
            <a:r>
              <a:rPr lang="zh-CN" altLang="en-US" sz="1800" b="1" dirty="0">
                <a:solidFill>
                  <a:srgbClr val="FF6600"/>
                </a:solidFill>
                <a:latin typeface="Times New Roman" pitchFamily="18" charset="0"/>
              </a:rPr>
              <a:t>计数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</a:rPr>
              <a:t>MOV	DX, 0</a:t>
            </a:r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</a:rPr>
              <a:t>FF04</a:t>
            </a:r>
            <a:r>
              <a:rPr lang="en-US" altLang="zh-CN" sz="1800" b="1" dirty="0">
                <a:latin typeface="Times New Roman" pitchFamily="18" charset="0"/>
              </a:rPr>
              <a:t>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</a:rPr>
              <a:t>MOV	AL, 0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</a:rPr>
              <a:t>A8</a:t>
            </a:r>
            <a:r>
              <a:rPr lang="en-US" altLang="zh-CN" sz="1800" b="1" dirty="0">
                <a:latin typeface="Times New Roman" pitchFamily="18" charset="0"/>
              </a:rPr>
              <a:t>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</a:rPr>
              <a:t>OUT	DX, AL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</a:rPr>
              <a:t>MOV	AL,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</a:rPr>
              <a:t>61</a:t>
            </a:r>
            <a:r>
              <a:rPr lang="en-US" altLang="zh-CN" sz="1800" b="1" dirty="0">
                <a:latin typeface="Times New Roman" pitchFamily="18" charset="0"/>
              </a:rPr>
              <a:t>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</a:rPr>
              <a:t>OUT	DX, AL		; Timer0</a:t>
            </a:r>
            <a:r>
              <a:rPr lang="zh-CN" altLang="en-US" sz="1800" b="1" dirty="0">
                <a:latin typeface="Times New Roman" pitchFamily="18" charset="0"/>
              </a:rPr>
              <a:t>，</a:t>
            </a:r>
            <a:r>
              <a:rPr lang="en-US" altLang="zh-CN" sz="1800" b="1" dirty="0">
                <a:latin typeface="Times New Roman" pitchFamily="18" charset="0"/>
              </a:rPr>
              <a:t>61A8H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</a:rPr>
              <a:t>MOV	DX, 0</a:t>
            </a:r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</a:rPr>
              <a:t>FF05</a:t>
            </a:r>
            <a:r>
              <a:rPr lang="en-US" altLang="zh-CN" sz="1800" b="1" dirty="0">
                <a:latin typeface="Times New Roman" pitchFamily="18" charset="0"/>
              </a:rPr>
              <a:t>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</a:rPr>
              <a:t>MOV	AL,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</a:rPr>
              <a:t>00</a:t>
            </a:r>
            <a:r>
              <a:rPr lang="en-US" altLang="zh-CN" sz="1800" b="1" dirty="0">
                <a:latin typeface="Times New Roman" pitchFamily="18" charset="0"/>
              </a:rPr>
              <a:t>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</a:rPr>
              <a:t>OUT	DX, AL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</a:rPr>
              <a:t>MOV	AL,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</a:rPr>
              <a:t>02</a:t>
            </a:r>
            <a:r>
              <a:rPr lang="en-US" altLang="zh-CN" sz="1800" b="1" dirty="0">
                <a:latin typeface="Times New Roman" pitchFamily="18" charset="0"/>
              </a:rPr>
              <a:t>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</a:rPr>
              <a:t>OUT	DX, AL		; Timer1</a:t>
            </a:r>
            <a:r>
              <a:rPr lang="zh-CN" altLang="en-US" sz="1800" b="1">
                <a:latin typeface="Times New Roman" pitchFamily="18" charset="0"/>
              </a:rPr>
              <a:t>，</a:t>
            </a:r>
            <a:r>
              <a:rPr lang="en-US" altLang="zh-CN" sz="1800" b="1" smtClean="0">
                <a:latin typeface="Times New Roman" pitchFamily="18" charset="0"/>
              </a:rPr>
              <a:t>0200</a:t>
            </a:r>
            <a:endParaRPr lang="en-US" altLang="zh-CN" sz="1800" b="1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</a:rPr>
              <a:t>MOV	DX, 0</a:t>
            </a:r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</a:rPr>
              <a:t>FF06</a:t>
            </a:r>
            <a:r>
              <a:rPr lang="en-US" altLang="zh-CN" sz="1800" b="1" dirty="0">
                <a:latin typeface="Times New Roman" pitchFamily="18" charset="0"/>
              </a:rPr>
              <a:t>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</a:rPr>
              <a:t>MOV	AX,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</a:rPr>
              <a:t>0050</a:t>
            </a:r>
            <a:r>
              <a:rPr lang="en-US" altLang="zh-CN" sz="1800" b="1" dirty="0">
                <a:latin typeface="Times New Roman" pitchFamily="18" charset="0"/>
              </a:rPr>
              <a:t>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</a:rPr>
              <a:t>OUT	DX, AL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</a:rPr>
              <a:t>MOV	AL, AH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</a:rPr>
              <a:t>OUT	DX, AL		; Timer2</a:t>
            </a:r>
            <a:r>
              <a:rPr lang="zh-CN" altLang="en-US" sz="1800" b="1">
                <a:latin typeface="Times New Roman" pitchFamily="18" charset="0"/>
              </a:rPr>
              <a:t>，</a:t>
            </a:r>
            <a:r>
              <a:rPr lang="en-US" altLang="zh-CN" sz="1800" b="1" smtClean="0">
                <a:latin typeface="Times New Roman" pitchFamily="18" charset="0"/>
              </a:rPr>
              <a:t>0050</a:t>
            </a:r>
            <a:endParaRPr lang="zh-CN" altLang="en-US" sz="1800" b="1" dirty="0">
              <a:latin typeface="Times New Roman" pitchFamily="18" charset="0"/>
            </a:endParaRPr>
          </a:p>
        </p:txBody>
      </p:sp>
      <p:sp>
        <p:nvSpPr>
          <p:cNvPr id="1147908" name="Text Box 4"/>
          <p:cNvSpPr txBox="1">
            <a:spLocks noChangeArrowheads="1"/>
          </p:cNvSpPr>
          <p:nvPr/>
        </p:nvSpPr>
        <p:spPr bwMode="auto">
          <a:xfrm>
            <a:off x="395288" y="44450"/>
            <a:ext cx="115252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/>
              <a:t>SET8253:</a:t>
            </a:r>
          </a:p>
        </p:txBody>
      </p:sp>
      <p:sp>
        <p:nvSpPr>
          <p:cNvPr id="1147909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67625" y="2812405"/>
            <a:ext cx="1223963" cy="461665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  <a:ea typeface="楷体_GB2312" pitchFamily="49" charset="-122"/>
              </a:rPr>
              <a:t>连接</a:t>
            </a:r>
            <a:endParaRPr lang="en-US" altLang="zh-CN" dirty="0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1147910" name="AutoShape 6"/>
          <p:cNvSpPr>
            <a:spLocks/>
          </p:cNvSpPr>
          <p:nvPr/>
        </p:nvSpPr>
        <p:spPr bwMode="auto">
          <a:xfrm>
            <a:off x="1476375" y="2205038"/>
            <a:ext cx="215900" cy="1439862"/>
          </a:xfrm>
          <a:prstGeom prst="leftBracket">
            <a:avLst>
              <a:gd name="adj" fmla="val 55576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47911" name="AutoShape 7"/>
          <p:cNvSpPr>
            <a:spLocks/>
          </p:cNvSpPr>
          <p:nvPr/>
        </p:nvSpPr>
        <p:spPr bwMode="auto">
          <a:xfrm>
            <a:off x="1476375" y="3716338"/>
            <a:ext cx="215900" cy="1439862"/>
          </a:xfrm>
          <a:prstGeom prst="leftBracket">
            <a:avLst>
              <a:gd name="adj" fmla="val 55576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47912" name="AutoShape 8"/>
          <p:cNvSpPr>
            <a:spLocks/>
          </p:cNvSpPr>
          <p:nvPr/>
        </p:nvSpPr>
        <p:spPr bwMode="auto">
          <a:xfrm>
            <a:off x="1476375" y="5229225"/>
            <a:ext cx="215900" cy="1439863"/>
          </a:xfrm>
          <a:prstGeom prst="leftBracket">
            <a:avLst>
              <a:gd name="adj" fmla="val 55576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47913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19925" y="3500438"/>
            <a:ext cx="1889125" cy="523875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ea typeface="楷体_GB2312" pitchFamily="49" charset="-122"/>
              </a:rPr>
              <a:t>控制寄存器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45815A-0A3B-4725-BCF4-5E7FEDC04D9D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179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2413" y="1341438"/>
            <a:ext cx="8783637" cy="532765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</a:rPr>
              <a:t>【</a:t>
            </a:r>
            <a:r>
              <a:rPr lang="zh-CN" altLang="en-US" sz="2800" b="1">
                <a:latin typeface="Times New Roman" pitchFamily="18" charset="0"/>
              </a:rPr>
              <a:t>例</a:t>
            </a:r>
            <a:r>
              <a:rPr lang="en-US" altLang="zh-CN" sz="2800" b="1">
                <a:latin typeface="Times New Roman" pitchFamily="18" charset="0"/>
              </a:rPr>
              <a:t>】</a:t>
            </a:r>
            <a:r>
              <a:rPr lang="zh-CN" altLang="en-US" sz="2800" b="1">
                <a:latin typeface="Times New Roman" pitchFamily="18" charset="0"/>
              </a:rPr>
              <a:t>电源掉电检测。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        我们目前使用的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220 V</a:t>
            </a:r>
            <a:r>
              <a:rPr lang="zh-CN" altLang="en-US" sz="2800" b="1">
                <a:latin typeface="Times New Roman" pitchFamily="18" charset="0"/>
              </a:rPr>
              <a:t>电源为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50 Hz</a:t>
            </a:r>
            <a:r>
              <a:rPr lang="zh-CN" altLang="en-US" sz="2800" b="1">
                <a:latin typeface="Times New Roman" pitchFamily="18" charset="0"/>
              </a:rPr>
              <a:t>交流电</a:t>
            </a:r>
            <a:r>
              <a:rPr lang="en-US" altLang="zh-CN" sz="2800" b="1">
                <a:latin typeface="宋体" charset="-122"/>
              </a:rPr>
              <a:t>(</a:t>
            </a:r>
            <a:r>
              <a:rPr lang="zh-CN" altLang="en-US" sz="2800" b="1">
                <a:latin typeface="Times New Roman" pitchFamily="18" charset="0"/>
              </a:rPr>
              <a:t>国外通常使用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</a:rPr>
              <a:t>110 V</a:t>
            </a:r>
            <a:r>
              <a:rPr lang="zh-CN" altLang="en-US" sz="2800" b="1">
                <a:latin typeface="Times New Roman" pitchFamily="18" charset="0"/>
              </a:rPr>
              <a:t>、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</a:rPr>
              <a:t>60 Hz</a:t>
            </a:r>
            <a:r>
              <a:rPr lang="zh-CN" altLang="en-US" sz="2800" b="1">
                <a:latin typeface="Times New Roman" pitchFamily="18" charset="0"/>
              </a:rPr>
              <a:t>交流电</a:t>
            </a:r>
            <a:r>
              <a:rPr lang="en-US" altLang="zh-CN" sz="2800" b="1">
                <a:latin typeface="宋体" charset="-122"/>
              </a:rPr>
              <a:t>)</a:t>
            </a:r>
            <a:r>
              <a:rPr lang="zh-CN" altLang="en-US" sz="2800" b="1">
                <a:latin typeface="Times New Roman" pitchFamily="18" charset="0"/>
              </a:rPr>
              <a:t>，它通常作为微机系统的系统电源。当系统电源因各种原因出现故障时，为了保护系统的工作状态，需要在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备用电源</a:t>
            </a:r>
            <a:r>
              <a:rPr lang="zh-CN" altLang="en-US" sz="2800" b="1">
                <a:latin typeface="Times New Roman" pitchFamily="18" charset="0"/>
              </a:rPr>
              <a:t>的支持下对重要信息进行保护等处理，以便系统恢复正常供电后能够继续原来的工作，这就需要进行电源掉电检测。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1179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7.2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可编程定时器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8253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五、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8253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的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初始化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及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应用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41EFE7-E648-46D7-AB7F-06BDAC243271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180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2413" y="1341438"/>
            <a:ext cx="8783637" cy="5327650"/>
          </a:xfrm>
        </p:spPr>
        <p:txBody>
          <a:bodyPr/>
          <a:lstStyle/>
          <a:p>
            <a:pPr marL="358775" indent="-358775"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</a:rPr>
              <a:t>【</a:t>
            </a:r>
            <a:r>
              <a:rPr lang="zh-CN" altLang="en-US" sz="2800" b="1">
                <a:latin typeface="Times New Roman" pitchFamily="18" charset="0"/>
              </a:rPr>
              <a:t>例</a:t>
            </a:r>
            <a:r>
              <a:rPr lang="en-US" altLang="zh-CN" sz="2800" b="1">
                <a:latin typeface="Times New Roman" pitchFamily="18" charset="0"/>
              </a:rPr>
              <a:t>】</a:t>
            </a:r>
            <a:r>
              <a:rPr lang="zh-CN" altLang="en-US" sz="2800" b="1">
                <a:latin typeface="Times New Roman" pitchFamily="18" charset="0"/>
              </a:rPr>
              <a:t>电源掉电检测。</a:t>
            </a:r>
          </a:p>
          <a:p>
            <a:pPr marL="358775" indent="-358775">
              <a:buFont typeface="Wingdings" pitchFamily="2" charset="2"/>
              <a:buNone/>
            </a:pPr>
            <a:r>
              <a:rPr lang="zh-CN" altLang="zh-CN" sz="2800" b="1">
                <a:latin typeface="Times New Roman" pitchFamily="18" charset="0"/>
              </a:rPr>
              <a:t>利用8253实现电源掉电检测的</a:t>
            </a:r>
            <a:r>
              <a:rPr lang="zh-CN" altLang="zh-CN" sz="2800" b="1">
                <a:solidFill>
                  <a:schemeClr val="bg2"/>
                </a:solidFill>
                <a:latin typeface="Times New Roman" pitchFamily="18" charset="0"/>
                <a:ea typeface="黑体" pitchFamily="2" charset="-122"/>
              </a:rPr>
              <a:t>设计思想</a:t>
            </a:r>
            <a:r>
              <a:rPr lang="zh-CN" altLang="en-US" sz="2800" b="1">
                <a:latin typeface="Times New Roman" pitchFamily="18" charset="0"/>
              </a:rPr>
              <a:t>：</a:t>
            </a:r>
          </a:p>
          <a:p>
            <a:pPr marL="358775" indent="-358775"/>
            <a:r>
              <a:rPr lang="zh-CN" altLang="zh-CN" sz="2400" b="1">
                <a:latin typeface="Times New Roman" pitchFamily="18" charset="0"/>
              </a:rPr>
              <a:t>利用电源信号经检波、整流生成8253的GATE，这样GATE信号每20ms/16.67ms</a:t>
            </a:r>
            <a:r>
              <a:rPr lang="zh-CN" altLang="zh-CN" sz="2400" b="1">
                <a:latin typeface="宋体" charset="-122"/>
              </a:rPr>
              <a:t>(</a:t>
            </a:r>
            <a:r>
              <a:rPr lang="zh-CN" altLang="zh-CN" sz="2400" b="1">
                <a:latin typeface="Times New Roman" pitchFamily="18" charset="0"/>
              </a:rPr>
              <a:t>对应50Hz/60Hz</a:t>
            </a:r>
            <a:r>
              <a:rPr lang="zh-CN" altLang="zh-CN" sz="2400" b="1">
                <a:latin typeface="宋体" charset="-122"/>
              </a:rPr>
              <a:t>)</a:t>
            </a:r>
            <a:r>
              <a:rPr lang="zh-CN" altLang="zh-CN" sz="2400" b="1">
                <a:latin typeface="Times New Roman" pitchFamily="18" charset="0"/>
              </a:rPr>
              <a:t>产生一次脉冲。</a:t>
            </a:r>
            <a:endParaRPr lang="zh-CN" altLang="en-US" sz="2400" b="1">
              <a:latin typeface="Times New Roman" pitchFamily="18" charset="0"/>
            </a:endParaRPr>
          </a:p>
          <a:p>
            <a:pPr marL="358775" indent="-358775"/>
            <a:r>
              <a:rPr lang="zh-CN" altLang="zh-CN" sz="2400" b="1">
                <a:latin typeface="Times New Roman" pitchFamily="18" charset="0"/>
              </a:rPr>
              <a:t>使计数值N取得足够大，在方式1下，使得计数器在20ms</a:t>
            </a:r>
            <a:r>
              <a:rPr lang="zh-CN" altLang="en-US" sz="2400" b="1">
                <a:latin typeface="Times New Roman" pitchFamily="18" charset="0"/>
              </a:rPr>
              <a:t> </a:t>
            </a:r>
            <a:r>
              <a:rPr lang="zh-CN" altLang="zh-CN" sz="2400" b="1">
                <a:latin typeface="宋体" charset="-122"/>
              </a:rPr>
              <a:t>(</a:t>
            </a:r>
            <a:r>
              <a:rPr lang="zh-CN" altLang="zh-CN" sz="2400" b="1">
                <a:latin typeface="Times New Roman" pitchFamily="18" charset="0"/>
              </a:rPr>
              <a:t>16.67 ms</a:t>
            </a:r>
            <a:r>
              <a:rPr lang="zh-CN" altLang="zh-CN" sz="2400" b="1">
                <a:latin typeface="宋体" charset="-122"/>
              </a:rPr>
              <a:t>)</a:t>
            </a:r>
            <a:r>
              <a:rPr lang="zh-CN" altLang="zh-CN" sz="2400" b="1">
                <a:latin typeface="Times New Roman" pitchFamily="18" charset="0"/>
              </a:rPr>
              <a:t>内始终不能减到0，这样，不断出现的GATE脉冲上升沿就会使8253计数器不断被重启计数，使OUT输出一直维持为0，从而不能对8086 CPU产生NMI。</a:t>
            </a:r>
            <a:endParaRPr lang="zh-CN" altLang="en-US" sz="2400" b="1">
              <a:latin typeface="Times New Roman" pitchFamily="18" charset="0"/>
            </a:endParaRPr>
          </a:p>
          <a:p>
            <a:pPr marL="358775" indent="-358775"/>
            <a:r>
              <a:rPr lang="zh-CN" altLang="zh-CN" sz="2400" b="1">
                <a:latin typeface="Times New Roman" pitchFamily="18" charset="0"/>
              </a:rPr>
              <a:t>当电源出现故障时，GATE信号不再产生，计数器最终会计数到0，从而使OUT输出为1，产生对8086 CPU的掉电中断NMI。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1180675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7.2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可编程定时器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8253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五、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8253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的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初始化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及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应用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A0B83C-4B98-4DC9-A102-5FE1A33E88EA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1181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" y="1270000"/>
            <a:ext cx="3527425" cy="574675"/>
          </a:xfrm>
        </p:spPr>
        <p:txBody>
          <a:bodyPr/>
          <a:lstStyle/>
          <a:p>
            <a:pPr marL="358775" indent="-358775"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</a:rPr>
              <a:t>【</a:t>
            </a:r>
            <a:r>
              <a:rPr lang="zh-CN" altLang="en-US" sz="2800" b="1">
                <a:latin typeface="Times New Roman" pitchFamily="18" charset="0"/>
              </a:rPr>
              <a:t>例</a:t>
            </a:r>
            <a:r>
              <a:rPr lang="en-US" altLang="zh-CN" sz="2800" b="1">
                <a:latin typeface="Times New Roman" pitchFamily="18" charset="0"/>
              </a:rPr>
              <a:t>】</a:t>
            </a:r>
            <a:r>
              <a:rPr lang="zh-CN" altLang="en-US" sz="2800" b="1">
                <a:latin typeface="Times New Roman" pitchFamily="18" charset="0"/>
              </a:rPr>
              <a:t>电源掉电检测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118169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7.2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可编程定时器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8253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五、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8253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的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初始化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及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应用</a:t>
            </a:r>
          </a:p>
        </p:txBody>
      </p:sp>
      <p:sp>
        <p:nvSpPr>
          <p:cNvPr id="1181700" name="Text Box 4"/>
          <p:cNvSpPr txBox="1">
            <a:spLocks noChangeArrowheads="1"/>
          </p:cNvSpPr>
          <p:nvPr/>
        </p:nvSpPr>
        <p:spPr bwMode="auto">
          <a:xfrm>
            <a:off x="1403350" y="6092825"/>
            <a:ext cx="271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kumimoji="1" lang="zh-CN" altLang="en-US">
                <a:solidFill>
                  <a:schemeClr val="bg2"/>
                </a:solidFill>
                <a:latin typeface="宋体" charset="-122"/>
              </a:rPr>
              <a:t>电源掉电检测电路</a:t>
            </a:r>
            <a:r>
              <a:rPr kumimoji="1" lang="zh-CN" altLang="en-US">
                <a:solidFill>
                  <a:schemeClr val="bg2"/>
                </a:solidFill>
              </a:rPr>
              <a:t> </a:t>
            </a:r>
          </a:p>
        </p:txBody>
      </p:sp>
      <p:graphicFrame>
        <p:nvGraphicFramePr>
          <p:cNvPr id="1181701" name="Object 5"/>
          <p:cNvGraphicFramePr>
            <a:graphicFrameLocks noChangeAspect="1"/>
          </p:cNvGraphicFramePr>
          <p:nvPr/>
        </p:nvGraphicFramePr>
        <p:xfrm>
          <a:off x="3473450" y="1557338"/>
          <a:ext cx="5562600" cy="499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703" r:id="rId3" imgW="2102443" imgH="1888276" progId="Visio.Drawing.11">
                  <p:embed/>
                </p:oleObj>
              </mc:Choice>
              <mc:Fallback>
                <p:oleObj r:id="rId3" imgW="2102443" imgH="1888276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1557338"/>
                        <a:ext cx="5562600" cy="499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35F6F4-B621-44F3-8F43-A70F4EC68B35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7.2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可编程定时器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8253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一、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外部引线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及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功能</a:t>
            </a:r>
          </a:p>
        </p:txBody>
      </p:sp>
      <p:graphicFrame>
        <p:nvGraphicFramePr>
          <p:cNvPr id="1123335" name="Object 7"/>
          <p:cNvGraphicFramePr>
            <a:graphicFrameLocks noChangeAspect="1"/>
          </p:cNvGraphicFramePr>
          <p:nvPr/>
        </p:nvGraphicFramePr>
        <p:xfrm>
          <a:off x="250825" y="1916113"/>
          <a:ext cx="8640763" cy="434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337" name="Image" r:id="rId3" imgW="17142857" imgH="8620408" progId="">
                  <p:embed/>
                </p:oleObj>
              </mc:Choice>
              <mc:Fallback>
                <p:oleObj name="Image" r:id="rId3" imgW="17142857" imgH="8620408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916113"/>
                        <a:ext cx="8640763" cy="434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3336" name="AutoShape 8"/>
          <p:cNvSpPr>
            <a:spLocks/>
          </p:cNvSpPr>
          <p:nvPr/>
        </p:nvSpPr>
        <p:spPr bwMode="auto">
          <a:xfrm>
            <a:off x="3059113" y="2876550"/>
            <a:ext cx="215900" cy="1081088"/>
          </a:xfrm>
          <a:prstGeom prst="rightBrace">
            <a:avLst>
              <a:gd name="adj1" fmla="val 41728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3337" name="Text Box 9"/>
          <p:cNvSpPr txBox="1">
            <a:spLocks noChangeArrowheads="1"/>
          </p:cNvSpPr>
          <p:nvPr/>
        </p:nvSpPr>
        <p:spPr bwMode="auto">
          <a:xfrm>
            <a:off x="3132138" y="3200400"/>
            <a:ext cx="5762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写</a:t>
            </a:r>
          </a:p>
        </p:txBody>
      </p:sp>
      <p:sp>
        <p:nvSpPr>
          <p:cNvPr id="1123338" name="AutoShape 10"/>
          <p:cNvSpPr>
            <a:spLocks/>
          </p:cNvSpPr>
          <p:nvPr/>
        </p:nvSpPr>
        <p:spPr bwMode="auto">
          <a:xfrm>
            <a:off x="3059113" y="4029075"/>
            <a:ext cx="217487" cy="863600"/>
          </a:xfrm>
          <a:prstGeom prst="rightBrace">
            <a:avLst>
              <a:gd name="adj1" fmla="val 3309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3339" name="Text Box 11"/>
          <p:cNvSpPr txBox="1">
            <a:spLocks noChangeArrowheads="1"/>
          </p:cNvSpPr>
          <p:nvPr/>
        </p:nvSpPr>
        <p:spPr bwMode="auto">
          <a:xfrm>
            <a:off x="3132138" y="4244975"/>
            <a:ext cx="5762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读</a:t>
            </a:r>
          </a:p>
        </p:txBody>
      </p:sp>
      <p:sp>
        <p:nvSpPr>
          <p:cNvPr id="1123340" name="Text Box 12"/>
          <p:cNvSpPr txBox="1">
            <a:spLocks noChangeArrowheads="1"/>
          </p:cNvSpPr>
          <p:nvPr/>
        </p:nvSpPr>
        <p:spPr bwMode="auto">
          <a:xfrm>
            <a:off x="4427538" y="5397500"/>
            <a:ext cx="863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高阻</a:t>
            </a:r>
          </a:p>
        </p:txBody>
      </p:sp>
      <p:sp>
        <p:nvSpPr>
          <p:cNvPr id="1123341" name="Text Box 13"/>
          <p:cNvSpPr txBox="1">
            <a:spLocks noChangeArrowheads="1"/>
          </p:cNvSpPr>
          <p:nvPr/>
        </p:nvSpPr>
        <p:spPr bwMode="auto">
          <a:xfrm>
            <a:off x="827088" y="1268413"/>
            <a:ext cx="4392612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>
                <a:solidFill>
                  <a:schemeClr val="bg2"/>
                </a:solidFill>
                <a:ea typeface="黑体" pitchFamily="2" charset="-122"/>
              </a:rPr>
              <a:t>内部寄存器寻址：</a:t>
            </a:r>
          </a:p>
        </p:txBody>
      </p:sp>
      <p:sp>
        <p:nvSpPr>
          <p:cNvPr id="1123342" name="AutoShape 1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16913" y="1123950"/>
            <a:ext cx="431800" cy="433388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197F1-81BE-410A-9D5D-F0FF0983D10E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182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2413" y="1341438"/>
            <a:ext cx="8783637" cy="532765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</a:rPr>
              <a:t>【</a:t>
            </a:r>
            <a:r>
              <a:rPr lang="zh-CN" altLang="en-US" sz="2800" b="1">
                <a:latin typeface="Times New Roman" pitchFamily="18" charset="0"/>
              </a:rPr>
              <a:t>例</a:t>
            </a:r>
            <a:r>
              <a:rPr lang="en-US" altLang="zh-CN" sz="2800" b="1">
                <a:latin typeface="Times New Roman" pitchFamily="18" charset="0"/>
              </a:rPr>
              <a:t>】</a:t>
            </a:r>
            <a:r>
              <a:rPr lang="zh-CN" altLang="en-US" sz="2800" b="1">
                <a:latin typeface="Times New Roman" pitchFamily="18" charset="0"/>
              </a:rPr>
              <a:t>电源掉电检测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      若</a:t>
            </a:r>
            <a:r>
              <a:rPr lang="en-US" altLang="zh-CN" sz="2400" b="1">
                <a:latin typeface="Times New Roman" pitchFamily="18" charset="0"/>
              </a:rPr>
              <a:t>CLK</a:t>
            </a:r>
            <a:r>
              <a:rPr lang="zh-CN" altLang="en-US" sz="2400" b="1">
                <a:latin typeface="Times New Roman" pitchFamily="18" charset="0"/>
              </a:rPr>
              <a:t>为</a:t>
            </a:r>
            <a:r>
              <a:rPr lang="en-US" altLang="zh-CN" sz="2400" b="1">
                <a:latin typeface="Times New Roman" pitchFamily="18" charset="0"/>
              </a:rPr>
              <a:t>2.4576 MHz</a:t>
            </a:r>
            <a:r>
              <a:rPr lang="zh-CN" altLang="en-US" sz="2400" b="1">
                <a:latin typeface="Times New Roman" pitchFamily="18" charset="0"/>
              </a:rPr>
              <a:t>，</a:t>
            </a:r>
            <a:r>
              <a:rPr lang="en-US" altLang="zh-CN" sz="2400" b="1">
                <a:latin typeface="Times New Roman" pitchFamily="18" charset="0"/>
              </a:rPr>
              <a:t>GATE</a:t>
            </a:r>
            <a:r>
              <a:rPr lang="zh-CN" altLang="en-US" sz="2400" b="1">
                <a:latin typeface="Times New Roman" pitchFamily="18" charset="0"/>
              </a:rPr>
              <a:t>在</a:t>
            </a:r>
            <a:r>
              <a:rPr lang="en-US" altLang="zh-CN" sz="2400" b="1">
                <a:latin typeface="Times New Roman" pitchFamily="18" charset="0"/>
              </a:rPr>
              <a:t>20ms</a:t>
            </a:r>
            <a:r>
              <a:rPr lang="zh-CN" altLang="en-US" sz="2400" b="1">
                <a:latin typeface="Times New Roman" pitchFamily="18" charset="0"/>
              </a:rPr>
              <a:t>内产生一个触发信号，即</a:t>
            </a:r>
            <a:r>
              <a:rPr lang="en-US" altLang="zh-CN" sz="2400" b="1">
                <a:latin typeface="Times New Roman" pitchFamily="18" charset="0"/>
              </a:rPr>
              <a:t>GATE</a:t>
            </a:r>
            <a:r>
              <a:rPr lang="zh-CN" altLang="en-US" sz="2400" b="1">
                <a:latin typeface="Times New Roman" pitchFamily="18" charset="0"/>
              </a:rPr>
              <a:t>信号周期为</a:t>
            </a:r>
            <a:r>
              <a:rPr lang="en-US" altLang="en-US" sz="2400" b="1">
                <a:latin typeface="Times New Roman" pitchFamily="18" charset="0"/>
              </a:rPr>
              <a:t>491</a:t>
            </a:r>
            <a:r>
              <a:rPr lang="en-US" altLang="zh-CN" sz="2400" b="1">
                <a:latin typeface="Times New Roman" pitchFamily="18" charset="0"/>
              </a:rPr>
              <a:t>52</a:t>
            </a:r>
            <a:r>
              <a:rPr lang="zh-CN" altLang="en-US" sz="2400" b="1">
                <a:latin typeface="Times New Roman" pitchFamily="18" charset="0"/>
              </a:rPr>
              <a:t>个时钟周期（</a:t>
            </a:r>
            <a:r>
              <a:rPr lang="en-US" altLang="zh-CN" sz="2400" b="1">
                <a:latin typeface="Times New Roman" pitchFamily="18" charset="0"/>
              </a:rPr>
              <a:t>0.02s×2457600Hz</a:t>
            </a:r>
            <a:r>
              <a:rPr lang="zh-CN" altLang="en-US" sz="2400" b="1">
                <a:latin typeface="Times New Roman" pitchFamily="18" charset="0"/>
              </a:rPr>
              <a:t>），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则应取计数值 </a:t>
            </a:r>
            <a:r>
              <a:rPr lang="en-US" altLang="zh-CN" sz="2400" b="1">
                <a:latin typeface="Times New Roman" pitchFamily="18" charset="0"/>
              </a:rPr>
              <a:t>N</a:t>
            </a:r>
            <a:r>
              <a:rPr lang="zh-CN" altLang="en-US" sz="2400" b="1">
                <a:latin typeface="Times New Roman" pitchFamily="18" charset="0"/>
              </a:rPr>
              <a:t>＞</a:t>
            </a:r>
            <a:r>
              <a:rPr lang="en-US" altLang="zh-CN" sz="2400" b="1">
                <a:latin typeface="Times New Roman" pitchFamily="18" charset="0"/>
              </a:rPr>
              <a:t>49152</a:t>
            </a:r>
            <a:r>
              <a:rPr lang="en-US" altLang="zh-CN" sz="2400" b="1">
                <a:latin typeface="宋体" charset="-122"/>
              </a:rPr>
              <a:t>(</a:t>
            </a:r>
            <a:r>
              <a:rPr lang="en-US" altLang="zh-CN" sz="2400" b="1">
                <a:latin typeface="Times New Roman" pitchFamily="18" charset="0"/>
              </a:rPr>
              <a:t>C000H</a:t>
            </a:r>
            <a:r>
              <a:rPr lang="en-US" altLang="zh-CN" sz="2400" b="1">
                <a:latin typeface="宋体" charset="-122"/>
              </a:rPr>
              <a:t>)</a:t>
            </a:r>
            <a:r>
              <a:rPr lang="zh-CN" altLang="en-US" sz="2400" b="1">
                <a:latin typeface="Times New Roman" pitchFamily="18" charset="0"/>
              </a:rPr>
              <a:t>。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   8253</a:t>
            </a:r>
            <a:r>
              <a:rPr lang="zh-CN" altLang="en-US" sz="2400" b="1">
                <a:latin typeface="Times New Roman" pitchFamily="18" charset="0"/>
              </a:rPr>
              <a:t>初始化程序：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</a:t>
            </a:r>
            <a:r>
              <a:rPr lang="zh-CN" altLang="en-US" sz="2400" b="1">
                <a:latin typeface="Times New Roman" pitchFamily="18" charset="0"/>
              </a:rPr>
              <a:t>（设</a:t>
            </a:r>
            <a:r>
              <a:rPr lang="en-US" altLang="zh-CN" sz="2400" b="1">
                <a:latin typeface="Times New Roman" pitchFamily="18" charset="0"/>
              </a:rPr>
              <a:t>8253</a:t>
            </a:r>
            <a:r>
              <a:rPr lang="zh-CN" altLang="en-US" sz="2400" b="1">
                <a:latin typeface="Times New Roman" pitchFamily="18" charset="0"/>
              </a:rPr>
              <a:t>的</a:t>
            </a:r>
            <a:r>
              <a:rPr lang="en-US" altLang="zh-CN" sz="2400" b="1">
                <a:latin typeface="Times New Roman" pitchFamily="18" charset="0"/>
              </a:rPr>
              <a:t>I/O</a:t>
            </a:r>
            <a:r>
              <a:rPr lang="zh-CN" altLang="en-US" sz="2400" b="1">
                <a:latin typeface="Times New Roman" pitchFamily="18" charset="0"/>
              </a:rPr>
              <a:t>地址为</a:t>
            </a:r>
            <a:r>
              <a:rPr lang="en-US" altLang="zh-CN" sz="2400" b="1">
                <a:latin typeface="Times New Roman" pitchFamily="18" charset="0"/>
              </a:rPr>
              <a:t>200H</a:t>
            </a:r>
            <a:r>
              <a:rPr lang="zh-CN" altLang="en-US" sz="2400" b="1">
                <a:latin typeface="Times New Roman" pitchFamily="18" charset="0"/>
              </a:rPr>
              <a:t>～</a:t>
            </a:r>
            <a:r>
              <a:rPr lang="en-US" altLang="zh-CN" sz="2400" b="1">
                <a:latin typeface="Times New Roman" pitchFamily="18" charset="0"/>
              </a:rPr>
              <a:t>207H</a:t>
            </a:r>
            <a:r>
              <a:rPr lang="zh-CN" altLang="en-US" sz="2400" b="1">
                <a:latin typeface="Times New Roman" pitchFamily="18" charset="0"/>
              </a:rPr>
              <a:t>中的偶地址）</a:t>
            </a:r>
          </a:p>
        </p:txBody>
      </p:sp>
      <p:sp>
        <p:nvSpPr>
          <p:cNvPr id="1182723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7.2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可编程定时器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8253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五、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8253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的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初始化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及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应用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BDEC7B-005D-4155-B81E-EEB4381C45B2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183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2413" y="1341438"/>
            <a:ext cx="8712200" cy="143986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</a:rPr>
              <a:t>【</a:t>
            </a:r>
            <a:r>
              <a:rPr lang="zh-CN" altLang="en-US" sz="2800" b="1">
                <a:latin typeface="Times New Roman" pitchFamily="18" charset="0"/>
              </a:rPr>
              <a:t>例</a:t>
            </a:r>
            <a:r>
              <a:rPr lang="en-US" altLang="zh-CN" sz="2800" b="1">
                <a:latin typeface="Times New Roman" pitchFamily="18" charset="0"/>
              </a:rPr>
              <a:t>】</a:t>
            </a:r>
            <a:r>
              <a:rPr lang="zh-CN" altLang="en-US" sz="2800" b="1">
                <a:latin typeface="Times New Roman" pitchFamily="18" charset="0"/>
              </a:rPr>
              <a:t>电源掉电检测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   8253</a:t>
            </a:r>
            <a:r>
              <a:rPr lang="zh-CN" altLang="en-US" sz="2400" b="1">
                <a:latin typeface="Times New Roman" pitchFamily="18" charset="0"/>
              </a:rPr>
              <a:t>初始化程序：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</a:t>
            </a:r>
            <a:r>
              <a:rPr lang="zh-CN" altLang="en-US" sz="2400" b="1">
                <a:latin typeface="Times New Roman" pitchFamily="18" charset="0"/>
              </a:rPr>
              <a:t>（设</a:t>
            </a:r>
            <a:r>
              <a:rPr lang="en-US" altLang="zh-CN" sz="2400" b="1">
                <a:latin typeface="Times New Roman" pitchFamily="18" charset="0"/>
              </a:rPr>
              <a:t>8253</a:t>
            </a:r>
            <a:r>
              <a:rPr lang="zh-CN" altLang="en-US" sz="2400" b="1">
                <a:latin typeface="Times New Roman" pitchFamily="18" charset="0"/>
              </a:rPr>
              <a:t>的</a:t>
            </a:r>
            <a:r>
              <a:rPr lang="en-US" altLang="zh-CN" sz="2400" b="1">
                <a:latin typeface="Times New Roman" pitchFamily="18" charset="0"/>
              </a:rPr>
              <a:t>I/O</a:t>
            </a:r>
            <a:r>
              <a:rPr lang="zh-CN" altLang="en-US" sz="2400" b="1">
                <a:latin typeface="Times New Roman" pitchFamily="18" charset="0"/>
              </a:rPr>
              <a:t>地址为</a:t>
            </a:r>
            <a:r>
              <a:rPr lang="en-US" altLang="zh-CN" sz="2400" b="1">
                <a:latin typeface="Times New Roman" pitchFamily="18" charset="0"/>
              </a:rPr>
              <a:t>200H</a:t>
            </a:r>
            <a:r>
              <a:rPr lang="zh-CN" altLang="en-US" sz="2400" b="1">
                <a:latin typeface="Times New Roman" pitchFamily="18" charset="0"/>
              </a:rPr>
              <a:t>～</a:t>
            </a:r>
            <a:r>
              <a:rPr lang="en-US" altLang="zh-CN" sz="2400" b="1">
                <a:latin typeface="Times New Roman" pitchFamily="18" charset="0"/>
              </a:rPr>
              <a:t>207H</a:t>
            </a:r>
            <a:r>
              <a:rPr lang="zh-CN" altLang="en-US" sz="2400" b="1">
                <a:latin typeface="Times New Roman" pitchFamily="18" charset="0"/>
              </a:rPr>
              <a:t>中的偶地址）</a:t>
            </a:r>
          </a:p>
        </p:txBody>
      </p:sp>
      <p:sp>
        <p:nvSpPr>
          <p:cNvPr id="1183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7.2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可编程定时器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8253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五、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8253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的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初始化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及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应用</a:t>
            </a:r>
          </a:p>
        </p:txBody>
      </p:sp>
      <p:sp>
        <p:nvSpPr>
          <p:cNvPr id="1183748" name="Text Box 4"/>
          <p:cNvSpPr txBox="1">
            <a:spLocks noChangeArrowheads="1"/>
          </p:cNvSpPr>
          <p:nvPr/>
        </p:nvSpPr>
        <p:spPr bwMode="auto">
          <a:xfrm>
            <a:off x="611188" y="2852738"/>
            <a:ext cx="7993062" cy="374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Tx/>
              <a:buFontTx/>
              <a:buNone/>
            </a:pPr>
            <a:r>
              <a:rPr kumimoji="1" lang="en-US" altLang="zh-CN" dirty="0">
                <a:latin typeface="Courier New" pitchFamily="49" charset="0"/>
              </a:rPr>
              <a:t>MOV  DX,0206H</a:t>
            </a:r>
          </a:p>
          <a:p>
            <a:pPr algn="l">
              <a:lnSpc>
                <a:spcPct val="110000"/>
              </a:lnSpc>
              <a:buClrTx/>
              <a:buFontTx/>
              <a:buNone/>
            </a:pPr>
            <a:r>
              <a:rPr kumimoji="1" lang="en-US" altLang="zh-CN" dirty="0">
                <a:latin typeface="Courier New" pitchFamily="49" charset="0"/>
              </a:rPr>
              <a:t>MOV  AL,</a:t>
            </a:r>
            <a:r>
              <a:rPr kumimoji="1" lang="en-US" altLang="zh-CN" dirty="0">
                <a:solidFill>
                  <a:srgbClr val="FF6600"/>
                </a:solidFill>
                <a:latin typeface="Courier New" pitchFamily="49" charset="0"/>
              </a:rPr>
              <a:t>00</a:t>
            </a:r>
            <a:r>
              <a:rPr kumimoji="1" lang="en-US" altLang="zh-CN" dirty="0">
                <a:solidFill>
                  <a:srgbClr val="0000FF"/>
                </a:solidFill>
                <a:latin typeface="Courier New" pitchFamily="49" charset="0"/>
              </a:rPr>
              <a:t>11</a:t>
            </a:r>
            <a:r>
              <a:rPr kumimoji="1" lang="en-US" altLang="zh-CN" dirty="0">
                <a:solidFill>
                  <a:srgbClr val="FF0066"/>
                </a:solidFill>
                <a:latin typeface="Courier New" pitchFamily="49" charset="0"/>
              </a:rPr>
              <a:t>001</a:t>
            </a:r>
            <a:r>
              <a:rPr kumimoji="1" lang="en-US" altLang="zh-CN" dirty="0">
                <a:solidFill>
                  <a:srgbClr val="008000"/>
                </a:solidFill>
                <a:latin typeface="Courier New" pitchFamily="49" charset="0"/>
              </a:rPr>
              <a:t>0</a:t>
            </a:r>
            <a:r>
              <a:rPr kumimoji="1" lang="en-US" altLang="zh-CN" dirty="0">
                <a:latin typeface="Courier New" pitchFamily="49" charset="0"/>
              </a:rPr>
              <a:t>B   ;</a:t>
            </a:r>
            <a:r>
              <a:rPr kumimoji="1" lang="zh-CN" altLang="en-US" dirty="0">
                <a:latin typeface="Courier New" pitchFamily="49" charset="0"/>
              </a:rPr>
              <a:t>选</a:t>
            </a:r>
            <a:r>
              <a:rPr kumimoji="1" lang="zh-CN" altLang="en-US" dirty="0">
                <a:solidFill>
                  <a:srgbClr val="FF6600"/>
                </a:solidFill>
                <a:latin typeface="Courier New" pitchFamily="49" charset="0"/>
              </a:rPr>
              <a:t>计数器</a:t>
            </a:r>
            <a:r>
              <a:rPr kumimoji="1" lang="en-US" altLang="zh-CN" dirty="0">
                <a:solidFill>
                  <a:srgbClr val="FF6600"/>
                </a:solidFill>
                <a:latin typeface="Courier New" pitchFamily="49" charset="0"/>
              </a:rPr>
              <a:t>0</a:t>
            </a:r>
            <a:r>
              <a:rPr kumimoji="1" lang="zh-CN" altLang="en-US" dirty="0">
                <a:latin typeface="Courier New" pitchFamily="49" charset="0"/>
              </a:rPr>
              <a:t>，</a:t>
            </a:r>
            <a:r>
              <a:rPr kumimoji="1" lang="en-US" altLang="zh-CN" dirty="0">
                <a:solidFill>
                  <a:srgbClr val="0000FF"/>
                </a:solidFill>
                <a:latin typeface="Courier New" pitchFamily="49" charset="0"/>
              </a:rPr>
              <a:t>16</a:t>
            </a:r>
            <a:r>
              <a:rPr kumimoji="1" lang="zh-CN" altLang="en-US" dirty="0">
                <a:solidFill>
                  <a:srgbClr val="0000FF"/>
                </a:solidFill>
                <a:latin typeface="Courier New" pitchFamily="49" charset="0"/>
              </a:rPr>
              <a:t>位计数长度</a:t>
            </a:r>
            <a:r>
              <a:rPr kumimoji="1" lang="zh-CN" altLang="en-US" dirty="0">
                <a:latin typeface="Courier New" pitchFamily="49" charset="0"/>
              </a:rPr>
              <a:t>，</a:t>
            </a:r>
          </a:p>
          <a:p>
            <a:pPr algn="l">
              <a:lnSpc>
                <a:spcPct val="110000"/>
              </a:lnSpc>
              <a:buClrTx/>
              <a:buFontTx/>
              <a:buNone/>
            </a:pPr>
            <a:r>
              <a:rPr kumimoji="1" lang="zh-CN" altLang="en-US" dirty="0">
                <a:latin typeface="Courier New" pitchFamily="49" charset="0"/>
              </a:rPr>
              <a:t>                    </a:t>
            </a:r>
            <a:r>
              <a:rPr kumimoji="1" lang="en-US" altLang="zh-CN" dirty="0">
                <a:latin typeface="Courier New" pitchFamily="49" charset="0"/>
              </a:rPr>
              <a:t>;</a:t>
            </a:r>
            <a:r>
              <a:rPr kumimoji="1" lang="zh-CN" altLang="en-US" dirty="0">
                <a:solidFill>
                  <a:srgbClr val="FF0066"/>
                </a:solidFill>
                <a:latin typeface="Courier New" pitchFamily="49" charset="0"/>
              </a:rPr>
              <a:t>方式</a:t>
            </a:r>
            <a:r>
              <a:rPr kumimoji="1" lang="en-US" altLang="zh-CN" dirty="0">
                <a:solidFill>
                  <a:srgbClr val="FF0066"/>
                </a:solidFill>
                <a:latin typeface="Courier New" pitchFamily="49" charset="0"/>
              </a:rPr>
              <a:t>1</a:t>
            </a:r>
            <a:r>
              <a:rPr kumimoji="1" lang="zh-CN" altLang="en-US" dirty="0">
                <a:latin typeface="Courier New" pitchFamily="49" charset="0"/>
              </a:rPr>
              <a:t>，</a:t>
            </a:r>
            <a:r>
              <a:rPr kumimoji="1" lang="zh-CN" altLang="en-US" dirty="0">
                <a:solidFill>
                  <a:srgbClr val="009900"/>
                </a:solidFill>
                <a:latin typeface="Courier New" pitchFamily="49" charset="0"/>
              </a:rPr>
              <a:t>二进制计数</a:t>
            </a:r>
          </a:p>
          <a:p>
            <a:pPr algn="l">
              <a:lnSpc>
                <a:spcPct val="110000"/>
              </a:lnSpc>
              <a:buClrTx/>
              <a:buFontTx/>
              <a:buNone/>
            </a:pPr>
            <a:r>
              <a:rPr kumimoji="1" lang="en-US" altLang="zh-CN" dirty="0">
                <a:latin typeface="Courier New" pitchFamily="49" charset="0"/>
              </a:rPr>
              <a:t>OUT  DX,AL</a:t>
            </a:r>
          </a:p>
          <a:p>
            <a:pPr algn="l">
              <a:lnSpc>
                <a:spcPct val="110000"/>
              </a:lnSpc>
              <a:buClrTx/>
              <a:buFontTx/>
              <a:buNone/>
            </a:pPr>
            <a:r>
              <a:rPr kumimoji="1" lang="en-US" altLang="zh-CN" dirty="0">
                <a:latin typeface="Courier New" pitchFamily="49" charset="0"/>
              </a:rPr>
              <a:t>MOV  DX,0200H</a:t>
            </a:r>
          </a:p>
          <a:p>
            <a:pPr algn="l">
              <a:lnSpc>
                <a:spcPct val="110000"/>
              </a:lnSpc>
              <a:buClrTx/>
              <a:buFontTx/>
              <a:buNone/>
            </a:pPr>
            <a:r>
              <a:rPr kumimoji="1" lang="en-US" altLang="zh-CN" dirty="0">
                <a:latin typeface="Courier New" pitchFamily="49" charset="0"/>
              </a:rPr>
              <a:t>MOV  AL,02H         ;</a:t>
            </a:r>
            <a:r>
              <a:rPr kumimoji="1" lang="zh-CN" altLang="en-US" dirty="0">
                <a:latin typeface="Courier New" pitchFamily="49" charset="0"/>
              </a:rPr>
              <a:t>取计数值</a:t>
            </a:r>
            <a:r>
              <a:rPr kumimoji="1" lang="en-US" altLang="zh-CN" dirty="0">
                <a:latin typeface="Courier New" pitchFamily="49" charset="0"/>
              </a:rPr>
              <a:t>N</a:t>
            </a:r>
            <a:r>
              <a:rPr kumimoji="1" lang="zh-CN" altLang="en-US" dirty="0">
                <a:latin typeface="Courier New" pitchFamily="49" charset="0"/>
              </a:rPr>
              <a:t>＝</a:t>
            </a:r>
            <a:r>
              <a:rPr kumimoji="1" lang="en-US" altLang="zh-CN" dirty="0">
                <a:latin typeface="Courier New" pitchFamily="49" charset="0"/>
              </a:rPr>
              <a:t>C002H</a:t>
            </a:r>
          </a:p>
          <a:p>
            <a:pPr algn="l">
              <a:lnSpc>
                <a:spcPct val="110000"/>
              </a:lnSpc>
              <a:buClrTx/>
              <a:buFontTx/>
              <a:buNone/>
            </a:pPr>
            <a:r>
              <a:rPr kumimoji="1" lang="en-US" altLang="zh-CN" dirty="0">
                <a:latin typeface="Courier New" pitchFamily="49" charset="0"/>
              </a:rPr>
              <a:t>OUT  DX,AL</a:t>
            </a:r>
          </a:p>
          <a:p>
            <a:pPr algn="l">
              <a:lnSpc>
                <a:spcPct val="110000"/>
              </a:lnSpc>
              <a:buClrTx/>
              <a:buFontTx/>
              <a:buNone/>
            </a:pPr>
            <a:r>
              <a:rPr kumimoji="1" lang="en-US" altLang="zh-CN" dirty="0">
                <a:latin typeface="Courier New" pitchFamily="49" charset="0"/>
              </a:rPr>
              <a:t>MOV  AL,0C0H</a:t>
            </a:r>
          </a:p>
          <a:p>
            <a:pPr algn="l">
              <a:lnSpc>
                <a:spcPct val="110000"/>
              </a:lnSpc>
              <a:buClrTx/>
              <a:buFontTx/>
              <a:buNone/>
            </a:pPr>
            <a:r>
              <a:rPr kumimoji="1" lang="en-US" altLang="zh-CN" dirty="0">
                <a:latin typeface="Courier New" pitchFamily="49" charset="0"/>
              </a:rPr>
              <a:t>OUT  DX</a:t>
            </a:r>
            <a:r>
              <a:rPr kumimoji="1" lang="zh-CN" altLang="en-US" dirty="0">
                <a:latin typeface="Courier New" pitchFamily="49" charset="0"/>
              </a:rPr>
              <a:t>，</a:t>
            </a:r>
            <a:r>
              <a:rPr kumimoji="1" lang="en-US" altLang="zh-CN" dirty="0">
                <a:latin typeface="Courier New" pitchFamily="49" charset="0"/>
              </a:rPr>
              <a:t>AL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57F83E-CC77-4FA2-B98B-DB67C428C569}" type="slidenum">
              <a:rPr lang="zh-CN" altLang="en-US"/>
              <a:pPr/>
              <a:t>32</a:t>
            </a:fld>
            <a:endParaRPr lang="en-US" altLang="zh-CN"/>
          </a:p>
        </p:txBody>
      </p:sp>
      <p:graphicFrame>
        <p:nvGraphicFramePr>
          <p:cNvPr id="1146884" name="Object 4"/>
          <p:cNvGraphicFramePr>
            <a:graphicFrameLocks noChangeAspect="1"/>
          </p:cNvGraphicFramePr>
          <p:nvPr/>
        </p:nvGraphicFramePr>
        <p:xfrm>
          <a:off x="179388" y="620713"/>
          <a:ext cx="8424862" cy="571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886" name="Image" r:id="rId3" imgW="13351837" imgH="9061224" progId="">
                  <p:embed/>
                </p:oleObj>
              </mc:Choice>
              <mc:Fallback>
                <p:oleObj name="Image" r:id="rId3" imgW="13351837" imgH="9061224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620713"/>
                        <a:ext cx="8424862" cy="571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885" name="AutoShape 5"/>
          <p:cNvSpPr>
            <a:spLocks noChangeArrowheads="1"/>
          </p:cNvSpPr>
          <p:nvPr/>
        </p:nvSpPr>
        <p:spPr bwMode="auto">
          <a:xfrm>
            <a:off x="4900613" y="5267325"/>
            <a:ext cx="842962" cy="303213"/>
          </a:xfrm>
          <a:prstGeom prst="roundRect">
            <a:avLst>
              <a:gd name="adj" fmla="val 42407"/>
            </a:avLst>
          </a:prstGeom>
          <a:noFill/>
          <a:ln w="19050" algn="ctr">
            <a:solidFill>
              <a:srgbClr val="FF33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46886" name="Text Box 6"/>
          <p:cNvSpPr txBox="1">
            <a:spLocks noChangeArrowheads="1"/>
          </p:cNvSpPr>
          <p:nvPr/>
        </p:nvSpPr>
        <p:spPr bwMode="auto">
          <a:xfrm>
            <a:off x="377825" y="4362450"/>
            <a:ext cx="2705100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计数器</a:t>
            </a:r>
            <a:r>
              <a:rPr lang="en-US" altLang="zh-CN" sz="2000">
                <a:solidFill>
                  <a:srgbClr val="FF3300"/>
                </a:solidFill>
              </a:rPr>
              <a:t>2</a:t>
            </a:r>
            <a:r>
              <a:rPr lang="zh-CN" altLang="en-US" sz="2000">
                <a:solidFill>
                  <a:srgbClr val="FF3300"/>
                </a:solidFill>
              </a:rPr>
              <a:t>初始化为频率发生器，其输出作为计数器</a:t>
            </a:r>
            <a:r>
              <a:rPr lang="en-US" altLang="zh-CN" sz="2000">
                <a:solidFill>
                  <a:srgbClr val="FF3300"/>
                </a:solidFill>
              </a:rPr>
              <a:t>1</a:t>
            </a:r>
            <a:r>
              <a:rPr lang="zh-CN" altLang="en-US" sz="2000">
                <a:solidFill>
                  <a:srgbClr val="FF3300"/>
                </a:solidFill>
              </a:rPr>
              <a:t>的时钟输入</a:t>
            </a:r>
          </a:p>
        </p:txBody>
      </p:sp>
      <p:sp>
        <p:nvSpPr>
          <p:cNvPr id="1146887" name="Line 7"/>
          <p:cNvSpPr>
            <a:spLocks noChangeShapeType="1"/>
          </p:cNvSpPr>
          <p:nvPr/>
        </p:nvSpPr>
        <p:spPr bwMode="auto">
          <a:xfrm flipH="1" flipV="1">
            <a:off x="2835275" y="4924425"/>
            <a:ext cx="2089150" cy="379413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46888" name="Text Box 8"/>
          <p:cNvSpPr txBox="1">
            <a:spLocks noChangeArrowheads="1"/>
          </p:cNvSpPr>
          <p:nvPr/>
        </p:nvSpPr>
        <p:spPr bwMode="auto">
          <a:xfrm>
            <a:off x="5507038" y="620713"/>
            <a:ext cx="324167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bg2"/>
                </a:solidFill>
              </a:rPr>
              <a:t>构建</a:t>
            </a:r>
            <a:r>
              <a:rPr lang="en-US" altLang="zh-CN" sz="2800">
                <a:solidFill>
                  <a:schemeClr val="bg2"/>
                </a:solidFill>
              </a:rPr>
              <a:t>32</a:t>
            </a:r>
            <a:r>
              <a:rPr lang="zh-CN" altLang="en-US" sz="2800">
                <a:solidFill>
                  <a:schemeClr val="bg2"/>
                </a:solidFill>
              </a:rPr>
              <a:t>位计数器：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9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1700213"/>
            <a:ext cx="7883525" cy="2592387"/>
          </a:xfrm>
          <a:noFill/>
          <a:ln/>
        </p:spPr>
        <p:txBody>
          <a:bodyPr anchor="ctr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FFFF00"/>
                </a:solidFill>
                <a:ea typeface="黑体" pitchFamily="2" charset="-122"/>
              </a:rPr>
              <a:t>微机原理及接口技术</a:t>
            </a:r>
            <a:endParaRPr lang="zh-CN" altLang="en-US" sz="4400">
              <a:solidFill>
                <a:srgbClr val="FFFF00"/>
              </a:solidFill>
              <a:ea typeface="黑体" pitchFamily="2" charset="-122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FFFF"/>
                </a:solidFill>
                <a:ea typeface="黑体" pitchFamily="2" charset="-122"/>
              </a:rPr>
              <a:t>第</a:t>
            </a:r>
            <a:r>
              <a:rPr lang="en-US" altLang="zh-CN" sz="7200">
                <a:solidFill>
                  <a:srgbClr val="FFFFFF"/>
                </a:solidFill>
                <a:ea typeface="黑体" pitchFamily="2" charset="-122"/>
              </a:rPr>
              <a:t>7</a:t>
            </a:r>
            <a:r>
              <a:rPr lang="zh-CN" altLang="en-US" sz="4000">
                <a:solidFill>
                  <a:srgbClr val="FFFFFF"/>
                </a:solidFill>
                <a:ea typeface="黑体" pitchFamily="2" charset="-122"/>
              </a:rPr>
              <a:t>章  常用接口器件</a:t>
            </a:r>
            <a:endParaRPr lang="en-US" altLang="zh-CN" sz="4000">
              <a:solidFill>
                <a:srgbClr val="FFFFFF"/>
              </a:solidFill>
              <a:ea typeface="黑体" pitchFamily="2" charset="-122"/>
            </a:endParaRPr>
          </a:p>
        </p:txBody>
      </p:sp>
      <p:sp>
        <p:nvSpPr>
          <p:cNvPr id="1148933" name="Rectangle 5"/>
          <p:cNvSpPr>
            <a:spLocks noChangeArrowheads="1"/>
          </p:cNvSpPr>
          <p:nvPr/>
        </p:nvSpPr>
        <p:spPr bwMode="auto">
          <a:xfrm>
            <a:off x="1619250" y="4365625"/>
            <a:ext cx="734536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3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典型接口芯片</a:t>
            </a:r>
            <a:endParaRPr lang="en-US" altLang="zh-CN" sz="34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楷体_GB2312" pitchFamily="49" charset="-122"/>
            </a:endParaRPr>
          </a:p>
        </p:txBody>
      </p:sp>
      <p:sp>
        <p:nvSpPr>
          <p:cNvPr id="1148934" name="Text Box 6"/>
          <p:cNvSpPr txBox="1">
            <a:spLocks noChangeArrowheads="1"/>
          </p:cNvSpPr>
          <p:nvPr/>
        </p:nvSpPr>
        <p:spPr bwMode="auto">
          <a:xfrm>
            <a:off x="2411413" y="5013325"/>
            <a:ext cx="6481762" cy="13731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266700" indent="-266700" algn="l">
              <a:buClr>
                <a:srgbClr val="FF0000"/>
              </a:buClr>
            </a:pPr>
            <a:r>
              <a:rPr lang="en-US" altLang="zh-CN" sz="2800">
                <a:solidFill>
                  <a:schemeClr val="accent2"/>
                </a:solidFill>
                <a:latin typeface="Arial" charset="0"/>
              </a:rPr>
              <a:t>7.1  8255</a:t>
            </a:r>
            <a:r>
              <a:rPr lang="zh-CN" altLang="en-US" sz="2800">
                <a:solidFill>
                  <a:schemeClr val="accent2"/>
                </a:solidFill>
                <a:latin typeface="Arial" charset="0"/>
              </a:rPr>
              <a:t>：可编程</a:t>
            </a:r>
            <a:r>
              <a:rPr lang="zh-CN" altLang="en-US" sz="2800">
                <a:solidFill>
                  <a:schemeClr val="accent2"/>
                </a:solidFill>
                <a:latin typeface="Arial" charset="0"/>
                <a:ea typeface="黑体" pitchFamily="2" charset="-122"/>
              </a:rPr>
              <a:t>并行接口</a:t>
            </a:r>
          </a:p>
          <a:p>
            <a:pPr marL="266700" indent="-266700" algn="l">
              <a:buClr>
                <a:srgbClr val="FF0000"/>
              </a:buClr>
            </a:pPr>
            <a:r>
              <a:rPr lang="en-US" altLang="zh-CN" sz="2800">
                <a:solidFill>
                  <a:schemeClr val="accent2"/>
                </a:solidFill>
                <a:latin typeface="Arial" charset="0"/>
              </a:rPr>
              <a:t>7.2  8253</a:t>
            </a:r>
            <a:r>
              <a:rPr lang="zh-CN" altLang="en-US" sz="2800">
                <a:solidFill>
                  <a:schemeClr val="accent2"/>
                </a:solidFill>
                <a:latin typeface="Arial" charset="0"/>
              </a:rPr>
              <a:t>：可编程</a:t>
            </a:r>
            <a:r>
              <a:rPr lang="zh-CN" altLang="en-US" sz="2800">
                <a:solidFill>
                  <a:schemeClr val="accent2"/>
                </a:solidFill>
                <a:latin typeface="Arial" charset="0"/>
                <a:ea typeface="黑体" pitchFamily="2" charset="-122"/>
              </a:rPr>
              <a:t>定时器</a:t>
            </a:r>
          </a:p>
          <a:p>
            <a:pPr marL="266700" indent="-266700" algn="l">
              <a:buClr>
                <a:srgbClr val="FF0000"/>
              </a:buClr>
            </a:pPr>
            <a:r>
              <a:rPr lang="en-US" altLang="zh-CN" sz="2800">
                <a:solidFill>
                  <a:srgbClr val="0000FF"/>
                </a:solidFill>
                <a:latin typeface="Arial" charset="0"/>
              </a:rPr>
              <a:t>7.3</a:t>
            </a:r>
            <a:r>
              <a:rPr lang="en-US" altLang="zh-CN" sz="2800">
                <a:latin typeface="Arial" charset="0"/>
              </a:rPr>
              <a:t>  8250/</a:t>
            </a:r>
            <a:r>
              <a:rPr lang="en-US" altLang="zh-CN" sz="2800">
                <a:solidFill>
                  <a:srgbClr val="FF0066"/>
                </a:solidFill>
                <a:latin typeface="Arial" charset="0"/>
              </a:rPr>
              <a:t>16550</a:t>
            </a:r>
            <a:r>
              <a:rPr lang="zh-CN" altLang="en-US" sz="2800">
                <a:latin typeface="Arial" charset="0"/>
              </a:rPr>
              <a:t>：可编程</a:t>
            </a:r>
            <a:r>
              <a:rPr lang="zh-CN" altLang="en-US" sz="280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串行通信接口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8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8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8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8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8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8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48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ED0B3D-4A4A-4F6C-B412-A0A273A1D6A1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149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0113" y="1412875"/>
            <a:ext cx="8064500" cy="5184775"/>
          </a:xfrm>
        </p:spPr>
        <p:txBody>
          <a:bodyPr/>
          <a:lstStyle/>
          <a:p>
            <a:pPr marL="352425" indent="-352425">
              <a:spcAft>
                <a:spcPct val="10000"/>
              </a:spcAft>
            </a:pPr>
            <a:r>
              <a:rPr lang="zh-CN" altLang="en-US" sz="2800" b="1"/>
              <a:t>串行通信的特点：</a:t>
            </a:r>
          </a:p>
          <a:p>
            <a:pPr marL="979488" lvl="1" indent="-355600">
              <a:spcAft>
                <a:spcPct val="1000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</a:pPr>
            <a:r>
              <a:rPr lang="zh-CN" altLang="en-US" b="1"/>
              <a:t>使用的传输</a:t>
            </a:r>
            <a:r>
              <a:rPr lang="zh-CN" altLang="en-US" b="1">
                <a:solidFill>
                  <a:srgbClr val="FF0000"/>
                </a:solidFill>
              </a:rPr>
              <a:t>线数</a:t>
            </a:r>
            <a:r>
              <a:rPr lang="zh-CN" altLang="en-US" b="1"/>
              <a:t>少</a:t>
            </a:r>
          </a:p>
          <a:p>
            <a:pPr marL="979488" lvl="1" indent="-355600">
              <a:spcAft>
                <a:spcPct val="1000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</a:pPr>
            <a:r>
              <a:rPr lang="zh-CN" altLang="en-US" b="1"/>
              <a:t>传送</a:t>
            </a:r>
            <a:r>
              <a:rPr lang="zh-CN" altLang="en-US" b="1">
                <a:solidFill>
                  <a:srgbClr val="FF0000"/>
                </a:solidFill>
              </a:rPr>
              <a:t>距离</a:t>
            </a:r>
            <a:r>
              <a:rPr lang="zh-CN" altLang="en-US" b="1"/>
              <a:t>远</a:t>
            </a:r>
          </a:p>
          <a:p>
            <a:pPr marL="979488" lvl="1" indent="-355600">
              <a:spcAft>
                <a:spcPct val="1000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</a:pPr>
            <a:r>
              <a:rPr lang="zh-CN" altLang="en-US" b="1"/>
              <a:t>传送</a:t>
            </a:r>
            <a:r>
              <a:rPr lang="zh-CN" altLang="en-US" b="1">
                <a:solidFill>
                  <a:srgbClr val="FF0000"/>
                </a:solidFill>
              </a:rPr>
              <a:t>速率</a:t>
            </a:r>
            <a:r>
              <a:rPr lang="zh-CN" altLang="en-US" b="1"/>
              <a:t>低</a:t>
            </a:r>
          </a:p>
          <a:p>
            <a:pPr marL="352425" indent="-352425">
              <a:spcAft>
                <a:spcPct val="10000"/>
              </a:spcAft>
            </a:pPr>
            <a:r>
              <a:rPr lang="zh-CN" altLang="en-US" sz="2800" b="1"/>
              <a:t>串行通信的方式：</a:t>
            </a:r>
          </a:p>
          <a:p>
            <a:pPr marL="979488" lvl="1" indent="-355600">
              <a:spcAft>
                <a:spcPct val="1000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</a:pPr>
            <a:r>
              <a:rPr lang="zh-CN" altLang="en-US" b="1">
                <a:solidFill>
                  <a:srgbClr val="CC00CC"/>
                </a:solidFill>
              </a:rPr>
              <a:t>同步</a:t>
            </a:r>
            <a:r>
              <a:rPr lang="zh-CN" altLang="en-US" b="1"/>
              <a:t>通信</a:t>
            </a:r>
          </a:p>
          <a:p>
            <a:pPr marL="979488" lvl="1" indent="-355600">
              <a:spcAft>
                <a:spcPct val="1000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</a:pPr>
            <a:r>
              <a:rPr lang="zh-CN" altLang="en-US" b="1">
                <a:solidFill>
                  <a:srgbClr val="CC00CC"/>
                </a:solidFill>
              </a:rPr>
              <a:t>异步</a:t>
            </a:r>
            <a:r>
              <a:rPr lang="zh-CN" altLang="en-US" b="1"/>
              <a:t>通信</a:t>
            </a:r>
          </a:p>
        </p:txBody>
      </p:sp>
      <p:sp>
        <p:nvSpPr>
          <p:cNvPr id="1149955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7.3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可编程串行通信接口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8250/16550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一、异步串行通信及数据格式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49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149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149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149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149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04419C-DB59-4CAB-9A52-E95AB77C43E6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150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6725" y="1268413"/>
            <a:ext cx="8497888" cy="1655762"/>
          </a:xfrm>
        </p:spPr>
        <p:txBody>
          <a:bodyPr/>
          <a:lstStyle/>
          <a:p>
            <a:pPr marL="0" indent="0"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800" b="1"/>
              <a:t>1</a:t>
            </a:r>
            <a:r>
              <a:rPr lang="zh-CN" altLang="en-US" sz="2800" b="1"/>
              <a:t>）同步通信：</a:t>
            </a:r>
          </a:p>
          <a:p>
            <a:pPr marL="0" indent="0"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800" b="1"/>
              <a:t>     在</a:t>
            </a:r>
            <a:r>
              <a:rPr lang="zh-CN" altLang="en-US" sz="2800" b="1">
                <a:solidFill>
                  <a:srgbClr val="006600"/>
                </a:solidFill>
              </a:rPr>
              <a:t>约定波特率</a:t>
            </a:r>
            <a:r>
              <a:rPr lang="zh-CN" altLang="en-US" sz="2800" b="1"/>
              <a:t>下，</a:t>
            </a:r>
            <a:r>
              <a:rPr lang="zh-CN" altLang="en-US" sz="2800" b="1">
                <a:solidFill>
                  <a:schemeClr val="bg2"/>
                </a:solidFill>
              </a:rPr>
              <a:t>发送端</a:t>
            </a:r>
            <a:r>
              <a:rPr lang="zh-CN" altLang="en-US" sz="2800" b="1"/>
              <a:t>和</a:t>
            </a:r>
            <a:r>
              <a:rPr lang="zh-CN" altLang="en-US" sz="2800" b="1">
                <a:solidFill>
                  <a:schemeClr val="bg2"/>
                </a:solidFill>
              </a:rPr>
              <a:t>接收端</a:t>
            </a:r>
            <a:r>
              <a:rPr lang="zh-CN" altLang="en-US" sz="2800" b="1">
                <a:solidFill>
                  <a:srgbClr val="FF0000"/>
                </a:solidFill>
              </a:rPr>
              <a:t>频率</a:t>
            </a:r>
            <a:r>
              <a:rPr lang="zh-CN" altLang="en-US" sz="2800" b="1"/>
              <a:t>保持一致（同步）。</a:t>
            </a:r>
            <a:endParaRPr lang="zh-CN" altLang="en-US" b="1"/>
          </a:p>
        </p:txBody>
      </p:sp>
      <p:sp>
        <p:nvSpPr>
          <p:cNvPr id="115097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7.3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可编程串行通信接口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8250/16550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一、异步串行通信及数据格式</a:t>
            </a:r>
          </a:p>
        </p:txBody>
      </p:sp>
      <p:sp>
        <p:nvSpPr>
          <p:cNvPr id="1150980" name="Rectangle 4"/>
          <p:cNvSpPr>
            <a:spLocks noChangeArrowheads="1"/>
          </p:cNvSpPr>
          <p:nvPr/>
        </p:nvSpPr>
        <p:spPr bwMode="auto">
          <a:xfrm>
            <a:off x="900113" y="2924175"/>
            <a:ext cx="8064500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2425" indent="-352425" algn="l">
              <a:spcBef>
                <a:spcPct val="20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800">
                <a:latin typeface="Arial" charset="0"/>
              </a:rPr>
              <a:t>通常一次通信传送几十到几百个字节。</a:t>
            </a:r>
          </a:p>
          <a:p>
            <a:pPr marL="352425" indent="-352425" algn="l">
              <a:spcBef>
                <a:spcPct val="20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800">
                <a:latin typeface="Arial" charset="0"/>
              </a:rPr>
              <a:t>发送器、接收器复杂，成本高。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C0D96E-F54B-4968-ADE5-A2CFD4A421E3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152002" name="Text Box 2"/>
          <p:cNvSpPr txBox="1">
            <a:spLocks noChangeArrowheads="1"/>
          </p:cNvSpPr>
          <p:nvPr/>
        </p:nvSpPr>
        <p:spPr bwMode="auto">
          <a:xfrm>
            <a:off x="1692275" y="5300663"/>
            <a:ext cx="5791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>
                <a:solidFill>
                  <a:schemeClr val="bg2"/>
                </a:solidFill>
              </a:rPr>
              <a:t>常见的几种同步通信格式</a:t>
            </a:r>
          </a:p>
          <a:p>
            <a:pPr algn="just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006600"/>
                </a:solidFill>
              </a:rPr>
              <a:t>(a) </a:t>
            </a:r>
            <a:r>
              <a:rPr kumimoji="1" lang="zh-CN" altLang="en-US" sz="2000">
                <a:solidFill>
                  <a:srgbClr val="006600"/>
                </a:solidFill>
              </a:rPr>
              <a:t>单同步格式；</a:t>
            </a:r>
            <a:r>
              <a:rPr kumimoji="1" lang="en-US" altLang="zh-CN" sz="2000">
                <a:solidFill>
                  <a:srgbClr val="006600"/>
                </a:solidFill>
              </a:rPr>
              <a:t>(b) </a:t>
            </a:r>
            <a:r>
              <a:rPr kumimoji="1" lang="zh-CN" altLang="en-US" sz="2000">
                <a:solidFill>
                  <a:srgbClr val="006600"/>
                </a:solidFill>
              </a:rPr>
              <a:t>双同步格式；</a:t>
            </a:r>
            <a:r>
              <a:rPr kumimoji="1" lang="en-US" altLang="zh-CN" sz="2000">
                <a:solidFill>
                  <a:srgbClr val="006600"/>
                </a:solidFill>
              </a:rPr>
              <a:t>(c) SDLC</a:t>
            </a:r>
            <a:r>
              <a:rPr kumimoji="1" lang="zh-CN" altLang="en-US" sz="2000">
                <a:solidFill>
                  <a:srgbClr val="006600"/>
                </a:solidFill>
              </a:rPr>
              <a:t>格式；</a:t>
            </a:r>
          </a:p>
          <a:p>
            <a:pPr algn="just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006600"/>
                </a:solidFill>
              </a:rPr>
              <a:t>(d) </a:t>
            </a:r>
            <a:r>
              <a:rPr kumimoji="1" lang="zh-CN" altLang="en-US" sz="2000">
                <a:solidFill>
                  <a:srgbClr val="006600"/>
                </a:solidFill>
              </a:rPr>
              <a:t>外同步格式；</a:t>
            </a:r>
            <a:r>
              <a:rPr kumimoji="1" lang="en-US" altLang="zh-CN" sz="2000">
                <a:solidFill>
                  <a:srgbClr val="006600"/>
                </a:solidFill>
              </a:rPr>
              <a:t>(e) HDLC</a:t>
            </a:r>
            <a:r>
              <a:rPr kumimoji="1" lang="zh-CN" altLang="en-US" sz="2000">
                <a:solidFill>
                  <a:srgbClr val="006600"/>
                </a:solidFill>
              </a:rPr>
              <a:t>格式</a:t>
            </a:r>
          </a:p>
        </p:txBody>
      </p:sp>
      <p:graphicFrame>
        <p:nvGraphicFramePr>
          <p:cNvPr id="1152003" name="Object 3"/>
          <p:cNvGraphicFramePr>
            <a:graphicFrameLocks noChangeAspect="1"/>
          </p:cNvGraphicFramePr>
          <p:nvPr/>
        </p:nvGraphicFramePr>
        <p:xfrm>
          <a:off x="1116013" y="404813"/>
          <a:ext cx="7561262" cy="502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005" name="Visio" r:id="rId3" imgW="3629062" imgH="2412214" progId="Visio.Drawing.11">
                  <p:embed/>
                </p:oleObj>
              </mc:Choice>
              <mc:Fallback>
                <p:oleObj name="Visio" r:id="rId3" imgW="3629062" imgH="2412214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04813"/>
                        <a:ext cx="7561262" cy="502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D8D104-84FF-469D-BFBB-24EC7D33F0D0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154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6725" y="1268413"/>
            <a:ext cx="8497888" cy="165576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）异步通信：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800" b="1" dirty="0"/>
              <a:t>     在</a:t>
            </a:r>
            <a:r>
              <a:rPr lang="zh-CN" altLang="en-US" sz="2800" b="1" dirty="0">
                <a:solidFill>
                  <a:srgbClr val="006600"/>
                </a:solidFill>
              </a:rPr>
              <a:t>约定波特率</a:t>
            </a:r>
            <a:r>
              <a:rPr lang="zh-CN" altLang="en-US" sz="2800" b="1" dirty="0"/>
              <a:t>下，</a:t>
            </a:r>
            <a:r>
              <a:rPr lang="zh-CN" altLang="en-US" sz="2800" b="1" dirty="0">
                <a:solidFill>
                  <a:schemeClr val="bg2"/>
                </a:solidFill>
              </a:rPr>
              <a:t>发送端</a:t>
            </a:r>
            <a:r>
              <a:rPr lang="zh-CN" altLang="en-US" sz="2800" b="1" dirty="0"/>
              <a:t>和</a:t>
            </a:r>
            <a:r>
              <a:rPr lang="zh-CN" altLang="en-US" sz="2800" b="1" dirty="0">
                <a:solidFill>
                  <a:schemeClr val="bg2"/>
                </a:solidFill>
              </a:rPr>
              <a:t>接收端</a:t>
            </a:r>
            <a:r>
              <a:rPr lang="zh-CN" altLang="en-US" sz="2800" b="1" dirty="0"/>
              <a:t>不需要严格的同步。→ 两边的频率差别在</a:t>
            </a:r>
            <a:r>
              <a:rPr lang="en-US" altLang="zh-CN" sz="2800" b="1" dirty="0"/>
              <a:t>1/10</a:t>
            </a:r>
            <a:r>
              <a:rPr lang="zh-CN" altLang="en-US" sz="2800" b="1" dirty="0"/>
              <a:t>以内</a:t>
            </a:r>
          </a:p>
        </p:txBody>
      </p:sp>
      <p:sp>
        <p:nvSpPr>
          <p:cNvPr id="1154051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7.3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可编程串行通信接口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8250/16550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一、异步串行通信及数据格式</a:t>
            </a:r>
          </a:p>
        </p:txBody>
      </p:sp>
      <p:sp>
        <p:nvSpPr>
          <p:cNvPr id="1154052" name="Rectangle 4"/>
          <p:cNvSpPr>
            <a:spLocks noChangeArrowheads="1"/>
          </p:cNvSpPr>
          <p:nvPr/>
        </p:nvSpPr>
        <p:spPr bwMode="auto">
          <a:xfrm>
            <a:off x="900113" y="4797425"/>
            <a:ext cx="80645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2425" indent="-352425" algn="l">
              <a:spcBef>
                <a:spcPct val="20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800" dirty="0">
                <a:latin typeface="Arial" charset="0"/>
              </a:rPr>
              <a:t>每传送一个字符，要增加约</a:t>
            </a:r>
            <a:r>
              <a:rPr lang="en-US" altLang="zh-CN" sz="2800" dirty="0">
                <a:latin typeface="Arial" charset="0"/>
              </a:rPr>
              <a:t>20</a:t>
            </a:r>
            <a:r>
              <a:rPr lang="zh-CN" altLang="en-US" sz="2800" dirty="0">
                <a:latin typeface="Arial" charset="0"/>
              </a:rPr>
              <a:t>％的附加信息位</a:t>
            </a:r>
            <a:r>
              <a:rPr lang="zh-CN" altLang="en-US" sz="2800" dirty="0">
                <a:latin typeface="+mn-ea"/>
                <a:ea typeface="+mn-ea"/>
              </a:rPr>
              <a:t>→</a:t>
            </a:r>
            <a:r>
              <a:rPr lang="zh-CN" altLang="en-US" sz="2800" dirty="0">
                <a:latin typeface="Arial" charset="0"/>
              </a:rPr>
              <a:t> 降低了传送速率</a:t>
            </a:r>
          </a:p>
          <a:p>
            <a:pPr marL="352425" indent="-352425" algn="l">
              <a:spcBef>
                <a:spcPct val="20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800" dirty="0">
                <a:latin typeface="Arial" charset="0"/>
              </a:rPr>
              <a:t>可靠，易实现。</a:t>
            </a:r>
          </a:p>
        </p:txBody>
      </p:sp>
      <p:graphicFrame>
        <p:nvGraphicFramePr>
          <p:cNvPr id="1154053" name="Object 5"/>
          <p:cNvGraphicFramePr>
            <a:graphicFrameLocks noChangeAspect="1"/>
          </p:cNvGraphicFramePr>
          <p:nvPr/>
        </p:nvGraphicFramePr>
        <p:xfrm>
          <a:off x="755650" y="2852738"/>
          <a:ext cx="7772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055" name="Visio" r:id="rId3" imgW="3305025" imgH="643593" progId="Visio.Drawing.11">
                  <p:embed/>
                </p:oleObj>
              </mc:Choice>
              <mc:Fallback>
                <p:oleObj name="Visio" r:id="rId3" imgW="3305025" imgH="643593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852738"/>
                        <a:ext cx="7772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4054" name="Text Box 6"/>
          <p:cNvSpPr txBox="1">
            <a:spLocks noChangeArrowheads="1"/>
          </p:cNvSpPr>
          <p:nvPr/>
        </p:nvSpPr>
        <p:spPr bwMode="auto">
          <a:xfrm>
            <a:off x="1908175" y="4221163"/>
            <a:ext cx="4968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dirty="0" smtClean="0">
                <a:solidFill>
                  <a:schemeClr val="bg2"/>
                </a:solidFill>
              </a:rPr>
              <a:t>异步</a:t>
            </a:r>
            <a:r>
              <a:rPr kumimoji="1" lang="zh-CN" altLang="en-US" dirty="0">
                <a:solidFill>
                  <a:schemeClr val="bg2"/>
                </a:solidFill>
              </a:rPr>
              <a:t>串行通信数据格式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071538" y="2610145"/>
            <a:ext cx="5000660" cy="1461797"/>
            <a:chOff x="1071538" y="2610145"/>
            <a:chExt cx="5000660" cy="1461797"/>
          </a:xfrm>
        </p:grpSpPr>
        <p:cxnSp>
          <p:nvCxnSpPr>
            <p:cNvPr id="10" name="直接箭头连接符 9"/>
            <p:cNvCxnSpPr/>
            <p:nvPr/>
          </p:nvCxnSpPr>
          <p:spPr bwMode="auto">
            <a:xfrm>
              <a:off x="1071538" y="2857496"/>
              <a:ext cx="3429024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4214810" y="2610145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57422" y="3240945"/>
              <a:ext cx="571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低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/>
              </a:r>
              <a:br>
                <a:rPr lang="en-US" altLang="zh-CN" dirty="0" smtClean="0">
                  <a:solidFill>
                    <a:srgbClr val="FF0000"/>
                  </a:solidFill>
                </a:rPr>
              </a:br>
              <a:r>
                <a:rPr lang="zh-CN" altLang="en-US" dirty="0" smtClean="0">
                  <a:solidFill>
                    <a:srgbClr val="FF0000"/>
                  </a:solidFill>
                </a:rPr>
                <a:t>位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00694" y="3240945"/>
              <a:ext cx="571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高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/>
              </a:r>
              <a:br>
                <a:rPr lang="en-US" altLang="zh-CN" dirty="0" smtClean="0">
                  <a:solidFill>
                    <a:srgbClr val="FF0000"/>
                  </a:solidFill>
                </a:rPr>
              </a:br>
              <a:r>
                <a:rPr lang="zh-CN" altLang="en-US" dirty="0" smtClean="0">
                  <a:solidFill>
                    <a:srgbClr val="FF0000"/>
                  </a:solidFill>
                </a:rPr>
                <a:t>位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4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4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54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54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54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54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154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54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405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60D274-2C6B-4C6B-9771-CE9D102E2432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1201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916113"/>
            <a:ext cx="8893175" cy="4826000"/>
          </a:xfrm>
        </p:spPr>
        <p:txBody>
          <a:bodyPr/>
          <a:lstStyle/>
          <a:p>
            <a:pPr marL="358775" indent="-358775">
              <a:spcBef>
                <a:spcPct val="10000"/>
              </a:spcBef>
            </a:pPr>
            <a:r>
              <a:rPr lang="en-US" altLang="zh-CN" sz="2800" b="1"/>
              <a:t>16550</a:t>
            </a:r>
            <a:r>
              <a:rPr lang="zh-CN" altLang="en-US" sz="2800" b="1"/>
              <a:t>是</a:t>
            </a:r>
            <a:r>
              <a:rPr lang="en-US" altLang="zh-CN" sz="2800" b="1"/>
              <a:t>8250</a:t>
            </a:r>
            <a:r>
              <a:rPr lang="zh-CN" altLang="en-US" sz="2800" b="1"/>
              <a:t>的改进型，与</a:t>
            </a:r>
            <a:r>
              <a:rPr lang="en-US" altLang="zh-CN" sz="2800" b="1"/>
              <a:t>8250</a:t>
            </a:r>
            <a:r>
              <a:rPr lang="zh-CN" altLang="en-US" sz="2800" b="1"/>
              <a:t>的结构基本相同。</a:t>
            </a:r>
          </a:p>
          <a:p>
            <a:pPr marL="358775" indent="-358775">
              <a:spcBef>
                <a:spcPct val="10000"/>
              </a:spcBef>
            </a:pPr>
            <a:r>
              <a:rPr lang="en-US" altLang="zh-CN" sz="2800" b="1"/>
              <a:t>16550</a:t>
            </a:r>
            <a:r>
              <a:rPr lang="zh-CN" altLang="en-US" sz="2800" b="1"/>
              <a:t>内部具有的接收和发送</a:t>
            </a:r>
            <a:r>
              <a:rPr lang="en-US" altLang="zh-CN" sz="2800" b="1"/>
              <a:t>FIFO</a:t>
            </a:r>
            <a:r>
              <a:rPr lang="zh-CN" altLang="en-US" sz="2800" b="1"/>
              <a:t>：</a:t>
            </a:r>
          </a:p>
          <a:p>
            <a:pPr marL="979488" lvl="1" indent="-355600">
              <a:spcBef>
                <a:spcPct val="10000"/>
              </a:spcBef>
            </a:pPr>
            <a:r>
              <a:rPr lang="en-US" altLang="zh-CN" sz="2400" b="1">
                <a:solidFill>
                  <a:srgbClr val="0000FF"/>
                </a:solidFill>
              </a:rPr>
              <a:t>16450</a:t>
            </a:r>
            <a:r>
              <a:rPr lang="zh-CN" altLang="en-US" sz="2400" b="1">
                <a:solidFill>
                  <a:srgbClr val="0000FF"/>
                </a:solidFill>
              </a:rPr>
              <a:t>：</a:t>
            </a:r>
            <a:r>
              <a:rPr lang="en-US" altLang="zh-CN" sz="2400" b="1">
                <a:solidFill>
                  <a:srgbClr val="0000FF"/>
                </a:solidFill>
              </a:rPr>
              <a:t>1</a:t>
            </a:r>
            <a:r>
              <a:rPr lang="zh-CN" altLang="en-US" sz="2400" b="1">
                <a:solidFill>
                  <a:srgbClr val="0000FF"/>
                </a:solidFill>
              </a:rPr>
              <a:t>字节</a:t>
            </a:r>
            <a:r>
              <a:rPr lang="en-US" altLang="zh-CN" sz="2400" b="1">
                <a:solidFill>
                  <a:srgbClr val="0000FF"/>
                </a:solidFill>
              </a:rPr>
              <a:t>FIFO</a:t>
            </a:r>
            <a:r>
              <a:rPr lang="zh-CN" altLang="en-US" sz="2400" b="1">
                <a:solidFill>
                  <a:srgbClr val="0000FF"/>
                </a:solidFill>
              </a:rPr>
              <a:t>，与</a:t>
            </a:r>
            <a:r>
              <a:rPr lang="en-US" altLang="zh-CN" sz="2400" b="1">
                <a:solidFill>
                  <a:srgbClr val="0000FF"/>
                </a:solidFill>
              </a:rPr>
              <a:t>8250</a:t>
            </a:r>
            <a:r>
              <a:rPr lang="zh-CN" altLang="en-US" sz="2400" b="1">
                <a:solidFill>
                  <a:srgbClr val="0000FF"/>
                </a:solidFill>
              </a:rPr>
              <a:t>结构相同，仅传输速率更高</a:t>
            </a:r>
          </a:p>
          <a:p>
            <a:pPr marL="979488" lvl="1" indent="-355600">
              <a:spcBef>
                <a:spcPct val="10000"/>
              </a:spcBef>
            </a:pPr>
            <a:r>
              <a:rPr lang="en-US" altLang="zh-CN" sz="2400" b="1">
                <a:solidFill>
                  <a:srgbClr val="CC0000"/>
                </a:solidFill>
              </a:rPr>
              <a:t>16550</a:t>
            </a:r>
            <a:r>
              <a:rPr lang="zh-CN" altLang="en-US" sz="2400" b="1">
                <a:solidFill>
                  <a:srgbClr val="CC0000"/>
                </a:solidFill>
              </a:rPr>
              <a:t>：</a:t>
            </a:r>
            <a:r>
              <a:rPr lang="en-US" altLang="zh-CN" sz="2400" b="1">
                <a:solidFill>
                  <a:srgbClr val="CC0000"/>
                </a:solidFill>
              </a:rPr>
              <a:t>16</a:t>
            </a:r>
            <a:r>
              <a:rPr lang="zh-CN" altLang="en-US" sz="2400" b="1">
                <a:solidFill>
                  <a:srgbClr val="CC0000"/>
                </a:solidFill>
              </a:rPr>
              <a:t>字节</a:t>
            </a:r>
            <a:r>
              <a:rPr lang="en-US" altLang="zh-CN" sz="2400" b="1">
                <a:solidFill>
                  <a:srgbClr val="CC0000"/>
                </a:solidFill>
              </a:rPr>
              <a:t>FIFO</a:t>
            </a:r>
          </a:p>
          <a:p>
            <a:pPr marL="979488" lvl="1" indent="-355600">
              <a:spcBef>
                <a:spcPct val="10000"/>
              </a:spcBef>
            </a:pPr>
            <a:r>
              <a:rPr lang="en-US" altLang="zh-CN" sz="2400" b="1"/>
              <a:t>16650</a:t>
            </a:r>
            <a:r>
              <a:rPr lang="zh-CN" altLang="en-US" sz="2400" b="1"/>
              <a:t>：</a:t>
            </a:r>
            <a:r>
              <a:rPr lang="en-US" altLang="zh-CN" sz="2400" b="1"/>
              <a:t>32</a:t>
            </a:r>
            <a:r>
              <a:rPr lang="zh-CN" altLang="en-US" sz="2400" b="1"/>
              <a:t>字节</a:t>
            </a:r>
            <a:r>
              <a:rPr lang="en-US" altLang="zh-CN" sz="2400" b="1"/>
              <a:t>FIFO</a:t>
            </a:r>
          </a:p>
          <a:p>
            <a:pPr marL="979488" lvl="1" indent="-355600">
              <a:spcBef>
                <a:spcPct val="10000"/>
              </a:spcBef>
            </a:pPr>
            <a:r>
              <a:rPr lang="en-US" altLang="zh-CN" sz="2400" b="1"/>
              <a:t>16750</a:t>
            </a:r>
            <a:r>
              <a:rPr lang="zh-CN" altLang="en-US" sz="2400" b="1"/>
              <a:t>：</a:t>
            </a:r>
            <a:r>
              <a:rPr lang="en-US" altLang="zh-CN" sz="2400" b="1"/>
              <a:t>64</a:t>
            </a:r>
            <a:r>
              <a:rPr lang="zh-CN" altLang="en-US" sz="2400" b="1"/>
              <a:t>字节</a:t>
            </a:r>
            <a:r>
              <a:rPr lang="en-US" altLang="zh-CN" sz="2400" b="1"/>
              <a:t>FIFO</a:t>
            </a:r>
          </a:p>
          <a:p>
            <a:pPr marL="979488" lvl="1" indent="-355600">
              <a:spcBef>
                <a:spcPct val="10000"/>
              </a:spcBef>
            </a:pPr>
            <a:r>
              <a:rPr lang="en-US" altLang="zh-CN" sz="2400" b="1"/>
              <a:t>16950</a:t>
            </a:r>
            <a:r>
              <a:rPr lang="zh-CN" altLang="en-US" sz="2400" b="1"/>
              <a:t>：</a:t>
            </a:r>
            <a:r>
              <a:rPr lang="en-US" altLang="zh-CN" sz="2400" b="1"/>
              <a:t>128</a:t>
            </a:r>
            <a:r>
              <a:rPr lang="zh-CN" altLang="en-US" sz="2400" b="1"/>
              <a:t>字节</a:t>
            </a:r>
            <a:r>
              <a:rPr lang="en-US" altLang="zh-CN" sz="2400" b="1"/>
              <a:t>FIFO</a:t>
            </a:r>
          </a:p>
          <a:p>
            <a:pPr marL="358775" indent="-358775">
              <a:spcBef>
                <a:spcPct val="10000"/>
              </a:spcBef>
            </a:pPr>
            <a:r>
              <a:rPr lang="zh-CN" altLang="en-US" sz="2800" b="1"/>
              <a:t>速度</a:t>
            </a:r>
          </a:p>
          <a:p>
            <a:pPr marL="979488" lvl="1" indent="-355600">
              <a:spcBef>
                <a:spcPct val="10000"/>
              </a:spcBef>
            </a:pPr>
            <a:r>
              <a:rPr lang="en-US" altLang="zh-CN" sz="2400" b="1">
                <a:solidFill>
                  <a:srgbClr val="0000FF"/>
                </a:solidFill>
              </a:rPr>
              <a:t>8250</a:t>
            </a:r>
            <a:r>
              <a:rPr lang="zh-CN" altLang="en-US" sz="2400" b="1">
                <a:solidFill>
                  <a:srgbClr val="0000FF"/>
                </a:solidFill>
              </a:rPr>
              <a:t>：最大</a:t>
            </a:r>
            <a:r>
              <a:rPr lang="en-US" altLang="zh-CN" sz="2400" b="1">
                <a:solidFill>
                  <a:srgbClr val="0000FF"/>
                </a:solidFill>
              </a:rPr>
              <a:t>9600b/s</a:t>
            </a:r>
          </a:p>
          <a:p>
            <a:pPr marL="979488" lvl="1" indent="-355600">
              <a:spcBef>
                <a:spcPct val="10000"/>
              </a:spcBef>
            </a:pPr>
            <a:r>
              <a:rPr lang="en-US" altLang="zh-CN" sz="2400" b="1">
                <a:solidFill>
                  <a:srgbClr val="CC0000"/>
                </a:solidFill>
              </a:rPr>
              <a:t>16550</a:t>
            </a:r>
            <a:r>
              <a:rPr lang="zh-CN" altLang="en-US" sz="2400" b="1">
                <a:solidFill>
                  <a:srgbClr val="CC0000"/>
                </a:solidFill>
              </a:rPr>
              <a:t>：最大</a:t>
            </a:r>
            <a:r>
              <a:rPr lang="en-US" altLang="zh-CN" sz="2400" b="1">
                <a:solidFill>
                  <a:srgbClr val="CC0000"/>
                </a:solidFill>
              </a:rPr>
              <a:t>1.5Mb/s</a:t>
            </a:r>
          </a:p>
        </p:txBody>
      </p:sp>
      <p:sp>
        <p:nvSpPr>
          <p:cNvPr id="1201155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7.3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可编程串行通信接口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8250/16550</a:t>
            </a:r>
            <a:b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二、串行通信接口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8250/16550</a:t>
            </a:r>
            <a:endParaRPr lang="zh-CN" altLang="en-US" sz="2800" b="1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1201156" name="Text Box 4"/>
          <p:cNvSpPr txBox="1">
            <a:spLocks noChangeArrowheads="1"/>
          </p:cNvSpPr>
          <p:nvPr/>
        </p:nvSpPr>
        <p:spPr bwMode="auto">
          <a:xfrm>
            <a:off x="395288" y="1196975"/>
            <a:ext cx="5545137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16550</a:t>
            </a:r>
            <a:r>
              <a:rPr lang="zh-CN" altLang="en-US" sz="2800">
                <a:solidFill>
                  <a:srgbClr val="006600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en-US" altLang="zh-CN" sz="280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8250</a:t>
            </a:r>
            <a:r>
              <a:rPr lang="zh-CN" altLang="en-US" sz="280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之比较：</a:t>
            </a:r>
            <a:r>
              <a:rPr lang="zh-CN" altLang="en-US" sz="2800">
                <a:solidFill>
                  <a:srgbClr val="006600"/>
                </a:solidFill>
                <a:latin typeface="Arial" charset="0"/>
                <a:ea typeface="黑体" pitchFamily="2" charset="-122"/>
              </a:rPr>
              <a:t>功能描述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01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01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01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201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20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201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201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201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201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201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201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201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201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1154" grpId="0" build="p"/>
      <p:bldP spid="120115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60D274-2C6B-4C6B-9771-CE9D102E2432}" type="slidenum">
              <a:rPr lang="zh-CN" altLang="en-US"/>
              <a:pPr/>
              <a:t>39</a:t>
            </a:fld>
            <a:endParaRPr lang="en-US" altLang="zh-CN"/>
          </a:p>
        </p:txBody>
      </p:sp>
      <p:pic>
        <p:nvPicPr>
          <p:cNvPr id="125747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3888" y="478200"/>
            <a:ext cx="7896225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12200" y="5325101"/>
            <a:ext cx="2736380" cy="1200329"/>
          </a:xfrm>
          <a:prstGeom prst="rect">
            <a:avLst/>
          </a:prstGeom>
          <a:solidFill>
            <a:srgbClr val="FFFF66">
              <a:alpha val="4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设备管理器中的</a:t>
            </a:r>
            <a:r>
              <a:rPr lang="en-US" altLang="zh-CN" smtClean="0">
                <a:solidFill>
                  <a:srgbClr val="FF0000"/>
                </a:solidFill>
              </a:rPr>
              <a:t>RS232</a:t>
            </a:r>
            <a:r>
              <a:rPr lang="zh-CN" altLang="en-US" smtClean="0">
                <a:solidFill>
                  <a:srgbClr val="FF0000"/>
                </a:solidFill>
              </a:rPr>
              <a:t>串行接口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COM3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4644010" y="3356990"/>
            <a:ext cx="1296180" cy="86412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1" name="任意多边形 10"/>
          <p:cNvSpPr/>
          <p:nvPr/>
        </p:nvSpPr>
        <p:spPr bwMode="auto">
          <a:xfrm>
            <a:off x="2431228" y="5507915"/>
            <a:ext cx="1290918" cy="247426"/>
          </a:xfrm>
          <a:custGeom>
            <a:avLst/>
            <a:gdLst>
              <a:gd name="connsiteX0" fmla="*/ 1290918 w 1290918"/>
              <a:gd name="connsiteY0" fmla="*/ 0 h 247426"/>
              <a:gd name="connsiteX1" fmla="*/ 882127 w 1290918"/>
              <a:gd name="connsiteY1" fmla="*/ 204396 h 247426"/>
              <a:gd name="connsiteX2" fmla="*/ 0 w 1290918"/>
              <a:gd name="connsiteY2" fmla="*/ 247426 h 24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0918" h="247426">
                <a:moveTo>
                  <a:pt x="1290918" y="0"/>
                </a:moveTo>
                <a:cubicBezTo>
                  <a:pt x="1194099" y="81579"/>
                  <a:pt x="1097280" y="163158"/>
                  <a:pt x="882127" y="204396"/>
                </a:cubicBezTo>
                <a:cubicBezTo>
                  <a:pt x="666974" y="245634"/>
                  <a:pt x="333487" y="246530"/>
                  <a:pt x="0" y="247426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pic>
        <p:nvPicPr>
          <p:cNvPr id="12410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90" y="5451005"/>
            <a:ext cx="2209800" cy="7143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410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90" y="2775990"/>
            <a:ext cx="1514475" cy="23812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01A630-7C33-4316-9948-F943F94AF5F5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10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424863" cy="5329237"/>
          </a:xfrm>
        </p:spPr>
        <p:txBody>
          <a:bodyPr/>
          <a:lstStyle/>
          <a:p>
            <a:pPr marL="444500" indent="-44450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800" b="1">
                <a:solidFill>
                  <a:schemeClr val="bg2"/>
                </a:solidFill>
              </a:rPr>
              <a:t>1.</a:t>
            </a:r>
            <a:r>
              <a:rPr lang="en-US" altLang="zh-CN" sz="2800" b="1"/>
              <a:t> </a:t>
            </a:r>
            <a:r>
              <a:rPr lang="zh-CN" altLang="en-US" sz="2800" b="1"/>
              <a:t>方式</a:t>
            </a:r>
            <a:r>
              <a:rPr lang="en-US" altLang="zh-CN" sz="2800" b="1"/>
              <a:t>0</a:t>
            </a:r>
            <a:r>
              <a:rPr lang="zh-CN" altLang="en-US" sz="2800" b="1"/>
              <a:t>：计数结束产生中断</a:t>
            </a:r>
          </a:p>
        </p:txBody>
      </p:sp>
      <p:sp>
        <p:nvSpPr>
          <p:cNvPr id="1100817" name="Rectangle 17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7.2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可编程定时器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8253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二、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工作方式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44FDF9-B8EC-40E3-8405-1F06C45471AC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1203203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7.3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可编程串行通信接口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8250/16550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二、串行通信接口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8250/16550    </a:t>
            </a:r>
            <a:r>
              <a:rPr lang="zh-CN" altLang="en-US" sz="2800" b="1">
                <a:solidFill>
                  <a:srgbClr val="FF3300"/>
                </a:solidFill>
                <a:ea typeface="黑体" pitchFamily="2" charset="-122"/>
              </a:rPr>
              <a:t>（一）引线及功能</a:t>
            </a:r>
          </a:p>
        </p:txBody>
      </p:sp>
      <p:graphicFrame>
        <p:nvGraphicFramePr>
          <p:cNvPr id="1203204" name="Object 4"/>
          <p:cNvGraphicFramePr>
            <a:graphicFrameLocks noChangeAspect="1"/>
          </p:cNvGraphicFramePr>
          <p:nvPr/>
        </p:nvGraphicFramePr>
        <p:xfrm>
          <a:off x="466725" y="1341438"/>
          <a:ext cx="3625850" cy="547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209" name="Image" r:id="rId3" imgW="7229388" imgH="10902857" progId="">
                  <p:embed/>
                </p:oleObj>
              </mc:Choice>
              <mc:Fallback>
                <p:oleObj name="Image" r:id="rId3" imgW="7229388" imgH="10902857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1341438"/>
                        <a:ext cx="3625850" cy="547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3205" name="Text Box 5"/>
          <p:cNvSpPr txBox="1">
            <a:spLocks noChangeArrowheads="1"/>
          </p:cNvSpPr>
          <p:nvPr/>
        </p:nvSpPr>
        <p:spPr bwMode="auto">
          <a:xfrm>
            <a:off x="1908175" y="3787775"/>
            <a:ext cx="10080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8250</a:t>
            </a:r>
          </a:p>
        </p:txBody>
      </p:sp>
      <p:graphicFrame>
        <p:nvGraphicFramePr>
          <p:cNvPr id="1203206" name="Object 6"/>
          <p:cNvGraphicFramePr>
            <a:graphicFrameLocks noChangeAspect="1"/>
          </p:cNvGraphicFramePr>
          <p:nvPr/>
        </p:nvGraphicFramePr>
        <p:xfrm>
          <a:off x="4954588" y="1268413"/>
          <a:ext cx="2713037" cy="547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210" name="Image" r:id="rId5" imgW="1450851" imgH="2926086" progId="">
                  <p:embed/>
                </p:oleObj>
              </mc:Choice>
              <mc:Fallback>
                <p:oleObj name="Image" r:id="rId5" imgW="1450851" imgH="2926086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588" y="1268413"/>
                        <a:ext cx="2713037" cy="547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3207" name="Text Box 7"/>
          <p:cNvSpPr txBox="1">
            <a:spLocks noChangeArrowheads="1"/>
          </p:cNvSpPr>
          <p:nvPr/>
        </p:nvSpPr>
        <p:spPr bwMode="auto">
          <a:xfrm>
            <a:off x="5795963" y="3787775"/>
            <a:ext cx="11525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16550</a:t>
            </a:r>
          </a:p>
        </p:txBody>
      </p:sp>
      <p:sp>
        <p:nvSpPr>
          <p:cNvPr id="1203208" name="AutoShape 8"/>
          <p:cNvSpPr>
            <a:spLocks noChangeArrowheads="1"/>
          </p:cNvSpPr>
          <p:nvPr/>
        </p:nvSpPr>
        <p:spPr bwMode="auto">
          <a:xfrm>
            <a:off x="7164388" y="5529263"/>
            <a:ext cx="576262" cy="28892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3209" name="AutoShape 9"/>
          <p:cNvSpPr>
            <a:spLocks noChangeArrowheads="1"/>
          </p:cNvSpPr>
          <p:nvPr/>
        </p:nvSpPr>
        <p:spPr bwMode="auto">
          <a:xfrm>
            <a:off x="7164388" y="4246563"/>
            <a:ext cx="576262" cy="28892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3210" name="AutoShape 10"/>
          <p:cNvSpPr>
            <a:spLocks noChangeArrowheads="1"/>
          </p:cNvSpPr>
          <p:nvPr/>
        </p:nvSpPr>
        <p:spPr bwMode="auto">
          <a:xfrm>
            <a:off x="3457575" y="4292600"/>
            <a:ext cx="576263" cy="28892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3211" name="AutoShape 11"/>
          <p:cNvSpPr>
            <a:spLocks noChangeArrowheads="1"/>
          </p:cNvSpPr>
          <p:nvPr/>
        </p:nvSpPr>
        <p:spPr bwMode="auto">
          <a:xfrm>
            <a:off x="3467100" y="5613400"/>
            <a:ext cx="638175" cy="28892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A15194-8E71-4C8A-8E86-09A2BD6C198C}" type="slidenum">
              <a:rPr lang="zh-CN" altLang="en-US"/>
              <a:pPr/>
              <a:t>41</a:t>
            </a:fld>
            <a:endParaRPr lang="en-US" altLang="zh-CN"/>
          </a:p>
        </p:txBody>
      </p:sp>
      <p:graphicFrame>
        <p:nvGraphicFramePr>
          <p:cNvPr id="1155076" name="Object 4"/>
          <p:cNvGraphicFramePr>
            <a:graphicFrameLocks noChangeAspect="1"/>
          </p:cNvGraphicFramePr>
          <p:nvPr/>
        </p:nvGraphicFramePr>
        <p:xfrm>
          <a:off x="2300288" y="404813"/>
          <a:ext cx="4103687" cy="619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078" name="Image" r:id="rId3" imgW="7229388" imgH="10902857" progId="">
                  <p:embed/>
                </p:oleObj>
              </mc:Choice>
              <mc:Fallback>
                <p:oleObj name="Image" r:id="rId3" imgW="7229388" imgH="10902857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404813"/>
                        <a:ext cx="4103687" cy="619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5077" name="AutoShape 5"/>
          <p:cNvSpPr>
            <a:spLocks noChangeArrowheads="1"/>
          </p:cNvSpPr>
          <p:nvPr/>
        </p:nvSpPr>
        <p:spPr bwMode="auto">
          <a:xfrm>
            <a:off x="2876550" y="404813"/>
            <a:ext cx="360363" cy="244792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55078" name="Text Box 6"/>
          <p:cNvSpPr txBox="1">
            <a:spLocks noChangeArrowheads="1"/>
          </p:cNvSpPr>
          <p:nvPr/>
        </p:nvSpPr>
        <p:spPr bwMode="auto">
          <a:xfrm>
            <a:off x="68263" y="1989138"/>
            <a:ext cx="19081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f</a:t>
            </a:r>
            <a:r>
              <a:rPr lang="en-US" altLang="zh-CN" baseline="-25000">
                <a:solidFill>
                  <a:srgbClr val="0000FF"/>
                </a:solidFill>
              </a:rPr>
              <a:t>sig_in</a:t>
            </a:r>
            <a:r>
              <a:rPr lang="en-US" altLang="zh-CN">
                <a:solidFill>
                  <a:srgbClr val="0000FF"/>
                </a:solidFill>
              </a:rPr>
              <a:t>×16</a:t>
            </a:r>
          </a:p>
        </p:txBody>
      </p:sp>
      <p:sp>
        <p:nvSpPr>
          <p:cNvPr id="1155079" name="Text Box 7"/>
          <p:cNvSpPr txBox="1">
            <a:spLocks noChangeArrowheads="1"/>
          </p:cNvSpPr>
          <p:nvPr/>
        </p:nvSpPr>
        <p:spPr bwMode="auto">
          <a:xfrm>
            <a:off x="254000" y="2708275"/>
            <a:ext cx="201295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000" i="1">
                <a:solidFill>
                  <a:srgbClr val="FF0000"/>
                </a:solidFill>
              </a:rPr>
              <a:t>串行 </a:t>
            </a:r>
            <a:r>
              <a:rPr lang="en-US" altLang="zh-CN" sz="2000" i="1">
                <a:solidFill>
                  <a:srgbClr val="FF0000"/>
                </a:solidFill>
              </a:rPr>
              <a:t>in</a:t>
            </a:r>
            <a:r>
              <a:rPr lang="zh-CN" altLang="en-US" sz="2000" i="1">
                <a:solidFill>
                  <a:srgbClr val="FF0000"/>
                </a:solidFill>
              </a:rPr>
              <a:t>（</a:t>
            </a:r>
            <a:r>
              <a:rPr lang="en-US" altLang="zh-CN" sz="2000" i="1">
                <a:solidFill>
                  <a:srgbClr val="FF0000"/>
                </a:solidFill>
              </a:rPr>
              <a:t>RxD</a:t>
            </a:r>
            <a:r>
              <a:rPr lang="zh-CN" altLang="en-US" sz="2000" i="1">
                <a:solidFill>
                  <a:srgbClr val="FF0000"/>
                </a:solidFill>
              </a:rPr>
              <a:t>）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155080" name="Text Box 8"/>
          <p:cNvSpPr txBox="1">
            <a:spLocks noChangeArrowheads="1"/>
          </p:cNvSpPr>
          <p:nvPr/>
        </p:nvSpPr>
        <p:spPr bwMode="auto">
          <a:xfrm>
            <a:off x="250825" y="3141663"/>
            <a:ext cx="212725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000" i="1">
                <a:solidFill>
                  <a:srgbClr val="FF0000"/>
                </a:solidFill>
              </a:rPr>
              <a:t>串行 </a:t>
            </a:r>
            <a:r>
              <a:rPr lang="en-US" altLang="zh-CN" sz="2000" i="1">
                <a:solidFill>
                  <a:srgbClr val="FF0000"/>
                </a:solidFill>
              </a:rPr>
              <a:t>out</a:t>
            </a:r>
            <a:r>
              <a:rPr lang="zh-CN" altLang="en-US" sz="2000" i="1">
                <a:solidFill>
                  <a:srgbClr val="FF0000"/>
                </a:solidFill>
              </a:rPr>
              <a:t>（</a:t>
            </a:r>
            <a:r>
              <a:rPr lang="en-US" altLang="zh-CN" sz="2000" i="1">
                <a:solidFill>
                  <a:srgbClr val="FF0000"/>
                </a:solidFill>
              </a:rPr>
              <a:t>TxD</a:t>
            </a:r>
            <a:r>
              <a:rPr lang="zh-CN" altLang="en-US" sz="2000" i="1">
                <a:solidFill>
                  <a:srgbClr val="FF0000"/>
                </a:solidFill>
              </a:rPr>
              <a:t>）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155081" name="Line 9"/>
          <p:cNvSpPr>
            <a:spLocks noChangeShapeType="1"/>
          </p:cNvSpPr>
          <p:nvPr/>
        </p:nvSpPr>
        <p:spPr bwMode="auto">
          <a:xfrm>
            <a:off x="1939925" y="2276475"/>
            <a:ext cx="720725" cy="6477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082" name="Line 10"/>
          <p:cNvSpPr>
            <a:spLocks noChangeShapeType="1"/>
          </p:cNvSpPr>
          <p:nvPr/>
        </p:nvSpPr>
        <p:spPr bwMode="auto">
          <a:xfrm>
            <a:off x="2124075" y="2997200"/>
            <a:ext cx="752475" cy="287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083" name="Line 11"/>
          <p:cNvSpPr>
            <a:spLocks noChangeShapeType="1"/>
          </p:cNvSpPr>
          <p:nvPr/>
        </p:nvSpPr>
        <p:spPr bwMode="auto">
          <a:xfrm flipH="1" flipV="1">
            <a:off x="2195513" y="3357563"/>
            <a:ext cx="465137" cy="215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084" name="AutoShape 12"/>
          <p:cNvSpPr>
            <a:spLocks noChangeArrowheads="1"/>
          </p:cNvSpPr>
          <p:nvPr/>
        </p:nvSpPr>
        <p:spPr bwMode="auto">
          <a:xfrm>
            <a:off x="2732088" y="3716338"/>
            <a:ext cx="504825" cy="93662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085" name="AutoShape 13"/>
          <p:cNvSpPr>
            <a:spLocks noChangeArrowheads="1"/>
          </p:cNvSpPr>
          <p:nvPr/>
        </p:nvSpPr>
        <p:spPr bwMode="auto">
          <a:xfrm>
            <a:off x="5684838" y="4005263"/>
            <a:ext cx="360362" cy="93662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086" name="Freeform 14"/>
          <p:cNvSpPr>
            <a:spLocks/>
          </p:cNvSpPr>
          <p:nvPr/>
        </p:nvSpPr>
        <p:spPr bwMode="auto">
          <a:xfrm>
            <a:off x="3236913" y="4365625"/>
            <a:ext cx="2447925" cy="719138"/>
          </a:xfrm>
          <a:custGeom>
            <a:avLst/>
            <a:gdLst/>
            <a:ahLst/>
            <a:cxnLst>
              <a:cxn ang="0">
                <a:pos x="1542" y="544"/>
              </a:cxn>
              <a:cxn ang="0">
                <a:pos x="952" y="408"/>
              </a:cxn>
              <a:cxn ang="0">
                <a:pos x="680" y="91"/>
              </a:cxn>
              <a:cxn ang="0">
                <a:pos x="0" y="0"/>
              </a:cxn>
            </a:cxnLst>
            <a:rect l="0" t="0" r="r" b="b"/>
            <a:pathLst>
              <a:path w="1542" h="544">
                <a:moveTo>
                  <a:pt x="1542" y="544"/>
                </a:moveTo>
                <a:cubicBezTo>
                  <a:pt x="1318" y="513"/>
                  <a:pt x="1095" y="483"/>
                  <a:pt x="952" y="408"/>
                </a:cubicBezTo>
                <a:cubicBezTo>
                  <a:pt x="809" y="333"/>
                  <a:pt x="839" y="159"/>
                  <a:pt x="680" y="91"/>
                </a:cubicBezTo>
                <a:cubicBezTo>
                  <a:pt x="521" y="23"/>
                  <a:pt x="260" y="11"/>
                  <a:pt x="0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087" name="Freeform 15"/>
          <p:cNvSpPr>
            <a:spLocks/>
          </p:cNvSpPr>
          <p:nvPr/>
        </p:nvSpPr>
        <p:spPr bwMode="auto">
          <a:xfrm>
            <a:off x="4857750" y="4365625"/>
            <a:ext cx="827088" cy="719138"/>
          </a:xfrm>
          <a:custGeom>
            <a:avLst/>
            <a:gdLst/>
            <a:ahLst/>
            <a:cxnLst>
              <a:cxn ang="0">
                <a:pos x="521" y="408"/>
              </a:cxn>
              <a:cxn ang="0">
                <a:pos x="113" y="318"/>
              </a:cxn>
              <a:cxn ang="0">
                <a:pos x="68" y="136"/>
              </a:cxn>
              <a:cxn ang="0">
                <a:pos x="521" y="0"/>
              </a:cxn>
            </a:cxnLst>
            <a:rect l="0" t="0" r="r" b="b"/>
            <a:pathLst>
              <a:path w="521" h="408">
                <a:moveTo>
                  <a:pt x="521" y="408"/>
                </a:moveTo>
                <a:cubicBezTo>
                  <a:pt x="354" y="385"/>
                  <a:pt x="188" y="363"/>
                  <a:pt x="113" y="318"/>
                </a:cubicBezTo>
                <a:cubicBezTo>
                  <a:pt x="38" y="273"/>
                  <a:pt x="0" y="189"/>
                  <a:pt x="68" y="136"/>
                </a:cubicBezTo>
                <a:cubicBezTo>
                  <a:pt x="136" y="83"/>
                  <a:pt x="328" y="41"/>
                  <a:pt x="521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088" name="Text Box 16"/>
          <p:cNvSpPr txBox="1">
            <a:spLocks noChangeArrowheads="1"/>
          </p:cNvSpPr>
          <p:nvPr/>
        </p:nvSpPr>
        <p:spPr bwMode="auto">
          <a:xfrm>
            <a:off x="4643438" y="4687888"/>
            <a:ext cx="7921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锁存</a:t>
            </a:r>
          </a:p>
        </p:txBody>
      </p:sp>
      <p:sp>
        <p:nvSpPr>
          <p:cNvPr id="1155090" name="Freeform 18"/>
          <p:cNvSpPr>
            <a:spLocks/>
          </p:cNvSpPr>
          <p:nvPr/>
        </p:nvSpPr>
        <p:spPr bwMode="auto">
          <a:xfrm>
            <a:off x="3236913" y="4508500"/>
            <a:ext cx="2519362" cy="865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3" y="91"/>
              </a:cxn>
              <a:cxn ang="0">
                <a:pos x="726" y="409"/>
              </a:cxn>
              <a:cxn ang="0">
                <a:pos x="1587" y="499"/>
              </a:cxn>
            </a:cxnLst>
            <a:rect l="0" t="0" r="r" b="b"/>
            <a:pathLst>
              <a:path w="1587" h="499">
                <a:moveTo>
                  <a:pt x="0" y="0"/>
                </a:moveTo>
                <a:cubicBezTo>
                  <a:pt x="121" y="11"/>
                  <a:pt x="242" y="23"/>
                  <a:pt x="363" y="91"/>
                </a:cubicBezTo>
                <a:cubicBezTo>
                  <a:pt x="484" y="159"/>
                  <a:pt x="522" y="341"/>
                  <a:pt x="726" y="409"/>
                </a:cubicBezTo>
                <a:cubicBezTo>
                  <a:pt x="930" y="477"/>
                  <a:pt x="1258" y="488"/>
                  <a:pt x="1587" y="499"/>
                </a:cubicBezTo>
              </a:path>
            </a:pathLst>
          </a:custGeom>
          <a:noFill/>
          <a:ln w="28575" cap="flat" cmpd="sng">
            <a:solidFill>
              <a:srgbClr val="3399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091" name="Text Box 19"/>
          <p:cNvSpPr txBox="1">
            <a:spLocks noChangeArrowheads="1"/>
          </p:cNvSpPr>
          <p:nvPr/>
        </p:nvSpPr>
        <p:spPr bwMode="auto">
          <a:xfrm>
            <a:off x="139700" y="4124325"/>
            <a:ext cx="19081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f</a:t>
            </a:r>
            <a:r>
              <a:rPr lang="en-US" altLang="zh-CN" baseline="-25000">
                <a:solidFill>
                  <a:srgbClr val="0000FF"/>
                </a:solidFill>
              </a:rPr>
              <a:t>sig_out</a:t>
            </a:r>
            <a:r>
              <a:rPr lang="en-US" altLang="zh-CN">
                <a:solidFill>
                  <a:srgbClr val="0000FF"/>
                </a:solidFill>
              </a:rPr>
              <a:t>×16</a:t>
            </a:r>
          </a:p>
        </p:txBody>
      </p:sp>
      <p:sp>
        <p:nvSpPr>
          <p:cNvPr id="1155093" name="Line 21"/>
          <p:cNvSpPr>
            <a:spLocks noChangeShapeType="1"/>
          </p:cNvSpPr>
          <p:nvPr/>
        </p:nvSpPr>
        <p:spPr bwMode="auto">
          <a:xfrm>
            <a:off x="1971675" y="5110163"/>
            <a:ext cx="6492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094" name="AutoShape 22"/>
          <p:cNvSpPr>
            <a:spLocks noChangeArrowheads="1"/>
          </p:cNvSpPr>
          <p:nvPr/>
        </p:nvSpPr>
        <p:spPr bwMode="auto">
          <a:xfrm>
            <a:off x="2373313" y="4941888"/>
            <a:ext cx="863600" cy="574675"/>
          </a:xfrm>
          <a:prstGeom prst="roundRect">
            <a:avLst>
              <a:gd name="adj" fmla="val 25736"/>
            </a:avLst>
          </a:prstGeom>
          <a:noFill/>
          <a:ln w="28575" algn="ctr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095" name="Text Box 23"/>
          <p:cNvSpPr txBox="1">
            <a:spLocks noChangeArrowheads="1"/>
          </p:cNvSpPr>
          <p:nvPr/>
        </p:nvSpPr>
        <p:spPr bwMode="auto">
          <a:xfrm>
            <a:off x="34925" y="4716463"/>
            <a:ext cx="1979613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外部时钟输入</a:t>
            </a:r>
            <a:r>
              <a:rPr lang="zh-CN" altLang="en-US" sz="2000">
                <a:solidFill>
                  <a:srgbClr val="008000"/>
                </a:solidFill>
              </a:rPr>
              <a:t>或</a:t>
            </a:r>
            <a:r>
              <a:rPr lang="zh-CN" altLang="en-US" sz="2000">
                <a:solidFill>
                  <a:srgbClr val="FF0000"/>
                </a:solidFill>
              </a:rPr>
              <a:t/>
            </a:r>
            <a:br>
              <a:rPr lang="zh-CN" altLang="en-US" sz="2000">
                <a:solidFill>
                  <a:srgbClr val="FF0000"/>
                </a:solidFill>
              </a:rPr>
            </a:br>
            <a:r>
              <a:rPr lang="zh-CN" altLang="en-US" sz="2000">
                <a:solidFill>
                  <a:srgbClr val="FF0000"/>
                </a:solidFill>
              </a:rPr>
              <a:t>外接晶体振荡器</a:t>
            </a:r>
          </a:p>
        </p:txBody>
      </p:sp>
      <p:sp>
        <p:nvSpPr>
          <p:cNvPr id="1155097" name="AutoShape 25"/>
          <p:cNvSpPr>
            <a:spLocks noChangeArrowheads="1"/>
          </p:cNvSpPr>
          <p:nvPr/>
        </p:nvSpPr>
        <p:spPr bwMode="auto">
          <a:xfrm>
            <a:off x="2195513" y="5516563"/>
            <a:ext cx="1041400" cy="574675"/>
          </a:xfrm>
          <a:prstGeom prst="roundRect">
            <a:avLst>
              <a:gd name="adj" fmla="val 25736"/>
            </a:avLst>
          </a:prstGeom>
          <a:noFill/>
          <a:ln w="28575" algn="ctr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098" name="Text Box 26"/>
          <p:cNvSpPr txBox="1">
            <a:spLocks noChangeArrowheads="1"/>
          </p:cNvSpPr>
          <p:nvPr/>
        </p:nvSpPr>
        <p:spPr bwMode="auto">
          <a:xfrm>
            <a:off x="862013" y="5503863"/>
            <a:ext cx="863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IOW</a:t>
            </a:r>
          </a:p>
        </p:txBody>
      </p:sp>
      <p:sp>
        <p:nvSpPr>
          <p:cNvPr id="1155099" name="Line 27"/>
          <p:cNvSpPr>
            <a:spLocks noChangeShapeType="1"/>
          </p:cNvSpPr>
          <p:nvPr/>
        </p:nvSpPr>
        <p:spPr bwMode="auto">
          <a:xfrm>
            <a:off x="1692275" y="5692775"/>
            <a:ext cx="8651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100" name="Line 28"/>
          <p:cNvSpPr>
            <a:spLocks noChangeShapeType="1"/>
          </p:cNvSpPr>
          <p:nvPr/>
        </p:nvSpPr>
        <p:spPr bwMode="auto">
          <a:xfrm>
            <a:off x="1076325" y="5543550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101" name="AutoShape 29"/>
          <p:cNvSpPr>
            <a:spLocks noChangeArrowheads="1"/>
          </p:cNvSpPr>
          <p:nvPr/>
        </p:nvSpPr>
        <p:spPr bwMode="auto">
          <a:xfrm>
            <a:off x="5684838" y="5876925"/>
            <a:ext cx="974725" cy="574675"/>
          </a:xfrm>
          <a:prstGeom prst="roundRect">
            <a:avLst>
              <a:gd name="adj" fmla="val 25736"/>
            </a:avLst>
          </a:prstGeom>
          <a:noFill/>
          <a:ln w="28575" algn="ctr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102" name="Text Box 30"/>
          <p:cNvSpPr txBox="1">
            <a:spLocks noChangeArrowheads="1"/>
          </p:cNvSpPr>
          <p:nvPr/>
        </p:nvSpPr>
        <p:spPr bwMode="auto">
          <a:xfrm>
            <a:off x="6850063" y="6105525"/>
            <a:ext cx="863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IOR</a:t>
            </a:r>
          </a:p>
        </p:txBody>
      </p:sp>
      <p:sp>
        <p:nvSpPr>
          <p:cNvPr id="1155103" name="Line 31"/>
          <p:cNvSpPr>
            <a:spLocks noChangeShapeType="1"/>
          </p:cNvSpPr>
          <p:nvPr/>
        </p:nvSpPr>
        <p:spPr bwMode="auto">
          <a:xfrm flipH="1">
            <a:off x="6273800" y="6289675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104" name="Freeform 32"/>
          <p:cNvSpPr>
            <a:spLocks/>
          </p:cNvSpPr>
          <p:nvPr/>
        </p:nvSpPr>
        <p:spPr bwMode="auto">
          <a:xfrm>
            <a:off x="5292725" y="5734050"/>
            <a:ext cx="463550" cy="431800"/>
          </a:xfrm>
          <a:custGeom>
            <a:avLst/>
            <a:gdLst/>
            <a:ahLst/>
            <a:cxnLst>
              <a:cxn ang="0">
                <a:pos x="324" y="272"/>
              </a:cxn>
              <a:cxn ang="0">
                <a:pos x="7" y="181"/>
              </a:cxn>
              <a:cxn ang="0">
                <a:pos x="369" y="0"/>
              </a:cxn>
            </a:cxnLst>
            <a:rect l="0" t="0" r="r" b="b"/>
            <a:pathLst>
              <a:path w="369" h="272">
                <a:moveTo>
                  <a:pt x="324" y="272"/>
                </a:moveTo>
                <a:cubicBezTo>
                  <a:pt x="162" y="249"/>
                  <a:pt x="0" y="226"/>
                  <a:pt x="7" y="181"/>
                </a:cubicBezTo>
                <a:cubicBezTo>
                  <a:pt x="14" y="136"/>
                  <a:pt x="191" y="68"/>
                  <a:pt x="369" y="0"/>
                </a:cubicBezTo>
              </a:path>
            </a:pathLst>
          </a:custGeom>
          <a:noFill/>
          <a:ln w="28575" cap="flat" cmpd="sng">
            <a:solidFill>
              <a:srgbClr val="3399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105" name="Text Box 33"/>
          <p:cNvSpPr txBox="1">
            <a:spLocks noChangeArrowheads="1"/>
          </p:cNvSpPr>
          <p:nvPr/>
        </p:nvSpPr>
        <p:spPr bwMode="auto">
          <a:xfrm>
            <a:off x="6300788" y="3429000"/>
            <a:ext cx="2843212" cy="1920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</a:rPr>
              <a:t>中断产生条件：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</a:rPr>
              <a:t>1. 8250/16550</a:t>
            </a:r>
            <a:r>
              <a:rPr lang="zh-CN" altLang="en-US" sz="2000">
                <a:solidFill>
                  <a:srgbClr val="0000FF"/>
                </a:solidFill>
              </a:rPr>
              <a:t>中断允许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</a:rPr>
              <a:t>2. </a:t>
            </a:r>
            <a:r>
              <a:rPr lang="zh-CN" altLang="en-US" sz="2000">
                <a:solidFill>
                  <a:srgbClr val="0000FF"/>
                </a:solidFill>
              </a:rPr>
              <a:t>接收错误 </a:t>
            </a:r>
            <a:r>
              <a:rPr lang="zh-CN" altLang="en-US" sz="2000">
                <a:solidFill>
                  <a:srgbClr val="3399FF"/>
                </a:solidFill>
              </a:rPr>
              <a:t>或</a:t>
            </a:r>
          </a:p>
          <a:p>
            <a:pPr algn="l"/>
            <a:r>
              <a:rPr lang="zh-CN" altLang="en-US" sz="2000">
                <a:solidFill>
                  <a:srgbClr val="0000FF"/>
                </a:solidFill>
              </a:rPr>
              <a:t>    接收数据寄存器满 </a:t>
            </a:r>
            <a:r>
              <a:rPr lang="zh-CN" altLang="en-US" sz="2000">
                <a:solidFill>
                  <a:srgbClr val="3399FF"/>
                </a:solidFill>
              </a:rPr>
              <a:t>或</a:t>
            </a:r>
          </a:p>
          <a:p>
            <a:pPr algn="l"/>
            <a:r>
              <a:rPr lang="zh-CN" altLang="en-US" sz="2000">
                <a:solidFill>
                  <a:srgbClr val="0000FF"/>
                </a:solidFill>
              </a:rPr>
              <a:t>    发送数据寄存器空 </a:t>
            </a:r>
            <a:r>
              <a:rPr lang="zh-CN" altLang="en-US" sz="2000">
                <a:solidFill>
                  <a:srgbClr val="3399FF"/>
                </a:solidFill>
              </a:rPr>
              <a:t>或</a:t>
            </a:r>
          </a:p>
          <a:p>
            <a:pPr algn="l"/>
            <a:r>
              <a:rPr lang="zh-CN" altLang="en-US" sz="2000">
                <a:solidFill>
                  <a:srgbClr val="0000FF"/>
                </a:solidFill>
              </a:rPr>
              <a:t>    </a:t>
            </a:r>
            <a:r>
              <a:rPr lang="en-US" altLang="zh-CN" sz="2000">
                <a:solidFill>
                  <a:srgbClr val="0000FF"/>
                </a:solidFill>
              </a:rPr>
              <a:t>MODEM</a:t>
            </a:r>
            <a:r>
              <a:rPr lang="zh-CN" altLang="en-US" sz="2000">
                <a:solidFill>
                  <a:srgbClr val="0000FF"/>
                </a:solidFill>
              </a:rPr>
              <a:t>状态 </a:t>
            </a:r>
            <a:r>
              <a:rPr lang="zh-CN" altLang="en-US" sz="2000">
                <a:solidFill>
                  <a:srgbClr val="3399FF"/>
                </a:solidFill>
              </a:rPr>
              <a:t>或</a:t>
            </a:r>
          </a:p>
        </p:txBody>
      </p:sp>
      <p:sp>
        <p:nvSpPr>
          <p:cNvPr id="1155107" name="Line 35"/>
          <p:cNvSpPr>
            <a:spLocks noChangeShapeType="1"/>
          </p:cNvSpPr>
          <p:nvPr/>
        </p:nvSpPr>
        <p:spPr bwMode="auto">
          <a:xfrm>
            <a:off x="6169025" y="3619500"/>
            <a:ext cx="2159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108" name="Text Box 36"/>
          <p:cNvSpPr txBox="1">
            <a:spLocks noChangeArrowheads="1"/>
          </p:cNvSpPr>
          <p:nvPr/>
        </p:nvSpPr>
        <p:spPr bwMode="auto">
          <a:xfrm>
            <a:off x="6156325" y="5516563"/>
            <a:ext cx="24479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DB</a:t>
            </a:r>
            <a:r>
              <a:rPr lang="zh-CN" altLang="en-US" sz="2000">
                <a:solidFill>
                  <a:srgbClr val="FF0000"/>
                </a:solidFill>
              </a:rPr>
              <a:t>驱动器方向控制</a:t>
            </a:r>
          </a:p>
        </p:txBody>
      </p:sp>
      <p:sp>
        <p:nvSpPr>
          <p:cNvPr id="1155109" name="Line 37"/>
          <p:cNvSpPr>
            <a:spLocks noChangeShapeType="1"/>
          </p:cNvSpPr>
          <p:nvPr/>
        </p:nvSpPr>
        <p:spPr bwMode="auto">
          <a:xfrm>
            <a:off x="6916738" y="6172200"/>
            <a:ext cx="5032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110" name="Line 38"/>
          <p:cNvSpPr>
            <a:spLocks noChangeShapeType="1"/>
          </p:cNvSpPr>
          <p:nvPr/>
        </p:nvSpPr>
        <p:spPr bwMode="auto">
          <a:xfrm flipV="1">
            <a:off x="4787900" y="2420938"/>
            <a:ext cx="9366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111" name="Line 39"/>
          <p:cNvSpPr>
            <a:spLocks noChangeShapeType="1"/>
          </p:cNvSpPr>
          <p:nvPr/>
        </p:nvSpPr>
        <p:spPr bwMode="auto">
          <a:xfrm>
            <a:off x="4787900" y="2852738"/>
            <a:ext cx="936625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112" name="Text Box 40"/>
          <p:cNvSpPr txBox="1">
            <a:spLocks noChangeArrowheads="1"/>
          </p:cNvSpPr>
          <p:nvPr/>
        </p:nvSpPr>
        <p:spPr bwMode="auto">
          <a:xfrm>
            <a:off x="3986213" y="2276475"/>
            <a:ext cx="1233487" cy="13112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通用输出</a:t>
            </a:r>
            <a:br>
              <a:rPr lang="zh-CN" altLang="en-US" sz="2000">
                <a:solidFill>
                  <a:srgbClr val="FF0000"/>
                </a:solidFill>
              </a:rPr>
            </a:br>
            <a:r>
              <a:rPr lang="zh-CN" altLang="en-US" sz="2000">
                <a:solidFill>
                  <a:srgbClr val="FF0000"/>
                </a:solidFill>
              </a:rPr>
              <a:t>端口，</a:t>
            </a:r>
            <a:br>
              <a:rPr lang="zh-CN" altLang="en-US" sz="2000">
                <a:solidFill>
                  <a:srgbClr val="FF0000"/>
                </a:solidFill>
              </a:rPr>
            </a:br>
            <a:r>
              <a:rPr lang="zh-CN" altLang="en-US" sz="2000">
                <a:solidFill>
                  <a:srgbClr val="FF0000"/>
                </a:solidFill>
              </a:rPr>
              <a:t>由用户</a:t>
            </a:r>
            <a:br>
              <a:rPr lang="zh-CN" altLang="en-US" sz="2000">
                <a:solidFill>
                  <a:srgbClr val="FF0000"/>
                </a:solidFill>
              </a:rPr>
            </a:br>
            <a:r>
              <a:rPr lang="zh-CN" altLang="en-US" sz="2000">
                <a:solidFill>
                  <a:srgbClr val="FF0000"/>
                </a:solidFill>
              </a:rPr>
              <a:t>编程指定</a:t>
            </a:r>
          </a:p>
        </p:txBody>
      </p:sp>
      <p:sp>
        <p:nvSpPr>
          <p:cNvPr id="1155113" name="Text Box 41"/>
          <p:cNvSpPr txBox="1">
            <a:spLocks noChangeArrowheads="1"/>
          </p:cNvSpPr>
          <p:nvPr/>
        </p:nvSpPr>
        <p:spPr bwMode="auto">
          <a:xfrm>
            <a:off x="3924300" y="1628775"/>
            <a:ext cx="79216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复位</a:t>
            </a:r>
          </a:p>
        </p:txBody>
      </p:sp>
      <p:sp>
        <p:nvSpPr>
          <p:cNvPr id="1155114" name="Line 42"/>
          <p:cNvSpPr>
            <a:spLocks noChangeShapeType="1"/>
          </p:cNvSpPr>
          <p:nvPr/>
        </p:nvSpPr>
        <p:spPr bwMode="auto">
          <a:xfrm flipH="1" flipV="1">
            <a:off x="4643438" y="1916113"/>
            <a:ext cx="1081087" cy="2174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115" name="Text Box 43"/>
          <p:cNvSpPr txBox="1">
            <a:spLocks noChangeArrowheads="1"/>
          </p:cNvSpPr>
          <p:nvPr/>
        </p:nvSpPr>
        <p:spPr bwMode="auto">
          <a:xfrm>
            <a:off x="6732588" y="987425"/>
            <a:ext cx="18716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数据载波检测</a:t>
            </a:r>
          </a:p>
        </p:txBody>
      </p:sp>
      <p:sp>
        <p:nvSpPr>
          <p:cNvPr id="1155116" name="Text Box 44"/>
          <p:cNvSpPr txBox="1">
            <a:spLocks noChangeArrowheads="1"/>
          </p:cNvSpPr>
          <p:nvPr/>
        </p:nvSpPr>
        <p:spPr bwMode="auto">
          <a:xfrm>
            <a:off x="6732588" y="663575"/>
            <a:ext cx="18716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振铃指示</a:t>
            </a:r>
          </a:p>
        </p:txBody>
      </p:sp>
      <p:sp>
        <p:nvSpPr>
          <p:cNvPr id="1155117" name="Freeform 45"/>
          <p:cNvSpPr>
            <a:spLocks/>
          </p:cNvSpPr>
          <p:nvPr/>
        </p:nvSpPr>
        <p:spPr bwMode="auto">
          <a:xfrm>
            <a:off x="6156325" y="1557338"/>
            <a:ext cx="287338" cy="1150937"/>
          </a:xfrm>
          <a:custGeom>
            <a:avLst/>
            <a:gdLst/>
            <a:ahLst/>
            <a:cxnLst>
              <a:cxn ang="0">
                <a:pos x="0" y="725"/>
              </a:cxn>
              <a:cxn ang="0">
                <a:pos x="635" y="453"/>
              </a:cxn>
              <a:cxn ang="0">
                <a:pos x="0" y="0"/>
              </a:cxn>
            </a:cxnLst>
            <a:rect l="0" t="0" r="r" b="b"/>
            <a:pathLst>
              <a:path w="635" h="725">
                <a:moveTo>
                  <a:pt x="0" y="725"/>
                </a:moveTo>
                <a:cubicBezTo>
                  <a:pt x="317" y="649"/>
                  <a:pt x="635" y="574"/>
                  <a:pt x="635" y="453"/>
                </a:cubicBezTo>
                <a:cubicBezTo>
                  <a:pt x="635" y="332"/>
                  <a:pt x="317" y="166"/>
                  <a:pt x="0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118" name="Freeform 46"/>
          <p:cNvSpPr>
            <a:spLocks/>
          </p:cNvSpPr>
          <p:nvPr/>
        </p:nvSpPr>
        <p:spPr bwMode="auto">
          <a:xfrm>
            <a:off x="6156325" y="1844675"/>
            <a:ext cx="360363" cy="1152525"/>
          </a:xfrm>
          <a:custGeom>
            <a:avLst/>
            <a:gdLst/>
            <a:ahLst/>
            <a:cxnLst>
              <a:cxn ang="0">
                <a:pos x="0" y="726"/>
              </a:cxn>
              <a:cxn ang="0">
                <a:pos x="635" y="363"/>
              </a:cxn>
              <a:cxn ang="0">
                <a:pos x="0" y="0"/>
              </a:cxn>
            </a:cxnLst>
            <a:rect l="0" t="0" r="r" b="b"/>
            <a:pathLst>
              <a:path w="635" h="726">
                <a:moveTo>
                  <a:pt x="0" y="726"/>
                </a:moveTo>
                <a:cubicBezTo>
                  <a:pt x="317" y="605"/>
                  <a:pt x="635" y="484"/>
                  <a:pt x="635" y="363"/>
                </a:cubicBezTo>
                <a:cubicBezTo>
                  <a:pt x="635" y="242"/>
                  <a:pt x="317" y="121"/>
                  <a:pt x="0" y="0"/>
                </a:cubicBezTo>
              </a:path>
            </a:pathLst>
          </a:custGeom>
          <a:noFill/>
          <a:ln w="28575" cap="flat" cmpd="sng">
            <a:solidFill>
              <a:srgbClr val="3399FF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119" name="Text Box 47"/>
          <p:cNvSpPr txBox="1">
            <a:spLocks noChangeArrowheads="1"/>
          </p:cNvSpPr>
          <p:nvPr/>
        </p:nvSpPr>
        <p:spPr bwMode="auto">
          <a:xfrm>
            <a:off x="6731000" y="2773363"/>
            <a:ext cx="13684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CC00CC"/>
                </a:solidFill>
              </a:rPr>
              <a:t>请求发送</a:t>
            </a:r>
          </a:p>
        </p:txBody>
      </p:sp>
      <p:sp>
        <p:nvSpPr>
          <p:cNvPr id="1155120" name="Text Box 48"/>
          <p:cNvSpPr txBox="1">
            <a:spLocks noChangeArrowheads="1"/>
          </p:cNvSpPr>
          <p:nvPr/>
        </p:nvSpPr>
        <p:spPr bwMode="auto">
          <a:xfrm>
            <a:off x="6731000" y="1628775"/>
            <a:ext cx="13684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CC00CC"/>
                </a:solidFill>
              </a:rPr>
              <a:t>清除发送</a:t>
            </a:r>
          </a:p>
        </p:txBody>
      </p:sp>
      <p:sp>
        <p:nvSpPr>
          <p:cNvPr id="1155121" name="Text Box 49"/>
          <p:cNvSpPr txBox="1">
            <a:spLocks noChangeArrowheads="1"/>
          </p:cNvSpPr>
          <p:nvPr/>
        </p:nvSpPr>
        <p:spPr bwMode="auto">
          <a:xfrm>
            <a:off x="6731000" y="2492375"/>
            <a:ext cx="13684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DTE</a:t>
            </a:r>
            <a:r>
              <a:rPr lang="zh-CN" altLang="en-US" sz="2000">
                <a:solidFill>
                  <a:srgbClr val="FF3300"/>
                </a:solidFill>
              </a:rPr>
              <a:t>就绪</a:t>
            </a:r>
          </a:p>
        </p:txBody>
      </p:sp>
      <p:sp>
        <p:nvSpPr>
          <p:cNvPr id="1155122" name="Text Box 50"/>
          <p:cNvSpPr txBox="1">
            <a:spLocks noChangeArrowheads="1"/>
          </p:cNvSpPr>
          <p:nvPr/>
        </p:nvSpPr>
        <p:spPr bwMode="auto">
          <a:xfrm>
            <a:off x="6731000" y="1328738"/>
            <a:ext cx="13684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DCE</a:t>
            </a:r>
            <a:r>
              <a:rPr lang="zh-CN" altLang="en-US" sz="2000">
                <a:solidFill>
                  <a:srgbClr val="FF3300"/>
                </a:solidFill>
              </a:rPr>
              <a:t>就绪</a:t>
            </a:r>
          </a:p>
        </p:txBody>
      </p:sp>
      <p:sp>
        <p:nvSpPr>
          <p:cNvPr id="1155123" name="Line 51"/>
          <p:cNvSpPr>
            <a:spLocks noChangeShapeType="1"/>
          </p:cNvSpPr>
          <p:nvPr/>
        </p:nvSpPr>
        <p:spPr bwMode="auto">
          <a:xfrm flipH="1">
            <a:off x="6011863" y="908050"/>
            <a:ext cx="7921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124" name="Line 52"/>
          <p:cNvSpPr>
            <a:spLocks noChangeShapeType="1"/>
          </p:cNvSpPr>
          <p:nvPr/>
        </p:nvSpPr>
        <p:spPr bwMode="auto">
          <a:xfrm flipH="1">
            <a:off x="6156325" y="1196975"/>
            <a:ext cx="647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125" name="Line 53"/>
          <p:cNvSpPr>
            <a:spLocks noChangeShapeType="1"/>
          </p:cNvSpPr>
          <p:nvPr/>
        </p:nvSpPr>
        <p:spPr bwMode="auto">
          <a:xfrm flipH="1">
            <a:off x="6300788" y="1538288"/>
            <a:ext cx="50323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126" name="Line 54"/>
          <p:cNvSpPr>
            <a:spLocks noChangeShapeType="1"/>
          </p:cNvSpPr>
          <p:nvPr/>
        </p:nvSpPr>
        <p:spPr bwMode="auto">
          <a:xfrm>
            <a:off x="6491288" y="2708275"/>
            <a:ext cx="31273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127" name="Line 55"/>
          <p:cNvSpPr>
            <a:spLocks noChangeShapeType="1"/>
          </p:cNvSpPr>
          <p:nvPr/>
        </p:nvSpPr>
        <p:spPr bwMode="auto">
          <a:xfrm>
            <a:off x="6372225" y="2997200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128" name="Line 56"/>
          <p:cNvSpPr>
            <a:spLocks noChangeShapeType="1"/>
          </p:cNvSpPr>
          <p:nvPr/>
        </p:nvSpPr>
        <p:spPr bwMode="auto">
          <a:xfrm flipH="1">
            <a:off x="6443663" y="1844675"/>
            <a:ext cx="3603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129" name="AutoShape 57"/>
          <p:cNvSpPr>
            <a:spLocks noChangeArrowheads="1"/>
          </p:cNvSpPr>
          <p:nvPr/>
        </p:nvSpPr>
        <p:spPr bwMode="auto">
          <a:xfrm>
            <a:off x="5722938" y="1989138"/>
            <a:ext cx="433387" cy="287337"/>
          </a:xfrm>
          <a:prstGeom prst="roundRect">
            <a:avLst>
              <a:gd name="adj" fmla="val 25736"/>
            </a:avLst>
          </a:prstGeom>
          <a:noFill/>
          <a:ln w="28575" algn="ctr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130" name="AutoShape 58"/>
          <p:cNvSpPr>
            <a:spLocks noChangeArrowheads="1"/>
          </p:cNvSpPr>
          <p:nvPr/>
        </p:nvSpPr>
        <p:spPr bwMode="auto">
          <a:xfrm>
            <a:off x="5724525" y="2276475"/>
            <a:ext cx="576263" cy="287338"/>
          </a:xfrm>
          <a:prstGeom prst="roundRect">
            <a:avLst>
              <a:gd name="adj" fmla="val 25736"/>
            </a:avLst>
          </a:prstGeom>
          <a:noFill/>
          <a:ln w="28575" algn="ctr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131" name="AutoShape 59"/>
          <p:cNvSpPr>
            <a:spLocks noChangeArrowheads="1"/>
          </p:cNvSpPr>
          <p:nvPr/>
        </p:nvSpPr>
        <p:spPr bwMode="auto">
          <a:xfrm>
            <a:off x="5724525" y="3141663"/>
            <a:ext cx="576263" cy="287337"/>
          </a:xfrm>
          <a:prstGeom prst="roundRect">
            <a:avLst>
              <a:gd name="adj" fmla="val 25736"/>
            </a:avLst>
          </a:prstGeom>
          <a:noFill/>
          <a:ln w="28575" algn="ctr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089" name="Text Box 17"/>
          <p:cNvSpPr txBox="1">
            <a:spLocks noChangeArrowheads="1"/>
          </p:cNvSpPr>
          <p:nvPr/>
        </p:nvSpPr>
        <p:spPr bwMode="auto">
          <a:xfrm>
            <a:off x="6300788" y="5192713"/>
            <a:ext cx="1295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FF0066"/>
                </a:solidFill>
              </a:rPr>
              <a:t>片选输出</a:t>
            </a:r>
          </a:p>
        </p:txBody>
      </p:sp>
      <p:sp>
        <p:nvSpPr>
          <p:cNvPr id="1155132" name="AutoShape 6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9788" y="260350"/>
            <a:ext cx="433387" cy="431800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55133" name="Line 61"/>
          <p:cNvSpPr>
            <a:spLocks noChangeShapeType="1"/>
          </p:cNvSpPr>
          <p:nvPr/>
        </p:nvSpPr>
        <p:spPr bwMode="auto">
          <a:xfrm flipH="1">
            <a:off x="4932363" y="4005263"/>
            <a:ext cx="10795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135" name="Rectangle 63"/>
          <p:cNvSpPr>
            <a:spLocks noChangeArrowheads="1"/>
          </p:cNvSpPr>
          <p:nvPr/>
        </p:nvSpPr>
        <p:spPr bwMode="auto">
          <a:xfrm>
            <a:off x="5724525" y="5300663"/>
            <a:ext cx="647700" cy="215900"/>
          </a:xfrm>
          <a:prstGeom prst="rect">
            <a:avLst/>
          </a:prstGeom>
          <a:noFill/>
          <a:ln w="28575" algn="ctr">
            <a:solidFill>
              <a:srgbClr val="FF0066"/>
            </a:solidFill>
            <a:miter lim="800000"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55136" name="Rectangle 64"/>
          <p:cNvSpPr>
            <a:spLocks noChangeArrowheads="1"/>
          </p:cNvSpPr>
          <p:nvPr/>
        </p:nvSpPr>
        <p:spPr bwMode="auto">
          <a:xfrm>
            <a:off x="5651500" y="3789363"/>
            <a:ext cx="433388" cy="215900"/>
          </a:xfrm>
          <a:prstGeom prst="rect">
            <a:avLst/>
          </a:prstGeom>
          <a:noFill/>
          <a:ln w="28575" algn="ctr">
            <a:solidFill>
              <a:srgbClr val="FF0066"/>
            </a:solidFill>
            <a:miter lim="800000"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137" name="Text Box 65"/>
          <p:cNvSpPr txBox="1">
            <a:spLocks noChangeArrowheads="1"/>
          </p:cNvSpPr>
          <p:nvPr/>
        </p:nvSpPr>
        <p:spPr bwMode="auto">
          <a:xfrm>
            <a:off x="3995738" y="3824288"/>
            <a:ext cx="11525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CC0000"/>
                </a:solidFill>
              </a:rPr>
              <a:t>RXRDY</a:t>
            </a:r>
            <a:endParaRPr lang="zh-CN" altLang="en-US" sz="1800">
              <a:solidFill>
                <a:srgbClr val="CC0000"/>
              </a:solidFill>
            </a:endParaRPr>
          </a:p>
        </p:txBody>
      </p:sp>
      <p:sp>
        <p:nvSpPr>
          <p:cNvPr id="1155138" name="Text Box 66"/>
          <p:cNvSpPr txBox="1">
            <a:spLocks noChangeArrowheads="1"/>
          </p:cNvSpPr>
          <p:nvPr/>
        </p:nvSpPr>
        <p:spPr bwMode="auto">
          <a:xfrm>
            <a:off x="4254500" y="5337175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CC0000"/>
                </a:solidFill>
              </a:rPr>
              <a:t>TXRDY</a:t>
            </a:r>
            <a:endParaRPr lang="zh-CN" altLang="en-US" sz="1800">
              <a:solidFill>
                <a:srgbClr val="CC0000"/>
              </a:solidFill>
            </a:endParaRPr>
          </a:p>
        </p:txBody>
      </p:sp>
      <p:sp>
        <p:nvSpPr>
          <p:cNvPr id="1155139" name="Line 67"/>
          <p:cNvSpPr>
            <a:spLocks noChangeShapeType="1"/>
          </p:cNvSpPr>
          <p:nvPr/>
        </p:nvSpPr>
        <p:spPr bwMode="auto">
          <a:xfrm>
            <a:off x="4067175" y="3895725"/>
            <a:ext cx="8651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140" name="Line 68"/>
          <p:cNvSpPr>
            <a:spLocks noChangeShapeType="1"/>
          </p:cNvSpPr>
          <p:nvPr/>
        </p:nvSpPr>
        <p:spPr bwMode="auto">
          <a:xfrm>
            <a:off x="4338638" y="5410200"/>
            <a:ext cx="79216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141" name="Text Box 69"/>
          <p:cNvSpPr txBox="1">
            <a:spLocks noChangeArrowheads="1"/>
          </p:cNvSpPr>
          <p:nvPr/>
        </p:nvSpPr>
        <p:spPr bwMode="auto">
          <a:xfrm>
            <a:off x="3984625" y="4027488"/>
            <a:ext cx="10795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00"/>
                </a:solidFill>
              </a:rPr>
              <a:t>(16550)</a:t>
            </a:r>
            <a:endParaRPr lang="zh-CN" altLang="en-US" sz="2000">
              <a:solidFill>
                <a:srgbClr val="CC0000"/>
              </a:solidFill>
            </a:endParaRPr>
          </a:p>
        </p:txBody>
      </p:sp>
      <p:sp>
        <p:nvSpPr>
          <p:cNvPr id="1155142" name="Text Box 70"/>
          <p:cNvSpPr txBox="1">
            <a:spLocks noChangeArrowheads="1"/>
          </p:cNvSpPr>
          <p:nvPr/>
        </p:nvSpPr>
        <p:spPr bwMode="auto">
          <a:xfrm>
            <a:off x="4221163" y="5540375"/>
            <a:ext cx="10795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00"/>
                </a:solidFill>
              </a:rPr>
              <a:t>(16550)</a:t>
            </a:r>
            <a:endParaRPr lang="zh-CN" altLang="en-US" sz="2000">
              <a:solidFill>
                <a:srgbClr val="CC0000"/>
              </a:solidFill>
            </a:endParaRPr>
          </a:p>
        </p:txBody>
      </p:sp>
      <p:sp>
        <p:nvSpPr>
          <p:cNvPr id="1155134" name="Line 62"/>
          <p:cNvSpPr>
            <a:spLocks noChangeShapeType="1"/>
          </p:cNvSpPr>
          <p:nvPr/>
        </p:nvSpPr>
        <p:spPr bwMode="auto">
          <a:xfrm flipH="1">
            <a:off x="5118100" y="5516563"/>
            <a:ext cx="1182688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143" name="Text Box 71"/>
          <p:cNvSpPr txBox="1">
            <a:spLocks noChangeArrowheads="1"/>
          </p:cNvSpPr>
          <p:nvPr/>
        </p:nvSpPr>
        <p:spPr bwMode="auto">
          <a:xfrm>
            <a:off x="4860925" y="6127750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2"/>
                </a:solidFill>
              </a:rPr>
              <a:t>RD</a:t>
            </a:r>
          </a:p>
        </p:txBody>
      </p:sp>
      <p:sp>
        <p:nvSpPr>
          <p:cNvPr id="1155144" name="Text Box 72"/>
          <p:cNvSpPr txBox="1">
            <a:spLocks noChangeArrowheads="1"/>
          </p:cNvSpPr>
          <p:nvPr/>
        </p:nvSpPr>
        <p:spPr bwMode="auto">
          <a:xfrm>
            <a:off x="4860925" y="5840413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2"/>
                </a:solidFill>
              </a:rPr>
              <a:t>RD</a:t>
            </a:r>
          </a:p>
        </p:txBody>
      </p:sp>
      <p:sp>
        <p:nvSpPr>
          <p:cNvPr id="1155145" name="Line 73"/>
          <p:cNvSpPr>
            <a:spLocks noChangeShapeType="1"/>
          </p:cNvSpPr>
          <p:nvPr/>
        </p:nvSpPr>
        <p:spPr bwMode="auto">
          <a:xfrm>
            <a:off x="4932363" y="6211888"/>
            <a:ext cx="360362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146" name="Text Box 74"/>
          <p:cNvSpPr txBox="1">
            <a:spLocks noChangeArrowheads="1"/>
          </p:cNvSpPr>
          <p:nvPr/>
        </p:nvSpPr>
        <p:spPr bwMode="auto">
          <a:xfrm>
            <a:off x="3492500" y="5816600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2"/>
                </a:solidFill>
              </a:rPr>
              <a:t>WR</a:t>
            </a:r>
          </a:p>
        </p:txBody>
      </p:sp>
      <p:sp>
        <p:nvSpPr>
          <p:cNvPr id="1155147" name="Text Box 75"/>
          <p:cNvSpPr txBox="1">
            <a:spLocks noChangeArrowheads="1"/>
          </p:cNvSpPr>
          <p:nvPr/>
        </p:nvSpPr>
        <p:spPr bwMode="auto">
          <a:xfrm>
            <a:off x="3492500" y="5554663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2"/>
                </a:solidFill>
              </a:rPr>
              <a:t>WR</a:t>
            </a:r>
          </a:p>
        </p:txBody>
      </p:sp>
      <p:sp>
        <p:nvSpPr>
          <p:cNvPr id="1155148" name="Line 76"/>
          <p:cNvSpPr>
            <a:spLocks noChangeShapeType="1"/>
          </p:cNvSpPr>
          <p:nvPr/>
        </p:nvSpPr>
        <p:spPr bwMode="auto">
          <a:xfrm>
            <a:off x="3602038" y="5627688"/>
            <a:ext cx="3937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149" name="Text Box 77"/>
          <p:cNvSpPr txBox="1">
            <a:spLocks noChangeArrowheads="1"/>
          </p:cNvSpPr>
          <p:nvPr/>
        </p:nvSpPr>
        <p:spPr bwMode="auto">
          <a:xfrm>
            <a:off x="3492500" y="4933950"/>
            <a:ext cx="6477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</a:rPr>
              <a:t>XIN</a:t>
            </a:r>
          </a:p>
        </p:txBody>
      </p:sp>
      <p:sp>
        <p:nvSpPr>
          <p:cNvPr id="1155150" name="Text Box 78"/>
          <p:cNvSpPr txBox="1">
            <a:spLocks noChangeArrowheads="1"/>
          </p:cNvSpPr>
          <p:nvPr/>
        </p:nvSpPr>
        <p:spPr bwMode="auto">
          <a:xfrm>
            <a:off x="3492500" y="5222875"/>
            <a:ext cx="93503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</a:rPr>
              <a:t>XOUT</a:t>
            </a:r>
          </a:p>
        </p:txBody>
      </p:sp>
      <p:sp>
        <p:nvSpPr>
          <p:cNvPr id="1155151" name="Text Box 79"/>
          <p:cNvSpPr txBox="1">
            <a:spLocks noChangeArrowheads="1"/>
          </p:cNvSpPr>
          <p:nvPr/>
        </p:nvSpPr>
        <p:spPr bwMode="auto">
          <a:xfrm>
            <a:off x="8027988" y="5229225"/>
            <a:ext cx="108108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000">
                <a:solidFill>
                  <a:srgbClr val="0000FF"/>
                </a:solidFill>
              </a:rPr>
              <a:t>FIFO</a:t>
            </a:r>
            <a:r>
              <a:rPr lang="zh-CN" altLang="en-US" sz="2000">
                <a:solidFill>
                  <a:srgbClr val="0000FF"/>
                </a:solidFill>
              </a:rPr>
              <a:t>错</a:t>
            </a:r>
            <a:endParaRPr lang="zh-CN" altLang="en-US" sz="2000">
              <a:solidFill>
                <a:srgbClr val="3399FF"/>
              </a:solidFill>
            </a:endParaRPr>
          </a:p>
        </p:txBody>
      </p:sp>
      <p:sp>
        <p:nvSpPr>
          <p:cNvPr id="1155152" name="Text Box 80"/>
          <p:cNvSpPr txBox="1">
            <a:spLocks noChangeArrowheads="1"/>
          </p:cNvSpPr>
          <p:nvPr/>
        </p:nvSpPr>
        <p:spPr bwMode="auto">
          <a:xfrm>
            <a:off x="2190750" y="3895725"/>
            <a:ext cx="86836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6600"/>
                </a:solidFill>
              </a:rPr>
              <a:t>AND</a:t>
            </a:r>
          </a:p>
        </p:txBody>
      </p:sp>
      <p:sp>
        <p:nvSpPr>
          <p:cNvPr id="1155153" name="Text Box 81"/>
          <p:cNvSpPr txBox="1">
            <a:spLocks noChangeArrowheads="1"/>
          </p:cNvSpPr>
          <p:nvPr/>
        </p:nvSpPr>
        <p:spPr bwMode="auto">
          <a:xfrm>
            <a:off x="2195513" y="4149725"/>
            <a:ext cx="8683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6600"/>
                </a:solidFill>
              </a:rPr>
              <a:t>AND</a:t>
            </a:r>
          </a:p>
        </p:txBody>
      </p:sp>
      <p:sp>
        <p:nvSpPr>
          <p:cNvPr id="1155155" name="Line 83"/>
          <p:cNvSpPr>
            <a:spLocks noChangeShapeType="1"/>
          </p:cNvSpPr>
          <p:nvPr/>
        </p:nvSpPr>
        <p:spPr bwMode="auto">
          <a:xfrm flipH="1" flipV="1">
            <a:off x="1908175" y="4508500"/>
            <a:ext cx="431800" cy="2889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5156" name="Text Box 84"/>
          <p:cNvSpPr txBox="1">
            <a:spLocks noChangeArrowheads="1"/>
          </p:cNvSpPr>
          <p:nvPr/>
        </p:nvSpPr>
        <p:spPr bwMode="auto">
          <a:xfrm>
            <a:off x="6011863" y="5911850"/>
            <a:ext cx="7921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6600"/>
                </a:solidFill>
              </a:rPr>
              <a:t>OR</a:t>
            </a:r>
          </a:p>
        </p:txBody>
      </p:sp>
      <p:sp>
        <p:nvSpPr>
          <p:cNvPr id="1155157" name="Text Box 85"/>
          <p:cNvSpPr txBox="1">
            <a:spLocks noChangeArrowheads="1"/>
          </p:cNvSpPr>
          <p:nvPr/>
        </p:nvSpPr>
        <p:spPr bwMode="auto">
          <a:xfrm>
            <a:off x="3975100" y="5873750"/>
            <a:ext cx="10795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(16550)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1155158" name="Text Box 86"/>
          <p:cNvSpPr txBox="1">
            <a:spLocks noChangeArrowheads="1"/>
          </p:cNvSpPr>
          <p:nvPr/>
        </p:nvSpPr>
        <p:spPr bwMode="auto">
          <a:xfrm>
            <a:off x="2051050" y="5661025"/>
            <a:ext cx="79216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6600"/>
                </a:solidFill>
              </a:rPr>
              <a:t>OR</a:t>
            </a:r>
          </a:p>
        </p:txBody>
      </p:sp>
      <p:sp>
        <p:nvSpPr>
          <p:cNvPr id="83" name="爆炸形 1 82"/>
          <p:cNvSpPr/>
          <p:nvPr/>
        </p:nvSpPr>
        <p:spPr bwMode="auto">
          <a:xfrm>
            <a:off x="5572132" y="357166"/>
            <a:ext cx="714380" cy="500066"/>
          </a:xfrm>
          <a:prstGeom prst="irregularSeal1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84" name="爆炸形 1 83"/>
          <p:cNvSpPr/>
          <p:nvPr/>
        </p:nvSpPr>
        <p:spPr bwMode="auto">
          <a:xfrm>
            <a:off x="2643174" y="6072206"/>
            <a:ext cx="714380" cy="500066"/>
          </a:xfrm>
          <a:prstGeom prst="irregularSeal1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85" name="左中括号 84"/>
          <p:cNvSpPr/>
          <p:nvPr/>
        </p:nvSpPr>
        <p:spPr bwMode="auto">
          <a:xfrm>
            <a:off x="251400" y="2276840"/>
            <a:ext cx="288040" cy="2088290"/>
          </a:xfrm>
          <a:prstGeom prst="leftBracket">
            <a:avLst>
              <a:gd name="adj" fmla="val 53150"/>
            </a:avLst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6960BD-1CA8-4A0D-BFE4-92A1EE37F565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1156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6725" y="1268413"/>
            <a:ext cx="8426450" cy="5400675"/>
          </a:xfrm>
        </p:spPr>
        <p:txBody>
          <a:bodyPr/>
          <a:lstStyle/>
          <a:p>
            <a:pPr marL="444500" indent="-444500">
              <a:spcAft>
                <a:spcPct val="10000"/>
              </a:spcAft>
              <a:buSzTx/>
              <a:buFont typeface="Wingdings" pitchFamily="2" charset="2"/>
              <a:buAutoNum type="arabicPeriod"/>
            </a:pPr>
            <a:r>
              <a:rPr lang="zh-CN" altLang="en-US" sz="2800" b="1"/>
              <a:t>发送数据</a:t>
            </a:r>
          </a:p>
          <a:p>
            <a:pPr marL="444500" indent="-444500">
              <a:spcAft>
                <a:spcPct val="10000"/>
              </a:spcAft>
              <a:buSzTx/>
              <a:buFont typeface="Wingdings" pitchFamily="2" charset="2"/>
              <a:buAutoNum type="arabicPeriod"/>
            </a:pPr>
            <a:r>
              <a:rPr lang="zh-CN" altLang="en-US" sz="2800" b="1"/>
              <a:t>接收数据</a:t>
            </a:r>
          </a:p>
        </p:txBody>
      </p:sp>
      <p:sp>
        <p:nvSpPr>
          <p:cNvPr id="115609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7.3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可编程串行通信接口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8250/16550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二、串行通信接口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8250/16550	</a:t>
            </a:r>
            <a:r>
              <a:rPr lang="zh-CN" altLang="en-US" sz="2800" b="1">
                <a:solidFill>
                  <a:srgbClr val="FF3300"/>
                </a:solidFill>
                <a:ea typeface="黑体" pitchFamily="2" charset="-122"/>
              </a:rPr>
              <a:t>（二）工作过程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89689F-D04B-4CE4-B897-6BD341553809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1157124" name="Text Box 4"/>
          <p:cNvSpPr txBox="1">
            <a:spLocks noChangeArrowheads="1"/>
          </p:cNvSpPr>
          <p:nvPr/>
        </p:nvSpPr>
        <p:spPr bwMode="auto">
          <a:xfrm>
            <a:off x="1905000" y="6248400"/>
            <a:ext cx="586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/>
              <a:t>可编程串行通信接口</a:t>
            </a:r>
            <a:r>
              <a:rPr kumimoji="1" lang="en-US" altLang="zh-CN" sz="2000"/>
              <a:t>8250</a:t>
            </a:r>
            <a:r>
              <a:rPr kumimoji="1" lang="zh-CN" altLang="en-US" sz="2000"/>
              <a:t>的内部结构框图 </a:t>
            </a:r>
          </a:p>
        </p:txBody>
      </p:sp>
      <p:graphicFrame>
        <p:nvGraphicFramePr>
          <p:cNvPr id="1157125" name="Object 5"/>
          <p:cNvGraphicFramePr>
            <a:graphicFrameLocks noChangeAspect="1"/>
          </p:cNvGraphicFramePr>
          <p:nvPr/>
        </p:nvGraphicFramePr>
        <p:xfrm>
          <a:off x="1828800" y="304800"/>
          <a:ext cx="6019800" cy="596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27" name="Visio" r:id="rId3" imgW="3287686" imgH="3259768" progId="Visio.Drawing.11">
                  <p:embed/>
                </p:oleObj>
              </mc:Choice>
              <mc:Fallback>
                <p:oleObj name="Visio" r:id="rId3" imgW="3287686" imgH="3259768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"/>
                        <a:ext cx="6019800" cy="596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32" name="Freeform 12"/>
          <p:cNvSpPr>
            <a:spLocks/>
          </p:cNvSpPr>
          <p:nvPr/>
        </p:nvSpPr>
        <p:spPr bwMode="auto">
          <a:xfrm>
            <a:off x="6143625" y="3933825"/>
            <a:ext cx="600075" cy="15113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53" y="181"/>
              </a:cxn>
              <a:cxn ang="0">
                <a:pos x="325" y="226"/>
              </a:cxn>
              <a:cxn ang="0">
                <a:pos x="371" y="544"/>
              </a:cxn>
              <a:cxn ang="0">
                <a:pos x="325" y="771"/>
              </a:cxn>
              <a:cxn ang="0">
                <a:pos x="53" y="816"/>
              </a:cxn>
              <a:cxn ang="0">
                <a:pos x="8" y="997"/>
              </a:cxn>
            </a:cxnLst>
            <a:rect l="0" t="0" r="r" b="b"/>
            <a:pathLst>
              <a:path w="378" h="997">
                <a:moveTo>
                  <a:pt x="8" y="0"/>
                </a:moveTo>
                <a:cubicBezTo>
                  <a:pt x="4" y="71"/>
                  <a:pt x="0" y="143"/>
                  <a:pt x="53" y="181"/>
                </a:cubicBezTo>
                <a:cubicBezTo>
                  <a:pt x="106" y="219"/>
                  <a:pt x="272" y="166"/>
                  <a:pt x="325" y="226"/>
                </a:cubicBezTo>
                <a:cubicBezTo>
                  <a:pt x="378" y="286"/>
                  <a:pt x="371" y="453"/>
                  <a:pt x="371" y="544"/>
                </a:cubicBezTo>
                <a:cubicBezTo>
                  <a:pt x="371" y="635"/>
                  <a:pt x="378" y="726"/>
                  <a:pt x="325" y="771"/>
                </a:cubicBezTo>
                <a:cubicBezTo>
                  <a:pt x="272" y="816"/>
                  <a:pt x="106" y="778"/>
                  <a:pt x="53" y="816"/>
                </a:cubicBezTo>
                <a:cubicBezTo>
                  <a:pt x="0" y="854"/>
                  <a:pt x="4" y="925"/>
                  <a:pt x="8" y="997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7133" name="Line 13"/>
          <p:cNvSpPr>
            <a:spLocks noChangeShapeType="1"/>
          </p:cNvSpPr>
          <p:nvPr/>
        </p:nvSpPr>
        <p:spPr bwMode="auto">
          <a:xfrm flipH="1">
            <a:off x="1692275" y="3429000"/>
            <a:ext cx="6477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713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179388" y="692150"/>
            <a:ext cx="1728787" cy="576263"/>
          </a:xfrm>
          <a:noFill/>
          <a:ln/>
        </p:spPr>
        <p:txBody>
          <a:bodyPr/>
          <a:lstStyle/>
          <a:p>
            <a:pPr marL="444500" indent="-444500">
              <a:buFont typeface="Wingdings" pitchFamily="2" charset="2"/>
              <a:buNone/>
            </a:pPr>
            <a:r>
              <a:rPr lang="zh-CN" altLang="en-US" sz="2800" b="1">
                <a:solidFill>
                  <a:srgbClr val="006600"/>
                </a:solidFill>
              </a:rPr>
              <a:t>发送数据</a:t>
            </a:r>
          </a:p>
        </p:txBody>
      </p:sp>
      <p:grpSp>
        <p:nvGrpSpPr>
          <p:cNvPr id="1157151" name="Group 31"/>
          <p:cNvGrpSpPr>
            <a:grpSpLocks/>
          </p:cNvGrpSpPr>
          <p:nvPr/>
        </p:nvGrpSpPr>
        <p:grpSpPr bwMode="auto">
          <a:xfrm>
            <a:off x="5537200" y="650875"/>
            <a:ext cx="836613" cy="598488"/>
            <a:chOff x="4241" y="482"/>
            <a:chExt cx="725" cy="408"/>
          </a:xfrm>
        </p:grpSpPr>
        <p:sp>
          <p:nvSpPr>
            <p:cNvPr id="1157135" name="Rectangle 15"/>
            <p:cNvSpPr>
              <a:spLocks noChangeArrowheads="1"/>
            </p:cNvSpPr>
            <p:nvPr/>
          </p:nvSpPr>
          <p:spPr bwMode="auto">
            <a:xfrm>
              <a:off x="4241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36" name="Rectangle 16"/>
            <p:cNvSpPr>
              <a:spLocks noChangeArrowheads="1"/>
            </p:cNvSpPr>
            <p:nvPr/>
          </p:nvSpPr>
          <p:spPr bwMode="auto">
            <a:xfrm>
              <a:off x="4286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37" name="Rectangle 17"/>
            <p:cNvSpPr>
              <a:spLocks noChangeArrowheads="1"/>
            </p:cNvSpPr>
            <p:nvPr/>
          </p:nvSpPr>
          <p:spPr bwMode="auto">
            <a:xfrm>
              <a:off x="4332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38" name="Rectangle 18"/>
            <p:cNvSpPr>
              <a:spLocks noChangeArrowheads="1"/>
            </p:cNvSpPr>
            <p:nvPr/>
          </p:nvSpPr>
          <p:spPr bwMode="auto">
            <a:xfrm>
              <a:off x="4377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39" name="Rectangle 19"/>
            <p:cNvSpPr>
              <a:spLocks noChangeArrowheads="1"/>
            </p:cNvSpPr>
            <p:nvPr/>
          </p:nvSpPr>
          <p:spPr bwMode="auto">
            <a:xfrm>
              <a:off x="4422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40" name="Rectangle 20"/>
            <p:cNvSpPr>
              <a:spLocks noChangeArrowheads="1"/>
            </p:cNvSpPr>
            <p:nvPr/>
          </p:nvSpPr>
          <p:spPr bwMode="auto">
            <a:xfrm>
              <a:off x="4467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41" name="Rectangle 21"/>
            <p:cNvSpPr>
              <a:spLocks noChangeArrowheads="1"/>
            </p:cNvSpPr>
            <p:nvPr/>
          </p:nvSpPr>
          <p:spPr bwMode="auto">
            <a:xfrm>
              <a:off x="4513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42" name="Rectangle 22"/>
            <p:cNvSpPr>
              <a:spLocks noChangeArrowheads="1"/>
            </p:cNvSpPr>
            <p:nvPr/>
          </p:nvSpPr>
          <p:spPr bwMode="auto">
            <a:xfrm>
              <a:off x="4558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43" name="Rectangle 23"/>
            <p:cNvSpPr>
              <a:spLocks noChangeArrowheads="1"/>
            </p:cNvSpPr>
            <p:nvPr/>
          </p:nvSpPr>
          <p:spPr bwMode="auto">
            <a:xfrm>
              <a:off x="4604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44" name="Rectangle 24"/>
            <p:cNvSpPr>
              <a:spLocks noChangeArrowheads="1"/>
            </p:cNvSpPr>
            <p:nvPr/>
          </p:nvSpPr>
          <p:spPr bwMode="auto">
            <a:xfrm>
              <a:off x="4649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45" name="Rectangle 25"/>
            <p:cNvSpPr>
              <a:spLocks noChangeArrowheads="1"/>
            </p:cNvSpPr>
            <p:nvPr/>
          </p:nvSpPr>
          <p:spPr bwMode="auto">
            <a:xfrm>
              <a:off x="4695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46" name="Rectangle 26"/>
            <p:cNvSpPr>
              <a:spLocks noChangeArrowheads="1"/>
            </p:cNvSpPr>
            <p:nvPr/>
          </p:nvSpPr>
          <p:spPr bwMode="auto">
            <a:xfrm>
              <a:off x="4740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47" name="Rectangle 27"/>
            <p:cNvSpPr>
              <a:spLocks noChangeArrowheads="1"/>
            </p:cNvSpPr>
            <p:nvPr/>
          </p:nvSpPr>
          <p:spPr bwMode="auto">
            <a:xfrm>
              <a:off x="4785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48" name="Rectangle 28"/>
            <p:cNvSpPr>
              <a:spLocks noChangeArrowheads="1"/>
            </p:cNvSpPr>
            <p:nvPr/>
          </p:nvSpPr>
          <p:spPr bwMode="auto">
            <a:xfrm>
              <a:off x="4830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49" name="Rectangle 29"/>
            <p:cNvSpPr>
              <a:spLocks noChangeArrowheads="1"/>
            </p:cNvSpPr>
            <p:nvPr/>
          </p:nvSpPr>
          <p:spPr bwMode="auto">
            <a:xfrm>
              <a:off x="4876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50" name="Rectangle 30"/>
            <p:cNvSpPr>
              <a:spLocks noChangeArrowheads="1"/>
            </p:cNvSpPr>
            <p:nvPr/>
          </p:nvSpPr>
          <p:spPr bwMode="auto">
            <a:xfrm>
              <a:off x="4921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57152" name="Group 32"/>
          <p:cNvGrpSpPr>
            <a:grpSpLocks/>
          </p:cNvGrpSpPr>
          <p:nvPr/>
        </p:nvGrpSpPr>
        <p:grpSpPr bwMode="auto">
          <a:xfrm>
            <a:off x="5537200" y="4368800"/>
            <a:ext cx="836613" cy="598488"/>
            <a:chOff x="4241" y="482"/>
            <a:chExt cx="725" cy="408"/>
          </a:xfrm>
        </p:grpSpPr>
        <p:sp>
          <p:nvSpPr>
            <p:cNvPr id="1157153" name="Rectangle 33"/>
            <p:cNvSpPr>
              <a:spLocks noChangeArrowheads="1"/>
            </p:cNvSpPr>
            <p:nvPr/>
          </p:nvSpPr>
          <p:spPr bwMode="auto">
            <a:xfrm>
              <a:off x="4241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54" name="Rectangle 34"/>
            <p:cNvSpPr>
              <a:spLocks noChangeArrowheads="1"/>
            </p:cNvSpPr>
            <p:nvPr/>
          </p:nvSpPr>
          <p:spPr bwMode="auto">
            <a:xfrm>
              <a:off x="4286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55" name="Rectangle 35"/>
            <p:cNvSpPr>
              <a:spLocks noChangeArrowheads="1"/>
            </p:cNvSpPr>
            <p:nvPr/>
          </p:nvSpPr>
          <p:spPr bwMode="auto">
            <a:xfrm>
              <a:off x="4332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56" name="Rectangle 36"/>
            <p:cNvSpPr>
              <a:spLocks noChangeArrowheads="1"/>
            </p:cNvSpPr>
            <p:nvPr/>
          </p:nvSpPr>
          <p:spPr bwMode="auto">
            <a:xfrm>
              <a:off x="4377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57" name="Rectangle 37"/>
            <p:cNvSpPr>
              <a:spLocks noChangeArrowheads="1"/>
            </p:cNvSpPr>
            <p:nvPr/>
          </p:nvSpPr>
          <p:spPr bwMode="auto">
            <a:xfrm>
              <a:off x="4422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58" name="Rectangle 38"/>
            <p:cNvSpPr>
              <a:spLocks noChangeArrowheads="1"/>
            </p:cNvSpPr>
            <p:nvPr/>
          </p:nvSpPr>
          <p:spPr bwMode="auto">
            <a:xfrm>
              <a:off x="4467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59" name="Rectangle 39"/>
            <p:cNvSpPr>
              <a:spLocks noChangeArrowheads="1"/>
            </p:cNvSpPr>
            <p:nvPr/>
          </p:nvSpPr>
          <p:spPr bwMode="auto">
            <a:xfrm>
              <a:off x="4513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60" name="Rectangle 40"/>
            <p:cNvSpPr>
              <a:spLocks noChangeArrowheads="1"/>
            </p:cNvSpPr>
            <p:nvPr/>
          </p:nvSpPr>
          <p:spPr bwMode="auto">
            <a:xfrm>
              <a:off x="4558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61" name="Rectangle 41"/>
            <p:cNvSpPr>
              <a:spLocks noChangeArrowheads="1"/>
            </p:cNvSpPr>
            <p:nvPr/>
          </p:nvSpPr>
          <p:spPr bwMode="auto">
            <a:xfrm>
              <a:off x="4604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62" name="Rectangle 42"/>
            <p:cNvSpPr>
              <a:spLocks noChangeArrowheads="1"/>
            </p:cNvSpPr>
            <p:nvPr/>
          </p:nvSpPr>
          <p:spPr bwMode="auto">
            <a:xfrm>
              <a:off x="4649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63" name="Rectangle 43"/>
            <p:cNvSpPr>
              <a:spLocks noChangeArrowheads="1"/>
            </p:cNvSpPr>
            <p:nvPr/>
          </p:nvSpPr>
          <p:spPr bwMode="auto">
            <a:xfrm>
              <a:off x="4695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64" name="Rectangle 44"/>
            <p:cNvSpPr>
              <a:spLocks noChangeArrowheads="1"/>
            </p:cNvSpPr>
            <p:nvPr/>
          </p:nvSpPr>
          <p:spPr bwMode="auto">
            <a:xfrm>
              <a:off x="4740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65" name="Rectangle 45"/>
            <p:cNvSpPr>
              <a:spLocks noChangeArrowheads="1"/>
            </p:cNvSpPr>
            <p:nvPr/>
          </p:nvSpPr>
          <p:spPr bwMode="auto">
            <a:xfrm>
              <a:off x="4785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66" name="Rectangle 46"/>
            <p:cNvSpPr>
              <a:spLocks noChangeArrowheads="1"/>
            </p:cNvSpPr>
            <p:nvPr/>
          </p:nvSpPr>
          <p:spPr bwMode="auto">
            <a:xfrm>
              <a:off x="4830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67" name="Rectangle 47"/>
            <p:cNvSpPr>
              <a:spLocks noChangeArrowheads="1"/>
            </p:cNvSpPr>
            <p:nvPr/>
          </p:nvSpPr>
          <p:spPr bwMode="auto">
            <a:xfrm>
              <a:off x="4876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68" name="Rectangle 48"/>
            <p:cNvSpPr>
              <a:spLocks noChangeArrowheads="1"/>
            </p:cNvSpPr>
            <p:nvPr/>
          </p:nvSpPr>
          <p:spPr bwMode="auto">
            <a:xfrm>
              <a:off x="4921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57128" name="Freeform 8"/>
          <p:cNvSpPr>
            <a:spLocks/>
          </p:cNvSpPr>
          <p:nvPr/>
        </p:nvSpPr>
        <p:spPr bwMode="auto">
          <a:xfrm>
            <a:off x="2266950" y="968375"/>
            <a:ext cx="3529013" cy="3744913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953" y="8"/>
              </a:cxn>
              <a:cxn ang="0">
                <a:pos x="1543" y="53"/>
              </a:cxn>
              <a:cxn ang="0">
                <a:pos x="1633" y="325"/>
              </a:cxn>
              <a:cxn ang="0">
                <a:pos x="1633" y="688"/>
              </a:cxn>
              <a:cxn ang="0">
                <a:pos x="1633" y="1822"/>
              </a:cxn>
              <a:cxn ang="0">
                <a:pos x="1679" y="2276"/>
              </a:cxn>
              <a:cxn ang="0">
                <a:pos x="1996" y="2321"/>
              </a:cxn>
              <a:cxn ang="0">
                <a:pos x="2223" y="2321"/>
              </a:cxn>
            </a:cxnLst>
            <a:rect l="0" t="0" r="r" b="b"/>
            <a:pathLst>
              <a:path w="2223" h="2359">
                <a:moveTo>
                  <a:pt x="0" y="8"/>
                </a:moveTo>
                <a:cubicBezTo>
                  <a:pt x="348" y="4"/>
                  <a:pt x="696" y="1"/>
                  <a:pt x="953" y="8"/>
                </a:cubicBezTo>
                <a:cubicBezTo>
                  <a:pt x="1210" y="15"/>
                  <a:pt x="1430" y="0"/>
                  <a:pt x="1543" y="53"/>
                </a:cubicBezTo>
                <a:cubicBezTo>
                  <a:pt x="1656" y="106"/>
                  <a:pt x="1618" y="219"/>
                  <a:pt x="1633" y="325"/>
                </a:cubicBezTo>
                <a:cubicBezTo>
                  <a:pt x="1648" y="431"/>
                  <a:pt x="1633" y="439"/>
                  <a:pt x="1633" y="688"/>
                </a:cubicBezTo>
                <a:cubicBezTo>
                  <a:pt x="1633" y="937"/>
                  <a:pt x="1625" y="1557"/>
                  <a:pt x="1633" y="1822"/>
                </a:cubicBezTo>
                <a:cubicBezTo>
                  <a:pt x="1641" y="2087"/>
                  <a:pt x="1619" y="2193"/>
                  <a:pt x="1679" y="2276"/>
                </a:cubicBezTo>
                <a:cubicBezTo>
                  <a:pt x="1739" y="2359"/>
                  <a:pt x="1905" y="2313"/>
                  <a:pt x="1996" y="2321"/>
                </a:cubicBezTo>
                <a:cubicBezTo>
                  <a:pt x="2087" y="2329"/>
                  <a:pt x="2155" y="2325"/>
                  <a:pt x="2223" y="2321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7129" name="Line 9"/>
          <p:cNvSpPr>
            <a:spLocks noChangeShapeType="1"/>
          </p:cNvSpPr>
          <p:nvPr/>
        </p:nvSpPr>
        <p:spPr bwMode="auto">
          <a:xfrm>
            <a:off x="5940425" y="4868863"/>
            <a:ext cx="0" cy="6477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C59521-4532-4B78-9C4A-B2E21F89978C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1158146" name="Text Box 2"/>
          <p:cNvSpPr txBox="1">
            <a:spLocks noChangeArrowheads="1"/>
          </p:cNvSpPr>
          <p:nvPr/>
        </p:nvSpPr>
        <p:spPr bwMode="auto">
          <a:xfrm>
            <a:off x="1905000" y="6248400"/>
            <a:ext cx="586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/>
              <a:t>可编程串行通信接口</a:t>
            </a:r>
            <a:r>
              <a:rPr kumimoji="1" lang="en-US" altLang="zh-CN" sz="2000"/>
              <a:t>8250</a:t>
            </a:r>
            <a:r>
              <a:rPr kumimoji="1" lang="zh-CN" altLang="en-US" sz="2000"/>
              <a:t>的内部结构框图 </a:t>
            </a:r>
          </a:p>
        </p:txBody>
      </p:sp>
      <p:graphicFrame>
        <p:nvGraphicFramePr>
          <p:cNvPr id="1158147" name="Object 3"/>
          <p:cNvGraphicFramePr>
            <a:graphicFrameLocks noChangeAspect="1"/>
          </p:cNvGraphicFramePr>
          <p:nvPr/>
        </p:nvGraphicFramePr>
        <p:xfrm>
          <a:off x="1828800" y="304800"/>
          <a:ext cx="6019800" cy="596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49" name="Visio" r:id="rId3" imgW="3287686" imgH="3259768" progId="Visio.Drawing.11">
                  <p:embed/>
                </p:oleObj>
              </mc:Choice>
              <mc:Fallback>
                <p:oleObj name="Visio" r:id="rId3" imgW="3287686" imgH="3259768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"/>
                        <a:ext cx="6019800" cy="596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8151" name="Line 7"/>
          <p:cNvSpPr>
            <a:spLocks noChangeShapeType="1"/>
          </p:cNvSpPr>
          <p:nvPr/>
        </p:nvSpPr>
        <p:spPr bwMode="auto">
          <a:xfrm flipH="1">
            <a:off x="1692275" y="3429000"/>
            <a:ext cx="6477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8153" name="Line 9"/>
          <p:cNvSpPr>
            <a:spLocks noChangeShapeType="1"/>
          </p:cNvSpPr>
          <p:nvPr/>
        </p:nvSpPr>
        <p:spPr bwMode="auto">
          <a:xfrm flipV="1">
            <a:off x="5940425" y="2276475"/>
            <a:ext cx="0" cy="360363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815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179388" y="692150"/>
            <a:ext cx="1728787" cy="576263"/>
          </a:xfrm>
          <a:noFill/>
          <a:ln/>
        </p:spPr>
        <p:txBody>
          <a:bodyPr/>
          <a:lstStyle/>
          <a:p>
            <a:pPr marL="444500" indent="-444500">
              <a:buFont typeface="Wingdings" pitchFamily="2" charset="2"/>
              <a:buNone/>
            </a:pPr>
            <a:r>
              <a:rPr lang="zh-CN" altLang="en-US" sz="2800" b="1">
                <a:solidFill>
                  <a:srgbClr val="006600"/>
                </a:solidFill>
              </a:rPr>
              <a:t>接收数据</a:t>
            </a:r>
          </a:p>
        </p:txBody>
      </p:sp>
      <p:grpSp>
        <p:nvGrpSpPr>
          <p:cNvPr id="1158158" name="Group 14"/>
          <p:cNvGrpSpPr>
            <a:grpSpLocks/>
          </p:cNvGrpSpPr>
          <p:nvPr/>
        </p:nvGrpSpPr>
        <p:grpSpPr bwMode="auto">
          <a:xfrm>
            <a:off x="5537200" y="650875"/>
            <a:ext cx="836613" cy="598488"/>
            <a:chOff x="4241" y="482"/>
            <a:chExt cx="725" cy="408"/>
          </a:xfrm>
        </p:grpSpPr>
        <p:sp>
          <p:nvSpPr>
            <p:cNvPr id="1158159" name="Rectangle 15"/>
            <p:cNvSpPr>
              <a:spLocks noChangeArrowheads="1"/>
            </p:cNvSpPr>
            <p:nvPr/>
          </p:nvSpPr>
          <p:spPr bwMode="auto">
            <a:xfrm>
              <a:off x="4241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8160" name="Rectangle 16"/>
            <p:cNvSpPr>
              <a:spLocks noChangeArrowheads="1"/>
            </p:cNvSpPr>
            <p:nvPr/>
          </p:nvSpPr>
          <p:spPr bwMode="auto">
            <a:xfrm>
              <a:off x="4286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8161" name="Rectangle 17"/>
            <p:cNvSpPr>
              <a:spLocks noChangeArrowheads="1"/>
            </p:cNvSpPr>
            <p:nvPr/>
          </p:nvSpPr>
          <p:spPr bwMode="auto">
            <a:xfrm>
              <a:off x="4332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8162" name="Rectangle 18"/>
            <p:cNvSpPr>
              <a:spLocks noChangeArrowheads="1"/>
            </p:cNvSpPr>
            <p:nvPr/>
          </p:nvSpPr>
          <p:spPr bwMode="auto">
            <a:xfrm>
              <a:off x="4377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8163" name="Rectangle 19"/>
            <p:cNvSpPr>
              <a:spLocks noChangeArrowheads="1"/>
            </p:cNvSpPr>
            <p:nvPr/>
          </p:nvSpPr>
          <p:spPr bwMode="auto">
            <a:xfrm>
              <a:off x="4422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8164" name="Rectangle 20"/>
            <p:cNvSpPr>
              <a:spLocks noChangeArrowheads="1"/>
            </p:cNvSpPr>
            <p:nvPr/>
          </p:nvSpPr>
          <p:spPr bwMode="auto">
            <a:xfrm>
              <a:off x="4467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8165" name="Rectangle 21"/>
            <p:cNvSpPr>
              <a:spLocks noChangeArrowheads="1"/>
            </p:cNvSpPr>
            <p:nvPr/>
          </p:nvSpPr>
          <p:spPr bwMode="auto">
            <a:xfrm>
              <a:off x="4513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8166" name="Rectangle 22"/>
            <p:cNvSpPr>
              <a:spLocks noChangeArrowheads="1"/>
            </p:cNvSpPr>
            <p:nvPr/>
          </p:nvSpPr>
          <p:spPr bwMode="auto">
            <a:xfrm>
              <a:off x="4558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8167" name="Rectangle 23"/>
            <p:cNvSpPr>
              <a:spLocks noChangeArrowheads="1"/>
            </p:cNvSpPr>
            <p:nvPr/>
          </p:nvSpPr>
          <p:spPr bwMode="auto">
            <a:xfrm>
              <a:off x="4604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8168" name="Rectangle 24"/>
            <p:cNvSpPr>
              <a:spLocks noChangeArrowheads="1"/>
            </p:cNvSpPr>
            <p:nvPr/>
          </p:nvSpPr>
          <p:spPr bwMode="auto">
            <a:xfrm>
              <a:off x="4649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8169" name="Rectangle 25"/>
            <p:cNvSpPr>
              <a:spLocks noChangeArrowheads="1"/>
            </p:cNvSpPr>
            <p:nvPr/>
          </p:nvSpPr>
          <p:spPr bwMode="auto">
            <a:xfrm>
              <a:off x="4695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8170" name="Rectangle 26"/>
            <p:cNvSpPr>
              <a:spLocks noChangeArrowheads="1"/>
            </p:cNvSpPr>
            <p:nvPr/>
          </p:nvSpPr>
          <p:spPr bwMode="auto">
            <a:xfrm>
              <a:off x="4740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8171" name="Rectangle 27"/>
            <p:cNvSpPr>
              <a:spLocks noChangeArrowheads="1"/>
            </p:cNvSpPr>
            <p:nvPr/>
          </p:nvSpPr>
          <p:spPr bwMode="auto">
            <a:xfrm>
              <a:off x="4785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8172" name="Rectangle 28"/>
            <p:cNvSpPr>
              <a:spLocks noChangeArrowheads="1"/>
            </p:cNvSpPr>
            <p:nvPr/>
          </p:nvSpPr>
          <p:spPr bwMode="auto">
            <a:xfrm>
              <a:off x="4830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8173" name="Rectangle 29"/>
            <p:cNvSpPr>
              <a:spLocks noChangeArrowheads="1"/>
            </p:cNvSpPr>
            <p:nvPr/>
          </p:nvSpPr>
          <p:spPr bwMode="auto">
            <a:xfrm>
              <a:off x="4876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8174" name="Rectangle 30"/>
            <p:cNvSpPr>
              <a:spLocks noChangeArrowheads="1"/>
            </p:cNvSpPr>
            <p:nvPr/>
          </p:nvSpPr>
          <p:spPr bwMode="auto">
            <a:xfrm>
              <a:off x="4921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58175" name="Group 31"/>
          <p:cNvGrpSpPr>
            <a:grpSpLocks/>
          </p:cNvGrpSpPr>
          <p:nvPr/>
        </p:nvGrpSpPr>
        <p:grpSpPr bwMode="auto">
          <a:xfrm>
            <a:off x="5537200" y="4368800"/>
            <a:ext cx="836613" cy="598488"/>
            <a:chOff x="4241" y="482"/>
            <a:chExt cx="725" cy="408"/>
          </a:xfrm>
        </p:grpSpPr>
        <p:sp>
          <p:nvSpPr>
            <p:cNvPr id="1158176" name="Rectangle 32"/>
            <p:cNvSpPr>
              <a:spLocks noChangeArrowheads="1"/>
            </p:cNvSpPr>
            <p:nvPr/>
          </p:nvSpPr>
          <p:spPr bwMode="auto">
            <a:xfrm>
              <a:off x="4241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8177" name="Rectangle 33"/>
            <p:cNvSpPr>
              <a:spLocks noChangeArrowheads="1"/>
            </p:cNvSpPr>
            <p:nvPr/>
          </p:nvSpPr>
          <p:spPr bwMode="auto">
            <a:xfrm>
              <a:off x="4286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8178" name="Rectangle 34"/>
            <p:cNvSpPr>
              <a:spLocks noChangeArrowheads="1"/>
            </p:cNvSpPr>
            <p:nvPr/>
          </p:nvSpPr>
          <p:spPr bwMode="auto">
            <a:xfrm>
              <a:off x="4332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8179" name="Rectangle 35"/>
            <p:cNvSpPr>
              <a:spLocks noChangeArrowheads="1"/>
            </p:cNvSpPr>
            <p:nvPr/>
          </p:nvSpPr>
          <p:spPr bwMode="auto">
            <a:xfrm>
              <a:off x="4377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8180" name="Rectangle 36"/>
            <p:cNvSpPr>
              <a:spLocks noChangeArrowheads="1"/>
            </p:cNvSpPr>
            <p:nvPr/>
          </p:nvSpPr>
          <p:spPr bwMode="auto">
            <a:xfrm>
              <a:off x="4422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8181" name="Rectangle 37"/>
            <p:cNvSpPr>
              <a:spLocks noChangeArrowheads="1"/>
            </p:cNvSpPr>
            <p:nvPr/>
          </p:nvSpPr>
          <p:spPr bwMode="auto">
            <a:xfrm>
              <a:off x="4467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8182" name="Rectangle 38"/>
            <p:cNvSpPr>
              <a:spLocks noChangeArrowheads="1"/>
            </p:cNvSpPr>
            <p:nvPr/>
          </p:nvSpPr>
          <p:spPr bwMode="auto">
            <a:xfrm>
              <a:off x="4513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8183" name="Rectangle 39"/>
            <p:cNvSpPr>
              <a:spLocks noChangeArrowheads="1"/>
            </p:cNvSpPr>
            <p:nvPr/>
          </p:nvSpPr>
          <p:spPr bwMode="auto">
            <a:xfrm>
              <a:off x="4558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8184" name="Rectangle 40"/>
            <p:cNvSpPr>
              <a:spLocks noChangeArrowheads="1"/>
            </p:cNvSpPr>
            <p:nvPr/>
          </p:nvSpPr>
          <p:spPr bwMode="auto">
            <a:xfrm>
              <a:off x="4604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8185" name="Rectangle 41"/>
            <p:cNvSpPr>
              <a:spLocks noChangeArrowheads="1"/>
            </p:cNvSpPr>
            <p:nvPr/>
          </p:nvSpPr>
          <p:spPr bwMode="auto">
            <a:xfrm>
              <a:off x="4649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8186" name="Rectangle 42"/>
            <p:cNvSpPr>
              <a:spLocks noChangeArrowheads="1"/>
            </p:cNvSpPr>
            <p:nvPr/>
          </p:nvSpPr>
          <p:spPr bwMode="auto">
            <a:xfrm>
              <a:off x="4695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8187" name="Rectangle 43"/>
            <p:cNvSpPr>
              <a:spLocks noChangeArrowheads="1"/>
            </p:cNvSpPr>
            <p:nvPr/>
          </p:nvSpPr>
          <p:spPr bwMode="auto">
            <a:xfrm>
              <a:off x="4740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8188" name="Rectangle 44"/>
            <p:cNvSpPr>
              <a:spLocks noChangeArrowheads="1"/>
            </p:cNvSpPr>
            <p:nvPr/>
          </p:nvSpPr>
          <p:spPr bwMode="auto">
            <a:xfrm>
              <a:off x="4785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8189" name="Rectangle 45"/>
            <p:cNvSpPr>
              <a:spLocks noChangeArrowheads="1"/>
            </p:cNvSpPr>
            <p:nvPr/>
          </p:nvSpPr>
          <p:spPr bwMode="auto">
            <a:xfrm>
              <a:off x="4830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8190" name="Rectangle 46"/>
            <p:cNvSpPr>
              <a:spLocks noChangeArrowheads="1"/>
            </p:cNvSpPr>
            <p:nvPr/>
          </p:nvSpPr>
          <p:spPr bwMode="auto">
            <a:xfrm>
              <a:off x="4876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8191" name="Rectangle 47"/>
            <p:cNvSpPr>
              <a:spLocks noChangeArrowheads="1"/>
            </p:cNvSpPr>
            <p:nvPr/>
          </p:nvSpPr>
          <p:spPr bwMode="auto">
            <a:xfrm>
              <a:off x="4921" y="482"/>
              <a:ext cx="45" cy="408"/>
            </a:xfrm>
            <a:prstGeom prst="rect">
              <a:avLst/>
            </a:prstGeom>
            <a:noFill/>
            <a:ln w="12700" algn="ctr">
              <a:solidFill>
                <a:srgbClr val="FF0066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58152" name="Freeform 8"/>
          <p:cNvSpPr>
            <a:spLocks/>
          </p:cNvSpPr>
          <p:nvPr/>
        </p:nvSpPr>
        <p:spPr bwMode="auto">
          <a:xfrm>
            <a:off x="5940425" y="1123950"/>
            <a:ext cx="936625" cy="792163"/>
          </a:xfrm>
          <a:custGeom>
            <a:avLst/>
            <a:gdLst/>
            <a:ahLst/>
            <a:cxnLst>
              <a:cxn ang="0">
                <a:pos x="499" y="681"/>
              </a:cxn>
              <a:cxn ang="0">
                <a:pos x="91" y="590"/>
              </a:cxn>
              <a:cxn ang="0">
                <a:pos x="0" y="0"/>
              </a:cxn>
            </a:cxnLst>
            <a:rect l="0" t="0" r="r" b="b"/>
            <a:pathLst>
              <a:path w="499" h="703">
                <a:moveTo>
                  <a:pt x="499" y="681"/>
                </a:moveTo>
                <a:cubicBezTo>
                  <a:pt x="336" y="692"/>
                  <a:pt x="174" y="703"/>
                  <a:pt x="91" y="590"/>
                </a:cubicBezTo>
                <a:cubicBezTo>
                  <a:pt x="8" y="477"/>
                  <a:pt x="4" y="238"/>
                  <a:pt x="0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8154" name="Freeform 10"/>
          <p:cNvSpPr>
            <a:spLocks/>
          </p:cNvSpPr>
          <p:nvPr/>
        </p:nvSpPr>
        <p:spPr bwMode="auto">
          <a:xfrm>
            <a:off x="5124450" y="1052513"/>
            <a:ext cx="527050" cy="1584325"/>
          </a:xfrm>
          <a:custGeom>
            <a:avLst/>
            <a:gdLst/>
            <a:ahLst/>
            <a:cxnLst>
              <a:cxn ang="0">
                <a:pos x="242" y="998"/>
              </a:cxn>
              <a:cxn ang="0">
                <a:pos x="15" y="499"/>
              </a:cxn>
              <a:cxn ang="0">
                <a:pos x="332" y="0"/>
              </a:cxn>
            </a:cxnLst>
            <a:rect l="0" t="0" r="r" b="b"/>
            <a:pathLst>
              <a:path w="332" h="998">
                <a:moveTo>
                  <a:pt x="242" y="998"/>
                </a:moveTo>
                <a:cubicBezTo>
                  <a:pt x="121" y="831"/>
                  <a:pt x="0" y="665"/>
                  <a:pt x="15" y="499"/>
                </a:cubicBezTo>
                <a:cubicBezTo>
                  <a:pt x="30" y="333"/>
                  <a:pt x="181" y="166"/>
                  <a:pt x="332" y="0"/>
                </a:cubicBezTo>
              </a:path>
            </a:pathLst>
          </a:custGeom>
          <a:noFill/>
          <a:ln w="19050" cap="flat" cmpd="sng">
            <a:solidFill>
              <a:srgbClr val="FF66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8155" name="Line 11"/>
          <p:cNvSpPr>
            <a:spLocks noChangeShapeType="1"/>
          </p:cNvSpPr>
          <p:nvPr/>
        </p:nvSpPr>
        <p:spPr bwMode="auto">
          <a:xfrm flipH="1">
            <a:off x="1908175" y="981075"/>
            <a:ext cx="3671888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4EDB77-F43E-430E-A719-11EDB14148FD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120422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7.3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可编程串行通信接口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8250/16550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二、串行通信接口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8250/16550 	</a:t>
            </a:r>
            <a:r>
              <a:rPr lang="zh-CN" altLang="en-US" sz="2800" b="1">
                <a:solidFill>
                  <a:srgbClr val="FF3300"/>
                </a:solidFill>
                <a:ea typeface="黑体" pitchFamily="2" charset="-122"/>
              </a:rPr>
              <a:t>（三）内部寄存器</a:t>
            </a:r>
          </a:p>
        </p:txBody>
      </p:sp>
      <p:sp>
        <p:nvSpPr>
          <p:cNvPr id="120423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5473700"/>
          </a:xfrm>
          <a:noFill/>
          <a:ln/>
        </p:spPr>
        <p:txBody>
          <a:bodyPr/>
          <a:lstStyle/>
          <a:p>
            <a:pPr marL="444500" indent="-444500">
              <a:spcBef>
                <a:spcPct val="10000"/>
              </a:spcBef>
              <a:buSzTx/>
              <a:buFont typeface="Wingdings" pitchFamily="2" charset="2"/>
              <a:buAutoNum type="arabicPeriod"/>
            </a:pP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线路控制寄存器</a:t>
            </a:r>
            <a:r>
              <a:rPr lang="zh-CN" altLang="en-US" sz="2400" b="1">
                <a:latin typeface="Times New Roman" pitchFamily="18" charset="0"/>
              </a:rPr>
              <a:t>：</a:t>
            </a:r>
            <a:r>
              <a:rPr lang="en-US" altLang="zh-CN" sz="2400" b="1" i="1">
                <a:latin typeface="Times New Roman" pitchFamily="18" charset="0"/>
              </a:rPr>
              <a:t>Line Control Register</a:t>
            </a:r>
            <a:r>
              <a:rPr lang="zh-CN" altLang="en-US" sz="2400" b="1" i="1">
                <a:latin typeface="Times New Roman" pitchFamily="18" charset="0"/>
              </a:rPr>
              <a:t>，</a:t>
            </a:r>
            <a:r>
              <a:rPr lang="en-US" altLang="zh-CN" sz="2400" b="1" i="1">
                <a:latin typeface="Times New Roman" pitchFamily="18" charset="0"/>
              </a:rPr>
              <a:t>LCR</a:t>
            </a:r>
          </a:p>
          <a:p>
            <a:pPr marL="444500" indent="-444500">
              <a:spcBef>
                <a:spcPct val="10000"/>
              </a:spcBef>
              <a:buSzTx/>
              <a:buFont typeface="Wingdings" pitchFamily="2" charset="2"/>
              <a:buAutoNum type="arabicPeriod"/>
            </a:pP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波特率产生器</a:t>
            </a:r>
            <a:r>
              <a:rPr lang="zh-CN" altLang="en-US" sz="2400" b="1">
                <a:latin typeface="Times New Roman" pitchFamily="18" charset="0"/>
              </a:rPr>
              <a:t>：</a:t>
            </a:r>
            <a:r>
              <a:rPr lang="en-US" altLang="zh-CN" sz="2400" b="1" i="1">
                <a:latin typeface="Times New Roman" pitchFamily="18" charset="0"/>
              </a:rPr>
              <a:t>Baud Rate Generator</a:t>
            </a:r>
            <a:r>
              <a:rPr lang="zh-CN" altLang="en-US" sz="2400" b="1" i="1">
                <a:latin typeface="Times New Roman" pitchFamily="18" charset="0"/>
              </a:rPr>
              <a:t>，</a:t>
            </a:r>
            <a:r>
              <a:rPr lang="en-US" altLang="zh-CN" sz="2400" b="1" i="1">
                <a:latin typeface="Times New Roman" pitchFamily="18" charset="0"/>
              </a:rPr>
              <a:t>BRG</a:t>
            </a:r>
          </a:p>
          <a:p>
            <a:pPr marL="444500" indent="-444500">
              <a:spcBef>
                <a:spcPct val="10000"/>
              </a:spcBef>
              <a:buSzTx/>
              <a:buFont typeface="Wingdings" pitchFamily="2" charset="2"/>
              <a:buAutoNum type="arabicPeriod"/>
            </a:pPr>
            <a:r>
              <a:rPr lang="zh-CN" altLang="en-US" sz="2400" b="1">
                <a:solidFill>
                  <a:srgbClr val="D60093"/>
                </a:solidFill>
                <a:latin typeface="Times New Roman" pitchFamily="18" charset="0"/>
              </a:rPr>
              <a:t>线路状态寄存器</a:t>
            </a:r>
            <a:r>
              <a:rPr lang="zh-CN" altLang="en-US" sz="2400" b="1">
                <a:latin typeface="Times New Roman" pitchFamily="18" charset="0"/>
              </a:rPr>
              <a:t>：</a:t>
            </a:r>
            <a:r>
              <a:rPr lang="en-US" altLang="zh-CN" sz="2400" b="1" i="1">
                <a:latin typeface="Times New Roman" pitchFamily="18" charset="0"/>
              </a:rPr>
              <a:t>Line Status Register</a:t>
            </a:r>
            <a:r>
              <a:rPr lang="zh-CN" altLang="en-US" sz="2400" b="1" i="1">
                <a:latin typeface="Times New Roman" pitchFamily="18" charset="0"/>
              </a:rPr>
              <a:t>，</a:t>
            </a:r>
            <a:r>
              <a:rPr lang="en-US" altLang="zh-CN" sz="2400" b="1" i="1">
                <a:latin typeface="Times New Roman" pitchFamily="18" charset="0"/>
              </a:rPr>
              <a:t>LSR</a:t>
            </a:r>
          </a:p>
          <a:p>
            <a:pPr marL="444500" indent="-444500">
              <a:spcBef>
                <a:spcPct val="10000"/>
              </a:spcBef>
              <a:buSzTx/>
              <a:buFont typeface="Wingdings" pitchFamily="2" charset="2"/>
              <a:buAutoNum type="arabicPeriod"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FIFO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控制寄存器</a:t>
            </a:r>
            <a:r>
              <a:rPr lang="zh-CN" altLang="en-US" sz="2400" b="1">
                <a:latin typeface="Times New Roman" pitchFamily="18" charset="0"/>
              </a:rPr>
              <a:t>：</a:t>
            </a:r>
            <a:r>
              <a:rPr lang="en-US" altLang="zh-CN" sz="2400" b="1" i="1">
                <a:latin typeface="Times New Roman" pitchFamily="18" charset="0"/>
              </a:rPr>
              <a:t>FIFO Control Register</a:t>
            </a:r>
            <a:r>
              <a:rPr lang="zh-CN" altLang="en-US" sz="2400" b="1" i="1">
                <a:latin typeface="Times New Roman" pitchFamily="18" charset="0"/>
              </a:rPr>
              <a:t>，</a:t>
            </a:r>
            <a:r>
              <a:rPr lang="en-US" altLang="zh-CN" sz="2400" b="1" i="1">
                <a:latin typeface="Times New Roman" pitchFamily="18" charset="0"/>
              </a:rPr>
              <a:t>FCR</a:t>
            </a:r>
          </a:p>
          <a:p>
            <a:pPr marL="444500" indent="-444500">
              <a:spcBef>
                <a:spcPct val="10000"/>
              </a:spcBef>
              <a:buSzTx/>
              <a:buFont typeface="Wingdings" pitchFamily="2" charset="2"/>
              <a:buAutoNum type="arabicPeriod"/>
            </a:pP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中断控制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(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允许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)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寄存器</a:t>
            </a:r>
            <a:r>
              <a:rPr lang="zh-CN" altLang="en-US" sz="2400" b="1">
                <a:latin typeface="Times New Roman" pitchFamily="18" charset="0"/>
              </a:rPr>
              <a:t>：</a:t>
            </a:r>
            <a:r>
              <a:rPr lang="en-US" altLang="zh-CN" sz="2400" b="1" i="1">
                <a:latin typeface="Times New Roman" pitchFamily="18" charset="0"/>
              </a:rPr>
              <a:t>Interrupt Control Register / Interrupt Enable Register</a:t>
            </a:r>
            <a:r>
              <a:rPr lang="zh-CN" altLang="en-US" sz="2400" b="1" i="1">
                <a:latin typeface="Times New Roman" pitchFamily="18" charset="0"/>
              </a:rPr>
              <a:t>，</a:t>
            </a:r>
            <a:r>
              <a:rPr lang="en-US" altLang="zh-CN" sz="2400" b="1" i="1">
                <a:latin typeface="Times New Roman" pitchFamily="18" charset="0"/>
              </a:rPr>
              <a:t>ICR/IER</a:t>
            </a:r>
          </a:p>
          <a:p>
            <a:pPr marL="444500" indent="-444500">
              <a:spcBef>
                <a:spcPct val="10000"/>
              </a:spcBef>
              <a:buSzTx/>
              <a:buFont typeface="Wingdings" pitchFamily="2" charset="2"/>
              <a:buAutoNum type="arabicPeriod"/>
            </a:pPr>
            <a:r>
              <a:rPr lang="zh-CN" altLang="en-US" sz="2400" b="1">
                <a:solidFill>
                  <a:srgbClr val="D60093"/>
                </a:solidFill>
                <a:latin typeface="Times New Roman" pitchFamily="18" charset="0"/>
              </a:rPr>
              <a:t>中断标识</a:t>
            </a:r>
            <a:r>
              <a:rPr lang="en-US" altLang="zh-CN" sz="24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zh-CN" altLang="en-US" sz="2400" b="1">
                <a:solidFill>
                  <a:srgbClr val="D60093"/>
                </a:solidFill>
                <a:latin typeface="Times New Roman" pitchFamily="18" charset="0"/>
              </a:rPr>
              <a:t>状态</a:t>
            </a:r>
            <a:r>
              <a:rPr lang="en-US" altLang="zh-CN" sz="24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400" b="1">
                <a:solidFill>
                  <a:srgbClr val="D60093"/>
                </a:solidFill>
                <a:latin typeface="Times New Roman" pitchFamily="18" charset="0"/>
              </a:rPr>
              <a:t>寄存器</a:t>
            </a:r>
            <a:r>
              <a:rPr lang="zh-CN" altLang="en-US" sz="2400" b="1">
                <a:latin typeface="Times New Roman" pitchFamily="18" charset="0"/>
              </a:rPr>
              <a:t>：</a:t>
            </a:r>
            <a:r>
              <a:rPr lang="en-US" altLang="zh-CN" sz="2400" b="1" i="1">
                <a:latin typeface="Times New Roman" pitchFamily="18" charset="0"/>
              </a:rPr>
              <a:t>Interrupt Identification Register / Interrupt Status Register</a:t>
            </a:r>
            <a:r>
              <a:rPr lang="zh-CN" altLang="en-US" sz="2400" b="1" i="1">
                <a:latin typeface="Times New Roman" pitchFamily="18" charset="0"/>
              </a:rPr>
              <a:t>，</a:t>
            </a:r>
            <a:r>
              <a:rPr lang="en-US" altLang="zh-CN" sz="2400" b="1" i="1">
                <a:latin typeface="Times New Roman" pitchFamily="18" charset="0"/>
              </a:rPr>
              <a:t>IIR/ISR</a:t>
            </a:r>
          </a:p>
          <a:p>
            <a:pPr marL="444500" indent="-444500">
              <a:spcBef>
                <a:spcPct val="10000"/>
              </a:spcBef>
              <a:buSzTx/>
              <a:buFont typeface="Wingdings" pitchFamily="2" charset="2"/>
              <a:buAutoNum type="arabicPeriod"/>
            </a:pP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调制解调器控制寄存器</a:t>
            </a:r>
            <a:r>
              <a:rPr lang="zh-CN" altLang="en-US" sz="2400" b="1">
                <a:latin typeface="Times New Roman" pitchFamily="18" charset="0"/>
              </a:rPr>
              <a:t>：</a:t>
            </a:r>
            <a:r>
              <a:rPr lang="en-US" altLang="zh-CN" sz="2400" b="1" i="1">
                <a:latin typeface="Times New Roman" pitchFamily="18" charset="0"/>
              </a:rPr>
              <a:t>Modem Control Register</a:t>
            </a:r>
            <a:r>
              <a:rPr lang="zh-CN" altLang="en-US" sz="2400" b="1" i="1">
                <a:latin typeface="Times New Roman" pitchFamily="18" charset="0"/>
              </a:rPr>
              <a:t>，</a:t>
            </a:r>
            <a:r>
              <a:rPr lang="en-US" altLang="zh-CN" sz="2400" b="1" i="1">
                <a:latin typeface="Times New Roman" pitchFamily="18" charset="0"/>
              </a:rPr>
              <a:t>MCR</a:t>
            </a:r>
          </a:p>
          <a:p>
            <a:pPr marL="444500" indent="-444500">
              <a:spcBef>
                <a:spcPct val="10000"/>
              </a:spcBef>
              <a:buSzTx/>
              <a:buFont typeface="Wingdings" pitchFamily="2" charset="2"/>
              <a:buAutoNum type="arabicPeriod"/>
            </a:pP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调制解调器状态寄存器</a:t>
            </a:r>
            <a:r>
              <a:rPr lang="zh-CN" altLang="en-US" sz="2400" b="1">
                <a:latin typeface="Times New Roman" pitchFamily="18" charset="0"/>
              </a:rPr>
              <a:t>：</a:t>
            </a:r>
            <a:r>
              <a:rPr lang="en-US" altLang="zh-CN" sz="2400" b="1" i="1">
                <a:latin typeface="Times New Roman" pitchFamily="18" charset="0"/>
              </a:rPr>
              <a:t>Modem Status Register</a:t>
            </a:r>
            <a:r>
              <a:rPr lang="zh-CN" altLang="en-US" sz="2400" b="1" i="1">
                <a:latin typeface="Times New Roman" pitchFamily="18" charset="0"/>
              </a:rPr>
              <a:t>，</a:t>
            </a:r>
            <a:r>
              <a:rPr lang="en-US" altLang="zh-CN" sz="2400" b="1" i="1">
                <a:latin typeface="Times New Roman" pitchFamily="18" charset="0"/>
              </a:rPr>
              <a:t>MSR</a:t>
            </a:r>
          </a:p>
          <a:p>
            <a:pPr marL="444500" indent="-444500">
              <a:spcBef>
                <a:spcPct val="10000"/>
              </a:spcBef>
              <a:buSzTx/>
              <a:buFont typeface="Wingdings" pitchFamily="2" charset="2"/>
              <a:buAutoNum type="arabicPeriod"/>
            </a:pP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发送保持寄存器</a:t>
            </a:r>
            <a:r>
              <a:rPr lang="zh-CN" altLang="en-US" sz="2400" b="1">
                <a:latin typeface="Times New Roman" pitchFamily="18" charset="0"/>
              </a:rPr>
              <a:t>：</a:t>
            </a:r>
            <a:r>
              <a:rPr lang="en-US" altLang="zh-CN" sz="2400" b="1" i="1">
                <a:latin typeface="Times New Roman" pitchFamily="18" charset="0"/>
              </a:rPr>
              <a:t>Transmit Holding register</a:t>
            </a:r>
            <a:r>
              <a:rPr lang="zh-CN" altLang="en-US" sz="2400" b="1" i="1">
                <a:latin typeface="Times New Roman" pitchFamily="18" charset="0"/>
              </a:rPr>
              <a:t>，</a:t>
            </a:r>
            <a:r>
              <a:rPr lang="en-US" altLang="zh-CN" sz="2400" b="1" i="1">
                <a:latin typeface="Times New Roman" pitchFamily="18" charset="0"/>
              </a:rPr>
              <a:t>THR</a:t>
            </a:r>
          </a:p>
          <a:p>
            <a:pPr marL="444500" indent="-444500">
              <a:spcBef>
                <a:spcPct val="10000"/>
              </a:spcBef>
              <a:buSzTx/>
              <a:buFont typeface="Wingdings" pitchFamily="2" charset="2"/>
              <a:buAutoNum type="arabicPeriod"/>
            </a:pP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接收缓冲寄存器</a:t>
            </a:r>
            <a:r>
              <a:rPr lang="zh-CN" altLang="en-US" sz="2400" b="1">
                <a:latin typeface="Times New Roman" pitchFamily="18" charset="0"/>
              </a:rPr>
              <a:t>：</a:t>
            </a:r>
            <a:r>
              <a:rPr lang="en-US" altLang="zh-CN" sz="2400" b="1" i="1">
                <a:latin typeface="Times New Roman" pitchFamily="18" charset="0"/>
              </a:rPr>
              <a:t>Receive Buffer Register</a:t>
            </a:r>
            <a:r>
              <a:rPr lang="zh-CN" altLang="en-US" sz="2400" b="1" i="1">
                <a:latin typeface="Times New Roman" pitchFamily="18" charset="0"/>
              </a:rPr>
              <a:t>，</a:t>
            </a:r>
            <a:r>
              <a:rPr lang="en-US" altLang="zh-CN" sz="2400" b="1" i="1">
                <a:latin typeface="Times New Roman" pitchFamily="18" charset="0"/>
              </a:rPr>
              <a:t>RBR</a:t>
            </a:r>
          </a:p>
          <a:p>
            <a:pPr marL="444500" indent="-444500">
              <a:spcBef>
                <a:spcPct val="10000"/>
              </a:spcBef>
              <a:buSzTx/>
              <a:buFont typeface="Wingdings" pitchFamily="2" charset="2"/>
              <a:buAutoNum type="arabicPeriod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高速暂存寄存器</a:t>
            </a:r>
            <a:r>
              <a:rPr lang="zh-CN" altLang="en-US" sz="2400" b="1">
                <a:latin typeface="Times New Roman" pitchFamily="18" charset="0"/>
              </a:rPr>
              <a:t>：</a:t>
            </a:r>
            <a:r>
              <a:rPr lang="en-US" altLang="zh-CN" sz="2400" b="1" i="1">
                <a:latin typeface="Times New Roman" pitchFamily="18" charset="0"/>
              </a:rPr>
              <a:t>Scratch Pad Register</a:t>
            </a:r>
            <a:r>
              <a:rPr lang="zh-CN" altLang="en-US" sz="2400" b="1" i="1">
                <a:latin typeface="Times New Roman" pitchFamily="18" charset="0"/>
              </a:rPr>
              <a:t>，</a:t>
            </a:r>
            <a:r>
              <a:rPr lang="en-US" altLang="zh-CN" sz="2400" b="1" i="1">
                <a:latin typeface="Times New Roman" pitchFamily="18" charset="0"/>
              </a:rPr>
              <a:t>SPR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E4373-A18A-4C09-9429-A8A229F4F82E}" type="slidenum">
              <a:rPr lang="zh-CN" altLang="en-US"/>
              <a:pPr/>
              <a:t>46</a:t>
            </a:fld>
            <a:endParaRPr lang="en-US" altLang="zh-CN"/>
          </a:p>
        </p:txBody>
      </p:sp>
      <p:graphicFrame>
        <p:nvGraphicFramePr>
          <p:cNvPr id="1206395" name="Group 123"/>
          <p:cNvGraphicFramePr>
            <a:graphicFrameLocks noGrp="1"/>
          </p:cNvGraphicFramePr>
          <p:nvPr/>
        </p:nvGraphicFramePr>
        <p:xfrm>
          <a:off x="107950" y="1274763"/>
          <a:ext cx="8928100" cy="5486400"/>
        </p:xfrm>
        <a:graphic>
          <a:graphicData uri="http://schemas.openxmlformats.org/drawingml/2006/table">
            <a:tbl>
              <a:tblPr/>
              <a:tblGrid>
                <a:gridCol w="4105275"/>
                <a:gridCol w="1223963"/>
                <a:gridCol w="3598862"/>
              </a:tblGrid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16550/8250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内部寄存器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相同？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备注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1.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线路控制寄存器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功能完全相同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2.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波特率产生器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除数锁存器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功能完全相同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3.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线路状态寄存器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16550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多了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FIFO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状态位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4. FIFO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控制寄存器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8250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没有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5.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中断控制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允许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寄存器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功能完全相同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6.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中断标识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状态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寄存器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16550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多了有关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FIFO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状态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7.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调制解调器控制寄存器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功能完全相同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8.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调制解调器状态寄存器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功能完全相同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9.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发送保持寄存器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功能完全相同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10.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接收缓冲寄存器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功能完全相同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11.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高速暂存寄存器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8250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没有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06329" name="AutoShape 57"/>
          <p:cNvSpPr>
            <a:spLocks noChangeArrowheads="1"/>
          </p:cNvSpPr>
          <p:nvPr/>
        </p:nvSpPr>
        <p:spPr bwMode="auto">
          <a:xfrm>
            <a:off x="3203575" y="4868863"/>
            <a:ext cx="5616575" cy="1295400"/>
          </a:xfrm>
          <a:prstGeom prst="wedgeRectCallout">
            <a:avLst>
              <a:gd name="adj1" fmla="val -53588"/>
              <a:gd name="adj2" fmla="val 72426"/>
            </a:avLst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l"/>
            <a:r>
              <a:rPr lang="zh-CN" altLang="en-US">
                <a:solidFill>
                  <a:srgbClr val="FF0000"/>
                </a:solidFill>
              </a:rPr>
              <a:t>高速暂存寄存器</a:t>
            </a:r>
            <a:r>
              <a:rPr lang="zh-CN" altLang="en-US"/>
              <a:t>又称</a:t>
            </a:r>
            <a:r>
              <a:rPr lang="zh-CN" altLang="en-US">
                <a:solidFill>
                  <a:srgbClr val="FF0000"/>
                </a:solidFill>
              </a:rPr>
              <a:t>便笺式寄存器</a:t>
            </a:r>
            <a:r>
              <a:rPr lang="zh-CN" altLang="en-US"/>
              <a:t>，用作一个便笺本，即一个临时存储寄存器，可以让主机存储一个</a:t>
            </a:r>
            <a:r>
              <a:rPr lang="en-US" altLang="zh-CN"/>
              <a:t>8</a:t>
            </a:r>
            <a:r>
              <a:rPr lang="zh-CN" altLang="en-US"/>
              <a:t>位数据字节。</a:t>
            </a:r>
          </a:p>
        </p:txBody>
      </p:sp>
      <p:sp>
        <p:nvSpPr>
          <p:cNvPr id="1206330" name="AutoShape 5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003800" y="2684463"/>
            <a:ext cx="360363" cy="360362"/>
          </a:xfrm>
          <a:prstGeom prst="actionButtonInformation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06331" name="AutoShape 5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003800" y="3141663"/>
            <a:ext cx="360363" cy="360362"/>
          </a:xfrm>
          <a:prstGeom prst="actionButtonInformation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06332" name="AutoShape 6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003800" y="4052888"/>
            <a:ext cx="360363" cy="360362"/>
          </a:xfrm>
          <a:prstGeom prst="actionButtonInformation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06335" name="Rectangle 6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7.3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可编程串行通信接口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8250/16550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二、串行通信接口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8250/16550 	</a:t>
            </a:r>
            <a:r>
              <a:rPr lang="zh-CN" altLang="en-US" sz="2800" b="1">
                <a:solidFill>
                  <a:srgbClr val="FF3300"/>
                </a:solidFill>
                <a:ea typeface="黑体" pitchFamily="2" charset="-122"/>
              </a:rPr>
              <a:t>（三）内部寄存器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6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6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06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06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63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F0EE9-9A6C-403B-9C92-43ECAC81C7D3}" type="slidenum">
              <a:rPr lang="zh-CN" altLang="en-US"/>
              <a:pPr/>
              <a:t>47</a:t>
            </a:fld>
            <a:endParaRPr lang="en-US" altLang="zh-CN"/>
          </a:p>
        </p:txBody>
      </p:sp>
      <p:graphicFrame>
        <p:nvGraphicFramePr>
          <p:cNvPr id="1207298" name="Object 2"/>
          <p:cNvGraphicFramePr>
            <a:graphicFrameLocks noChangeAspect="1"/>
          </p:cNvGraphicFramePr>
          <p:nvPr/>
        </p:nvGraphicFramePr>
        <p:xfrm>
          <a:off x="179388" y="725488"/>
          <a:ext cx="8785225" cy="558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300" name="Visio" r:id="rId3" imgW="4069780" imgH="2576896" progId="Visio.Drawing.11">
                  <p:embed/>
                </p:oleObj>
              </mc:Choice>
              <mc:Fallback>
                <p:oleObj name="Visio" r:id="rId3" imgW="4069780" imgH="2576896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725488"/>
                        <a:ext cx="8785225" cy="558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7299" name="AutoShape 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243888" y="476250"/>
            <a:ext cx="433387" cy="431800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07300" name="Text Box 4"/>
          <p:cNvSpPr txBox="1">
            <a:spLocks noChangeArrowheads="1"/>
          </p:cNvSpPr>
          <p:nvPr/>
        </p:nvSpPr>
        <p:spPr bwMode="auto">
          <a:xfrm>
            <a:off x="3060700" y="5995988"/>
            <a:ext cx="251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kumimoji="1" lang="en-US" altLang="zh-CN">
                <a:solidFill>
                  <a:schemeClr val="bg2"/>
                </a:solidFill>
              </a:rPr>
              <a:t>FIFO</a:t>
            </a:r>
            <a:r>
              <a:rPr kumimoji="1" lang="zh-CN" altLang="en-US">
                <a:solidFill>
                  <a:schemeClr val="bg2"/>
                </a:solidFill>
                <a:latin typeface="宋体" charset="-122"/>
              </a:rPr>
              <a:t>控制寄存器</a:t>
            </a:r>
            <a:r>
              <a:rPr kumimoji="1" lang="zh-CN" altLang="en-US">
                <a:solidFill>
                  <a:schemeClr val="bg2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C9E238-953D-426A-9CC8-427D042D80C7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1159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6725" y="1196975"/>
            <a:ext cx="8426450" cy="5400675"/>
          </a:xfrm>
        </p:spPr>
        <p:txBody>
          <a:bodyPr/>
          <a:lstStyle/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800" b="1">
                <a:solidFill>
                  <a:schemeClr val="bg2"/>
                </a:solidFill>
              </a:rPr>
              <a:t>1.</a:t>
            </a:r>
            <a:r>
              <a:rPr lang="en-US" altLang="zh-CN" sz="2800" b="1"/>
              <a:t> </a:t>
            </a:r>
            <a:r>
              <a:rPr lang="zh-CN" altLang="en-US" sz="2800" b="1">
                <a:solidFill>
                  <a:srgbClr val="CC0099"/>
                </a:solidFill>
              </a:rPr>
              <a:t>线路控制</a:t>
            </a:r>
            <a:r>
              <a:rPr lang="zh-CN" altLang="en-US" sz="2800" b="1"/>
              <a:t>寄存器</a:t>
            </a:r>
            <a:r>
              <a:rPr lang="zh-CN" altLang="en-US" sz="2800" b="1">
                <a:latin typeface="Times New Roman" pitchFamily="18" charset="0"/>
              </a:rPr>
              <a:t>    </a:t>
            </a:r>
            <a:r>
              <a:rPr lang="en-US" altLang="zh-CN" sz="2800" b="1">
                <a:latin typeface="Times New Roman" pitchFamily="18" charset="0"/>
              </a:rPr>
              <a:t>Line Control Register</a:t>
            </a:r>
          </a:p>
        </p:txBody>
      </p:sp>
      <p:sp>
        <p:nvSpPr>
          <p:cNvPr id="1159171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7.3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可编程串行通信接口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8250/16550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二、串行通信接口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8250/16550 	</a:t>
            </a:r>
            <a:r>
              <a:rPr lang="zh-CN" altLang="en-US" sz="2800" b="1">
                <a:solidFill>
                  <a:srgbClr val="FF3300"/>
                </a:solidFill>
                <a:ea typeface="黑体" pitchFamily="2" charset="-122"/>
              </a:rPr>
              <a:t>（三）内部寄存器</a:t>
            </a:r>
          </a:p>
        </p:txBody>
      </p:sp>
      <p:graphicFrame>
        <p:nvGraphicFramePr>
          <p:cNvPr id="1159173" name="Object 5"/>
          <p:cNvGraphicFramePr>
            <a:graphicFrameLocks noChangeAspect="1"/>
          </p:cNvGraphicFramePr>
          <p:nvPr/>
        </p:nvGraphicFramePr>
        <p:xfrm>
          <a:off x="250825" y="1739900"/>
          <a:ext cx="8713788" cy="492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175" name="Image" r:id="rId3" imgW="20160000" imgH="11402449" progId="">
                  <p:embed/>
                </p:oleObj>
              </mc:Choice>
              <mc:Fallback>
                <p:oleObj name="Image" r:id="rId3" imgW="20160000" imgH="11402449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739900"/>
                        <a:ext cx="8713788" cy="492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9175" name="AutoShape 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532813" y="188913"/>
            <a:ext cx="433387" cy="431800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A7E800-0E9C-46FC-9AE3-5CAB7502B48F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1160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6725" y="1196975"/>
            <a:ext cx="8426450" cy="5400675"/>
          </a:xfrm>
        </p:spPr>
        <p:txBody>
          <a:bodyPr/>
          <a:lstStyle/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800" b="1">
                <a:solidFill>
                  <a:schemeClr val="bg2"/>
                </a:solidFill>
              </a:rPr>
              <a:t>2.</a:t>
            </a:r>
            <a:r>
              <a:rPr lang="en-US" altLang="zh-CN" sz="2800" b="1"/>
              <a:t> </a:t>
            </a:r>
            <a:r>
              <a:rPr lang="zh-CN" altLang="en-US" sz="2800" b="1">
                <a:solidFill>
                  <a:srgbClr val="CC0099"/>
                </a:solidFill>
              </a:rPr>
              <a:t>线路状态</a:t>
            </a:r>
            <a:r>
              <a:rPr lang="zh-CN" altLang="en-US" sz="2800" b="1"/>
              <a:t>寄存器</a:t>
            </a:r>
            <a:br>
              <a:rPr lang="zh-CN" altLang="en-US" sz="2800" b="1"/>
            </a:br>
            <a:r>
              <a:rPr lang="zh-CN" altLang="en-US" sz="2800" b="1">
                <a:latin typeface="Times New Roman" pitchFamily="18" charset="0"/>
              </a:rPr>
              <a:t>    </a:t>
            </a:r>
            <a:r>
              <a:rPr lang="en-US" altLang="zh-CN" sz="2800" b="1">
                <a:latin typeface="Times New Roman" pitchFamily="18" charset="0"/>
              </a:rPr>
              <a:t>Line Status Register</a:t>
            </a:r>
          </a:p>
        </p:txBody>
      </p:sp>
      <p:sp>
        <p:nvSpPr>
          <p:cNvPr id="1160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7.3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可编程串行通信接口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8250/16550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二、串行通信接口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8250/16550 	</a:t>
            </a:r>
            <a:r>
              <a:rPr lang="zh-CN" altLang="en-US" sz="2800" b="1">
                <a:solidFill>
                  <a:srgbClr val="FF3300"/>
                </a:solidFill>
                <a:ea typeface="黑体" pitchFamily="2" charset="-122"/>
              </a:rPr>
              <a:t>（三）内部寄存器</a:t>
            </a:r>
          </a:p>
        </p:txBody>
      </p:sp>
      <p:graphicFrame>
        <p:nvGraphicFramePr>
          <p:cNvPr id="1160199" name="Object 7"/>
          <p:cNvGraphicFramePr>
            <a:graphicFrameLocks noChangeAspect="1"/>
          </p:cNvGraphicFramePr>
          <p:nvPr/>
        </p:nvGraphicFramePr>
        <p:xfrm>
          <a:off x="250825" y="3530600"/>
          <a:ext cx="5832475" cy="285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203" name="Visio" r:id="rId3" imgW="3088640" imgH="1533309" progId="Visio.Drawing.11">
                  <p:embed/>
                </p:oleObj>
              </mc:Choice>
              <mc:Fallback>
                <p:oleObj name="Visio" r:id="rId3" imgW="3088640" imgH="1533309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530600"/>
                        <a:ext cx="5832475" cy="285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0200" name="Object 8"/>
          <p:cNvGraphicFramePr>
            <a:graphicFrameLocks noChangeAspect="1"/>
          </p:cNvGraphicFramePr>
          <p:nvPr/>
        </p:nvGraphicFramePr>
        <p:xfrm>
          <a:off x="4211638" y="1268413"/>
          <a:ext cx="4776787" cy="309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204" name="Image" r:id="rId5" imgW="9991837" imgH="6465306" progId="">
                  <p:embed/>
                </p:oleObj>
              </mc:Choice>
              <mc:Fallback>
                <p:oleObj name="Image" r:id="rId5" imgW="9991837" imgH="6465306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268413"/>
                        <a:ext cx="4776787" cy="309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0201" name="AutoShape 9"/>
          <p:cNvSpPr>
            <a:spLocks/>
          </p:cNvSpPr>
          <p:nvPr/>
        </p:nvSpPr>
        <p:spPr bwMode="auto">
          <a:xfrm>
            <a:off x="5219700" y="4797425"/>
            <a:ext cx="215900" cy="936625"/>
          </a:xfrm>
          <a:prstGeom prst="rightBrace">
            <a:avLst>
              <a:gd name="adj1" fmla="val 36152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60202" name="Text Box 10"/>
          <p:cNvSpPr txBox="1">
            <a:spLocks noChangeArrowheads="1"/>
          </p:cNvSpPr>
          <p:nvPr/>
        </p:nvSpPr>
        <p:spPr bwMode="auto">
          <a:xfrm>
            <a:off x="5435600" y="5084763"/>
            <a:ext cx="352901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8250/16550</a:t>
            </a:r>
            <a:r>
              <a:rPr lang="zh-CN" altLang="en-US" sz="2000">
                <a:solidFill>
                  <a:srgbClr val="0000FF"/>
                </a:solidFill>
              </a:rPr>
              <a:t>发</a:t>
            </a:r>
            <a:r>
              <a:rPr lang="zh-CN" altLang="en-US" sz="2000">
                <a:solidFill>
                  <a:srgbClr val="FF6600"/>
                </a:solidFill>
              </a:rPr>
              <a:t>线路状态错</a:t>
            </a:r>
            <a:r>
              <a:rPr lang="zh-CN" altLang="en-US" sz="2000">
                <a:solidFill>
                  <a:srgbClr val="0000FF"/>
                </a:solidFill>
              </a:rPr>
              <a:t>中断</a:t>
            </a:r>
          </a:p>
        </p:txBody>
      </p:sp>
      <p:sp>
        <p:nvSpPr>
          <p:cNvPr id="1160203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88350" y="5876925"/>
            <a:ext cx="433388" cy="431800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60204" name="AutoShape 12"/>
          <p:cNvSpPr>
            <a:spLocks/>
          </p:cNvSpPr>
          <p:nvPr/>
        </p:nvSpPr>
        <p:spPr bwMode="auto">
          <a:xfrm>
            <a:off x="3995738" y="1989138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60205" name="Text Box 13"/>
          <p:cNvSpPr txBox="1">
            <a:spLocks noChangeArrowheads="1"/>
          </p:cNvSpPr>
          <p:nvPr/>
        </p:nvSpPr>
        <p:spPr bwMode="auto">
          <a:xfrm>
            <a:off x="5795963" y="3959225"/>
            <a:ext cx="5762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66"/>
                </a:solidFill>
              </a:rPr>
              <a:t>ER</a:t>
            </a:r>
          </a:p>
        </p:txBody>
      </p:sp>
      <p:sp>
        <p:nvSpPr>
          <p:cNvPr id="1160206" name="Text Box 14"/>
          <p:cNvSpPr txBox="1">
            <a:spLocks noChangeArrowheads="1"/>
          </p:cNvSpPr>
          <p:nvPr/>
        </p:nvSpPr>
        <p:spPr bwMode="auto">
          <a:xfrm>
            <a:off x="7948613" y="3989388"/>
            <a:ext cx="10795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FF0066"/>
                </a:solidFill>
              </a:rPr>
              <a:t>FIFO</a:t>
            </a:r>
            <a:r>
              <a:rPr lang="zh-CN" altLang="en-US" sz="1600">
                <a:solidFill>
                  <a:srgbClr val="FF0066"/>
                </a:solidFill>
              </a:rPr>
              <a:t>无错</a:t>
            </a:r>
          </a:p>
        </p:txBody>
      </p:sp>
      <p:sp>
        <p:nvSpPr>
          <p:cNvPr id="1160207" name="Text Box 15"/>
          <p:cNvSpPr txBox="1">
            <a:spLocks noChangeArrowheads="1"/>
          </p:cNvSpPr>
          <p:nvPr/>
        </p:nvSpPr>
        <p:spPr bwMode="auto">
          <a:xfrm>
            <a:off x="6986588" y="3992563"/>
            <a:ext cx="11525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FF0066"/>
                </a:solidFill>
              </a:rPr>
              <a:t>FIFO</a:t>
            </a:r>
            <a:r>
              <a:rPr lang="zh-CN" altLang="en-US" sz="1600">
                <a:solidFill>
                  <a:srgbClr val="FF0066"/>
                </a:solidFill>
              </a:rPr>
              <a:t>有错</a:t>
            </a:r>
          </a:p>
        </p:txBody>
      </p:sp>
      <p:sp>
        <p:nvSpPr>
          <p:cNvPr id="1160208" name="Text Box 16"/>
          <p:cNvSpPr txBox="1">
            <a:spLocks noChangeArrowheads="1"/>
          </p:cNvSpPr>
          <p:nvPr/>
        </p:nvSpPr>
        <p:spPr bwMode="auto">
          <a:xfrm>
            <a:off x="258763" y="4073525"/>
            <a:ext cx="5762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66"/>
                </a:solidFill>
              </a:rPr>
              <a:t>ER</a:t>
            </a:r>
          </a:p>
        </p:txBody>
      </p:sp>
      <p:sp>
        <p:nvSpPr>
          <p:cNvPr id="1160209" name="Line 17"/>
          <p:cNvSpPr>
            <a:spLocks noChangeShapeType="1"/>
          </p:cNvSpPr>
          <p:nvPr/>
        </p:nvSpPr>
        <p:spPr bwMode="auto">
          <a:xfrm flipH="1">
            <a:off x="539750" y="6453188"/>
            <a:ext cx="381635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0210" name="Line 18"/>
          <p:cNvSpPr>
            <a:spLocks noChangeShapeType="1"/>
          </p:cNvSpPr>
          <p:nvPr/>
        </p:nvSpPr>
        <p:spPr bwMode="auto">
          <a:xfrm flipV="1">
            <a:off x="539750" y="4437063"/>
            <a:ext cx="0" cy="2016125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stealth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0211" name="Text Box 19"/>
          <p:cNvSpPr txBox="1">
            <a:spLocks noChangeArrowheads="1"/>
          </p:cNvSpPr>
          <p:nvPr/>
        </p:nvSpPr>
        <p:spPr bwMode="auto">
          <a:xfrm>
            <a:off x="4356100" y="6261100"/>
            <a:ext cx="2376488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>
                <a:solidFill>
                  <a:srgbClr val="FF0066"/>
                </a:solidFill>
              </a:rPr>
              <a:t>FIFO</a:t>
            </a:r>
            <a:r>
              <a:rPr lang="zh-CN" altLang="en-US" sz="1600">
                <a:solidFill>
                  <a:srgbClr val="FF0066"/>
                </a:solidFill>
              </a:rPr>
              <a:t>错（</a:t>
            </a:r>
            <a:r>
              <a:rPr lang="en-US" altLang="zh-CN" sz="1600">
                <a:solidFill>
                  <a:srgbClr val="FF0066"/>
                </a:solidFill>
              </a:rPr>
              <a:t>16550</a:t>
            </a:r>
            <a:r>
              <a:rPr lang="zh-CN" altLang="en-US" sz="1600">
                <a:solidFill>
                  <a:srgbClr val="FF0066"/>
                </a:solidFill>
              </a:rPr>
              <a:t>专用 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996B3-143B-4020-9612-6CDC330F0DE5}" type="slidenum">
              <a:rPr lang="zh-CN" altLang="en-US"/>
              <a:pPr/>
              <a:t>5</a:t>
            </a:fld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179388" y="908050"/>
            <a:ext cx="8640762" cy="5472113"/>
            <a:chOff x="179388" y="908050"/>
            <a:chExt cx="8640762" cy="5472113"/>
          </a:xfrm>
        </p:grpSpPr>
        <p:graphicFrame>
          <p:nvGraphicFramePr>
            <p:cNvPr id="1124356" name="Object 4"/>
            <p:cNvGraphicFramePr>
              <a:graphicFrameLocks noChangeAspect="1"/>
            </p:cNvGraphicFramePr>
            <p:nvPr/>
          </p:nvGraphicFramePr>
          <p:xfrm>
            <a:off x="179388" y="908050"/>
            <a:ext cx="8640762" cy="547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4358" name="Visio" r:id="rId3" imgW="7355121" imgH="4609830" progId="Visio.Drawing.11">
                    <p:embed/>
                  </p:oleObj>
                </mc:Choice>
                <mc:Fallback>
                  <p:oleObj name="Visio" r:id="rId3" imgW="7355121" imgH="4609830" progId="Visio.Drawing.11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388" y="908050"/>
                          <a:ext cx="8640762" cy="547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4359" name="Line 7"/>
            <p:cNvSpPr>
              <a:spLocks noChangeShapeType="1"/>
            </p:cNvSpPr>
            <p:nvPr/>
          </p:nvSpPr>
          <p:spPr bwMode="auto">
            <a:xfrm flipH="1" flipV="1">
              <a:off x="6156325" y="3141663"/>
              <a:ext cx="360362" cy="2159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4360" name="Text Box 8"/>
            <p:cNvSpPr txBox="1">
              <a:spLocks noChangeArrowheads="1"/>
            </p:cNvSpPr>
            <p:nvPr/>
          </p:nvSpPr>
          <p:spPr bwMode="auto">
            <a:xfrm>
              <a:off x="6445250" y="3213100"/>
              <a:ext cx="1296987" cy="39687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008000"/>
                  </a:solidFill>
                </a:rPr>
                <a:t>计数结束</a:t>
              </a:r>
            </a:p>
          </p:txBody>
        </p:sp>
        <p:sp>
          <p:nvSpPr>
            <p:cNvPr id="1124364" name="Freeform 12"/>
            <p:cNvSpPr>
              <a:spLocks/>
            </p:cNvSpPr>
            <p:nvPr/>
          </p:nvSpPr>
          <p:spPr bwMode="auto">
            <a:xfrm>
              <a:off x="3851275" y="2492375"/>
              <a:ext cx="360362" cy="649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" y="91"/>
                </a:cxn>
                <a:cxn ang="0">
                  <a:pos x="46" y="227"/>
                </a:cxn>
                <a:cxn ang="0">
                  <a:pos x="227" y="409"/>
                </a:cxn>
              </a:cxnLst>
              <a:rect l="0" t="0" r="r" b="b"/>
              <a:pathLst>
                <a:path w="227" h="409">
                  <a:moveTo>
                    <a:pt x="0" y="0"/>
                  </a:moveTo>
                  <a:cubicBezTo>
                    <a:pt x="64" y="26"/>
                    <a:pt x="128" y="53"/>
                    <a:pt x="136" y="91"/>
                  </a:cubicBezTo>
                  <a:cubicBezTo>
                    <a:pt x="144" y="129"/>
                    <a:pt x="31" y="174"/>
                    <a:pt x="46" y="227"/>
                  </a:cubicBezTo>
                  <a:cubicBezTo>
                    <a:pt x="61" y="280"/>
                    <a:pt x="144" y="344"/>
                    <a:pt x="227" y="409"/>
                  </a:cubicBez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4365" name="Text Box 13"/>
            <p:cNvSpPr txBox="1">
              <a:spLocks noChangeArrowheads="1"/>
            </p:cNvSpPr>
            <p:nvPr/>
          </p:nvSpPr>
          <p:spPr bwMode="auto">
            <a:xfrm>
              <a:off x="4643438" y="4437063"/>
              <a:ext cx="1258887" cy="39687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00"/>
                  </a:solidFill>
                </a:rPr>
                <a:t>禁止计数</a:t>
              </a:r>
            </a:p>
          </p:txBody>
        </p:sp>
        <p:sp>
          <p:nvSpPr>
            <p:cNvPr id="1124366" name="Text Box 14"/>
            <p:cNvSpPr txBox="1">
              <a:spLocks noChangeArrowheads="1"/>
            </p:cNvSpPr>
            <p:nvPr/>
          </p:nvSpPr>
          <p:spPr bwMode="auto">
            <a:xfrm>
              <a:off x="2700338" y="4724400"/>
              <a:ext cx="1258887" cy="39687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00"/>
                  </a:solidFill>
                </a:rPr>
                <a:t>允许计数</a:t>
              </a:r>
            </a:p>
          </p:txBody>
        </p:sp>
        <p:sp>
          <p:nvSpPr>
            <p:cNvPr id="1124367" name="Text Box 15"/>
            <p:cNvSpPr txBox="1">
              <a:spLocks noChangeArrowheads="1"/>
            </p:cNvSpPr>
            <p:nvPr/>
          </p:nvSpPr>
          <p:spPr bwMode="auto">
            <a:xfrm>
              <a:off x="6481763" y="4400550"/>
              <a:ext cx="1258887" cy="39687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00"/>
                  </a:solidFill>
                </a:rPr>
                <a:t>允许计数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EE74E8-DF8F-45C1-9204-98F2D384AD4F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1161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6725" y="1341438"/>
            <a:ext cx="8426450" cy="5256212"/>
          </a:xfrm>
        </p:spPr>
        <p:txBody>
          <a:bodyPr/>
          <a:lstStyle/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800" b="1">
                <a:solidFill>
                  <a:schemeClr val="bg2"/>
                </a:solidFill>
              </a:rPr>
              <a:t>3.</a:t>
            </a:r>
            <a:r>
              <a:rPr lang="en-US" altLang="zh-CN" sz="2800" b="1"/>
              <a:t> </a:t>
            </a:r>
            <a:r>
              <a:rPr lang="zh-CN" altLang="en-US" sz="2800" b="1">
                <a:solidFill>
                  <a:srgbClr val="CC0099"/>
                </a:solidFill>
              </a:rPr>
              <a:t>发送数据</a:t>
            </a:r>
            <a:r>
              <a:rPr lang="zh-CN" altLang="en-US" sz="2800" b="1"/>
              <a:t>寄存器</a:t>
            </a:r>
            <a:r>
              <a:rPr lang="zh-CN" altLang="en-US" sz="2800" b="1">
                <a:latin typeface="Times New Roman" pitchFamily="18" charset="0"/>
              </a:rPr>
              <a:t>    </a:t>
            </a:r>
            <a:r>
              <a:rPr lang="en-US" altLang="zh-CN" sz="2800" b="1">
                <a:latin typeface="Times New Roman" pitchFamily="18" charset="0"/>
              </a:rPr>
              <a:t>Transmitter Holding Register</a:t>
            </a:r>
          </a:p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800" b="1">
                <a:solidFill>
                  <a:schemeClr val="bg2"/>
                </a:solidFill>
              </a:rPr>
              <a:t>4.</a:t>
            </a:r>
            <a:r>
              <a:rPr lang="en-US" altLang="zh-CN" sz="2800" b="1"/>
              <a:t> </a:t>
            </a:r>
            <a:r>
              <a:rPr lang="zh-CN" altLang="en-US" sz="2800" b="1">
                <a:solidFill>
                  <a:srgbClr val="CC0099"/>
                </a:solidFill>
              </a:rPr>
              <a:t>接收数据</a:t>
            </a:r>
            <a:r>
              <a:rPr lang="zh-CN" altLang="en-US" sz="2800" b="1"/>
              <a:t>寄存器</a:t>
            </a:r>
            <a:r>
              <a:rPr lang="zh-CN" altLang="en-US" sz="2800" b="1">
                <a:latin typeface="Times New Roman" pitchFamily="18" charset="0"/>
              </a:rPr>
              <a:t>    </a:t>
            </a:r>
            <a:r>
              <a:rPr lang="en-US" altLang="zh-CN" sz="2800" b="1">
                <a:latin typeface="Times New Roman" pitchFamily="18" charset="0"/>
              </a:rPr>
              <a:t>Receiver Buffer Register</a:t>
            </a:r>
          </a:p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800" b="1">
                <a:solidFill>
                  <a:schemeClr val="bg2"/>
                </a:solidFill>
              </a:rPr>
              <a:t>5.</a:t>
            </a:r>
            <a:r>
              <a:rPr lang="en-US" altLang="zh-CN" sz="2800" b="1"/>
              <a:t> </a:t>
            </a:r>
            <a:r>
              <a:rPr lang="zh-CN" altLang="en-US" sz="2800" b="1">
                <a:solidFill>
                  <a:srgbClr val="CC0099"/>
                </a:solidFill>
              </a:rPr>
              <a:t>除数锁存器</a:t>
            </a:r>
            <a:r>
              <a:rPr lang="zh-CN" altLang="en-US" sz="2800" b="1">
                <a:solidFill>
                  <a:srgbClr val="0000FF"/>
                </a:solidFill>
              </a:rPr>
              <a:t>（</a:t>
            </a:r>
            <a:r>
              <a:rPr lang="en-US" altLang="zh-CN" sz="2800" b="1">
                <a:solidFill>
                  <a:srgbClr val="0000FF"/>
                </a:solidFill>
              </a:rPr>
              <a:t>16</a:t>
            </a:r>
            <a:r>
              <a:rPr lang="zh-CN" altLang="en-US" sz="2800" b="1">
                <a:solidFill>
                  <a:srgbClr val="0000FF"/>
                </a:solidFill>
              </a:rPr>
              <a:t>位）</a:t>
            </a:r>
            <a:r>
              <a:rPr lang="zh-CN" altLang="en-US" sz="2800" b="1">
                <a:latin typeface="Times New Roman" pitchFamily="18" charset="0"/>
              </a:rPr>
              <a:t>    </a:t>
            </a:r>
            <a:r>
              <a:rPr lang="en-US" altLang="zh-CN" sz="2800" b="1">
                <a:latin typeface="Times New Roman" pitchFamily="18" charset="0"/>
              </a:rPr>
              <a:t>Divisor Latch Register</a:t>
            </a:r>
          </a:p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116121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7.3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可编程串行通信接口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8250/16550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二、串行通信接口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8250/16550 	</a:t>
            </a:r>
            <a:r>
              <a:rPr lang="zh-CN" altLang="en-US" sz="2800" b="1">
                <a:solidFill>
                  <a:srgbClr val="FF3300"/>
                </a:solidFill>
                <a:ea typeface="黑体" pitchFamily="2" charset="-122"/>
              </a:rPr>
              <a:t>（三）内部寄存器</a:t>
            </a:r>
          </a:p>
        </p:txBody>
      </p:sp>
      <p:graphicFrame>
        <p:nvGraphicFramePr>
          <p:cNvPr id="1161225" name="Object 9"/>
          <p:cNvGraphicFramePr>
            <a:graphicFrameLocks noChangeAspect="1"/>
          </p:cNvGraphicFramePr>
          <p:nvPr/>
        </p:nvGraphicFramePr>
        <p:xfrm>
          <a:off x="1595438" y="3552825"/>
          <a:ext cx="21399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227" name="公式" r:id="rId3" imgW="888840" imgH="393480" progId="Equation.3">
                  <p:embed/>
                </p:oleObj>
              </mc:Choice>
              <mc:Fallback>
                <p:oleObj name="公式" r:id="rId3" imgW="88884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3552825"/>
                        <a:ext cx="213995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1226" name="Line 10"/>
          <p:cNvSpPr>
            <a:spLocks noChangeShapeType="1"/>
          </p:cNvSpPr>
          <p:nvPr/>
        </p:nvSpPr>
        <p:spPr bwMode="auto">
          <a:xfrm flipH="1" flipV="1">
            <a:off x="2339975" y="3536950"/>
            <a:ext cx="792163" cy="2159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1227" name="Text Box 11"/>
          <p:cNvSpPr txBox="1">
            <a:spLocks noChangeArrowheads="1"/>
          </p:cNvSpPr>
          <p:nvPr/>
        </p:nvSpPr>
        <p:spPr bwMode="auto">
          <a:xfrm>
            <a:off x="323850" y="3295650"/>
            <a:ext cx="23034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006600"/>
                </a:solidFill>
              </a:rPr>
              <a:t>外部时钟频率</a:t>
            </a:r>
          </a:p>
        </p:txBody>
      </p:sp>
      <p:sp>
        <p:nvSpPr>
          <p:cNvPr id="1161228" name="Line 12"/>
          <p:cNvSpPr>
            <a:spLocks noChangeShapeType="1"/>
          </p:cNvSpPr>
          <p:nvPr/>
        </p:nvSpPr>
        <p:spPr bwMode="auto">
          <a:xfrm flipH="1">
            <a:off x="2557463" y="4473575"/>
            <a:ext cx="215900" cy="28892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1229" name="Text Box 13"/>
          <p:cNvSpPr txBox="1">
            <a:spLocks noChangeArrowheads="1"/>
          </p:cNvSpPr>
          <p:nvPr/>
        </p:nvSpPr>
        <p:spPr bwMode="auto">
          <a:xfrm>
            <a:off x="1189038" y="4737100"/>
            <a:ext cx="28082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006600"/>
                </a:solidFill>
              </a:rPr>
              <a:t>8250</a:t>
            </a:r>
            <a:r>
              <a:rPr lang="zh-CN" altLang="en-US">
                <a:solidFill>
                  <a:srgbClr val="006600"/>
                </a:solidFill>
              </a:rPr>
              <a:t>要求的波特率</a:t>
            </a:r>
          </a:p>
        </p:txBody>
      </p:sp>
      <p:sp>
        <p:nvSpPr>
          <p:cNvPr id="1161230" name="Text Box 14"/>
          <p:cNvSpPr txBox="1">
            <a:spLocks noChangeArrowheads="1"/>
          </p:cNvSpPr>
          <p:nvPr/>
        </p:nvSpPr>
        <p:spPr bwMode="auto">
          <a:xfrm>
            <a:off x="900113" y="5265738"/>
            <a:ext cx="5256212" cy="1200329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457200" indent="-457200" algn="l"/>
            <a:r>
              <a:rPr lang="zh-CN" altLang="en-US"/>
              <a:t>写入顺序：</a:t>
            </a:r>
          </a:p>
          <a:p>
            <a:pPr marL="457200" indent="-457200" algn="l">
              <a:buFont typeface="Wingdings" pitchFamily="2" charset="2"/>
              <a:buAutoNum type="circleNumDbPlain"/>
            </a:pPr>
            <a:r>
              <a:rPr lang="zh-CN" altLang="en-US" smtClean="0"/>
              <a:t>在</a:t>
            </a:r>
            <a:r>
              <a:rPr lang="zh-CN" altLang="en-US" smtClean="0">
                <a:solidFill>
                  <a:srgbClr val="FF0000"/>
                </a:solidFill>
              </a:rPr>
              <a:t>线路控制寄存器</a:t>
            </a:r>
            <a:r>
              <a:rPr lang="zh-CN" altLang="en-US" smtClean="0"/>
              <a:t>中将</a:t>
            </a:r>
            <a:r>
              <a:rPr lang="en-US" altLang="zh-CN"/>
              <a:t>D</a:t>
            </a:r>
            <a:r>
              <a:rPr lang="en-US" altLang="zh-CN" baseline="-25000"/>
              <a:t>7</a:t>
            </a:r>
            <a:r>
              <a:rPr lang="zh-CN" altLang="en-US"/>
              <a:t>置</a:t>
            </a:r>
            <a:r>
              <a:rPr lang="en-US" altLang="zh-CN"/>
              <a:t>1</a:t>
            </a:r>
            <a:r>
              <a:rPr lang="zh-CN" altLang="en-US"/>
              <a:t>；</a:t>
            </a:r>
          </a:p>
          <a:p>
            <a:pPr marL="457200" indent="-457200" algn="l">
              <a:buFont typeface="Wingdings" pitchFamily="2" charset="2"/>
              <a:buAutoNum type="circleNumDbPlain"/>
            </a:pPr>
            <a:r>
              <a:rPr lang="zh-CN" altLang="en-US"/>
              <a:t>先写低</a:t>
            </a:r>
            <a:r>
              <a:rPr lang="en-US" altLang="zh-CN"/>
              <a:t>8</a:t>
            </a:r>
            <a:r>
              <a:rPr lang="zh-CN" altLang="en-US"/>
              <a:t>位，后写高</a:t>
            </a:r>
            <a:r>
              <a:rPr lang="en-US" altLang="zh-CN"/>
              <a:t>8</a:t>
            </a:r>
            <a:r>
              <a:rPr lang="zh-CN" altLang="en-US"/>
              <a:t>位。</a:t>
            </a:r>
          </a:p>
        </p:txBody>
      </p:sp>
      <p:sp>
        <p:nvSpPr>
          <p:cNvPr id="1161231" name="Text Box 15"/>
          <p:cNvSpPr txBox="1">
            <a:spLocks noChangeArrowheads="1"/>
          </p:cNvSpPr>
          <p:nvPr/>
        </p:nvSpPr>
        <p:spPr bwMode="auto">
          <a:xfrm>
            <a:off x="3995738" y="3017838"/>
            <a:ext cx="4608512" cy="2282825"/>
          </a:xfrm>
          <a:prstGeom prst="rect">
            <a:avLst/>
          </a:prstGeom>
          <a:solidFill>
            <a:srgbClr val="FFCCFF"/>
          </a:solidFill>
          <a:ln w="28575" algn="ctr">
            <a:noFill/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chemeClr val="bg2"/>
                </a:solidFill>
              </a:rPr>
              <a:t>输入时钟频率</a:t>
            </a:r>
            <a:r>
              <a:rPr lang="en-US" altLang="zh-CN">
                <a:solidFill>
                  <a:schemeClr val="bg2"/>
                </a:solidFill>
              </a:rPr>
              <a:t>1.8432MHz</a:t>
            </a:r>
            <a:r>
              <a:rPr lang="zh-CN" altLang="en-US">
                <a:solidFill>
                  <a:schemeClr val="bg2"/>
                </a:solidFill>
              </a:rPr>
              <a:t>，</a:t>
            </a:r>
          </a:p>
          <a:p>
            <a:pPr algn="l"/>
            <a:r>
              <a:rPr lang="zh-CN" altLang="en-US">
                <a:solidFill>
                  <a:schemeClr val="bg2"/>
                </a:solidFill>
              </a:rPr>
              <a:t>要使用</a:t>
            </a:r>
            <a:r>
              <a:rPr lang="en-US" altLang="zh-CN">
                <a:solidFill>
                  <a:schemeClr val="bg2"/>
                </a:solidFill>
              </a:rPr>
              <a:t>1200</a:t>
            </a:r>
            <a:r>
              <a:rPr lang="zh-CN" altLang="en-US">
                <a:solidFill>
                  <a:schemeClr val="bg2"/>
                </a:solidFill>
              </a:rPr>
              <a:t>波特率传送数据，则</a:t>
            </a:r>
          </a:p>
          <a:p>
            <a:pPr algn="l"/>
            <a:r>
              <a:rPr lang="zh-CN" altLang="en-US">
                <a:solidFill>
                  <a:schemeClr val="bg2"/>
                </a:solidFill>
              </a:rPr>
              <a:t>除数＝</a:t>
            </a:r>
            <a:r>
              <a:rPr lang="en-US" altLang="zh-CN">
                <a:solidFill>
                  <a:schemeClr val="bg2"/>
                </a:solidFill>
              </a:rPr>
              <a:t>1843200÷(1200×16)</a:t>
            </a:r>
            <a:r>
              <a:rPr lang="zh-CN" altLang="en-US">
                <a:solidFill>
                  <a:schemeClr val="bg2"/>
                </a:solidFill>
              </a:rPr>
              <a:t>＝</a:t>
            </a:r>
            <a:r>
              <a:rPr lang="en-US" altLang="zh-CN">
                <a:solidFill>
                  <a:schemeClr val="bg2"/>
                </a:solidFill>
              </a:rPr>
              <a:t>96</a:t>
            </a:r>
          </a:p>
          <a:p>
            <a:pPr algn="l"/>
            <a:r>
              <a:rPr lang="en-US" altLang="zh-CN">
                <a:solidFill>
                  <a:schemeClr val="bg2"/>
                </a:solidFill>
              </a:rPr>
              <a:t>        </a:t>
            </a:r>
            <a:r>
              <a:rPr lang="zh-CN" altLang="en-US">
                <a:solidFill>
                  <a:schemeClr val="bg2"/>
                </a:solidFill>
              </a:rPr>
              <a:t>＝</a:t>
            </a:r>
            <a:r>
              <a:rPr lang="en-US" altLang="zh-CN">
                <a:solidFill>
                  <a:schemeClr val="bg2"/>
                </a:solidFill>
              </a:rPr>
              <a:t>60H</a:t>
            </a:r>
            <a:r>
              <a:rPr lang="zh-CN" altLang="en-US">
                <a:solidFill>
                  <a:schemeClr val="bg2"/>
                </a:solidFill>
              </a:rPr>
              <a:t>，因此</a:t>
            </a:r>
          </a:p>
          <a:p>
            <a:pPr algn="l"/>
            <a:r>
              <a:rPr lang="en-US" altLang="zh-CN">
                <a:solidFill>
                  <a:schemeClr val="bg2"/>
                </a:solidFill>
              </a:rPr>
              <a:t>DLL	</a:t>
            </a:r>
            <a:r>
              <a:rPr lang="zh-CN" altLang="en-US">
                <a:solidFill>
                  <a:schemeClr val="bg2"/>
                </a:solidFill>
              </a:rPr>
              <a:t>＝ </a:t>
            </a:r>
            <a:r>
              <a:rPr lang="en-US" altLang="zh-CN">
                <a:solidFill>
                  <a:schemeClr val="bg2"/>
                </a:solidFill>
                <a:latin typeface="Arial" charset="0"/>
              </a:rPr>
              <a:t>01100000</a:t>
            </a:r>
          </a:p>
          <a:p>
            <a:pPr algn="l"/>
            <a:r>
              <a:rPr lang="en-US" altLang="zh-CN">
                <a:solidFill>
                  <a:schemeClr val="bg2"/>
                </a:solidFill>
              </a:rPr>
              <a:t>DLM	</a:t>
            </a:r>
            <a:r>
              <a:rPr lang="zh-CN" altLang="en-US">
                <a:solidFill>
                  <a:schemeClr val="bg2"/>
                </a:solidFill>
              </a:rPr>
              <a:t>＝ </a:t>
            </a:r>
            <a:r>
              <a:rPr lang="en-US" altLang="zh-CN">
                <a:solidFill>
                  <a:schemeClr val="bg2"/>
                </a:solidFill>
                <a:latin typeface="Arial" charset="0"/>
              </a:rPr>
              <a:t>00000000</a:t>
            </a:r>
          </a:p>
        </p:txBody>
      </p:sp>
      <p:sp>
        <p:nvSpPr>
          <p:cNvPr id="1161232" name="Text Box 16"/>
          <p:cNvSpPr txBox="1">
            <a:spLocks noChangeArrowheads="1"/>
          </p:cNvSpPr>
          <p:nvPr/>
        </p:nvSpPr>
        <p:spPr bwMode="auto">
          <a:xfrm>
            <a:off x="395288" y="2852738"/>
            <a:ext cx="309562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D60093"/>
                </a:solidFill>
              </a:rPr>
              <a:t>（波特率产生器）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16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16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6123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6123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12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61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61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1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61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61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1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161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161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161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161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161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161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161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161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161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0"/>
                            </p:stCondLst>
                            <p:childTnLst>
                              <p:par>
                                <p:cTn id="60" presetID="27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1161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1161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1161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116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1226" grpId="0" animBg="1"/>
      <p:bldP spid="1161227" grpId="0"/>
      <p:bldP spid="1161228" grpId="0" animBg="1"/>
      <p:bldP spid="1161229" grpId="0"/>
      <p:bldP spid="1161230" grpId="0"/>
      <p:bldP spid="1161231" grpId="1" uiExpand="1" build="allAtOnce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8C6608-7067-4F32-AD2D-61522725B3BF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1162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6725" y="1196975"/>
            <a:ext cx="8426450" cy="5400675"/>
          </a:xfrm>
        </p:spPr>
        <p:txBody>
          <a:bodyPr/>
          <a:lstStyle/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800" b="1">
                <a:solidFill>
                  <a:schemeClr val="bg2"/>
                </a:solidFill>
              </a:rPr>
              <a:t>6.</a:t>
            </a:r>
            <a:r>
              <a:rPr lang="en-US" altLang="zh-CN" sz="2800" b="1"/>
              <a:t> </a:t>
            </a:r>
            <a:r>
              <a:rPr lang="zh-CN" altLang="en-US" sz="2800" b="1">
                <a:solidFill>
                  <a:srgbClr val="CC0099"/>
                </a:solidFill>
              </a:rPr>
              <a:t>中断控制</a:t>
            </a:r>
            <a:r>
              <a:rPr lang="zh-CN" altLang="en-US" sz="2800" b="1"/>
              <a:t>寄存器</a:t>
            </a:r>
            <a:r>
              <a:rPr lang="zh-CN" altLang="en-US" sz="2800" b="1">
                <a:latin typeface="Times New Roman" pitchFamily="18" charset="0"/>
              </a:rPr>
              <a:t>    </a:t>
            </a:r>
            <a:r>
              <a:rPr lang="en-US" altLang="zh-CN" sz="2800" b="1">
                <a:latin typeface="Times New Roman" pitchFamily="18" charset="0"/>
              </a:rPr>
              <a:t>Interrupt Enable Register</a:t>
            </a:r>
          </a:p>
        </p:txBody>
      </p:sp>
      <p:sp>
        <p:nvSpPr>
          <p:cNvPr id="1162243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7.3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可编程串行通信接口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8250/16550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二、串行通信接口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8250/16550 	</a:t>
            </a:r>
            <a:r>
              <a:rPr lang="zh-CN" altLang="en-US" sz="2800" b="1">
                <a:solidFill>
                  <a:srgbClr val="FF3300"/>
                </a:solidFill>
                <a:ea typeface="黑体" pitchFamily="2" charset="-122"/>
              </a:rPr>
              <a:t>（三）内部寄存器</a:t>
            </a:r>
          </a:p>
        </p:txBody>
      </p:sp>
      <p:sp>
        <p:nvSpPr>
          <p:cNvPr id="1162249" name="Text Box 9"/>
          <p:cNvSpPr txBox="1">
            <a:spLocks noChangeArrowheads="1"/>
          </p:cNvSpPr>
          <p:nvPr/>
        </p:nvSpPr>
        <p:spPr bwMode="auto">
          <a:xfrm>
            <a:off x="2267680" y="5445125"/>
            <a:ext cx="3457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dirty="0" smtClean="0">
                <a:solidFill>
                  <a:schemeClr val="bg2"/>
                </a:solidFill>
              </a:rPr>
              <a:t>中断</a:t>
            </a:r>
            <a:r>
              <a:rPr kumimoji="1" lang="zh-CN" altLang="en-US" dirty="0">
                <a:solidFill>
                  <a:schemeClr val="bg2"/>
                </a:solidFill>
              </a:rPr>
              <a:t>控制寄存器 </a:t>
            </a:r>
          </a:p>
        </p:txBody>
      </p:sp>
      <p:graphicFrame>
        <p:nvGraphicFramePr>
          <p:cNvPr id="1162250" name="Object 10"/>
          <p:cNvGraphicFramePr>
            <a:graphicFrameLocks noChangeAspect="1"/>
          </p:cNvGraphicFramePr>
          <p:nvPr/>
        </p:nvGraphicFramePr>
        <p:xfrm>
          <a:off x="755650" y="1989138"/>
          <a:ext cx="7488238" cy="335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252" name="Visio" r:id="rId3" imgW="3521050" imgH="1577272" progId="Visio.Drawing.11">
                  <p:embed/>
                </p:oleObj>
              </mc:Choice>
              <mc:Fallback>
                <p:oleObj name="Visio" r:id="rId3" imgW="3521050" imgH="1577272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89138"/>
                        <a:ext cx="7488238" cy="335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2252" name="AutoShape 1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812088" y="4149725"/>
            <a:ext cx="360362" cy="358775"/>
          </a:xfrm>
          <a:prstGeom prst="actionButtonInformation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62253" name="AutoShape 1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172450" y="1916113"/>
            <a:ext cx="431800" cy="433387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491B9C-E235-4A4C-8761-E645EFD15FA2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1163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6725" y="1196975"/>
            <a:ext cx="8426450" cy="5400675"/>
          </a:xfrm>
        </p:spPr>
        <p:txBody>
          <a:bodyPr/>
          <a:lstStyle/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800" b="1">
                <a:solidFill>
                  <a:schemeClr val="bg2"/>
                </a:solidFill>
              </a:rPr>
              <a:t>7.</a:t>
            </a:r>
            <a:r>
              <a:rPr lang="en-US" altLang="zh-CN" sz="2800" b="1"/>
              <a:t> </a:t>
            </a:r>
            <a:r>
              <a:rPr lang="zh-CN" altLang="en-US" sz="2800" b="1">
                <a:solidFill>
                  <a:srgbClr val="CC0099"/>
                </a:solidFill>
              </a:rPr>
              <a:t>中断标识</a:t>
            </a:r>
            <a:r>
              <a:rPr lang="zh-CN" altLang="en-US" sz="2800" b="1"/>
              <a:t>寄存器</a:t>
            </a:r>
            <a:r>
              <a:rPr lang="zh-CN" altLang="en-US" sz="2800" b="1">
                <a:latin typeface="Times New Roman" pitchFamily="18" charset="0"/>
              </a:rPr>
              <a:t>   </a:t>
            </a:r>
            <a:r>
              <a:rPr lang="en-US" altLang="zh-CN" sz="2800" b="1">
                <a:latin typeface="Times New Roman" pitchFamily="18" charset="0"/>
              </a:rPr>
              <a:t>Interrupt Identification Register</a:t>
            </a:r>
          </a:p>
        </p:txBody>
      </p:sp>
      <p:sp>
        <p:nvSpPr>
          <p:cNvPr id="116326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7.3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可编程串行通信接口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8250/16550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二、串行通信接口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8250/16550 	</a:t>
            </a:r>
            <a:r>
              <a:rPr lang="zh-CN" altLang="en-US" sz="2800" b="1">
                <a:solidFill>
                  <a:srgbClr val="FF3300"/>
                </a:solidFill>
                <a:ea typeface="黑体" pitchFamily="2" charset="-122"/>
              </a:rPr>
              <a:t>（三）内部寄存器</a:t>
            </a:r>
          </a:p>
        </p:txBody>
      </p:sp>
      <p:graphicFrame>
        <p:nvGraphicFramePr>
          <p:cNvPr id="1163271" name="Object 7"/>
          <p:cNvGraphicFramePr>
            <a:graphicFrameLocks noChangeAspect="1"/>
          </p:cNvGraphicFramePr>
          <p:nvPr/>
        </p:nvGraphicFramePr>
        <p:xfrm>
          <a:off x="827088" y="1773238"/>
          <a:ext cx="7345362" cy="299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276" name="Visio" r:id="rId3" imgW="3161250" imgH="1288989" progId="Visio.Drawing.11">
                  <p:embed/>
                </p:oleObj>
              </mc:Choice>
              <mc:Fallback>
                <p:oleObj name="Visio" r:id="rId3" imgW="3161250" imgH="1288989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73238"/>
                        <a:ext cx="7345362" cy="299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3273" name="Object 9"/>
          <p:cNvGraphicFramePr>
            <a:graphicFrameLocks noChangeAspect="1"/>
          </p:cNvGraphicFramePr>
          <p:nvPr/>
        </p:nvGraphicFramePr>
        <p:xfrm>
          <a:off x="827088" y="4668838"/>
          <a:ext cx="7921625" cy="18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277" name="Visio" r:id="rId5" imgW="3448507" imgH="803148" progId="Visio.Drawing.11">
                  <p:embed/>
                </p:oleObj>
              </mc:Choice>
              <mc:Fallback>
                <p:oleObj name="Visio" r:id="rId5" imgW="3448507" imgH="803148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668838"/>
                        <a:ext cx="7921625" cy="184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3272" name="Text Box 8"/>
          <p:cNvSpPr txBox="1">
            <a:spLocks noChangeArrowheads="1"/>
          </p:cNvSpPr>
          <p:nvPr/>
        </p:nvSpPr>
        <p:spPr bwMode="auto">
          <a:xfrm>
            <a:off x="1187450" y="6165850"/>
            <a:ext cx="3598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dirty="0" smtClean="0">
                <a:solidFill>
                  <a:schemeClr val="bg2"/>
                </a:solidFill>
              </a:rPr>
              <a:t>中断</a:t>
            </a:r>
            <a:r>
              <a:rPr kumimoji="1" lang="zh-CN" altLang="en-US" dirty="0">
                <a:solidFill>
                  <a:schemeClr val="bg2"/>
                </a:solidFill>
              </a:rPr>
              <a:t>标识寄存器 </a:t>
            </a:r>
          </a:p>
        </p:txBody>
      </p:sp>
      <p:sp>
        <p:nvSpPr>
          <p:cNvPr id="1163274" name="Text Box 10"/>
          <p:cNvSpPr txBox="1">
            <a:spLocks noChangeArrowheads="1"/>
          </p:cNvSpPr>
          <p:nvPr/>
        </p:nvSpPr>
        <p:spPr bwMode="auto">
          <a:xfrm>
            <a:off x="827088" y="2349500"/>
            <a:ext cx="10795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</a:rPr>
              <a:t>8250</a:t>
            </a:r>
          </a:p>
        </p:txBody>
      </p:sp>
      <p:sp>
        <p:nvSpPr>
          <p:cNvPr id="1163275" name="Text Box 11"/>
          <p:cNvSpPr txBox="1">
            <a:spLocks noChangeArrowheads="1"/>
          </p:cNvSpPr>
          <p:nvPr/>
        </p:nvSpPr>
        <p:spPr bwMode="auto">
          <a:xfrm>
            <a:off x="827088" y="5516563"/>
            <a:ext cx="12969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</a:rPr>
              <a:t>16550</a:t>
            </a:r>
          </a:p>
        </p:txBody>
      </p:sp>
      <p:sp>
        <p:nvSpPr>
          <p:cNvPr id="1163276" name="AutoShape 12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243888" y="2205038"/>
            <a:ext cx="504825" cy="503237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C97B11-7955-4C5E-BF56-860179BC285C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1164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6725" y="1196975"/>
            <a:ext cx="8426450" cy="5400675"/>
          </a:xfrm>
        </p:spPr>
        <p:txBody>
          <a:bodyPr/>
          <a:lstStyle/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800" b="1">
                <a:solidFill>
                  <a:schemeClr val="bg2"/>
                </a:solidFill>
              </a:rPr>
              <a:t>7.</a:t>
            </a:r>
            <a:r>
              <a:rPr lang="en-US" altLang="zh-CN" sz="2800" b="1"/>
              <a:t> </a:t>
            </a:r>
            <a:r>
              <a:rPr lang="zh-CN" altLang="en-US" sz="2800" b="1">
                <a:solidFill>
                  <a:srgbClr val="CC0099"/>
                </a:solidFill>
              </a:rPr>
              <a:t>中断标识</a:t>
            </a:r>
            <a:r>
              <a:rPr lang="zh-CN" altLang="en-US" sz="2800" b="1"/>
              <a:t>寄存器</a:t>
            </a:r>
            <a:r>
              <a:rPr lang="zh-CN" altLang="en-US" sz="2800" b="1">
                <a:latin typeface="Times New Roman" pitchFamily="18" charset="0"/>
              </a:rPr>
              <a:t>   </a:t>
            </a:r>
            <a:r>
              <a:rPr lang="en-US" altLang="zh-CN" sz="2800" b="1">
                <a:latin typeface="Times New Roman" pitchFamily="18" charset="0"/>
              </a:rPr>
              <a:t>Interrupt Identification Register</a:t>
            </a:r>
          </a:p>
        </p:txBody>
      </p:sp>
      <p:sp>
        <p:nvSpPr>
          <p:cNvPr id="1164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7.3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可编程串行通信接口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8250/16550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二、串行通信接口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8250/16550	</a:t>
            </a:r>
            <a:r>
              <a:rPr lang="zh-CN" altLang="en-US" sz="2800" b="1">
                <a:solidFill>
                  <a:srgbClr val="FF3300"/>
                </a:solidFill>
                <a:ea typeface="黑体" pitchFamily="2" charset="-122"/>
              </a:rPr>
              <a:t>（三）内部寄存器</a:t>
            </a:r>
          </a:p>
        </p:txBody>
      </p:sp>
      <p:graphicFrame>
        <p:nvGraphicFramePr>
          <p:cNvPr id="1164454" name="Group 166"/>
          <p:cNvGraphicFramePr>
            <a:graphicFrameLocks noGrp="1"/>
          </p:cNvGraphicFramePr>
          <p:nvPr/>
        </p:nvGraphicFramePr>
        <p:xfrm>
          <a:off x="325438" y="1785938"/>
          <a:ext cx="8567737" cy="460248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1009650"/>
                <a:gridCol w="1727200"/>
                <a:gridCol w="1800225"/>
                <a:gridCol w="2087562"/>
              </a:tblGrid>
              <a:tr h="22701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中断标志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中断置位与复位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bit2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bit1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bit0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优先级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中断原因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中断源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中断复位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无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无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最高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接收线路</a:t>
                      </a:r>
                      <a:b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</a:b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状态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OE, PE, FE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或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读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通信状态寄存器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LSR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接收数据寄存器满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接收数据寄存器满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读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接收数据寄存器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RBR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发送数据寄存器空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发送数据寄存器空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写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发送数据寄存器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THR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）或</a:t>
                      </a:r>
                      <a:b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</a:b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读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中断标志寄存器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IIR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最低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MODEM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状态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CTS, DSR, RI, DCD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MODEM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状态寄存器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MSR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164426" name="AutoShape 13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538663" y="3217863"/>
            <a:ext cx="360362" cy="358775"/>
          </a:xfrm>
          <a:prstGeom prst="actionButtonInformation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64441" name="Line 153"/>
          <p:cNvSpPr>
            <a:spLocks noChangeShapeType="1"/>
          </p:cNvSpPr>
          <p:nvPr/>
        </p:nvSpPr>
        <p:spPr bwMode="auto">
          <a:xfrm>
            <a:off x="5111750" y="574675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4442" name="Line 154"/>
          <p:cNvSpPr>
            <a:spLocks noChangeShapeType="1"/>
          </p:cNvSpPr>
          <p:nvPr/>
        </p:nvSpPr>
        <p:spPr bwMode="auto">
          <a:xfrm>
            <a:off x="5727700" y="574675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4443" name="Line 155"/>
          <p:cNvSpPr>
            <a:spLocks noChangeShapeType="1"/>
          </p:cNvSpPr>
          <p:nvPr/>
        </p:nvSpPr>
        <p:spPr bwMode="auto">
          <a:xfrm>
            <a:off x="6356350" y="5746750"/>
            <a:ext cx="273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4444" name="Line 156"/>
          <p:cNvSpPr>
            <a:spLocks noChangeShapeType="1"/>
          </p:cNvSpPr>
          <p:nvPr/>
        </p:nvSpPr>
        <p:spPr bwMode="auto">
          <a:xfrm>
            <a:off x="5099050" y="6057900"/>
            <a:ext cx="527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4453" name="Text Box 165"/>
          <p:cNvSpPr txBox="1">
            <a:spLocks noChangeArrowheads="1"/>
          </p:cNvSpPr>
          <p:nvPr/>
        </p:nvSpPr>
        <p:spPr bwMode="auto">
          <a:xfrm rot="-1441157">
            <a:off x="250825" y="1557338"/>
            <a:ext cx="1296988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Arial" charset="0"/>
              </a:rPr>
              <a:t>8250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32E31-ABF4-4EC5-B0C3-4545B5E46CA9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1215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6725" y="1196975"/>
            <a:ext cx="8426450" cy="5400675"/>
          </a:xfrm>
        </p:spPr>
        <p:txBody>
          <a:bodyPr/>
          <a:lstStyle/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800" b="1">
                <a:solidFill>
                  <a:schemeClr val="bg2"/>
                </a:solidFill>
              </a:rPr>
              <a:t>7.</a:t>
            </a:r>
            <a:r>
              <a:rPr lang="en-US" altLang="zh-CN" sz="2800" b="1"/>
              <a:t> </a:t>
            </a:r>
            <a:r>
              <a:rPr lang="zh-CN" altLang="en-US" sz="2800" b="1">
                <a:solidFill>
                  <a:srgbClr val="CC0099"/>
                </a:solidFill>
              </a:rPr>
              <a:t>中断标识</a:t>
            </a:r>
            <a:r>
              <a:rPr lang="zh-CN" altLang="en-US" sz="2800" b="1"/>
              <a:t>寄存器</a:t>
            </a:r>
            <a:r>
              <a:rPr lang="zh-CN" altLang="en-US" sz="2800" b="1">
                <a:latin typeface="Times New Roman" pitchFamily="18" charset="0"/>
              </a:rPr>
              <a:t>   </a:t>
            </a:r>
            <a:r>
              <a:rPr lang="en-US" altLang="zh-CN" sz="2800" b="1">
                <a:latin typeface="Times New Roman" pitchFamily="18" charset="0"/>
              </a:rPr>
              <a:t>Interrupt Identification Register</a:t>
            </a:r>
          </a:p>
        </p:txBody>
      </p:sp>
      <p:sp>
        <p:nvSpPr>
          <p:cNvPr id="1215491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7.3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可编程串行通信接口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8250/16550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二、串行通信接口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8250/16550	</a:t>
            </a:r>
            <a:r>
              <a:rPr lang="zh-CN" altLang="en-US" sz="2800" b="1">
                <a:solidFill>
                  <a:srgbClr val="FF3300"/>
                </a:solidFill>
                <a:ea typeface="黑体" pitchFamily="2" charset="-122"/>
              </a:rPr>
              <a:t>（三）内部寄存器</a:t>
            </a:r>
          </a:p>
        </p:txBody>
      </p:sp>
      <p:graphicFrame>
        <p:nvGraphicFramePr>
          <p:cNvPr id="1215558" name="Group 70"/>
          <p:cNvGraphicFramePr>
            <a:graphicFrameLocks noGrp="1"/>
          </p:cNvGraphicFramePr>
          <p:nvPr/>
        </p:nvGraphicFramePr>
        <p:xfrm>
          <a:off x="179388" y="1846263"/>
          <a:ext cx="8785225" cy="4758055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9287"/>
                <a:gridCol w="1008063"/>
                <a:gridCol w="2341562"/>
                <a:gridCol w="1330325"/>
                <a:gridCol w="1512888"/>
              </a:tblGrid>
              <a:tr h="227013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中断标志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中断置位与复位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bit3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bit2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bit1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bit0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优先级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中断原因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中断源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中断复位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无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无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最高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接收线路</a:t>
                      </a:r>
                      <a:b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</a:b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状态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OE, PE, FE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或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读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线路存器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765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接收数据寄存器满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接收数据寄存器满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读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数据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字符暂停，至少在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个字符时间内未从接收器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FIFO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取数据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读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数据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发送数据寄存器空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发送数据寄存器空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写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发送数据寄存器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最低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MODEM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状态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CTS, DSR, RI, DCD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MODEM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状态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215650" name="Line 162"/>
          <p:cNvSpPr>
            <a:spLocks noChangeShapeType="1"/>
          </p:cNvSpPr>
          <p:nvPr/>
        </p:nvSpPr>
        <p:spPr bwMode="auto">
          <a:xfrm>
            <a:off x="6215063" y="5973763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5651" name="Line 163"/>
          <p:cNvSpPr>
            <a:spLocks noChangeShapeType="1"/>
          </p:cNvSpPr>
          <p:nvPr/>
        </p:nvSpPr>
        <p:spPr bwMode="auto">
          <a:xfrm>
            <a:off x="6845300" y="59658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5652" name="Line 164"/>
          <p:cNvSpPr>
            <a:spLocks noChangeShapeType="1"/>
          </p:cNvSpPr>
          <p:nvPr/>
        </p:nvSpPr>
        <p:spPr bwMode="auto">
          <a:xfrm>
            <a:off x="6203950" y="6270625"/>
            <a:ext cx="273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5653" name="Line 165"/>
          <p:cNvSpPr>
            <a:spLocks noChangeShapeType="1"/>
          </p:cNvSpPr>
          <p:nvPr/>
        </p:nvSpPr>
        <p:spPr bwMode="auto">
          <a:xfrm>
            <a:off x="6610350" y="6276975"/>
            <a:ext cx="527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5654" name="AutoShape 16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076825" y="3211513"/>
            <a:ext cx="360363" cy="358775"/>
          </a:xfrm>
          <a:prstGeom prst="actionButtonInformation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15655" name="Text Box 167"/>
          <p:cNvSpPr txBox="1">
            <a:spLocks noChangeArrowheads="1"/>
          </p:cNvSpPr>
          <p:nvPr/>
        </p:nvSpPr>
        <p:spPr bwMode="auto">
          <a:xfrm rot="-1603662">
            <a:off x="34925" y="1628775"/>
            <a:ext cx="1296988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Arial" charset="0"/>
              </a:rPr>
              <a:t>16550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B34E2E-708D-47BD-B17B-19ED39AA3ED2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1165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6725" y="1196975"/>
            <a:ext cx="8426450" cy="5400675"/>
          </a:xfrm>
        </p:spPr>
        <p:txBody>
          <a:bodyPr/>
          <a:lstStyle/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800" b="1">
                <a:solidFill>
                  <a:schemeClr val="bg2"/>
                </a:solidFill>
              </a:rPr>
              <a:t>8.</a:t>
            </a:r>
            <a:r>
              <a:rPr lang="en-US" altLang="zh-CN" sz="2800" b="1"/>
              <a:t> </a:t>
            </a:r>
            <a:r>
              <a:rPr lang="en-US" altLang="zh-CN" sz="2800" b="1">
                <a:solidFill>
                  <a:srgbClr val="CC0099"/>
                </a:solidFill>
              </a:rPr>
              <a:t>MODEM</a:t>
            </a:r>
            <a:r>
              <a:rPr lang="zh-CN" altLang="en-US" sz="2800" b="1">
                <a:solidFill>
                  <a:srgbClr val="CC0099"/>
                </a:solidFill>
              </a:rPr>
              <a:t>控制</a:t>
            </a:r>
            <a:r>
              <a:rPr lang="zh-CN" altLang="en-US" sz="2800" b="1"/>
              <a:t>寄存器</a:t>
            </a:r>
            <a:r>
              <a:rPr lang="zh-CN" altLang="en-US" sz="2800" b="1">
                <a:latin typeface="Times New Roman" pitchFamily="18" charset="0"/>
              </a:rPr>
              <a:t>     </a:t>
            </a:r>
            <a:r>
              <a:rPr lang="en-US" altLang="zh-CN" sz="2800" b="1">
                <a:latin typeface="Times New Roman" pitchFamily="18" charset="0"/>
              </a:rPr>
              <a:t>MODEM Control Register</a:t>
            </a:r>
          </a:p>
        </p:txBody>
      </p:sp>
      <p:sp>
        <p:nvSpPr>
          <p:cNvPr id="1165315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7.3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可编程串行通信接口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8250/16550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二、串行通信接口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8250/16550 	</a:t>
            </a:r>
            <a:r>
              <a:rPr lang="zh-CN" altLang="en-US" sz="2800" b="1">
                <a:solidFill>
                  <a:srgbClr val="FF3300"/>
                </a:solidFill>
                <a:ea typeface="黑体" pitchFamily="2" charset="-122"/>
              </a:rPr>
              <a:t>（三）内部寄存器</a:t>
            </a:r>
          </a:p>
        </p:txBody>
      </p:sp>
      <p:sp>
        <p:nvSpPr>
          <p:cNvPr id="1165317" name="Text Box 5"/>
          <p:cNvSpPr txBox="1">
            <a:spLocks noChangeArrowheads="1"/>
          </p:cNvSpPr>
          <p:nvPr/>
        </p:nvSpPr>
        <p:spPr bwMode="auto">
          <a:xfrm>
            <a:off x="2555875" y="5924550"/>
            <a:ext cx="424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dirty="0" smtClean="0">
                <a:solidFill>
                  <a:schemeClr val="bg2"/>
                </a:solidFill>
              </a:rPr>
              <a:t>MODEM</a:t>
            </a:r>
            <a:r>
              <a:rPr kumimoji="1" lang="zh-CN" altLang="en-US" dirty="0">
                <a:solidFill>
                  <a:schemeClr val="bg2"/>
                </a:solidFill>
              </a:rPr>
              <a:t>控制寄存器 </a:t>
            </a:r>
          </a:p>
        </p:txBody>
      </p:sp>
      <p:graphicFrame>
        <p:nvGraphicFramePr>
          <p:cNvPr id="1165318" name="Object 6"/>
          <p:cNvGraphicFramePr>
            <a:graphicFrameLocks noChangeAspect="1"/>
          </p:cNvGraphicFramePr>
          <p:nvPr/>
        </p:nvGraphicFramePr>
        <p:xfrm>
          <a:off x="395288" y="1851025"/>
          <a:ext cx="8424862" cy="388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320" name="Image" r:id="rId3" imgW="15751837" imgH="7258776" progId="">
                  <p:embed/>
                </p:oleObj>
              </mc:Choice>
              <mc:Fallback>
                <p:oleObj name="Image" r:id="rId3" imgW="15751837" imgH="7258776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851025"/>
                        <a:ext cx="8424862" cy="388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5319" name="Text Box 7"/>
          <p:cNvSpPr txBox="1">
            <a:spLocks noChangeArrowheads="1"/>
          </p:cNvSpPr>
          <p:nvPr/>
        </p:nvSpPr>
        <p:spPr bwMode="auto">
          <a:xfrm>
            <a:off x="395288" y="3213100"/>
            <a:ext cx="2879725" cy="2676525"/>
          </a:xfrm>
          <a:prstGeom prst="rect">
            <a:avLst/>
          </a:prstGeom>
          <a:solidFill>
            <a:srgbClr val="FFCCFF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SOUT		SIN</a:t>
            </a:r>
          </a:p>
          <a:p>
            <a:pPr algn="l">
              <a:spcBef>
                <a:spcPct val="50000"/>
              </a:spcBef>
            </a:pPr>
            <a:r>
              <a:rPr lang="en-US" altLang="zh-CN"/>
              <a:t>RTS		CTS</a:t>
            </a:r>
          </a:p>
          <a:p>
            <a:pPr algn="l">
              <a:spcBef>
                <a:spcPct val="50000"/>
              </a:spcBef>
            </a:pPr>
            <a:r>
              <a:rPr lang="en-US" altLang="zh-CN"/>
              <a:t>DTR		DSR</a:t>
            </a:r>
          </a:p>
          <a:p>
            <a:pPr algn="l">
              <a:spcBef>
                <a:spcPct val="50000"/>
              </a:spcBef>
            </a:pPr>
            <a:r>
              <a:rPr lang="en-US" altLang="zh-CN"/>
              <a:t>OUT1		DCD</a:t>
            </a:r>
          </a:p>
          <a:p>
            <a:pPr algn="l">
              <a:spcBef>
                <a:spcPct val="50000"/>
              </a:spcBef>
            </a:pPr>
            <a:r>
              <a:rPr lang="en-US" altLang="zh-CN"/>
              <a:t>OUT2		RI</a:t>
            </a:r>
          </a:p>
        </p:txBody>
      </p:sp>
      <p:sp>
        <p:nvSpPr>
          <p:cNvPr id="1165320" name="Line 8"/>
          <p:cNvSpPr>
            <a:spLocks noChangeShapeType="1"/>
          </p:cNvSpPr>
          <p:nvPr/>
        </p:nvSpPr>
        <p:spPr bwMode="auto">
          <a:xfrm>
            <a:off x="1403350" y="3475038"/>
            <a:ext cx="863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5321" name="Line 9"/>
          <p:cNvSpPr>
            <a:spLocks noChangeShapeType="1"/>
          </p:cNvSpPr>
          <p:nvPr/>
        </p:nvSpPr>
        <p:spPr bwMode="auto">
          <a:xfrm>
            <a:off x="1187450" y="4017963"/>
            <a:ext cx="10795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5322" name="Line 10"/>
          <p:cNvSpPr>
            <a:spLocks noChangeShapeType="1"/>
          </p:cNvSpPr>
          <p:nvPr/>
        </p:nvSpPr>
        <p:spPr bwMode="auto">
          <a:xfrm>
            <a:off x="1187450" y="4556125"/>
            <a:ext cx="10795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5323" name="Line 11"/>
          <p:cNvSpPr>
            <a:spLocks noChangeShapeType="1"/>
          </p:cNvSpPr>
          <p:nvPr/>
        </p:nvSpPr>
        <p:spPr bwMode="auto">
          <a:xfrm>
            <a:off x="1331913" y="5110163"/>
            <a:ext cx="93503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5324" name="Line 12"/>
          <p:cNvSpPr>
            <a:spLocks noChangeShapeType="1"/>
          </p:cNvSpPr>
          <p:nvPr/>
        </p:nvSpPr>
        <p:spPr bwMode="auto">
          <a:xfrm>
            <a:off x="1331913" y="5648325"/>
            <a:ext cx="93503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5325" name="Freeform 13"/>
          <p:cNvSpPr>
            <a:spLocks/>
          </p:cNvSpPr>
          <p:nvPr/>
        </p:nvSpPr>
        <p:spPr bwMode="auto">
          <a:xfrm>
            <a:off x="3352800" y="4243388"/>
            <a:ext cx="2832100" cy="1057275"/>
          </a:xfrm>
          <a:custGeom>
            <a:avLst/>
            <a:gdLst/>
            <a:ahLst/>
            <a:cxnLst>
              <a:cxn ang="0">
                <a:pos x="1776" y="639"/>
              </a:cxn>
              <a:cxn ang="0">
                <a:pos x="1416" y="575"/>
              </a:cxn>
              <a:cxn ang="0">
                <a:pos x="1528" y="95"/>
              </a:cxn>
              <a:cxn ang="0">
                <a:pos x="0" y="7"/>
              </a:cxn>
            </a:cxnLst>
            <a:rect l="0" t="0" r="r" b="b"/>
            <a:pathLst>
              <a:path w="1776" h="666">
                <a:moveTo>
                  <a:pt x="1776" y="639"/>
                </a:moveTo>
                <a:cubicBezTo>
                  <a:pt x="1616" y="652"/>
                  <a:pt x="1457" y="666"/>
                  <a:pt x="1416" y="575"/>
                </a:cubicBezTo>
                <a:cubicBezTo>
                  <a:pt x="1375" y="484"/>
                  <a:pt x="1764" y="190"/>
                  <a:pt x="1528" y="95"/>
                </a:cubicBezTo>
                <a:cubicBezTo>
                  <a:pt x="1292" y="0"/>
                  <a:pt x="646" y="3"/>
                  <a:pt x="0" y="7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5326" name="Line 14"/>
          <p:cNvSpPr>
            <a:spLocks noChangeShapeType="1"/>
          </p:cNvSpPr>
          <p:nvPr/>
        </p:nvSpPr>
        <p:spPr bwMode="auto">
          <a:xfrm>
            <a:off x="6502400" y="5397500"/>
            <a:ext cx="4445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5329" name="Line 17"/>
          <p:cNvSpPr>
            <a:spLocks noChangeShapeType="1"/>
          </p:cNvSpPr>
          <p:nvPr/>
        </p:nvSpPr>
        <p:spPr bwMode="auto">
          <a:xfrm>
            <a:off x="520700" y="3841750"/>
            <a:ext cx="552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5330" name="Line 18"/>
          <p:cNvSpPr>
            <a:spLocks noChangeShapeType="1"/>
          </p:cNvSpPr>
          <p:nvPr/>
        </p:nvSpPr>
        <p:spPr bwMode="auto">
          <a:xfrm>
            <a:off x="2336800" y="3835400"/>
            <a:ext cx="577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5331" name="Line 19"/>
          <p:cNvSpPr>
            <a:spLocks noChangeShapeType="1"/>
          </p:cNvSpPr>
          <p:nvPr/>
        </p:nvSpPr>
        <p:spPr bwMode="auto">
          <a:xfrm>
            <a:off x="520700" y="44069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5332" name="Line 20"/>
          <p:cNvSpPr>
            <a:spLocks noChangeShapeType="1"/>
          </p:cNvSpPr>
          <p:nvPr/>
        </p:nvSpPr>
        <p:spPr bwMode="auto">
          <a:xfrm>
            <a:off x="2336800" y="4394200"/>
            <a:ext cx="596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5333" name="Line 21"/>
          <p:cNvSpPr>
            <a:spLocks noChangeShapeType="1"/>
          </p:cNvSpPr>
          <p:nvPr/>
        </p:nvSpPr>
        <p:spPr bwMode="auto">
          <a:xfrm>
            <a:off x="539750" y="4940300"/>
            <a:ext cx="749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5334" name="Line 22"/>
          <p:cNvSpPr>
            <a:spLocks noChangeShapeType="1"/>
          </p:cNvSpPr>
          <p:nvPr/>
        </p:nvSpPr>
        <p:spPr bwMode="auto">
          <a:xfrm>
            <a:off x="2330450" y="4946650"/>
            <a:ext cx="641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5335" name="Line 23"/>
          <p:cNvSpPr>
            <a:spLocks noChangeShapeType="1"/>
          </p:cNvSpPr>
          <p:nvPr/>
        </p:nvSpPr>
        <p:spPr bwMode="auto">
          <a:xfrm>
            <a:off x="527050" y="5486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5336" name="Line 24"/>
          <p:cNvSpPr>
            <a:spLocks noChangeShapeType="1"/>
          </p:cNvSpPr>
          <p:nvPr/>
        </p:nvSpPr>
        <p:spPr bwMode="auto">
          <a:xfrm>
            <a:off x="2330450" y="5492750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5338" name="AutoShape 2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172450" y="1989138"/>
            <a:ext cx="431800" cy="431800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6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116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65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5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6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65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65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65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65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65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65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65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65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65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65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6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65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65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6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65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65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6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65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65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6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65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65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6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65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65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6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65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65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6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65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65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6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65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65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6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5319" grpId="0" animBg="1"/>
      <p:bldP spid="1165320" grpId="0" animBg="1"/>
      <p:bldP spid="1165321" grpId="0" animBg="1"/>
      <p:bldP spid="1165322" grpId="0" animBg="1"/>
      <p:bldP spid="1165323" grpId="0" animBg="1"/>
      <p:bldP spid="1165324" grpId="0" animBg="1"/>
      <p:bldP spid="1165325" grpId="0" animBg="1"/>
      <p:bldP spid="1165326" grpId="0" animBg="1"/>
      <p:bldP spid="1165329" grpId="0" animBg="1"/>
      <p:bldP spid="1165330" grpId="0" animBg="1"/>
      <p:bldP spid="1165331" grpId="0" animBg="1"/>
      <p:bldP spid="1165332" grpId="0" animBg="1"/>
      <p:bldP spid="1165333" grpId="0" animBg="1"/>
      <p:bldP spid="1165334" grpId="0" animBg="1"/>
      <p:bldP spid="1165335" grpId="0" animBg="1"/>
      <p:bldP spid="116533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45A747-F1E0-4721-B783-0E4AA2C96932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1166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6725" y="1196975"/>
            <a:ext cx="8426450" cy="5400675"/>
          </a:xfrm>
        </p:spPr>
        <p:txBody>
          <a:bodyPr/>
          <a:lstStyle/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</a:rPr>
              <a:t>9.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CC0099"/>
                </a:solidFill>
              </a:rPr>
              <a:t>MODEM</a:t>
            </a:r>
            <a:r>
              <a:rPr lang="zh-CN" altLang="en-US" sz="2800" b="1" dirty="0">
                <a:solidFill>
                  <a:srgbClr val="CC0099"/>
                </a:solidFill>
              </a:rPr>
              <a:t>状态</a:t>
            </a:r>
            <a:r>
              <a:rPr lang="zh-CN" altLang="en-US" sz="2800" b="1" dirty="0"/>
              <a:t>寄存器</a:t>
            </a:r>
            <a:r>
              <a:rPr lang="zh-CN" altLang="en-US" sz="2800" b="1" dirty="0">
                <a:latin typeface="Times New Roman" pitchFamily="18" charset="0"/>
              </a:rPr>
              <a:t>     </a:t>
            </a:r>
            <a:r>
              <a:rPr lang="en-US" altLang="zh-CN" sz="2800" b="1" dirty="0">
                <a:latin typeface="Times New Roman" pitchFamily="18" charset="0"/>
              </a:rPr>
              <a:t>MODEM Status Register</a:t>
            </a:r>
          </a:p>
        </p:txBody>
      </p:sp>
      <p:sp>
        <p:nvSpPr>
          <p:cNvPr id="1166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7.3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可编程串行通信接口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8250/16550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二、串行通信接口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8250/16550 	</a:t>
            </a:r>
            <a:r>
              <a:rPr lang="zh-CN" altLang="en-US" sz="2800" b="1">
                <a:solidFill>
                  <a:srgbClr val="FF3300"/>
                </a:solidFill>
                <a:ea typeface="黑体" pitchFamily="2" charset="-122"/>
              </a:rPr>
              <a:t>（三）内部寄存器</a:t>
            </a:r>
          </a:p>
        </p:txBody>
      </p:sp>
      <p:sp>
        <p:nvSpPr>
          <p:cNvPr id="1166358" name="Text Box 22"/>
          <p:cNvSpPr txBox="1">
            <a:spLocks noChangeArrowheads="1"/>
          </p:cNvSpPr>
          <p:nvPr/>
        </p:nvSpPr>
        <p:spPr bwMode="auto">
          <a:xfrm>
            <a:off x="2771775" y="45085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dirty="0" smtClean="0"/>
              <a:t>MODEM</a:t>
            </a:r>
            <a:r>
              <a:rPr kumimoji="1" lang="zh-CN" altLang="en-US" dirty="0"/>
              <a:t>状态字 </a:t>
            </a:r>
          </a:p>
        </p:txBody>
      </p:sp>
      <p:graphicFrame>
        <p:nvGraphicFramePr>
          <p:cNvPr id="1166361" name="Object 25"/>
          <p:cNvGraphicFramePr>
            <a:graphicFrameLocks noChangeAspect="1"/>
          </p:cNvGraphicFramePr>
          <p:nvPr/>
        </p:nvGraphicFramePr>
        <p:xfrm>
          <a:off x="179388" y="2205038"/>
          <a:ext cx="8785225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363" name="Visio" r:id="rId3" imgW="3818715" imgH="583054" progId="Visio.Drawing.11">
                  <p:embed/>
                </p:oleObj>
              </mc:Choice>
              <mc:Fallback>
                <p:oleObj name="Visio" r:id="rId3" imgW="3818715" imgH="583054" progId="Visio.Drawing.11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205038"/>
                        <a:ext cx="8785225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6362" name="AutoShape 26"/>
          <p:cNvSpPr>
            <a:spLocks/>
          </p:cNvSpPr>
          <p:nvPr/>
        </p:nvSpPr>
        <p:spPr bwMode="auto">
          <a:xfrm rot="16200000">
            <a:off x="6588125" y="1963738"/>
            <a:ext cx="287338" cy="4176712"/>
          </a:xfrm>
          <a:prstGeom prst="leftBrace">
            <a:avLst>
              <a:gd name="adj1" fmla="val 57403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6363" name="Text Box 27"/>
          <p:cNvSpPr txBox="1">
            <a:spLocks noChangeArrowheads="1"/>
          </p:cNvSpPr>
          <p:nvPr/>
        </p:nvSpPr>
        <p:spPr bwMode="auto">
          <a:xfrm>
            <a:off x="4789488" y="3463925"/>
            <a:ext cx="7191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</a:rPr>
              <a:t>变化</a:t>
            </a:r>
          </a:p>
        </p:txBody>
      </p:sp>
      <p:sp>
        <p:nvSpPr>
          <p:cNvPr id="1166364" name="Line 28"/>
          <p:cNvSpPr>
            <a:spLocks noChangeShapeType="1"/>
          </p:cNvSpPr>
          <p:nvPr/>
        </p:nvSpPr>
        <p:spPr bwMode="auto">
          <a:xfrm>
            <a:off x="5940425" y="3860800"/>
            <a:ext cx="2873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6365" name="Line 29"/>
          <p:cNvSpPr>
            <a:spLocks noChangeShapeType="1"/>
          </p:cNvSpPr>
          <p:nvPr/>
        </p:nvSpPr>
        <p:spPr bwMode="auto">
          <a:xfrm flipV="1">
            <a:off x="6227763" y="3573463"/>
            <a:ext cx="0" cy="2873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6366" name="Line 30"/>
          <p:cNvSpPr>
            <a:spLocks noChangeShapeType="1"/>
          </p:cNvSpPr>
          <p:nvPr/>
        </p:nvSpPr>
        <p:spPr bwMode="auto">
          <a:xfrm>
            <a:off x="6227763" y="3573463"/>
            <a:ext cx="28733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6367" name="Text Box 31"/>
          <p:cNvSpPr txBox="1">
            <a:spLocks noChangeArrowheads="1"/>
          </p:cNvSpPr>
          <p:nvPr/>
        </p:nvSpPr>
        <p:spPr bwMode="auto">
          <a:xfrm>
            <a:off x="6948488" y="3429000"/>
            <a:ext cx="7191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</a:rPr>
              <a:t>变化</a:t>
            </a:r>
          </a:p>
        </p:txBody>
      </p:sp>
      <p:sp>
        <p:nvSpPr>
          <p:cNvPr id="1166368" name="Text Box 32"/>
          <p:cNvSpPr txBox="1">
            <a:spLocks noChangeArrowheads="1"/>
          </p:cNvSpPr>
          <p:nvPr/>
        </p:nvSpPr>
        <p:spPr bwMode="auto">
          <a:xfrm>
            <a:off x="8027988" y="3429000"/>
            <a:ext cx="7191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</a:rPr>
              <a:t>变化</a:t>
            </a:r>
          </a:p>
        </p:txBody>
      </p:sp>
      <p:sp>
        <p:nvSpPr>
          <p:cNvPr id="1166369" name="AutoShape 33"/>
          <p:cNvSpPr>
            <a:spLocks/>
          </p:cNvSpPr>
          <p:nvPr/>
        </p:nvSpPr>
        <p:spPr bwMode="auto">
          <a:xfrm rot="16200000">
            <a:off x="2196307" y="1556544"/>
            <a:ext cx="287337" cy="4321175"/>
          </a:xfrm>
          <a:prstGeom prst="leftBrace">
            <a:avLst>
              <a:gd name="adj1" fmla="val 54655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97CA3A-FC18-499B-BBCA-C1626AF363F1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1167363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7.3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可编程串行通信接口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8250/16550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二、串行通信接口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8250/16550	</a:t>
            </a:r>
            <a:r>
              <a:rPr lang="zh-CN" altLang="en-US" sz="2800" b="1">
                <a:solidFill>
                  <a:srgbClr val="FF3300"/>
                </a:solidFill>
                <a:ea typeface="黑体" pitchFamily="2" charset="-122"/>
              </a:rPr>
              <a:t>（四）寻址及连接</a:t>
            </a:r>
          </a:p>
        </p:txBody>
      </p:sp>
      <p:graphicFrame>
        <p:nvGraphicFramePr>
          <p:cNvPr id="1167668" name="Group 308"/>
          <p:cNvGraphicFramePr>
            <a:graphicFrameLocks noGrp="1"/>
          </p:cNvGraphicFramePr>
          <p:nvPr/>
        </p:nvGraphicFramePr>
        <p:xfrm>
          <a:off x="182563" y="1433513"/>
          <a:ext cx="8566150" cy="525018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936625"/>
                <a:gridCol w="503237"/>
                <a:gridCol w="503238"/>
                <a:gridCol w="503237"/>
                <a:gridCol w="1455738"/>
                <a:gridCol w="2720975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DLAB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RD  WR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所选寄存器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只读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接收缓冲寄存器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只写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发送保持寄存器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可读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中断允许寄存器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只读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中断标识寄存器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只写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FIFO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控制寄存器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可读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线路控制寄存器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可读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MODEM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控制寄存器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只读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线路状态寄存器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只读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MODEM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状态寄存器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可读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除数（低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位）锁存器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可读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除数（高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位）锁存器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可读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高速暂存寄存器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7810" name="Line 450"/>
          <p:cNvSpPr>
            <a:spLocks noChangeShapeType="1"/>
          </p:cNvSpPr>
          <p:nvPr/>
        </p:nvSpPr>
        <p:spPr bwMode="auto">
          <a:xfrm>
            <a:off x="4813300" y="1549400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7811" name="Line 451"/>
          <p:cNvSpPr>
            <a:spLocks noChangeShapeType="1"/>
          </p:cNvSpPr>
          <p:nvPr/>
        </p:nvSpPr>
        <p:spPr bwMode="auto">
          <a:xfrm>
            <a:off x="5314950" y="1549400"/>
            <a:ext cx="423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7812" name="AutoShape 452"/>
          <p:cNvSpPr>
            <a:spLocks/>
          </p:cNvSpPr>
          <p:nvPr/>
        </p:nvSpPr>
        <p:spPr bwMode="auto">
          <a:xfrm>
            <a:off x="4397375" y="2016125"/>
            <a:ext cx="215900" cy="6477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7813" name="Text Box 453"/>
          <p:cNvSpPr txBox="1">
            <a:spLocks noChangeArrowheads="1"/>
          </p:cNvSpPr>
          <p:nvPr/>
        </p:nvSpPr>
        <p:spPr bwMode="auto">
          <a:xfrm>
            <a:off x="4587875" y="2100263"/>
            <a:ext cx="3603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0</a:t>
            </a:r>
          </a:p>
        </p:txBody>
      </p:sp>
      <p:sp>
        <p:nvSpPr>
          <p:cNvPr id="1167814" name="Text Box 454"/>
          <p:cNvSpPr txBox="1">
            <a:spLocks noChangeArrowheads="1"/>
          </p:cNvSpPr>
          <p:nvPr/>
        </p:nvSpPr>
        <p:spPr bwMode="auto">
          <a:xfrm>
            <a:off x="4587875" y="2676525"/>
            <a:ext cx="3603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1167815" name="Text Box 455"/>
          <p:cNvSpPr txBox="1">
            <a:spLocks noChangeArrowheads="1"/>
          </p:cNvSpPr>
          <p:nvPr/>
        </p:nvSpPr>
        <p:spPr bwMode="auto">
          <a:xfrm>
            <a:off x="4587875" y="3281363"/>
            <a:ext cx="3603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2</a:t>
            </a:r>
          </a:p>
        </p:txBody>
      </p:sp>
      <p:sp>
        <p:nvSpPr>
          <p:cNvPr id="1167816" name="Text Box 456"/>
          <p:cNvSpPr txBox="1">
            <a:spLocks noChangeArrowheads="1"/>
          </p:cNvSpPr>
          <p:nvPr/>
        </p:nvSpPr>
        <p:spPr bwMode="auto">
          <a:xfrm>
            <a:off x="4587875" y="3908425"/>
            <a:ext cx="3603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3</a:t>
            </a:r>
          </a:p>
        </p:txBody>
      </p:sp>
      <p:sp>
        <p:nvSpPr>
          <p:cNvPr id="1167817" name="Text Box 457"/>
          <p:cNvSpPr txBox="1">
            <a:spLocks noChangeArrowheads="1"/>
          </p:cNvSpPr>
          <p:nvPr/>
        </p:nvSpPr>
        <p:spPr bwMode="auto">
          <a:xfrm>
            <a:off x="4587875" y="4314825"/>
            <a:ext cx="3603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4</a:t>
            </a:r>
          </a:p>
        </p:txBody>
      </p:sp>
      <p:sp>
        <p:nvSpPr>
          <p:cNvPr id="1167818" name="Text Box 458"/>
          <p:cNvSpPr txBox="1">
            <a:spLocks noChangeArrowheads="1"/>
          </p:cNvSpPr>
          <p:nvPr/>
        </p:nvSpPr>
        <p:spPr bwMode="auto">
          <a:xfrm>
            <a:off x="4587875" y="4700588"/>
            <a:ext cx="3603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5</a:t>
            </a:r>
          </a:p>
        </p:txBody>
      </p:sp>
      <p:sp>
        <p:nvSpPr>
          <p:cNvPr id="1167819" name="Text Box 459"/>
          <p:cNvSpPr txBox="1">
            <a:spLocks noChangeArrowheads="1"/>
          </p:cNvSpPr>
          <p:nvPr/>
        </p:nvSpPr>
        <p:spPr bwMode="auto">
          <a:xfrm>
            <a:off x="4587875" y="5106988"/>
            <a:ext cx="3603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6</a:t>
            </a:r>
          </a:p>
        </p:txBody>
      </p:sp>
      <p:sp>
        <p:nvSpPr>
          <p:cNvPr id="1167820" name="Text Box 460"/>
          <p:cNvSpPr txBox="1">
            <a:spLocks noChangeArrowheads="1"/>
          </p:cNvSpPr>
          <p:nvPr/>
        </p:nvSpPr>
        <p:spPr bwMode="auto">
          <a:xfrm>
            <a:off x="4587875" y="5492750"/>
            <a:ext cx="3603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0</a:t>
            </a:r>
          </a:p>
        </p:txBody>
      </p:sp>
      <p:sp>
        <p:nvSpPr>
          <p:cNvPr id="1167821" name="Text Box 461"/>
          <p:cNvSpPr txBox="1">
            <a:spLocks noChangeArrowheads="1"/>
          </p:cNvSpPr>
          <p:nvPr/>
        </p:nvSpPr>
        <p:spPr bwMode="auto">
          <a:xfrm>
            <a:off x="4587875" y="5899150"/>
            <a:ext cx="3603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1167822" name="Text Box 462"/>
          <p:cNvSpPr txBox="1">
            <a:spLocks noChangeArrowheads="1"/>
          </p:cNvSpPr>
          <p:nvPr/>
        </p:nvSpPr>
        <p:spPr bwMode="auto">
          <a:xfrm>
            <a:off x="4587875" y="6284913"/>
            <a:ext cx="3603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7</a:t>
            </a:r>
          </a:p>
        </p:txBody>
      </p:sp>
      <p:sp>
        <p:nvSpPr>
          <p:cNvPr id="1167823" name="AutoShape 463"/>
          <p:cNvSpPr>
            <a:spLocks/>
          </p:cNvSpPr>
          <p:nvPr/>
        </p:nvSpPr>
        <p:spPr bwMode="auto">
          <a:xfrm>
            <a:off x="2714625" y="2028825"/>
            <a:ext cx="215900" cy="1008063"/>
          </a:xfrm>
          <a:prstGeom prst="rightBrace">
            <a:avLst>
              <a:gd name="adj1" fmla="val 38909"/>
              <a:gd name="adj2" fmla="val 50000"/>
            </a:avLst>
          </a:prstGeom>
          <a:noFill/>
          <a:ln w="28575">
            <a:solidFill>
              <a:srgbClr val="0099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7824" name="AutoShape 464"/>
          <p:cNvSpPr>
            <a:spLocks/>
          </p:cNvSpPr>
          <p:nvPr/>
        </p:nvSpPr>
        <p:spPr bwMode="auto">
          <a:xfrm>
            <a:off x="2714625" y="5572125"/>
            <a:ext cx="215900" cy="6477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8575">
            <a:solidFill>
              <a:srgbClr val="0099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7825" name="AutoShape 465"/>
          <p:cNvSpPr>
            <a:spLocks noChangeArrowheads="1"/>
          </p:cNvSpPr>
          <p:nvPr/>
        </p:nvSpPr>
        <p:spPr bwMode="auto">
          <a:xfrm>
            <a:off x="4659313" y="2100263"/>
            <a:ext cx="215900" cy="1008062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9900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67826" name="AutoShape 466"/>
          <p:cNvSpPr>
            <a:spLocks noChangeArrowheads="1"/>
          </p:cNvSpPr>
          <p:nvPr/>
        </p:nvSpPr>
        <p:spPr bwMode="auto">
          <a:xfrm>
            <a:off x="4659313" y="5492750"/>
            <a:ext cx="215900" cy="865188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99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7827" name="AutoShape 467"/>
          <p:cNvSpPr>
            <a:spLocks/>
          </p:cNvSpPr>
          <p:nvPr/>
        </p:nvSpPr>
        <p:spPr bwMode="auto">
          <a:xfrm>
            <a:off x="4384675" y="3187700"/>
            <a:ext cx="215900" cy="6477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7828" name="Text Box 468"/>
          <p:cNvSpPr txBox="1">
            <a:spLocks noChangeArrowheads="1"/>
          </p:cNvSpPr>
          <p:nvPr/>
        </p:nvSpPr>
        <p:spPr bwMode="auto">
          <a:xfrm>
            <a:off x="3206750" y="1123950"/>
            <a:ext cx="5325800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FF6600"/>
                </a:solidFill>
              </a:rPr>
              <a:t>线路控制寄存器</a:t>
            </a:r>
            <a:r>
              <a:rPr lang="en-US" altLang="zh-CN" sz="2000" smtClean="0">
                <a:solidFill>
                  <a:srgbClr val="FF6600"/>
                </a:solidFill>
              </a:rPr>
              <a:t>LCR</a:t>
            </a:r>
            <a:r>
              <a:rPr lang="zh-CN" altLang="en-US" sz="2000" smtClean="0">
                <a:solidFill>
                  <a:srgbClr val="FF6600"/>
                </a:solidFill>
              </a:rPr>
              <a:t>的</a:t>
            </a:r>
            <a:r>
              <a:rPr lang="en-US" altLang="zh-CN" sz="2000" smtClean="0">
                <a:solidFill>
                  <a:srgbClr val="FF6600"/>
                </a:solidFill>
              </a:rPr>
              <a:t>D7</a:t>
            </a:r>
            <a:r>
              <a:rPr lang="zh-CN" altLang="en-US" sz="2000">
                <a:solidFill>
                  <a:srgbClr val="FF6600"/>
                </a:solidFill>
              </a:rPr>
              <a:t>，除数锁存位</a:t>
            </a:r>
          </a:p>
        </p:txBody>
      </p:sp>
      <p:sp>
        <p:nvSpPr>
          <p:cNvPr id="1167829" name="Freeform 469"/>
          <p:cNvSpPr>
            <a:spLocks/>
          </p:cNvSpPr>
          <p:nvPr/>
        </p:nvSpPr>
        <p:spPr bwMode="auto">
          <a:xfrm>
            <a:off x="2846388" y="1268413"/>
            <a:ext cx="433387" cy="288925"/>
          </a:xfrm>
          <a:custGeom>
            <a:avLst/>
            <a:gdLst/>
            <a:ahLst/>
            <a:cxnLst>
              <a:cxn ang="0">
                <a:pos x="0" y="181"/>
              </a:cxn>
              <a:cxn ang="0">
                <a:pos x="45" y="45"/>
              </a:cxn>
              <a:cxn ang="0">
                <a:pos x="226" y="0"/>
              </a:cxn>
            </a:cxnLst>
            <a:rect l="0" t="0" r="r" b="b"/>
            <a:pathLst>
              <a:path w="226" h="181">
                <a:moveTo>
                  <a:pt x="0" y="181"/>
                </a:moveTo>
                <a:cubicBezTo>
                  <a:pt x="3" y="128"/>
                  <a:pt x="7" y="75"/>
                  <a:pt x="45" y="45"/>
                </a:cubicBezTo>
                <a:cubicBezTo>
                  <a:pt x="83" y="15"/>
                  <a:pt x="154" y="7"/>
                  <a:pt x="226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01531A-8347-4D8B-858F-0DBD46B64ECB}" type="slidenum">
              <a:rPr lang="zh-CN" altLang="en-US"/>
              <a:pPr/>
              <a:t>58</a:t>
            </a:fld>
            <a:endParaRPr lang="en-US" altLang="zh-CN"/>
          </a:p>
        </p:txBody>
      </p:sp>
      <p:graphicFrame>
        <p:nvGraphicFramePr>
          <p:cNvPr id="1169411" name="Object 3"/>
          <p:cNvGraphicFramePr>
            <a:graphicFrameLocks noChangeAspect="1"/>
          </p:cNvGraphicFramePr>
          <p:nvPr/>
        </p:nvGraphicFramePr>
        <p:xfrm>
          <a:off x="754063" y="115888"/>
          <a:ext cx="6913562" cy="671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413" name="Visio" r:id="rId3" imgW="3552478" imgH="3450396" progId="Visio.Drawing.11">
                  <p:embed/>
                </p:oleObj>
              </mc:Choice>
              <mc:Fallback>
                <p:oleObj name="Visio" r:id="rId3" imgW="3552478" imgH="3450396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115888"/>
                        <a:ext cx="6913562" cy="671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9412" name="AutoShape 4"/>
          <p:cNvSpPr>
            <a:spLocks/>
          </p:cNvSpPr>
          <p:nvPr/>
        </p:nvSpPr>
        <p:spPr bwMode="auto">
          <a:xfrm>
            <a:off x="1258888" y="4108450"/>
            <a:ext cx="144462" cy="1049338"/>
          </a:xfrm>
          <a:prstGeom prst="leftBrace">
            <a:avLst>
              <a:gd name="adj1" fmla="val 51653"/>
              <a:gd name="adj2" fmla="val 50000"/>
            </a:avLst>
          </a:prstGeom>
          <a:noFill/>
          <a:ln w="28575">
            <a:solidFill>
              <a:srgbClr val="0099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9413" name="AutoShape 5"/>
          <p:cNvSpPr>
            <a:spLocks/>
          </p:cNvSpPr>
          <p:nvPr/>
        </p:nvSpPr>
        <p:spPr bwMode="auto">
          <a:xfrm>
            <a:off x="1258888" y="3346450"/>
            <a:ext cx="144462" cy="687388"/>
          </a:xfrm>
          <a:prstGeom prst="leftBrace">
            <a:avLst>
              <a:gd name="adj1" fmla="val 56042"/>
              <a:gd name="adj2" fmla="val 50000"/>
            </a:avLst>
          </a:prstGeom>
          <a:noFill/>
          <a:ln w="28575">
            <a:solidFill>
              <a:srgbClr val="0099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9414" name="AutoShape 6"/>
          <p:cNvSpPr>
            <a:spLocks/>
          </p:cNvSpPr>
          <p:nvPr/>
        </p:nvSpPr>
        <p:spPr bwMode="auto">
          <a:xfrm>
            <a:off x="1258888" y="2844800"/>
            <a:ext cx="144462" cy="420688"/>
          </a:xfrm>
          <a:prstGeom prst="leftBrace">
            <a:avLst>
              <a:gd name="adj1" fmla="val 34298"/>
              <a:gd name="adj2" fmla="val 50000"/>
            </a:avLst>
          </a:prstGeom>
          <a:noFill/>
          <a:ln w="28575">
            <a:solidFill>
              <a:srgbClr val="0099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9415" name="Text Box 7"/>
          <p:cNvSpPr txBox="1">
            <a:spLocks noChangeArrowheads="1"/>
          </p:cNvSpPr>
          <p:nvPr/>
        </p:nvSpPr>
        <p:spPr bwMode="auto">
          <a:xfrm>
            <a:off x="979488" y="2857500"/>
            <a:ext cx="38735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3</a:t>
            </a:r>
          </a:p>
        </p:txBody>
      </p:sp>
      <p:sp>
        <p:nvSpPr>
          <p:cNvPr id="1169416" name="Text Box 8"/>
          <p:cNvSpPr txBox="1">
            <a:spLocks noChangeArrowheads="1"/>
          </p:cNvSpPr>
          <p:nvPr/>
        </p:nvSpPr>
        <p:spPr bwMode="auto">
          <a:xfrm>
            <a:off x="973138" y="3479800"/>
            <a:ext cx="38735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F</a:t>
            </a:r>
          </a:p>
        </p:txBody>
      </p:sp>
      <p:grpSp>
        <p:nvGrpSpPr>
          <p:cNvPr id="1169420" name="Group 12"/>
          <p:cNvGrpSpPr>
            <a:grpSpLocks/>
          </p:cNvGrpSpPr>
          <p:nvPr/>
        </p:nvGrpSpPr>
        <p:grpSpPr bwMode="auto">
          <a:xfrm>
            <a:off x="947738" y="4216400"/>
            <a:ext cx="488950" cy="854075"/>
            <a:chOff x="208" y="3164"/>
            <a:chExt cx="308" cy="538"/>
          </a:xfrm>
        </p:grpSpPr>
        <p:sp>
          <p:nvSpPr>
            <p:cNvPr id="1169418" name="Text Box 10"/>
            <p:cNvSpPr txBox="1">
              <a:spLocks noChangeArrowheads="1"/>
            </p:cNvSpPr>
            <p:nvPr/>
          </p:nvSpPr>
          <p:spPr bwMode="auto">
            <a:xfrm>
              <a:off x="232" y="3164"/>
              <a:ext cx="244" cy="5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Arial" charset="0"/>
                </a:rPr>
                <a:t>8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Arial" charset="0"/>
                </a:rPr>
                <a:t>F</a:t>
              </a:r>
            </a:p>
          </p:txBody>
        </p:sp>
        <p:sp>
          <p:nvSpPr>
            <p:cNvPr id="1169419" name="Text Box 11"/>
            <p:cNvSpPr txBox="1">
              <a:spLocks noChangeArrowheads="1"/>
            </p:cNvSpPr>
            <p:nvPr/>
          </p:nvSpPr>
          <p:spPr bwMode="auto">
            <a:xfrm>
              <a:off x="208" y="3264"/>
              <a:ext cx="308" cy="3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00"/>
                  </a:solidFill>
                </a:rPr>
                <a:t>～</a:t>
              </a:r>
              <a:endParaRPr lang="en-US" altLang="zh-CN" sz="2000">
                <a:solidFill>
                  <a:srgbClr val="FF0000"/>
                </a:solidFill>
              </a:endParaRPr>
            </a:p>
          </p:txBody>
        </p:sp>
      </p:grpSp>
      <p:sp>
        <p:nvSpPr>
          <p:cNvPr id="1169421" name="Line 13"/>
          <p:cNvSpPr>
            <a:spLocks noChangeShapeType="1"/>
          </p:cNvSpPr>
          <p:nvPr/>
        </p:nvSpPr>
        <p:spPr bwMode="auto">
          <a:xfrm flipH="1">
            <a:off x="3646488" y="5314950"/>
            <a:ext cx="3238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9422" name="Line 14"/>
          <p:cNvSpPr>
            <a:spLocks noChangeShapeType="1"/>
          </p:cNvSpPr>
          <p:nvPr/>
        </p:nvSpPr>
        <p:spPr bwMode="auto">
          <a:xfrm>
            <a:off x="3656013" y="5734050"/>
            <a:ext cx="30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9423" name="Line 15"/>
          <p:cNvSpPr>
            <a:spLocks noChangeShapeType="1"/>
          </p:cNvSpPr>
          <p:nvPr/>
        </p:nvSpPr>
        <p:spPr bwMode="auto">
          <a:xfrm>
            <a:off x="3455988" y="5981700"/>
            <a:ext cx="30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9424" name="Line 16"/>
          <p:cNvSpPr>
            <a:spLocks noChangeShapeType="1"/>
          </p:cNvSpPr>
          <p:nvPr/>
        </p:nvSpPr>
        <p:spPr bwMode="auto">
          <a:xfrm flipH="1">
            <a:off x="2608263" y="6524625"/>
            <a:ext cx="3238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9425" name="Line 17"/>
          <p:cNvSpPr>
            <a:spLocks noChangeShapeType="1"/>
          </p:cNvSpPr>
          <p:nvPr/>
        </p:nvSpPr>
        <p:spPr bwMode="auto">
          <a:xfrm>
            <a:off x="5903913" y="6219825"/>
            <a:ext cx="0" cy="2476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9426" name="Text Box 18"/>
          <p:cNvSpPr txBox="1">
            <a:spLocks noChangeArrowheads="1"/>
          </p:cNvSpPr>
          <p:nvPr/>
        </p:nvSpPr>
        <p:spPr bwMode="auto">
          <a:xfrm>
            <a:off x="4681538" y="2994025"/>
            <a:ext cx="122872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FF0000"/>
                </a:solidFill>
              </a:rPr>
              <a:t>（</a:t>
            </a:r>
            <a:r>
              <a:rPr lang="en-US" altLang="zh-CN" sz="1600">
                <a:solidFill>
                  <a:srgbClr val="FF0000"/>
                </a:solidFill>
              </a:rPr>
              <a:t>DCD</a:t>
            </a:r>
            <a:r>
              <a:rPr lang="zh-CN" altLang="en-US" sz="180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169427" name="Line 19"/>
          <p:cNvSpPr>
            <a:spLocks noChangeShapeType="1"/>
          </p:cNvSpPr>
          <p:nvPr/>
        </p:nvSpPr>
        <p:spPr bwMode="auto">
          <a:xfrm>
            <a:off x="5078413" y="3074988"/>
            <a:ext cx="4191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9428" name="Line 20"/>
          <p:cNvSpPr>
            <a:spLocks noChangeShapeType="1"/>
          </p:cNvSpPr>
          <p:nvPr/>
        </p:nvSpPr>
        <p:spPr bwMode="auto">
          <a:xfrm>
            <a:off x="6499225" y="719138"/>
            <a:ext cx="2873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9429" name="Line 21"/>
          <p:cNvSpPr>
            <a:spLocks noChangeShapeType="1"/>
          </p:cNvSpPr>
          <p:nvPr/>
        </p:nvSpPr>
        <p:spPr bwMode="auto">
          <a:xfrm>
            <a:off x="6499225" y="1214438"/>
            <a:ext cx="2873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9430" name="Line 22"/>
          <p:cNvSpPr>
            <a:spLocks noChangeShapeType="1"/>
          </p:cNvSpPr>
          <p:nvPr/>
        </p:nvSpPr>
        <p:spPr bwMode="auto">
          <a:xfrm>
            <a:off x="6499225" y="1709738"/>
            <a:ext cx="2873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9431" name="Line 23"/>
          <p:cNvSpPr>
            <a:spLocks noChangeShapeType="1"/>
          </p:cNvSpPr>
          <p:nvPr/>
        </p:nvSpPr>
        <p:spPr bwMode="auto">
          <a:xfrm flipH="1">
            <a:off x="6486525" y="2390775"/>
            <a:ext cx="2603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9432" name="Line 24"/>
          <p:cNvSpPr>
            <a:spLocks noChangeShapeType="1"/>
          </p:cNvSpPr>
          <p:nvPr/>
        </p:nvSpPr>
        <p:spPr bwMode="auto">
          <a:xfrm flipH="1">
            <a:off x="6486525" y="2900363"/>
            <a:ext cx="2603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9433" name="Line 25"/>
          <p:cNvSpPr>
            <a:spLocks noChangeShapeType="1"/>
          </p:cNvSpPr>
          <p:nvPr/>
        </p:nvSpPr>
        <p:spPr bwMode="auto">
          <a:xfrm flipH="1">
            <a:off x="6461125" y="3409950"/>
            <a:ext cx="2603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9434" name="Line 26"/>
          <p:cNvSpPr>
            <a:spLocks noChangeShapeType="1"/>
          </p:cNvSpPr>
          <p:nvPr/>
        </p:nvSpPr>
        <p:spPr bwMode="auto">
          <a:xfrm flipH="1">
            <a:off x="6473825" y="3905250"/>
            <a:ext cx="2603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9435" name="Line 27"/>
          <p:cNvSpPr>
            <a:spLocks noChangeShapeType="1"/>
          </p:cNvSpPr>
          <p:nvPr/>
        </p:nvSpPr>
        <p:spPr bwMode="auto">
          <a:xfrm flipH="1">
            <a:off x="6473825" y="4400550"/>
            <a:ext cx="2603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9436" name="Line 28"/>
          <p:cNvSpPr>
            <a:spLocks noChangeShapeType="1"/>
          </p:cNvSpPr>
          <p:nvPr/>
        </p:nvSpPr>
        <p:spPr bwMode="auto">
          <a:xfrm>
            <a:off x="3430588" y="3382963"/>
            <a:ext cx="30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9437" name="AutoShape 2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88350" y="1700213"/>
            <a:ext cx="431800" cy="433387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69410" name="Text Box 2"/>
          <p:cNvSpPr txBox="1">
            <a:spLocks noChangeArrowheads="1"/>
          </p:cNvSpPr>
          <p:nvPr/>
        </p:nvSpPr>
        <p:spPr bwMode="auto">
          <a:xfrm>
            <a:off x="7164388" y="365693"/>
            <a:ext cx="18716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kumimoji="1" lang="en-US" altLang="zh-CN" dirty="0" smtClean="0">
                <a:solidFill>
                  <a:schemeClr val="bg2"/>
                </a:solidFill>
              </a:rPr>
              <a:t>5250</a:t>
            </a:r>
            <a:r>
              <a:rPr kumimoji="1" lang="zh-CN" altLang="en-US" dirty="0">
                <a:solidFill>
                  <a:schemeClr val="bg2"/>
                </a:solidFill>
              </a:rPr>
              <a:t>与</a:t>
            </a:r>
            <a:r>
              <a:rPr kumimoji="1" lang="en-US" altLang="zh-CN" dirty="0">
                <a:solidFill>
                  <a:schemeClr val="bg2"/>
                </a:solidFill>
              </a:rPr>
              <a:t>8088</a:t>
            </a:r>
            <a:r>
              <a:rPr kumimoji="1" lang="zh-CN" altLang="en-US" dirty="0">
                <a:solidFill>
                  <a:schemeClr val="bg2"/>
                </a:solidFill>
              </a:rPr>
              <a:t>系统的连接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D4B502-F138-4E11-A7A6-051417BD08BD}" type="slidenum">
              <a:rPr lang="zh-CN" altLang="en-US"/>
              <a:pPr/>
              <a:t>59</a:t>
            </a:fld>
            <a:endParaRPr lang="en-US" altLang="zh-CN"/>
          </a:p>
        </p:txBody>
      </p:sp>
      <p:graphicFrame>
        <p:nvGraphicFramePr>
          <p:cNvPr id="1211394" name="Object 2"/>
          <p:cNvGraphicFramePr>
            <a:graphicFrameLocks noChangeAspect="1"/>
          </p:cNvGraphicFramePr>
          <p:nvPr/>
        </p:nvGraphicFramePr>
        <p:xfrm>
          <a:off x="77788" y="187325"/>
          <a:ext cx="7086600" cy="655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396" name="Visio" r:id="rId3" imgW="4114495" imgH="3813353" progId="Visio.Drawing.11">
                  <p:embed/>
                </p:oleObj>
              </mc:Choice>
              <mc:Fallback>
                <p:oleObj name="Visio" r:id="rId3" imgW="4114495" imgH="3813353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8" y="187325"/>
                        <a:ext cx="7086600" cy="655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1396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86763" y="1701800"/>
            <a:ext cx="433387" cy="431800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11397" name="Text Box 5"/>
          <p:cNvSpPr txBox="1">
            <a:spLocks noChangeArrowheads="1"/>
          </p:cNvSpPr>
          <p:nvPr/>
        </p:nvSpPr>
        <p:spPr bwMode="auto">
          <a:xfrm>
            <a:off x="7164388" y="365693"/>
            <a:ext cx="18716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kumimoji="1" lang="en-US" altLang="zh-CN" dirty="0" smtClean="0">
                <a:solidFill>
                  <a:schemeClr val="bg2"/>
                </a:solidFill>
              </a:rPr>
              <a:t>16550</a:t>
            </a:r>
            <a:r>
              <a:rPr kumimoji="1" lang="zh-CN" altLang="en-US" dirty="0">
                <a:solidFill>
                  <a:schemeClr val="bg2"/>
                </a:solidFill>
              </a:rPr>
              <a:t>与</a:t>
            </a:r>
            <a:r>
              <a:rPr kumimoji="1" lang="en-US" altLang="zh-CN" dirty="0">
                <a:solidFill>
                  <a:schemeClr val="bg2"/>
                </a:solidFill>
              </a:rPr>
              <a:t>8088</a:t>
            </a:r>
            <a:r>
              <a:rPr kumimoji="1" lang="zh-CN" altLang="en-US" dirty="0">
                <a:solidFill>
                  <a:schemeClr val="bg2"/>
                </a:solidFill>
              </a:rPr>
              <a:t>系统的连接</a:t>
            </a:r>
          </a:p>
        </p:txBody>
      </p:sp>
      <p:sp>
        <p:nvSpPr>
          <p:cNvPr id="1211398" name="Line 6"/>
          <p:cNvSpPr>
            <a:spLocks noChangeShapeType="1"/>
          </p:cNvSpPr>
          <p:nvPr/>
        </p:nvSpPr>
        <p:spPr bwMode="auto">
          <a:xfrm>
            <a:off x="5903913" y="6219825"/>
            <a:ext cx="0" cy="24765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1399" name="Line 7"/>
          <p:cNvSpPr>
            <a:spLocks noChangeShapeType="1"/>
          </p:cNvSpPr>
          <p:nvPr/>
        </p:nvSpPr>
        <p:spPr bwMode="auto">
          <a:xfrm>
            <a:off x="6554788" y="755650"/>
            <a:ext cx="287337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1400" name="Line 8"/>
          <p:cNvSpPr>
            <a:spLocks noChangeShapeType="1"/>
          </p:cNvSpPr>
          <p:nvPr/>
        </p:nvSpPr>
        <p:spPr bwMode="auto">
          <a:xfrm>
            <a:off x="6554788" y="1250950"/>
            <a:ext cx="287337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1401" name="Line 9"/>
          <p:cNvSpPr>
            <a:spLocks noChangeShapeType="1"/>
          </p:cNvSpPr>
          <p:nvPr/>
        </p:nvSpPr>
        <p:spPr bwMode="auto">
          <a:xfrm>
            <a:off x="6554788" y="1746250"/>
            <a:ext cx="287337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1402" name="Line 10"/>
          <p:cNvSpPr>
            <a:spLocks noChangeShapeType="1"/>
          </p:cNvSpPr>
          <p:nvPr/>
        </p:nvSpPr>
        <p:spPr bwMode="auto">
          <a:xfrm flipH="1">
            <a:off x="6542088" y="2427288"/>
            <a:ext cx="26035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1403" name="Line 11"/>
          <p:cNvSpPr>
            <a:spLocks noChangeShapeType="1"/>
          </p:cNvSpPr>
          <p:nvPr/>
        </p:nvSpPr>
        <p:spPr bwMode="auto">
          <a:xfrm flipH="1">
            <a:off x="6542088" y="2936875"/>
            <a:ext cx="26035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1404" name="Line 12"/>
          <p:cNvSpPr>
            <a:spLocks noChangeShapeType="1"/>
          </p:cNvSpPr>
          <p:nvPr/>
        </p:nvSpPr>
        <p:spPr bwMode="auto">
          <a:xfrm flipH="1">
            <a:off x="6516688" y="3446463"/>
            <a:ext cx="26035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1405" name="Line 13"/>
          <p:cNvSpPr>
            <a:spLocks noChangeShapeType="1"/>
          </p:cNvSpPr>
          <p:nvPr/>
        </p:nvSpPr>
        <p:spPr bwMode="auto">
          <a:xfrm flipH="1">
            <a:off x="6529388" y="3941763"/>
            <a:ext cx="26035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1406" name="Line 14"/>
          <p:cNvSpPr>
            <a:spLocks noChangeShapeType="1"/>
          </p:cNvSpPr>
          <p:nvPr/>
        </p:nvSpPr>
        <p:spPr bwMode="auto">
          <a:xfrm flipH="1">
            <a:off x="6529388" y="4437063"/>
            <a:ext cx="26035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1407" name="AutoShape 15"/>
          <p:cNvSpPr>
            <a:spLocks/>
          </p:cNvSpPr>
          <p:nvPr/>
        </p:nvSpPr>
        <p:spPr bwMode="auto">
          <a:xfrm>
            <a:off x="635000" y="4108450"/>
            <a:ext cx="144463" cy="1049338"/>
          </a:xfrm>
          <a:prstGeom prst="leftBrace">
            <a:avLst>
              <a:gd name="adj1" fmla="val 51653"/>
              <a:gd name="adj2" fmla="val 50000"/>
            </a:avLst>
          </a:prstGeom>
          <a:noFill/>
          <a:ln w="28575">
            <a:solidFill>
              <a:srgbClr val="0099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1408" name="AutoShape 16"/>
          <p:cNvSpPr>
            <a:spLocks/>
          </p:cNvSpPr>
          <p:nvPr/>
        </p:nvSpPr>
        <p:spPr bwMode="auto">
          <a:xfrm>
            <a:off x="635000" y="3346450"/>
            <a:ext cx="144463" cy="687388"/>
          </a:xfrm>
          <a:prstGeom prst="leftBrace">
            <a:avLst>
              <a:gd name="adj1" fmla="val 56041"/>
              <a:gd name="adj2" fmla="val 50000"/>
            </a:avLst>
          </a:prstGeom>
          <a:noFill/>
          <a:ln w="28575">
            <a:solidFill>
              <a:srgbClr val="0099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1409" name="AutoShape 17"/>
          <p:cNvSpPr>
            <a:spLocks/>
          </p:cNvSpPr>
          <p:nvPr/>
        </p:nvSpPr>
        <p:spPr bwMode="auto">
          <a:xfrm>
            <a:off x="635000" y="2844800"/>
            <a:ext cx="144463" cy="420688"/>
          </a:xfrm>
          <a:prstGeom prst="leftBrace">
            <a:avLst>
              <a:gd name="adj1" fmla="val 34298"/>
              <a:gd name="adj2" fmla="val 50000"/>
            </a:avLst>
          </a:prstGeom>
          <a:noFill/>
          <a:ln w="28575">
            <a:solidFill>
              <a:srgbClr val="0099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1410" name="Text Box 18"/>
          <p:cNvSpPr txBox="1">
            <a:spLocks noChangeArrowheads="1"/>
          </p:cNvSpPr>
          <p:nvPr/>
        </p:nvSpPr>
        <p:spPr bwMode="auto">
          <a:xfrm>
            <a:off x="355600" y="2857500"/>
            <a:ext cx="38735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3</a:t>
            </a:r>
          </a:p>
        </p:txBody>
      </p:sp>
      <p:sp>
        <p:nvSpPr>
          <p:cNvPr id="1211411" name="Text Box 19"/>
          <p:cNvSpPr txBox="1">
            <a:spLocks noChangeArrowheads="1"/>
          </p:cNvSpPr>
          <p:nvPr/>
        </p:nvSpPr>
        <p:spPr bwMode="auto">
          <a:xfrm>
            <a:off x="349250" y="3479800"/>
            <a:ext cx="38735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F</a:t>
            </a:r>
          </a:p>
        </p:txBody>
      </p:sp>
      <p:grpSp>
        <p:nvGrpSpPr>
          <p:cNvPr id="1211412" name="Group 20"/>
          <p:cNvGrpSpPr>
            <a:grpSpLocks/>
          </p:cNvGrpSpPr>
          <p:nvPr/>
        </p:nvGrpSpPr>
        <p:grpSpPr bwMode="auto">
          <a:xfrm>
            <a:off x="323850" y="4216400"/>
            <a:ext cx="488950" cy="854075"/>
            <a:chOff x="208" y="3164"/>
            <a:chExt cx="308" cy="538"/>
          </a:xfrm>
        </p:grpSpPr>
        <p:sp>
          <p:nvSpPr>
            <p:cNvPr id="1211413" name="Text Box 21"/>
            <p:cNvSpPr txBox="1">
              <a:spLocks noChangeArrowheads="1"/>
            </p:cNvSpPr>
            <p:nvPr/>
          </p:nvSpPr>
          <p:spPr bwMode="auto">
            <a:xfrm>
              <a:off x="232" y="3164"/>
              <a:ext cx="244" cy="5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Arial" charset="0"/>
                </a:rPr>
                <a:t>8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Arial" charset="0"/>
                </a:rPr>
                <a:t>F</a:t>
              </a:r>
            </a:p>
          </p:txBody>
        </p:sp>
        <p:sp>
          <p:nvSpPr>
            <p:cNvPr id="1211414" name="Text Box 22"/>
            <p:cNvSpPr txBox="1">
              <a:spLocks noChangeArrowheads="1"/>
            </p:cNvSpPr>
            <p:nvPr/>
          </p:nvSpPr>
          <p:spPr bwMode="auto">
            <a:xfrm>
              <a:off x="208" y="3264"/>
              <a:ext cx="308" cy="3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00"/>
                  </a:solidFill>
                </a:rPr>
                <a:t>～</a:t>
              </a:r>
              <a:endParaRPr lang="en-US" altLang="zh-CN" sz="2000">
                <a:solidFill>
                  <a:srgbClr val="FF0000"/>
                </a:solidFill>
              </a:endParaRPr>
            </a:p>
          </p:txBody>
        </p:sp>
      </p:grpSp>
      <p:sp>
        <p:nvSpPr>
          <p:cNvPr id="1211415" name="Line 23"/>
          <p:cNvSpPr>
            <a:spLocks noChangeShapeType="1"/>
          </p:cNvSpPr>
          <p:nvPr/>
        </p:nvSpPr>
        <p:spPr bwMode="auto">
          <a:xfrm flipH="1">
            <a:off x="3394075" y="5314950"/>
            <a:ext cx="32385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1416" name="Line 24"/>
          <p:cNvSpPr>
            <a:spLocks noChangeShapeType="1"/>
          </p:cNvSpPr>
          <p:nvPr/>
        </p:nvSpPr>
        <p:spPr bwMode="auto">
          <a:xfrm>
            <a:off x="3403600" y="5734050"/>
            <a:ext cx="304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1417" name="Line 25"/>
          <p:cNvSpPr>
            <a:spLocks noChangeShapeType="1"/>
          </p:cNvSpPr>
          <p:nvPr/>
        </p:nvSpPr>
        <p:spPr bwMode="auto">
          <a:xfrm>
            <a:off x="3203575" y="5981700"/>
            <a:ext cx="304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1418" name="Line 26"/>
          <p:cNvSpPr>
            <a:spLocks noChangeShapeType="1"/>
          </p:cNvSpPr>
          <p:nvPr/>
        </p:nvSpPr>
        <p:spPr bwMode="auto">
          <a:xfrm flipH="1">
            <a:off x="3132138" y="6597650"/>
            <a:ext cx="32385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1419" name="Line 27"/>
          <p:cNvSpPr>
            <a:spLocks noChangeShapeType="1"/>
          </p:cNvSpPr>
          <p:nvPr/>
        </p:nvSpPr>
        <p:spPr bwMode="auto">
          <a:xfrm>
            <a:off x="3430588" y="3382963"/>
            <a:ext cx="304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36A498-7919-4855-B3C0-AB4D33B9824F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126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424863" cy="5329237"/>
          </a:xfrm>
        </p:spPr>
        <p:txBody>
          <a:bodyPr/>
          <a:lstStyle/>
          <a:p>
            <a:pPr marL="444500" indent="-44450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800" b="1">
                <a:solidFill>
                  <a:schemeClr val="bg2"/>
                </a:solidFill>
              </a:rPr>
              <a:t>2.</a:t>
            </a:r>
            <a:r>
              <a:rPr lang="en-US" altLang="zh-CN" sz="2800" b="1"/>
              <a:t> </a:t>
            </a:r>
            <a:r>
              <a:rPr lang="zh-CN" altLang="en-US" sz="2800" b="1"/>
              <a:t>方式</a:t>
            </a:r>
            <a:r>
              <a:rPr lang="en-US" altLang="zh-CN" sz="2800" b="1"/>
              <a:t>1</a:t>
            </a:r>
            <a:r>
              <a:rPr lang="zh-CN" altLang="en-US" sz="2800" b="1"/>
              <a:t>：可编程单稳</a:t>
            </a:r>
          </a:p>
        </p:txBody>
      </p:sp>
      <p:sp>
        <p:nvSpPr>
          <p:cNvPr id="1126403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7.2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可编程定时器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8253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二、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工作方式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07FD2-61BF-4125-833D-F3F5A9E7596B}" type="slidenum">
              <a:rPr lang="zh-CN" altLang="en-US"/>
              <a:pPr/>
              <a:t>60</a:t>
            </a:fld>
            <a:endParaRPr lang="en-US" altLang="zh-CN"/>
          </a:p>
        </p:txBody>
      </p:sp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7.3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可编程串行通信接口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8250/16550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二、串行通信接口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8250/16550 	</a:t>
            </a:r>
            <a:r>
              <a:rPr lang="zh-CN" altLang="en-US" sz="2800" b="1">
                <a:solidFill>
                  <a:srgbClr val="FF3300"/>
                </a:solidFill>
                <a:ea typeface="黑体" pitchFamily="2" charset="-122"/>
              </a:rPr>
              <a:t>（四）寻址及连接</a:t>
            </a:r>
          </a:p>
        </p:txBody>
      </p:sp>
      <p:graphicFrame>
        <p:nvGraphicFramePr>
          <p:cNvPr id="1170598" name="Group 166"/>
          <p:cNvGraphicFramePr>
            <a:graphicFrameLocks noGrp="1"/>
          </p:cNvGraphicFramePr>
          <p:nvPr/>
        </p:nvGraphicFramePr>
        <p:xfrm>
          <a:off x="179388" y="1433513"/>
          <a:ext cx="8566150" cy="525018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936625"/>
                <a:gridCol w="503237"/>
                <a:gridCol w="503238"/>
                <a:gridCol w="503237"/>
                <a:gridCol w="1455738"/>
                <a:gridCol w="2720975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DLAB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RD  WR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所选寄存器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接收缓冲寄存器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发送保持寄存器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中断允许寄存器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中断标识寄存器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FIFO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控制寄存器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线路控制寄存器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MODEM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控制寄存器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线路状态寄存器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MODEM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状态寄存器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除数（低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位）锁存器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除数（高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位）锁存器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高速暂存寄存器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0740" name="Line 308"/>
          <p:cNvSpPr>
            <a:spLocks noChangeShapeType="1"/>
          </p:cNvSpPr>
          <p:nvPr/>
        </p:nvSpPr>
        <p:spPr bwMode="auto">
          <a:xfrm>
            <a:off x="4810125" y="1549400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0741" name="Line 309"/>
          <p:cNvSpPr>
            <a:spLocks noChangeShapeType="1"/>
          </p:cNvSpPr>
          <p:nvPr/>
        </p:nvSpPr>
        <p:spPr bwMode="auto">
          <a:xfrm>
            <a:off x="5311775" y="1549400"/>
            <a:ext cx="423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0742" name="AutoShape 310"/>
          <p:cNvSpPr>
            <a:spLocks/>
          </p:cNvSpPr>
          <p:nvPr/>
        </p:nvSpPr>
        <p:spPr bwMode="auto">
          <a:xfrm>
            <a:off x="4394200" y="2087563"/>
            <a:ext cx="217488" cy="504825"/>
          </a:xfrm>
          <a:prstGeom prst="rightBrace">
            <a:avLst>
              <a:gd name="adj1" fmla="val 19343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0743" name="Text Box 311"/>
          <p:cNvSpPr txBox="1">
            <a:spLocks noChangeArrowheads="1"/>
          </p:cNvSpPr>
          <p:nvPr/>
        </p:nvSpPr>
        <p:spPr bwMode="auto">
          <a:xfrm>
            <a:off x="4584700" y="2100263"/>
            <a:ext cx="3603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0</a:t>
            </a:r>
          </a:p>
        </p:txBody>
      </p:sp>
      <p:sp>
        <p:nvSpPr>
          <p:cNvPr id="1170744" name="Text Box 312"/>
          <p:cNvSpPr txBox="1">
            <a:spLocks noChangeArrowheads="1"/>
          </p:cNvSpPr>
          <p:nvPr/>
        </p:nvSpPr>
        <p:spPr bwMode="auto">
          <a:xfrm>
            <a:off x="4584700" y="2676525"/>
            <a:ext cx="3603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1170745" name="Text Box 313"/>
          <p:cNvSpPr txBox="1">
            <a:spLocks noChangeArrowheads="1"/>
          </p:cNvSpPr>
          <p:nvPr/>
        </p:nvSpPr>
        <p:spPr bwMode="auto">
          <a:xfrm>
            <a:off x="4584700" y="3281363"/>
            <a:ext cx="3603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2</a:t>
            </a:r>
          </a:p>
        </p:txBody>
      </p:sp>
      <p:sp>
        <p:nvSpPr>
          <p:cNvPr id="1170746" name="Text Box 314"/>
          <p:cNvSpPr txBox="1">
            <a:spLocks noChangeArrowheads="1"/>
          </p:cNvSpPr>
          <p:nvPr/>
        </p:nvSpPr>
        <p:spPr bwMode="auto">
          <a:xfrm>
            <a:off x="4584700" y="3908425"/>
            <a:ext cx="3603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3</a:t>
            </a:r>
          </a:p>
        </p:txBody>
      </p:sp>
      <p:sp>
        <p:nvSpPr>
          <p:cNvPr id="1170747" name="Text Box 315"/>
          <p:cNvSpPr txBox="1">
            <a:spLocks noChangeArrowheads="1"/>
          </p:cNvSpPr>
          <p:nvPr/>
        </p:nvSpPr>
        <p:spPr bwMode="auto">
          <a:xfrm>
            <a:off x="4584700" y="4314825"/>
            <a:ext cx="3603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4</a:t>
            </a:r>
          </a:p>
        </p:txBody>
      </p:sp>
      <p:sp>
        <p:nvSpPr>
          <p:cNvPr id="1170748" name="Text Box 316"/>
          <p:cNvSpPr txBox="1">
            <a:spLocks noChangeArrowheads="1"/>
          </p:cNvSpPr>
          <p:nvPr/>
        </p:nvSpPr>
        <p:spPr bwMode="auto">
          <a:xfrm>
            <a:off x="4584700" y="4700588"/>
            <a:ext cx="3603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5</a:t>
            </a:r>
          </a:p>
        </p:txBody>
      </p:sp>
      <p:sp>
        <p:nvSpPr>
          <p:cNvPr id="1170749" name="Text Box 317"/>
          <p:cNvSpPr txBox="1">
            <a:spLocks noChangeArrowheads="1"/>
          </p:cNvSpPr>
          <p:nvPr/>
        </p:nvSpPr>
        <p:spPr bwMode="auto">
          <a:xfrm>
            <a:off x="4584700" y="5106988"/>
            <a:ext cx="3603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6</a:t>
            </a:r>
          </a:p>
        </p:txBody>
      </p:sp>
      <p:sp>
        <p:nvSpPr>
          <p:cNvPr id="1170750" name="Text Box 318"/>
          <p:cNvSpPr txBox="1">
            <a:spLocks noChangeArrowheads="1"/>
          </p:cNvSpPr>
          <p:nvPr/>
        </p:nvSpPr>
        <p:spPr bwMode="auto">
          <a:xfrm>
            <a:off x="4584700" y="5492750"/>
            <a:ext cx="3603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0</a:t>
            </a:r>
          </a:p>
        </p:txBody>
      </p:sp>
      <p:sp>
        <p:nvSpPr>
          <p:cNvPr id="1170751" name="Text Box 319"/>
          <p:cNvSpPr txBox="1">
            <a:spLocks noChangeArrowheads="1"/>
          </p:cNvSpPr>
          <p:nvPr/>
        </p:nvSpPr>
        <p:spPr bwMode="auto">
          <a:xfrm>
            <a:off x="4584700" y="5899150"/>
            <a:ext cx="3603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1170752" name="Text Box 320"/>
          <p:cNvSpPr txBox="1">
            <a:spLocks noChangeArrowheads="1"/>
          </p:cNvSpPr>
          <p:nvPr/>
        </p:nvSpPr>
        <p:spPr bwMode="auto">
          <a:xfrm>
            <a:off x="4584700" y="6284913"/>
            <a:ext cx="3603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7</a:t>
            </a:r>
          </a:p>
        </p:txBody>
      </p:sp>
      <p:sp>
        <p:nvSpPr>
          <p:cNvPr id="1170753" name="AutoShape 321"/>
          <p:cNvSpPr>
            <a:spLocks/>
          </p:cNvSpPr>
          <p:nvPr/>
        </p:nvSpPr>
        <p:spPr bwMode="auto">
          <a:xfrm>
            <a:off x="2711450" y="2028825"/>
            <a:ext cx="215900" cy="1008063"/>
          </a:xfrm>
          <a:prstGeom prst="rightBrace">
            <a:avLst>
              <a:gd name="adj1" fmla="val 38909"/>
              <a:gd name="adj2" fmla="val 50000"/>
            </a:avLst>
          </a:prstGeom>
          <a:noFill/>
          <a:ln w="28575">
            <a:solidFill>
              <a:srgbClr val="0099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0754" name="AutoShape 322"/>
          <p:cNvSpPr>
            <a:spLocks/>
          </p:cNvSpPr>
          <p:nvPr/>
        </p:nvSpPr>
        <p:spPr bwMode="auto">
          <a:xfrm>
            <a:off x="2711450" y="5572125"/>
            <a:ext cx="215900" cy="6477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8575">
            <a:solidFill>
              <a:srgbClr val="0099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0755" name="AutoShape 323"/>
          <p:cNvSpPr>
            <a:spLocks noChangeArrowheads="1"/>
          </p:cNvSpPr>
          <p:nvPr/>
        </p:nvSpPr>
        <p:spPr bwMode="auto">
          <a:xfrm>
            <a:off x="4656138" y="2100263"/>
            <a:ext cx="215900" cy="1008062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9900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70756" name="AutoShape 324"/>
          <p:cNvSpPr>
            <a:spLocks noChangeArrowheads="1"/>
          </p:cNvSpPr>
          <p:nvPr/>
        </p:nvSpPr>
        <p:spPr bwMode="auto">
          <a:xfrm>
            <a:off x="4656138" y="5492750"/>
            <a:ext cx="215900" cy="865188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99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0757" name="AutoShape 325"/>
          <p:cNvSpPr>
            <a:spLocks/>
          </p:cNvSpPr>
          <p:nvPr/>
        </p:nvSpPr>
        <p:spPr bwMode="auto">
          <a:xfrm>
            <a:off x="4381500" y="3187700"/>
            <a:ext cx="215900" cy="6477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0758" name="Text Box 326"/>
          <p:cNvSpPr txBox="1">
            <a:spLocks noChangeArrowheads="1"/>
          </p:cNvSpPr>
          <p:nvPr/>
        </p:nvSpPr>
        <p:spPr bwMode="auto">
          <a:xfrm>
            <a:off x="3203575" y="1123950"/>
            <a:ext cx="453686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FF6600"/>
                </a:solidFill>
              </a:rPr>
              <a:t>线路控制寄存器 </a:t>
            </a:r>
            <a:r>
              <a:rPr lang="en-US" altLang="zh-CN" sz="2000" smtClean="0">
                <a:solidFill>
                  <a:srgbClr val="FF6600"/>
                </a:solidFill>
              </a:rPr>
              <a:t>D7</a:t>
            </a:r>
            <a:r>
              <a:rPr lang="zh-CN" altLang="en-US" sz="2000">
                <a:solidFill>
                  <a:srgbClr val="FF6600"/>
                </a:solidFill>
              </a:rPr>
              <a:t>，除数锁存位</a:t>
            </a:r>
          </a:p>
        </p:txBody>
      </p:sp>
      <p:sp>
        <p:nvSpPr>
          <p:cNvPr id="1170759" name="Freeform 327"/>
          <p:cNvSpPr>
            <a:spLocks/>
          </p:cNvSpPr>
          <p:nvPr/>
        </p:nvSpPr>
        <p:spPr bwMode="auto">
          <a:xfrm>
            <a:off x="2843213" y="1268413"/>
            <a:ext cx="433387" cy="288925"/>
          </a:xfrm>
          <a:custGeom>
            <a:avLst/>
            <a:gdLst/>
            <a:ahLst/>
            <a:cxnLst>
              <a:cxn ang="0">
                <a:pos x="0" y="181"/>
              </a:cxn>
              <a:cxn ang="0">
                <a:pos x="45" y="45"/>
              </a:cxn>
              <a:cxn ang="0">
                <a:pos x="226" y="0"/>
              </a:cxn>
            </a:cxnLst>
            <a:rect l="0" t="0" r="r" b="b"/>
            <a:pathLst>
              <a:path w="226" h="181">
                <a:moveTo>
                  <a:pt x="0" y="181"/>
                </a:moveTo>
                <a:cubicBezTo>
                  <a:pt x="3" y="128"/>
                  <a:pt x="7" y="75"/>
                  <a:pt x="45" y="45"/>
                </a:cubicBezTo>
                <a:cubicBezTo>
                  <a:pt x="83" y="15"/>
                  <a:pt x="154" y="7"/>
                  <a:pt x="226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0760" name="Text Box 328"/>
          <p:cNvSpPr txBox="1">
            <a:spLocks noChangeArrowheads="1"/>
          </p:cNvSpPr>
          <p:nvPr/>
        </p:nvSpPr>
        <p:spPr bwMode="auto">
          <a:xfrm>
            <a:off x="4767263" y="1935163"/>
            <a:ext cx="8842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D60093"/>
                </a:solidFill>
                <a:latin typeface="Arial" charset="0"/>
              </a:rPr>
              <a:t>3F8</a:t>
            </a:r>
          </a:p>
        </p:txBody>
      </p:sp>
      <p:sp>
        <p:nvSpPr>
          <p:cNvPr id="1170761" name="Text Box 329"/>
          <p:cNvSpPr txBox="1">
            <a:spLocks noChangeArrowheads="1"/>
          </p:cNvSpPr>
          <p:nvPr/>
        </p:nvSpPr>
        <p:spPr bwMode="auto">
          <a:xfrm>
            <a:off x="4767263" y="2311400"/>
            <a:ext cx="8842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D60093"/>
                </a:solidFill>
                <a:latin typeface="Arial" charset="0"/>
              </a:rPr>
              <a:t>3F8</a:t>
            </a:r>
          </a:p>
        </p:txBody>
      </p:sp>
      <p:sp>
        <p:nvSpPr>
          <p:cNvPr id="1170762" name="Text Box 330"/>
          <p:cNvSpPr txBox="1">
            <a:spLocks noChangeArrowheads="1"/>
          </p:cNvSpPr>
          <p:nvPr/>
        </p:nvSpPr>
        <p:spPr bwMode="auto">
          <a:xfrm>
            <a:off x="4767263" y="2690813"/>
            <a:ext cx="8842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D60093"/>
                </a:solidFill>
                <a:latin typeface="Arial" charset="0"/>
              </a:rPr>
              <a:t>3F9</a:t>
            </a:r>
          </a:p>
        </p:txBody>
      </p:sp>
      <p:sp>
        <p:nvSpPr>
          <p:cNvPr id="1170763" name="Text Box 331"/>
          <p:cNvSpPr txBox="1">
            <a:spLocks noChangeArrowheads="1"/>
          </p:cNvSpPr>
          <p:nvPr/>
        </p:nvSpPr>
        <p:spPr bwMode="auto">
          <a:xfrm>
            <a:off x="4767263" y="3098800"/>
            <a:ext cx="8842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D60093"/>
                </a:solidFill>
                <a:latin typeface="Arial" charset="0"/>
              </a:rPr>
              <a:t>3FA</a:t>
            </a:r>
          </a:p>
        </p:txBody>
      </p:sp>
      <p:sp>
        <p:nvSpPr>
          <p:cNvPr id="1170764" name="Text Box 332"/>
          <p:cNvSpPr txBox="1">
            <a:spLocks noChangeArrowheads="1"/>
          </p:cNvSpPr>
          <p:nvPr/>
        </p:nvSpPr>
        <p:spPr bwMode="auto">
          <a:xfrm>
            <a:off x="4767263" y="3908425"/>
            <a:ext cx="8842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D60093"/>
                </a:solidFill>
                <a:latin typeface="Arial" charset="0"/>
              </a:rPr>
              <a:t>3FB</a:t>
            </a:r>
          </a:p>
        </p:txBody>
      </p:sp>
      <p:sp>
        <p:nvSpPr>
          <p:cNvPr id="1170765" name="Text Box 333"/>
          <p:cNvSpPr txBox="1">
            <a:spLocks noChangeArrowheads="1"/>
          </p:cNvSpPr>
          <p:nvPr/>
        </p:nvSpPr>
        <p:spPr bwMode="auto">
          <a:xfrm>
            <a:off x="4767263" y="4325938"/>
            <a:ext cx="8842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D60093"/>
                </a:solidFill>
                <a:latin typeface="Arial" charset="0"/>
              </a:rPr>
              <a:t>3FC</a:t>
            </a:r>
          </a:p>
        </p:txBody>
      </p:sp>
      <p:sp>
        <p:nvSpPr>
          <p:cNvPr id="1170766" name="Text Box 334"/>
          <p:cNvSpPr txBox="1">
            <a:spLocks noChangeArrowheads="1"/>
          </p:cNvSpPr>
          <p:nvPr/>
        </p:nvSpPr>
        <p:spPr bwMode="auto">
          <a:xfrm>
            <a:off x="4767263" y="4732338"/>
            <a:ext cx="8842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D60093"/>
                </a:solidFill>
                <a:latin typeface="Arial" charset="0"/>
              </a:rPr>
              <a:t>3FD</a:t>
            </a:r>
          </a:p>
        </p:txBody>
      </p:sp>
      <p:sp>
        <p:nvSpPr>
          <p:cNvPr id="1170767" name="Text Box 335"/>
          <p:cNvSpPr txBox="1">
            <a:spLocks noChangeArrowheads="1"/>
          </p:cNvSpPr>
          <p:nvPr/>
        </p:nvSpPr>
        <p:spPr bwMode="auto">
          <a:xfrm>
            <a:off x="4767263" y="5108575"/>
            <a:ext cx="8842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D60093"/>
                </a:solidFill>
                <a:latin typeface="Arial" charset="0"/>
              </a:rPr>
              <a:t>3FE</a:t>
            </a:r>
          </a:p>
        </p:txBody>
      </p:sp>
      <p:sp>
        <p:nvSpPr>
          <p:cNvPr id="1170768" name="Text Box 336"/>
          <p:cNvSpPr txBox="1">
            <a:spLocks noChangeArrowheads="1"/>
          </p:cNvSpPr>
          <p:nvPr/>
        </p:nvSpPr>
        <p:spPr bwMode="auto">
          <a:xfrm>
            <a:off x="4767263" y="5487988"/>
            <a:ext cx="8842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D60093"/>
                </a:solidFill>
                <a:latin typeface="Arial" charset="0"/>
              </a:rPr>
              <a:t>3F8</a:t>
            </a:r>
          </a:p>
        </p:txBody>
      </p:sp>
      <p:sp>
        <p:nvSpPr>
          <p:cNvPr id="1170769" name="Text Box 337"/>
          <p:cNvSpPr txBox="1">
            <a:spLocks noChangeArrowheads="1"/>
          </p:cNvSpPr>
          <p:nvPr/>
        </p:nvSpPr>
        <p:spPr bwMode="auto">
          <a:xfrm>
            <a:off x="4767263" y="5895975"/>
            <a:ext cx="8842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D60093"/>
                </a:solidFill>
                <a:latin typeface="Arial" charset="0"/>
              </a:rPr>
              <a:t>3F9</a:t>
            </a:r>
          </a:p>
        </p:txBody>
      </p:sp>
      <p:sp>
        <p:nvSpPr>
          <p:cNvPr id="1170770" name="Text Box 338"/>
          <p:cNvSpPr txBox="1">
            <a:spLocks noChangeArrowheads="1"/>
          </p:cNvSpPr>
          <p:nvPr/>
        </p:nvSpPr>
        <p:spPr bwMode="auto">
          <a:xfrm>
            <a:off x="4767263" y="6284913"/>
            <a:ext cx="8842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D60093"/>
                </a:solidFill>
                <a:latin typeface="Arial" charset="0"/>
              </a:rPr>
              <a:t>3FF</a:t>
            </a:r>
          </a:p>
        </p:txBody>
      </p:sp>
      <p:sp>
        <p:nvSpPr>
          <p:cNvPr id="1170771" name="Text Box 339"/>
          <p:cNvSpPr txBox="1">
            <a:spLocks noChangeArrowheads="1"/>
          </p:cNvSpPr>
          <p:nvPr/>
        </p:nvSpPr>
        <p:spPr bwMode="auto">
          <a:xfrm>
            <a:off x="4787900" y="3500438"/>
            <a:ext cx="8842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D60093"/>
                </a:solidFill>
                <a:latin typeface="Arial" charset="0"/>
              </a:rPr>
              <a:t>3FA</a:t>
            </a:r>
          </a:p>
        </p:txBody>
      </p:sp>
      <p:sp>
        <p:nvSpPr>
          <p:cNvPr id="1170597" name="AutoShape 16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61375" y="188913"/>
            <a:ext cx="503238" cy="504825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ED9C0-4EF8-47B3-8A9B-07CC60AF85E9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116838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1655763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7.3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可编程串行通信接口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8250/16550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二、串行通信接口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8250/16550</a:t>
            </a:r>
            <a:b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   </a:t>
            </a:r>
            <a:r>
              <a:rPr lang="zh-CN" altLang="en-US" sz="2800" b="1">
                <a:solidFill>
                  <a:srgbClr val="FF3300"/>
                </a:solidFill>
                <a:ea typeface="黑体" pitchFamily="2" charset="-122"/>
              </a:rPr>
              <a:t>（五）初始化及应用</a:t>
            </a:r>
          </a:p>
        </p:txBody>
      </p:sp>
      <p:sp>
        <p:nvSpPr>
          <p:cNvPr id="1168388" name="Text Box 4"/>
          <p:cNvSpPr txBox="1">
            <a:spLocks noChangeArrowheads="1"/>
          </p:cNvSpPr>
          <p:nvPr/>
        </p:nvSpPr>
        <p:spPr bwMode="auto">
          <a:xfrm>
            <a:off x="250825" y="6211888"/>
            <a:ext cx="2881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dirty="0" smtClean="0">
                <a:solidFill>
                  <a:schemeClr val="bg2"/>
                </a:solidFill>
              </a:rPr>
              <a:t>初始化</a:t>
            </a:r>
            <a:r>
              <a:rPr kumimoji="1" lang="zh-CN" altLang="en-US" dirty="0">
                <a:solidFill>
                  <a:schemeClr val="bg2"/>
                </a:solidFill>
              </a:rPr>
              <a:t>顺序</a:t>
            </a:r>
          </a:p>
        </p:txBody>
      </p:sp>
      <p:graphicFrame>
        <p:nvGraphicFramePr>
          <p:cNvPr id="1168389" name="Object 5"/>
          <p:cNvGraphicFramePr>
            <a:graphicFrameLocks noChangeAspect="1"/>
          </p:cNvGraphicFramePr>
          <p:nvPr/>
        </p:nvGraphicFramePr>
        <p:xfrm>
          <a:off x="3132138" y="1196975"/>
          <a:ext cx="2325687" cy="54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393" name="Visio" r:id="rId3" imgW="1217033" imgH="2865540" progId="Visio.Drawing.11">
                  <p:embed/>
                </p:oleObj>
              </mc:Choice>
              <mc:Fallback>
                <p:oleObj name="Visio" r:id="rId3" imgW="1217033" imgH="2865540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196975"/>
                        <a:ext cx="2325687" cy="547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8390" name="Object 6"/>
          <p:cNvGraphicFramePr>
            <a:graphicFrameLocks noChangeAspect="1"/>
          </p:cNvGraphicFramePr>
          <p:nvPr/>
        </p:nvGraphicFramePr>
        <p:xfrm>
          <a:off x="5843588" y="214313"/>
          <a:ext cx="2976562" cy="631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394" name="Visio" r:id="rId5" imgW="1222812" imgH="2590590" progId="Visio.Drawing.11">
                  <p:embed/>
                </p:oleObj>
              </mc:Choice>
              <mc:Fallback>
                <p:oleObj name="Visio" r:id="rId5" imgW="1222812" imgH="2590590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588" y="214313"/>
                        <a:ext cx="2976562" cy="631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8391" name="Text Box 7"/>
          <p:cNvSpPr txBox="1">
            <a:spLocks noChangeArrowheads="1"/>
          </p:cNvSpPr>
          <p:nvPr/>
        </p:nvSpPr>
        <p:spPr bwMode="auto">
          <a:xfrm>
            <a:off x="4356100" y="1387475"/>
            <a:ext cx="9366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CC00"/>
                </a:solidFill>
                <a:latin typeface="Arial" charset="0"/>
              </a:rPr>
              <a:t>8250</a:t>
            </a:r>
          </a:p>
        </p:txBody>
      </p:sp>
      <p:sp>
        <p:nvSpPr>
          <p:cNvPr id="1168392" name="Text Box 8"/>
          <p:cNvSpPr txBox="1">
            <a:spLocks noChangeArrowheads="1"/>
          </p:cNvSpPr>
          <p:nvPr/>
        </p:nvSpPr>
        <p:spPr bwMode="auto">
          <a:xfrm>
            <a:off x="7451725" y="404813"/>
            <a:ext cx="11525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CC00"/>
                </a:solidFill>
                <a:latin typeface="Arial" charset="0"/>
              </a:rPr>
              <a:t>16550</a:t>
            </a:r>
          </a:p>
        </p:txBody>
      </p:sp>
      <p:sp>
        <p:nvSpPr>
          <p:cNvPr id="1168393" name="Line 9"/>
          <p:cNvSpPr>
            <a:spLocks noChangeShapeType="1"/>
          </p:cNvSpPr>
          <p:nvPr/>
        </p:nvSpPr>
        <p:spPr bwMode="auto">
          <a:xfrm flipV="1">
            <a:off x="5435600" y="1196975"/>
            <a:ext cx="431800" cy="936625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8394" name="Line 10"/>
          <p:cNvSpPr>
            <a:spLocks noChangeShapeType="1"/>
          </p:cNvSpPr>
          <p:nvPr/>
        </p:nvSpPr>
        <p:spPr bwMode="auto">
          <a:xfrm flipV="1">
            <a:off x="5435600" y="2133600"/>
            <a:ext cx="431800" cy="86360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8395" name="Line 11"/>
          <p:cNvSpPr>
            <a:spLocks noChangeShapeType="1"/>
          </p:cNvSpPr>
          <p:nvPr/>
        </p:nvSpPr>
        <p:spPr bwMode="auto">
          <a:xfrm flipV="1">
            <a:off x="5435600" y="2924175"/>
            <a:ext cx="431800" cy="865188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8396" name="Line 12"/>
          <p:cNvSpPr>
            <a:spLocks noChangeShapeType="1"/>
          </p:cNvSpPr>
          <p:nvPr/>
        </p:nvSpPr>
        <p:spPr bwMode="auto">
          <a:xfrm flipV="1">
            <a:off x="5435600" y="3789363"/>
            <a:ext cx="431800" cy="792162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8397" name="Line 13"/>
          <p:cNvSpPr>
            <a:spLocks noChangeShapeType="1"/>
          </p:cNvSpPr>
          <p:nvPr/>
        </p:nvSpPr>
        <p:spPr bwMode="auto">
          <a:xfrm>
            <a:off x="5435600" y="5300663"/>
            <a:ext cx="431800" cy="144462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8398" name="Line 14"/>
          <p:cNvSpPr>
            <a:spLocks noChangeShapeType="1"/>
          </p:cNvSpPr>
          <p:nvPr/>
        </p:nvSpPr>
        <p:spPr bwMode="auto">
          <a:xfrm>
            <a:off x="5435600" y="6092825"/>
            <a:ext cx="431800" cy="144463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8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8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8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8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8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68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68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68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1683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1683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1683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40"/>
                            </p:stCondLst>
                            <p:childTnLst>
                              <p:par>
                                <p:cTn id="3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116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40"/>
                            </p:stCondLst>
                            <p:childTnLst>
                              <p:par>
                                <p:cTn id="3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16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40"/>
                            </p:stCondLst>
                            <p:childTnLst>
                              <p:par>
                                <p:cTn id="3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116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40"/>
                            </p:stCondLst>
                            <p:childTnLst>
                              <p:par>
                                <p:cTn id="4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116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40"/>
                            </p:stCondLst>
                            <p:childTnLst>
                              <p:par>
                                <p:cTn id="4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116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40"/>
                            </p:stCondLst>
                            <p:childTnLst>
                              <p:par>
                                <p:cTn id="5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16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8388" grpId="0"/>
      <p:bldP spid="1168391" grpId="0"/>
      <p:bldP spid="1168392" grpId="0"/>
      <p:bldP spid="1168393" grpId="0" animBg="1"/>
      <p:bldP spid="1168394" grpId="0" animBg="1"/>
      <p:bldP spid="1168395" grpId="0" animBg="1"/>
      <p:bldP spid="1168396" grpId="0" animBg="1"/>
      <p:bldP spid="1168397" grpId="0" animBg="1"/>
      <p:bldP spid="116839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514379-9B78-4C2D-AE1F-DDB45D7FE974}" type="slidenum">
              <a:rPr lang="zh-CN" altLang="en-US"/>
              <a:pPr/>
              <a:t>62</a:t>
            </a:fld>
            <a:endParaRPr lang="en-US" altLang="zh-CN"/>
          </a:p>
        </p:txBody>
      </p:sp>
      <p:sp>
        <p:nvSpPr>
          <p:cNvPr id="1171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6725" y="404813"/>
            <a:ext cx="8426450" cy="6264275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INT50:	MOV	DX,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3FB</a:t>
            </a:r>
            <a:r>
              <a:rPr lang="en-US" altLang="zh-CN" sz="2000" b="1">
                <a:latin typeface="Times New Roman" pitchFamily="18" charset="0"/>
              </a:rPr>
              <a:t>H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MOV	AL,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80</a:t>
            </a:r>
            <a:r>
              <a:rPr lang="en-US" altLang="zh-CN" sz="2000" b="1">
                <a:latin typeface="Times New Roman" pitchFamily="18" charset="0"/>
              </a:rPr>
              <a:t>H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OUT	DX, AL		; </a:t>
            </a:r>
            <a:r>
              <a:rPr lang="zh-CN" altLang="en-US" sz="2000" b="1">
                <a:latin typeface="Times New Roman" pitchFamily="18" charset="0"/>
              </a:rPr>
              <a:t>将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线路控制寄存器</a:t>
            </a:r>
            <a:r>
              <a:rPr lang="zh-CN" altLang="en-US" sz="2000" b="1">
                <a:latin typeface="Times New Roman" pitchFamily="18" charset="0"/>
              </a:rPr>
              <a:t>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zh-CN" altLang="en-US" sz="2000" b="1">
                <a:latin typeface="Times New Roman" pitchFamily="18" charset="0"/>
              </a:rPr>
              <a:t>				</a:t>
            </a:r>
            <a:r>
              <a:rPr lang="en-US" altLang="zh-CN" sz="2000" b="1">
                <a:latin typeface="Times New Roman" pitchFamily="18" charset="0"/>
              </a:rPr>
              <a:t>; D7=1</a:t>
            </a:r>
            <a:r>
              <a:rPr lang="zh-CN" altLang="en-US" sz="2000" b="1">
                <a:latin typeface="Times New Roman" pitchFamily="18" charset="0"/>
              </a:rPr>
              <a:t>即</a:t>
            </a:r>
            <a:r>
              <a:rPr lang="en-US" altLang="zh-CN" sz="2000" b="1">
                <a:latin typeface="Times New Roman" pitchFamily="18" charset="0"/>
              </a:rPr>
              <a:t>DLAB=1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MOV	DX,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3F8</a:t>
            </a:r>
            <a:r>
              <a:rPr lang="en-US" altLang="zh-CN" sz="2000" b="1">
                <a:latin typeface="Times New Roman" pitchFamily="18" charset="0"/>
              </a:rPr>
              <a:t>H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MOV	AL,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60</a:t>
            </a:r>
            <a:r>
              <a:rPr lang="en-US" altLang="zh-CN" sz="2000" b="1">
                <a:latin typeface="Times New Roman" pitchFamily="18" charset="0"/>
              </a:rPr>
              <a:t>H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OUT	DX, AL		; </a:t>
            </a:r>
            <a:r>
              <a:rPr lang="zh-CN" altLang="en-US" sz="2000" b="1">
                <a:latin typeface="Times New Roman" pitchFamily="18" charset="0"/>
              </a:rPr>
              <a:t>锁存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除数低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8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位</a:t>
            </a:r>
            <a:r>
              <a:rPr lang="zh-CN" altLang="en-US" sz="2000" b="1">
                <a:latin typeface="Times New Roman" pitchFamily="18" charset="0"/>
              </a:rPr>
              <a:t>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zh-CN" altLang="en-US" sz="2000" b="1">
                <a:latin typeface="Times New Roman" pitchFamily="18" charset="0"/>
              </a:rPr>
              <a:t>	</a:t>
            </a:r>
            <a:r>
              <a:rPr lang="en-US" altLang="zh-CN" sz="2000" b="1">
                <a:latin typeface="Times New Roman" pitchFamily="18" charset="0"/>
              </a:rPr>
              <a:t>INC	DX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MOV	AL,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en-US" altLang="zh-CN" sz="2000" b="1">
                <a:latin typeface="Times New Roman" pitchFamily="18" charset="0"/>
              </a:rPr>
              <a:t></a:t>
            </a:r>
          </a:p>
          <a:p>
            <a:pPr marL="0" indent="0">
              <a:lnSpc>
                <a:spcPct val="90000"/>
              </a:lnSpc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OUT	DX, AL		; </a:t>
            </a:r>
            <a:r>
              <a:rPr lang="zh-CN" altLang="en-US" sz="2000" b="1">
                <a:latin typeface="Times New Roman" pitchFamily="18" charset="0"/>
              </a:rPr>
              <a:t>锁存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除数高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8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位</a:t>
            </a:r>
            <a:r>
              <a:rPr lang="zh-CN" altLang="en-US" sz="2000" b="1">
                <a:latin typeface="Times New Roman" pitchFamily="18" charset="0"/>
              </a:rPr>
              <a:t>，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除数：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0060H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，即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96</a:t>
            </a:r>
            <a:r>
              <a:rPr lang="en-US" altLang="zh-CN" sz="2000" b="1">
                <a:latin typeface="Times New Roman" pitchFamily="18" charset="0"/>
              </a:rPr>
              <a:t></a:t>
            </a:r>
          </a:p>
          <a:p>
            <a:pPr marL="0" indent="0">
              <a:lnSpc>
                <a:spcPct val="90000"/>
              </a:lnSpc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MOV	DX,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3FB</a:t>
            </a:r>
            <a:r>
              <a:rPr lang="en-US" altLang="zh-CN" sz="2000" b="1">
                <a:latin typeface="Times New Roman" pitchFamily="18" charset="0"/>
              </a:rPr>
              <a:t>H</a:t>
            </a:r>
          </a:p>
          <a:p>
            <a:pPr marL="0" indent="0">
              <a:lnSpc>
                <a:spcPct val="90000"/>
              </a:lnSpc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MOV	AL,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0A</a:t>
            </a:r>
            <a:r>
              <a:rPr lang="en-US" altLang="zh-CN" sz="2000" b="1">
                <a:latin typeface="Times New Roman" pitchFamily="18" charset="0"/>
              </a:rPr>
              <a:t>H	; </a:t>
            </a:r>
            <a:r>
              <a:rPr lang="en-US" altLang="zh-CN" sz="2000" b="1">
                <a:solidFill>
                  <a:srgbClr val="0000FF"/>
                </a:solidFill>
              </a:rPr>
              <a:t>000 </a:t>
            </a:r>
            <a:r>
              <a:rPr lang="en-US" altLang="zh-CN" sz="2000" b="1">
                <a:solidFill>
                  <a:srgbClr val="006600"/>
                </a:solidFill>
              </a:rPr>
              <a:t>01</a:t>
            </a:r>
            <a:r>
              <a:rPr lang="en-US" altLang="zh-CN" sz="2000" b="1">
                <a:solidFill>
                  <a:srgbClr val="0000FF"/>
                </a:solidFill>
              </a:rPr>
              <a:t> </a:t>
            </a:r>
            <a:r>
              <a:rPr lang="en-US" altLang="zh-CN" sz="2000" b="1">
                <a:solidFill>
                  <a:srgbClr val="CC0066"/>
                </a:solidFill>
              </a:rPr>
              <a:t>0</a:t>
            </a:r>
            <a:r>
              <a:rPr lang="en-US" altLang="zh-CN" sz="2000" b="1">
                <a:solidFill>
                  <a:srgbClr val="0000FF"/>
                </a:solidFill>
              </a:rPr>
              <a:t> </a:t>
            </a:r>
            <a:r>
              <a:rPr lang="en-US" altLang="zh-CN" sz="2000" b="1">
                <a:solidFill>
                  <a:srgbClr val="FF6600"/>
                </a:solidFill>
              </a:rPr>
              <a:t>10</a:t>
            </a:r>
          </a:p>
          <a:p>
            <a:pPr marL="0" indent="0">
              <a:lnSpc>
                <a:spcPct val="90000"/>
              </a:lnSpc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OUT	DX, AL		; </a:t>
            </a:r>
            <a:r>
              <a:rPr lang="zh-CN" altLang="en-US" sz="2000" b="1">
                <a:latin typeface="Times New Roman" pitchFamily="18" charset="0"/>
              </a:rPr>
              <a:t>初始化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线路控制寄存器</a:t>
            </a:r>
            <a:r>
              <a:rPr lang="zh-CN" altLang="en-US" sz="2000" b="1">
                <a:latin typeface="Times New Roman" pitchFamily="18" charset="0"/>
              </a:rPr>
              <a:t></a:t>
            </a:r>
          </a:p>
          <a:p>
            <a:pPr marL="0" indent="0">
              <a:lnSpc>
                <a:spcPct val="90000"/>
              </a:lnSpc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MOV	DX,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3FC</a:t>
            </a:r>
            <a:r>
              <a:rPr lang="en-US" altLang="zh-CN" sz="2000" b="1">
                <a:latin typeface="Times New Roman" pitchFamily="18" charset="0"/>
              </a:rPr>
              <a:t>H</a:t>
            </a:r>
          </a:p>
          <a:p>
            <a:pPr marL="0" indent="0">
              <a:lnSpc>
                <a:spcPct val="90000"/>
              </a:lnSpc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MOV	AL,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03</a:t>
            </a:r>
            <a:r>
              <a:rPr lang="en-US" altLang="zh-CN" sz="2000" b="1">
                <a:latin typeface="Times New Roman" pitchFamily="18" charset="0"/>
              </a:rPr>
              <a:t>H	; </a:t>
            </a:r>
            <a:r>
              <a:rPr lang="en-US" altLang="zh-CN" sz="2000" b="1">
                <a:solidFill>
                  <a:srgbClr val="0000FF"/>
                </a:solidFill>
              </a:rPr>
              <a:t>0000 </a:t>
            </a:r>
            <a:r>
              <a:rPr lang="en-US" altLang="zh-CN" sz="2000" b="1">
                <a:solidFill>
                  <a:srgbClr val="FF6600"/>
                </a:solidFill>
              </a:rPr>
              <a:t>0</a:t>
            </a:r>
            <a:r>
              <a:rPr lang="en-US" altLang="zh-CN" sz="2000" b="1">
                <a:solidFill>
                  <a:srgbClr val="0000FF"/>
                </a:solidFill>
              </a:rPr>
              <a:t>0</a:t>
            </a:r>
            <a:r>
              <a:rPr lang="en-US" altLang="zh-CN" sz="2000" b="1">
                <a:solidFill>
                  <a:srgbClr val="006600"/>
                </a:solidFill>
              </a:rPr>
              <a:t>1</a:t>
            </a:r>
            <a:r>
              <a:rPr lang="en-US" altLang="zh-CN" sz="2000" b="1">
                <a:solidFill>
                  <a:srgbClr val="CC0066"/>
                </a:solidFill>
              </a:rPr>
              <a:t>1</a:t>
            </a:r>
          </a:p>
          <a:p>
            <a:pPr marL="0" indent="0">
              <a:lnSpc>
                <a:spcPct val="90000"/>
              </a:lnSpc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OUT	DX, AL		; </a:t>
            </a:r>
            <a:r>
              <a:rPr lang="zh-CN" altLang="en-US" sz="2000" b="1">
                <a:latin typeface="Times New Roman" pitchFamily="18" charset="0"/>
              </a:rPr>
              <a:t>初始化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MODEM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控制寄存器</a:t>
            </a:r>
            <a:r>
              <a:rPr lang="zh-CN" altLang="en-US" sz="2000" b="1">
                <a:latin typeface="Times New Roman" pitchFamily="18" charset="0"/>
              </a:rPr>
              <a:t></a:t>
            </a:r>
          </a:p>
          <a:p>
            <a:pPr marL="0" indent="0">
              <a:lnSpc>
                <a:spcPct val="90000"/>
              </a:lnSpc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MOV	DX,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3F9</a:t>
            </a:r>
            <a:r>
              <a:rPr lang="en-US" altLang="zh-CN" sz="2000" b="1">
                <a:latin typeface="Times New Roman" pitchFamily="18" charset="0"/>
              </a:rPr>
              <a:t>H</a:t>
            </a:r>
          </a:p>
          <a:p>
            <a:pPr marL="0" indent="0">
              <a:lnSpc>
                <a:spcPct val="90000"/>
              </a:lnSpc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MOV	AL, 0		; </a:t>
            </a:r>
            <a:r>
              <a:rPr lang="zh-CN" altLang="en-US" sz="2000" b="1">
                <a:latin typeface="Times New Roman" pitchFamily="18" charset="0"/>
              </a:rPr>
              <a:t>不允许中断</a:t>
            </a:r>
          </a:p>
          <a:p>
            <a:pPr marL="0" indent="0">
              <a:lnSpc>
                <a:spcPct val="90000"/>
              </a:lnSpc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OUT	DX, AL		; </a:t>
            </a:r>
            <a:r>
              <a:rPr lang="zh-CN" altLang="en-US" sz="2000" b="1">
                <a:latin typeface="Times New Roman" pitchFamily="18" charset="0"/>
              </a:rPr>
              <a:t>写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中断允许寄存器</a:t>
            </a:r>
            <a:r>
              <a:rPr lang="zh-CN" altLang="en-US" sz="2000" b="1">
                <a:latin typeface="Times New Roman" pitchFamily="18" charset="0"/>
              </a:rPr>
              <a:t> </a:t>
            </a:r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1171463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88225" y="1333500"/>
            <a:ext cx="1504950" cy="439738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</a:rPr>
              <a:t>寄存器寻址</a:t>
            </a:r>
          </a:p>
        </p:txBody>
      </p:sp>
      <p:sp>
        <p:nvSpPr>
          <p:cNvPr id="1171464" name="Text Box 8"/>
          <p:cNvSpPr txBox="1">
            <a:spLocks noChangeArrowheads="1"/>
          </p:cNvSpPr>
          <p:nvPr/>
        </p:nvSpPr>
        <p:spPr bwMode="auto">
          <a:xfrm>
            <a:off x="3779838" y="3284538"/>
            <a:ext cx="11525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6600"/>
                </a:solidFill>
              </a:rPr>
              <a:t>奇校验</a:t>
            </a:r>
          </a:p>
        </p:txBody>
      </p:sp>
      <p:sp>
        <p:nvSpPr>
          <p:cNvPr id="1171465" name="Text Box 9"/>
          <p:cNvSpPr txBox="1">
            <a:spLocks noChangeArrowheads="1"/>
          </p:cNvSpPr>
          <p:nvPr/>
        </p:nvSpPr>
        <p:spPr bwMode="auto">
          <a:xfrm>
            <a:off x="5364163" y="3284538"/>
            <a:ext cx="1439862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CC0066"/>
                </a:solidFill>
                <a:latin typeface="Arial" charset="0"/>
              </a:rPr>
              <a:t>1</a:t>
            </a:r>
            <a:r>
              <a:rPr lang="zh-CN" altLang="en-US" sz="1800">
                <a:solidFill>
                  <a:srgbClr val="CC0066"/>
                </a:solidFill>
                <a:latin typeface="Arial" charset="0"/>
              </a:rPr>
              <a:t>位停止位</a:t>
            </a:r>
          </a:p>
        </p:txBody>
      </p:sp>
      <p:sp>
        <p:nvSpPr>
          <p:cNvPr id="1171466" name="Text Box 10"/>
          <p:cNvSpPr txBox="1">
            <a:spLocks noChangeArrowheads="1"/>
          </p:cNvSpPr>
          <p:nvPr/>
        </p:nvSpPr>
        <p:spPr bwMode="auto">
          <a:xfrm>
            <a:off x="5795963" y="3644900"/>
            <a:ext cx="14398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6600"/>
                </a:solidFill>
                <a:latin typeface="Arial" charset="0"/>
              </a:rPr>
              <a:t>7</a:t>
            </a:r>
            <a:r>
              <a:rPr lang="zh-CN" altLang="en-US" sz="1800">
                <a:solidFill>
                  <a:srgbClr val="FF6600"/>
                </a:solidFill>
                <a:latin typeface="Arial" charset="0"/>
              </a:rPr>
              <a:t>位数据</a:t>
            </a:r>
          </a:p>
        </p:txBody>
      </p:sp>
      <p:sp>
        <p:nvSpPr>
          <p:cNvPr id="1171467" name="Line 11"/>
          <p:cNvSpPr>
            <a:spLocks noChangeShapeType="1"/>
          </p:cNvSpPr>
          <p:nvPr/>
        </p:nvSpPr>
        <p:spPr bwMode="auto">
          <a:xfrm flipH="1" flipV="1">
            <a:off x="4716463" y="3500438"/>
            <a:ext cx="287337" cy="2159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1468" name="Line 12"/>
          <p:cNvSpPr>
            <a:spLocks noChangeShapeType="1"/>
          </p:cNvSpPr>
          <p:nvPr/>
        </p:nvSpPr>
        <p:spPr bwMode="auto">
          <a:xfrm flipV="1">
            <a:off x="5292725" y="3500438"/>
            <a:ext cx="215900" cy="21590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1469" name="Line 13"/>
          <p:cNvSpPr>
            <a:spLocks noChangeShapeType="1"/>
          </p:cNvSpPr>
          <p:nvPr/>
        </p:nvSpPr>
        <p:spPr bwMode="auto">
          <a:xfrm>
            <a:off x="5724525" y="3860800"/>
            <a:ext cx="360363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1470" name="AutoShape 1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599363" y="3576638"/>
            <a:ext cx="1293812" cy="788987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</a:rPr>
              <a:t>线路控制</a:t>
            </a:r>
          </a:p>
          <a:p>
            <a:r>
              <a:rPr lang="zh-CN" altLang="en-US" sz="2000">
                <a:solidFill>
                  <a:schemeClr val="bg2"/>
                </a:solidFill>
              </a:rPr>
              <a:t>寄存器</a:t>
            </a:r>
          </a:p>
        </p:txBody>
      </p:sp>
      <p:sp>
        <p:nvSpPr>
          <p:cNvPr id="1171471" name="Text Box 15"/>
          <p:cNvSpPr txBox="1">
            <a:spLocks noChangeArrowheads="1"/>
          </p:cNvSpPr>
          <p:nvPr/>
        </p:nvSpPr>
        <p:spPr bwMode="auto">
          <a:xfrm>
            <a:off x="3779838" y="4437063"/>
            <a:ext cx="1439862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6600"/>
                </a:solidFill>
              </a:rPr>
              <a:t>RTS</a:t>
            </a:r>
            <a:r>
              <a:rPr lang="zh-CN" altLang="en-US" sz="1800">
                <a:solidFill>
                  <a:srgbClr val="006600"/>
                </a:solidFill>
              </a:rPr>
              <a:t>低电平</a:t>
            </a:r>
          </a:p>
        </p:txBody>
      </p:sp>
      <p:sp>
        <p:nvSpPr>
          <p:cNvPr id="1171472" name="Text Box 16"/>
          <p:cNvSpPr txBox="1">
            <a:spLocks noChangeArrowheads="1"/>
          </p:cNvSpPr>
          <p:nvPr/>
        </p:nvSpPr>
        <p:spPr bwMode="auto">
          <a:xfrm>
            <a:off x="5724525" y="4365625"/>
            <a:ext cx="1439863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CC0066"/>
                </a:solidFill>
              </a:rPr>
              <a:t>DTR</a:t>
            </a:r>
            <a:r>
              <a:rPr lang="zh-CN" altLang="en-US" sz="1800">
                <a:solidFill>
                  <a:srgbClr val="CC0066"/>
                </a:solidFill>
              </a:rPr>
              <a:t>低电平</a:t>
            </a:r>
          </a:p>
        </p:txBody>
      </p:sp>
      <p:sp>
        <p:nvSpPr>
          <p:cNvPr id="1171473" name="Line 17"/>
          <p:cNvSpPr>
            <a:spLocks noChangeShapeType="1"/>
          </p:cNvSpPr>
          <p:nvPr/>
        </p:nvSpPr>
        <p:spPr bwMode="auto">
          <a:xfrm flipH="1" flipV="1">
            <a:off x="5076825" y="4652963"/>
            <a:ext cx="215900" cy="144462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1474" name="Line 18"/>
          <p:cNvSpPr>
            <a:spLocks noChangeShapeType="1"/>
          </p:cNvSpPr>
          <p:nvPr/>
        </p:nvSpPr>
        <p:spPr bwMode="auto">
          <a:xfrm flipV="1">
            <a:off x="5508625" y="4581525"/>
            <a:ext cx="287338" cy="21590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1475" name="Line 19"/>
          <p:cNvSpPr>
            <a:spLocks noChangeShapeType="1"/>
          </p:cNvSpPr>
          <p:nvPr/>
        </p:nvSpPr>
        <p:spPr bwMode="auto">
          <a:xfrm>
            <a:off x="3924300" y="4508500"/>
            <a:ext cx="4318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1476" name="Line 20"/>
          <p:cNvSpPr>
            <a:spLocks noChangeShapeType="1"/>
          </p:cNvSpPr>
          <p:nvPr/>
        </p:nvSpPr>
        <p:spPr bwMode="auto">
          <a:xfrm>
            <a:off x="5867400" y="4437063"/>
            <a:ext cx="433388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1477" name="AutoShape 2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58113" y="4484688"/>
            <a:ext cx="1135062" cy="1125537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chemeClr val="bg2"/>
                </a:solidFill>
              </a:rPr>
              <a:t>Modem</a:t>
            </a:r>
            <a:br>
              <a:rPr lang="en-US" altLang="zh-CN" sz="2000">
                <a:solidFill>
                  <a:schemeClr val="bg2"/>
                </a:solidFill>
              </a:rPr>
            </a:br>
            <a:r>
              <a:rPr lang="zh-CN" altLang="en-US" sz="2000">
                <a:solidFill>
                  <a:schemeClr val="bg2"/>
                </a:solidFill>
              </a:rPr>
              <a:t>控制</a:t>
            </a:r>
            <a:br>
              <a:rPr lang="zh-CN" altLang="en-US" sz="2000">
                <a:solidFill>
                  <a:schemeClr val="bg2"/>
                </a:solidFill>
              </a:rPr>
            </a:br>
            <a:r>
              <a:rPr lang="zh-CN" altLang="en-US" sz="2000">
                <a:solidFill>
                  <a:schemeClr val="bg2"/>
                </a:solidFill>
              </a:rPr>
              <a:t>寄存器</a:t>
            </a:r>
          </a:p>
        </p:txBody>
      </p:sp>
      <p:sp>
        <p:nvSpPr>
          <p:cNvPr id="1171478" name="AutoShape 2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786438" y="4724400"/>
            <a:ext cx="755650" cy="439738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</a:rPr>
              <a:t>引脚</a:t>
            </a:r>
          </a:p>
        </p:txBody>
      </p:sp>
      <p:sp>
        <p:nvSpPr>
          <p:cNvPr id="1171479" name="AutoShape 23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877050" y="5942013"/>
            <a:ext cx="2016125" cy="439737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</a:rPr>
              <a:t>中断允许寄存器</a:t>
            </a:r>
          </a:p>
        </p:txBody>
      </p:sp>
      <p:sp>
        <p:nvSpPr>
          <p:cNvPr id="1171480" name="Text Box 24"/>
          <p:cNvSpPr txBox="1">
            <a:spLocks noChangeArrowheads="1"/>
          </p:cNvSpPr>
          <p:nvPr/>
        </p:nvSpPr>
        <p:spPr bwMode="auto">
          <a:xfrm>
            <a:off x="6084888" y="2565400"/>
            <a:ext cx="27368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</a:rPr>
              <a:t>1843200/(16×96)</a:t>
            </a:r>
            <a:r>
              <a:rPr lang="zh-CN" altLang="en-US" sz="1800">
                <a:solidFill>
                  <a:srgbClr val="0000FF"/>
                </a:solidFill>
              </a:rPr>
              <a:t>＝</a:t>
            </a:r>
            <a:r>
              <a:rPr lang="en-US" altLang="zh-CN" sz="1800">
                <a:solidFill>
                  <a:srgbClr val="0000FF"/>
                </a:solidFill>
              </a:rPr>
              <a:t>1200</a:t>
            </a:r>
          </a:p>
        </p:txBody>
      </p:sp>
      <p:sp>
        <p:nvSpPr>
          <p:cNvPr id="1171481" name="Text Box 25"/>
          <p:cNvSpPr txBox="1">
            <a:spLocks noChangeArrowheads="1"/>
          </p:cNvSpPr>
          <p:nvPr/>
        </p:nvSpPr>
        <p:spPr bwMode="auto">
          <a:xfrm>
            <a:off x="3852863" y="5438775"/>
            <a:ext cx="266382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FF6600"/>
                </a:solidFill>
              </a:rPr>
              <a:t>OUT</a:t>
            </a:r>
            <a:r>
              <a:rPr lang="en-US" altLang="zh-CN" sz="1800" baseline="-25000">
                <a:solidFill>
                  <a:srgbClr val="FF6600"/>
                </a:solidFill>
              </a:rPr>
              <a:t>2</a:t>
            </a:r>
            <a:r>
              <a:rPr lang="zh-CN" altLang="en-US" sz="1800">
                <a:solidFill>
                  <a:srgbClr val="FF6600"/>
                </a:solidFill>
              </a:rPr>
              <a:t>高电平，禁止中断</a:t>
            </a:r>
          </a:p>
        </p:txBody>
      </p:sp>
      <p:sp>
        <p:nvSpPr>
          <p:cNvPr id="1171482" name="Line 26"/>
          <p:cNvSpPr>
            <a:spLocks noChangeShapeType="1"/>
          </p:cNvSpPr>
          <p:nvPr/>
        </p:nvSpPr>
        <p:spPr bwMode="auto">
          <a:xfrm>
            <a:off x="3975100" y="5510213"/>
            <a:ext cx="4540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1483" name="Freeform 27"/>
          <p:cNvSpPr>
            <a:spLocks/>
          </p:cNvSpPr>
          <p:nvPr/>
        </p:nvSpPr>
        <p:spPr bwMode="auto">
          <a:xfrm>
            <a:off x="3648075" y="5013325"/>
            <a:ext cx="1355725" cy="576263"/>
          </a:xfrm>
          <a:custGeom>
            <a:avLst/>
            <a:gdLst/>
            <a:ahLst/>
            <a:cxnLst>
              <a:cxn ang="0">
                <a:pos x="854" y="0"/>
              </a:cxn>
              <a:cxn ang="0">
                <a:pos x="401" y="91"/>
              </a:cxn>
              <a:cxn ang="0">
                <a:pos x="38" y="136"/>
              </a:cxn>
              <a:cxn ang="0">
                <a:pos x="174" y="363"/>
              </a:cxn>
            </a:cxnLst>
            <a:rect l="0" t="0" r="r" b="b"/>
            <a:pathLst>
              <a:path w="854" h="363">
                <a:moveTo>
                  <a:pt x="854" y="0"/>
                </a:moveTo>
                <a:cubicBezTo>
                  <a:pt x="695" y="34"/>
                  <a:pt x="537" y="68"/>
                  <a:pt x="401" y="91"/>
                </a:cubicBezTo>
                <a:cubicBezTo>
                  <a:pt x="265" y="114"/>
                  <a:pt x="76" y="91"/>
                  <a:pt x="38" y="136"/>
                </a:cubicBezTo>
                <a:cubicBezTo>
                  <a:pt x="0" y="181"/>
                  <a:pt x="87" y="272"/>
                  <a:pt x="174" y="363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1484" name="AutoShape 2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80288" y="765175"/>
            <a:ext cx="1512887" cy="439738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</a:rPr>
              <a:t>图</a:t>
            </a:r>
            <a:r>
              <a:rPr lang="en-US" altLang="zh-CN" sz="2000">
                <a:solidFill>
                  <a:schemeClr val="bg2"/>
                </a:solidFill>
              </a:rPr>
              <a:t>7.37</a:t>
            </a:r>
          </a:p>
        </p:txBody>
      </p:sp>
      <p:sp>
        <p:nvSpPr>
          <p:cNvPr id="1171488" name="AutoShape 32"/>
          <p:cNvSpPr>
            <a:spLocks noChangeArrowheads="1"/>
          </p:cNvSpPr>
          <p:nvPr/>
        </p:nvSpPr>
        <p:spPr bwMode="auto">
          <a:xfrm>
            <a:off x="250825" y="4076700"/>
            <a:ext cx="647700" cy="576263"/>
          </a:xfrm>
          <a:prstGeom prst="star5">
            <a:avLst/>
          </a:prstGeom>
          <a:solidFill>
            <a:srgbClr val="FFFF00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71492" name="AutoShape 36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7950" y="3071813"/>
            <a:ext cx="1038225" cy="788987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</a:rPr>
              <a:t>初始化</a:t>
            </a:r>
          </a:p>
          <a:p>
            <a:r>
              <a:rPr lang="en-US" altLang="zh-CN" sz="2000">
                <a:solidFill>
                  <a:srgbClr val="CC0000"/>
                </a:solidFill>
              </a:rPr>
              <a:t>FIFO</a:t>
            </a:r>
          </a:p>
        </p:txBody>
      </p:sp>
      <p:grpSp>
        <p:nvGrpSpPr>
          <p:cNvPr id="1171493" name="Group 37"/>
          <p:cNvGrpSpPr>
            <a:grpSpLocks/>
          </p:cNvGrpSpPr>
          <p:nvPr/>
        </p:nvGrpSpPr>
        <p:grpSpPr bwMode="auto">
          <a:xfrm>
            <a:off x="466725" y="3787775"/>
            <a:ext cx="1225550" cy="1225550"/>
            <a:chOff x="385" y="2387"/>
            <a:chExt cx="681" cy="726"/>
          </a:xfrm>
        </p:grpSpPr>
        <p:sp>
          <p:nvSpPr>
            <p:cNvPr id="1171490" name="Freeform 34"/>
            <p:cNvSpPr>
              <a:spLocks/>
            </p:cNvSpPr>
            <p:nvPr/>
          </p:nvSpPr>
          <p:spPr bwMode="auto">
            <a:xfrm>
              <a:off x="385" y="2387"/>
              <a:ext cx="681" cy="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8" y="272"/>
                </a:cxn>
                <a:cxn ang="0">
                  <a:pos x="681" y="363"/>
                </a:cxn>
              </a:cxnLst>
              <a:rect l="0" t="0" r="r" b="b"/>
              <a:pathLst>
                <a:path w="681" h="363">
                  <a:moveTo>
                    <a:pt x="0" y="0"/>
                  </a:moveTo>
                  <a:cubicBezTo>
                    <a:pt x="102" y="105"/>
                    <a:pt x="204" y="211"/>
                    <a:pt x="318" y="272"/>
                  </a:cubicBezTo>
                  <a:cubicBezTo>
                    <a:pt x="432" y="333"/>
                    <a:pt x="556" y="348"/>
                    <a:pt x="681" y="363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1491" name="Freeform 35"/>
            <p:cNvSpPr>
              <a:spLocks/>
            </p:cNvSpPr>
            <p:nvPr/>
          </p:nvSpPr>
          <p:spPr bwMode="auto">
            <a:xfrm flipV="1">
              <a:off x="385" y="2750"/>
              <a:ext cx="681" cy="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8" y="272"/>
                </a:cxn>
                <a:cxn ang="0">
                  <a:pos x="681" y="363"/>
                </a:cxn>
              </a:cxnLst>
              <a:rect l="0" t="0" r="r" b="b"/>
              <a:pathLst>
                <a:path w="681" h="363">
                  <a:moveTo>
                    <a:pt x="0" y="0"/>
                  </a:moveTo>
                  <a:cubicBezTo>
                    <a:pt x="102" y="105"/>
                    <a:pt x="204" y="211"/>
                    <a:pt x="318" y="272"/>
                  </a:cubicBezTo>
                  <a:cubicBezTo>
                    <a:pt x="432" y="333"/>
                    <a:pt x="556" y="348"/>
                    <a:pt x="681" y="363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71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1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714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7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148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38333-9685-4F0F-9523-7EAB0DFB0C22}" type="slidenum">
              <a:rPr lang="zh-CN" altLang="en-US"/>
              <a:pPr/>
              <a:t>63</a:t>
            </a:fld>
            <a:endParaRPr lang="en-US" altLang="zh-CN"/>
          </a:p>
        </p:txBody>
      </p:sp>
      <p:sp>
        <p:nvSpPr>
          <p:cNvPr id="1214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6725" y="1771650"/>
            <a:ext cx="8497888" cy="4321175"/>
          </a:xfrm>
        </p:spPr>
        <p:txBody>
          <a:bodyPr/>
          <a:lstStyle/>
          <a:p>
            <a:pPr marL="358775" indent="-358775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初始化程序：</a:t>
            </a:r>
          </a:p>
          <a:p>
            <a:pPr marL="358775" indent="-358775">
              <a:spcBef>
                <a:spcPct val="10000"/>
              </a:spcBef>
              <a:buFont typeface="Wingdings" pitchFamily="2" charset="2"/>
              <a:buNone/>
            </a:pPr>
            <a:endParaRPr lang="en-US" altLang="zh-CN" sz="2400" b="1">
              <a:latin typeface="Times New Roman" pitchFamily="18" charset="0"/>
            </a:endParaRPr>
          </a:p>
          <a:p>
            <a:pPr marL="358775" indent="-358775">
              <a:spcBef>
                <a:spcPct val="10000"/>
              </a:spcBef>
              <a:buFont typeface="Wingdings" pitchFamily="2" charset="2"/>
              <a:buNone/>
            </a:pPr>
            <a:endParaRPr lang="en-US" altLang="zh-CN" sz="2400" b="1">
              <a:latin typeface="Times New Roman" pitchFamily="18" charset="0"/>
            </a:endParaRPr>
          </a:p>
          <a:p>
            <a:pPr marL="358775" indent="-358775">
              <a:spcBef>
                <a:spcPct val="10000"/>
              </a:spcBef>
              <a:buFont typeface="Wingdings" pitchFamily="2" charset="2"/>
              <a:buNone/>
            </a:pPr>
            <a:endParaRPr lang="en-US" altLang="zh-CN" sz="2400" b="1">
              <a:latin typeface="Times New Roman" pitchFamily="18" charset="0"/>
            </a:endParaRPr>
          </a:p>
          <a:p>
            <a:pPr marL="358775" indent="-358775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MOV	  DX , 3FAH</a:t>
            </a:r>
          </a:p>
          <a:p>
            <a:pPr marL="358775" indent="-358775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MOV	  AL , 07H</a:t>
            </a:r>
          </a:p>
          <a:p>
            <a:pPr marL="358775" indent="-358775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OUT	  DX , AL        ;</a:t>
            </a:r>
            <a:r>
              <a:rPr lang="zh-CN" altLang="en-US" sz="2400" b="1">
                <a:latin typeface="Times New Roman" pitchFamily="18" charset="0"/>
              </a:rPr>
              <a:t>初始化</a:t>
            </a:r>
            <a:r>
              <a:rPr lang="en-US" altLang="zh-CN" sz="2400" b="1">
                <a:latin typeface="Times New Roman" pitchFamily="18" charset="0"/>
              </a:rPr>
              <a:t>FIFO</a:t>
            </a:r>
            <a:r>
              <a:rPr lang="zh-CN" altLang="en-US" sz="2400" b="1">
                <a:latin typeface="Times New Roman" pitchFamily="18" charset="0"/>
              </a:rPr>
              <a:t>控制寄存器</a:t>
            </a:r>
          </a:p>
          <a:p>
            <a:pPr marL="358775" indent="-358775">
              <a:spcAft>
                <a:spcPct val="10000"/>
              </a:spcAft>
              <a:buFont typeface="Wingdings" pitchFamily="2" charset="2"/>
              <a:buNone/>
            </a:pP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121446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622300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rgbClr val="FF0000"/>
                </a:solidFill>
                <a:ea typeface="黑体" pitchFamily="2" charset="-122"/>
              </a:rPr>
              <a:t>16550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在初始化时，与</a:t>
            </a:r>
            <a:r>
              <a:rPr lang="en-US" altLang="zh-CN" sz="2800" b="1">
                <a:solidFill>
                  <a:srgbClr val="FF0000"/>
                </a:solidFill>
                <a:ea typeface="黑体" pitchFamily="2" charset="-122"/>
              </a:rPr>
              <a:t>8250</a:t>
            </a:r>
            <a:r>
              <a:rPr lang="zh-CN" altLang="en-US" sz="2800" b="1">
                <a:solidFill>
                  <a:srgbClr val="008000"/>
                </a:solidFill>
                <a:ea typeface="黑体" pitchFamily="2" charset="-122"/>
              </a:rPr>
              <a:t>比较，需增加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初始化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FIFO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控制器</a:t>
            </a:r>
            <a:r>
              <a:rPr lang="zh-CN" altLang="en-US" sz="2800" b="1">
                <a:solidFill>
                  <a:srgbClr val="008000"/>
                </a:solidFill>
                <a:ea typeface="黑体" pitchFamily="2" charset="-122"/>
              </a:rPr>
              <a:t>部分：</a:t>
            </a:r>
            <a:endParaRPr lang="zh-CN" altLang="en-US" sz="2800" b="1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1214468" name="Text Box 4"/>
          <p:cNvSpPr txBox="1">
            <a:spLocks noChangeArrowheads="1"/>
          </p:cNvSpPr>
          <p:nvPr/>
        </p:nvSpPr>
        <p:spPr bwMode="auto">
          <a:xfrm>
            <a:off x="1619250" y="2565400"/>
            <a:ext cx="549275" cy="8651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/>
              </a:rPr>
              <a:t>……</a:t>
            </a:r>
            <a:endParaRPr lang="en-US" altLang="zh-CN"/>
          </a:p>
        </p:txBody>
      </p:sp>
      <p:sp>
        <p:nvSpPr>
          <p:cNvPr id="1214469" name="Text Box 5"/>
          <p:cNvSpPr txBox="1">
            <a:spLocks noChangeArrowheads="1"/>
          </p:cNvSpPr>
          <p:nvPr/>
        </p:nvSpPr>
        <p:spPr bwMode="auto">
          <a:xfrm>
            <a:off x="1619250" y="4724400"/>
            <a:ext cx="549275" cy="8651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/>
              </a:rPr>
              <a:t>……</a:t>
            </a:r>
            <a:endParaRPr lang="en-US" altLang="zh-CN"/>
          </a:p>
        </p:txBody>
      </p:sp>
      <p:sp>
        <p:nvSpPr>
          <p:cNvPr id="1214476" name="AutoShape 12"/>
          <p:cNvSpPr>
            <a:spLocks noChangeArrowheads="1"/>
          </p:cNvSpPr>
          <p:nvPr/>
        </p:nvSpPr>
        <p:spPr bwMode="auto">
          <a:xfrm>
            <a:off x="2124075" y="2565400"/>
            <a:ext cx="647700" cy="576263"/>
          </a:xfrm>
          <a:prstGeom prst="star5">
            <a:avLst/>
          </a:prstGeom>
          <a:solidFill>
            <a:srgbClr val="FFFF00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14477" name="AutoShape 1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88225" y="5437188"/>
            <a:ext cx="1504950" cy="439737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</a:rPr>
              <a:t>寄存器寻址</a:t>
            </a:r>
          </a:p>
        </p:txBody>
      </p:sp>
      <p:sp>
        <p:nvSpPr>
          <p:cNvPr id="1214479" name="AutoShape 1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781800" y="4292600"/>
            <a:ext cx="2111375" cy="439738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chemeClr val="bg2"/>
                </a:solidFill>
              </a:rPr>
              <a:t>FIFO</a:t>
            </a:r>
            <a:r>
              <a:rPr lang="zh-CN" altLang="en-US" sz="2000">
                <a:solidFill>
                  <a:schemeClr val="bg2"/>
                </a:solidFill>
              </a:rPr>
              <a:t>控制寄存器</a:t>
            </a:r>
          </a:p>
        </p:txBody>
      </p:sp>
      <p:sp>
        <p:nvSpPr>
          <p:cNvPr id="1214480" name="AutoShape 1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80288" y="4868863"/>
            <a:ext cx="1512887" cy="439737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</a:rPr>
              <a:t>图</a:t>
            </a:r>
            <a:r>
              <a:rPr lang="en-US" altLang="zh-CN" sz="2000">
                <a:solidFill>
                  <a:schemeClr val="bg2"/>
                </a:solidFill>
              </a:rPr>
              <a:t>7.37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14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4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44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1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47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329336-F190-47AC-AB8D-E90398C9078A}" type="slidenum">
              <a:rPr lang="zh-CN" altLang="en-US"/>
              <a:pPr/>
              <a:t>64</a:t>
            </a:fld>
            <a:endParaRPr lang="en-US" altLang="zh-CN"/>
          </a:p>
        </p:txBody>
      </p:sp>
      <p:sp>
        <p:nvSpPr>
          <p:cNvPr id="1172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6725" y="404813"/>
            <a:ext cx="8426450" cy="6264275"/>
          </a:xfrm>
        </p:spPr>
        <p:txBody>
          <a:bodyPr/>
          <a:lstStyle/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采用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查询方式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发送</a:t>
            </a:r>
            <a:r>
              <a:rPr lang="zh-CN" altLang="en-US" sz="2400" b="1">
                <a:latin typeface="Times New Roman" pitchFamily="18" charset="0"/>
              </a:rPr>
              <a:t>数据，且要发送数据的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字节数</a:t>
            </a:r>
            <a:r>
              <a:rPr lang="zh-CN" altLang="en-US" sz="2400" b="1">
                <a:latin typeface="Times New Roman" pitchFamily="18" charset="0"/>
              </a:rPr>
              <a:t>放在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BX</a:t>
            </a:r>
            <a:r>
              <a:rPr lang="zh-CN" altLang="en-US" sz="2400" b="1">
                <a:latin typeface="Times New Roman" pitchFamily="18" charset="0"/>
              </a:rPr>
              <a:t>中，要发送的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数据</a:t>
            </a:r>
            <a:r>
              <a:rPr lang="zh-CN" altLang="en-US" sz="2400" b="1">
                <a:latin typeface="Times New Roman" pitchFamily="18" charset="0"/>
              </a:rPr>
              <a:t>顺序存放在以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SEDATA</a:t>
            </a:r>
            <a:r>
              <a:rPr lang="zh-CN" altLang="en-US" sz="2400" b="1">
                <a:latin typeface="Times New Roman" pitchFamily="18" charset="0"/>
              </a:rPr>
              <a:t>为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首地址</a:t>
            </a:r>
            <a:r>
              <a:rPr lang="zh-CN" altLang="en-US" sz="2400" b="1">
                <a:latin typeface="Times New Roman" pitchFamily="18" charset="0"/>
              </a:rPr>
              <a:t>的内存区中。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endParaRPr lang="zh-CN" altLang="en-US" sz="2000" b="1">
              <a:latin typeface="Times New Roman" pitchFamily="18" charset="0"/>
            </a:endParaRP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MOV	DX, 3FDH	; </a:t>
            </a:r>
            <a:r>
              <a:rPr lang="zh-CN" altLang="en-US" sz="2000" b="1" smtClean="0">
                <a:latin typeface="Times New Roman" pitchFamily="18" charset="0"/>
              </a:rPr>
              <a:t>线路状态</a:t>
            </a:r>
            <a:r>
              <a:rPr lang="zh-CN" altLang="en-US" sz="2000" b="1">
                <a:latin typeface="Times New Roman" pitchFamily="18" charset="0"/>
              </a:rPr>
              <a:t>寄存器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LEA	SI, SEDATA 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IN	AL, DX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TEST	AL, 20H	; </a:t>
            </a:r>
            <a:r>
              <a:rPr lang="zh-CN" altLang="en-US" sz="2000" b="1">
                <a:latin typeface="Times New Roman" pitchFamily="18" charset="0"/>
              </a:rPr>
              <a:t>发送数据寄存器空？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JZ	WAITSE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PUSH 	DX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MOV	DX, 3F8H 	; </a:t>
            </a:r>
            <a:r>
              <a:rPr lang="zh-CN" altLang="en-US" sz="2000" b="1">
                <a:latin typeface="Times New Roman" pitchFamily="18" charset="0"/>
              </a:rPr>
              <a:t>发送数据寄存器（写）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MOV	AL,</a:t>
            </a:r>
            <a:r>
              <a:rPr lang="zh-CN" altLang="en-US" sz="2000" b="1">
                <a:latin typeface="Times New Roman" pitchFamily="18" charset="0"/>
              </a:rPr>
              <a:t>［</a:t>
            </a:r>
            <a:r>
              <a:rPr lang="en-US" altLang="zh-CN" sz="2000" b="1">
                <a:latin typeface="Times New Roman" pitchFamily="18" charset="0"/>
              </a:rPr>
              <a:t>SI</a:t>
            </a:r>
            <a:r>
              <a:rPr lang="zh-CN" altLang="en-US" sz="2000" b="1">
                <a:latin typeface="Times New Roman" pitchFamily="18" charset="0"/>
              </a:rPr>
              <a:t>］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OUT	DX, AL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POP	DX		; </a:t>
            </a:r>
            <a:r>
              <a:rPr lang="zh-CN" altLang="en-US" sz="2000" b="1">
                <a:latin typeface="Times New Roman" pitchFamily="18" charset="0"/>
              </a:rPr>
              <a:t>通信状态寄存器 地址</a:t>
            </a:r>
            <a:endParaRPr lang="en-US" altLang="zh-CN" sz="2000" b="1">
              <a:latin typeface="Times New Roman" pitchFamily="18" charset="0"/>
            </a:endParaRP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INC	SI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DEC	BX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JNZ	WAITSE </a:t>
            </a:r>
          </a:p>
        </p:txBody>
      </p:sp>
      <p:sp>
        <p:nvSpPr>
          <p:cNvPr id="1172504" name="Rectangle 24"/>
          <p:cNvSpPr>
            <a:spLocks noChangeArrowheads="1"/>
          </p:cNvSpPr>
          <p:nvPr/>
        </p:nvSpPr>
        <p:spPr bwMode="auto">
          <a:xfrm>
            <a:off x="185738" y="1503363"/>
            <a:ext cx="14414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buClr>
                <a:schemeClr val="bg2"/>
              </a:buClr>
            </a:pPr>
            <a:r>
              <a:rPr lang="en-US" altLang="zh-CN" sz="2000"/>
              <a:t>SEDPG:</a:t>
            </a:r>
          </a:p>
        </p:txBody>
      </p:sp>
      <p:sp>
        <p:nvSpPr>
          <p:cNvPr id="1172505" name="Rectangle 25"/>
          <p:cNvSpPr>
            <a:spLocks noChangeArrowheads="1"/>
          </p:cNvSpPr>
          <p:nvPr/>
        </p:nvSpPr>
        <p:spPr bwMode="auto">
          <a:xfrm>
            <a:off x="134938" y="2108200"/>
            <a:ext cx="14414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buClr>
                <a:schemeClr val="bg2"/>
              </a:buClr>
            </a:pPr>
            <a:r>
              <a:rPr lang="en-US" altLang="zh-CN" sz="2000"/>
              <a:t>WAITSE:</a:t>
            </a:r>
          </a:p>
        </p:txBody>
      </p:sp>
      <p:sp>
        <p:nvSpPr>
          <p:cNvPr id="1172506" name="AutoShape 2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804025" y="2413000"/>
            <a:ext cx="2016125" cy="439738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</a:rPr>
              <a:t>线路状态寄存器</a:t>
            </a:r>
          </a:p>
        </p:txBody>
      </p:sp>
      <p:sp>
        <p:nvSpPr>
          <p:cNvPr id="1172507" name="AutoShape 2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08850" y="3213100"/>
            <a:ext cx="1504950" cy="439738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</a:rPr>
              <a:t>寄存器寻址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3F9C5B-88C1-45CE-AA5A-DA906B711B28}" type="slidenum">
              <a:rPr lang="zh-CN" altLang="en-US"/>
              <a:pPr/>
              <a:t>65</a:t>
            </a:fld>
            <a:endParaRPr lang="en-US" altLang="zh-CN"/>
          </a:p>
        </p:txBody>
      </p:sp>
      <p:sp>
        <p:nvSpPr>
          <p:cNvPr id="1173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6725" y="404813"/>
            <a:ext cx="8426450" cy="6264275"/>
          </a:xfrm>
        </p:spPr>
        <p:txBody>
          <a:bodyPr/>
          <a:lstStyle/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采用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查询方式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接收</a:t>
            </a:r>
            <a:r>
              <a:rPr lang="zh-CN" altLang="en-US" sz="2400" b="1">
                <a:latin typeface="Times New Roman" pitchFamily="18" charset="0"/>
              </a:rPr>
              <a:t>数据：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endParaRPr lang="zh-CN" altLang="en-US" sz="2000" b="1">
              <a:latin typeface="Times New Roman" pitchFamily="18" charset="0"/>
            </a:endParaRP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en-US" sz="2000" b="1">
                <a:latin typeface="Times New Roman" pitchFamily="18" charset="0"/>
              </a:rPr>
              <a:t>REVPG</a:t>
            </a:r>
            <a:r>
              <a:rPr lang="en-US" altLang="zh-CN" sz="2000" b="1">
                <a:latin typeface="Times New Roman" pitchFamily="18" charset="0"/>
              </a:rPr>
              <a:t>:	</a:t>
            </a:r>
            <a:r>
              <a:rPr lang="en-US" altLang="en-US" sz="2000" b="1">
                <a:latin typeface="Times New Roman" pitchFamily="18" charset="0"/>
              </a:rPr>
              <a:t>MOV</a:t>
            </a:r>
            <a:r>
              <a:rPr lang="en-US" altLang="zh-CN" sz="2000" b="1">
                <a:latin typeface="Times New Roman" pitchFamily="18" charset="0"/>
              </a:rPr>
              <a:t>	</a:t>
            </a:r>
            <a:r>
              <a:rPr lang="en-US" altLang="en-US" sz="2000" b="1">
                <a:latin typeface="Times New Roman" pitchFamily="18" charset="0"/>
              </a:rPr>
              <a:t>DX</a:t>
            </a:r>
            <a:r>
              <a:rPr lang="en-US" altLang="zh-CN" sz="2000" b="1">
                <a:latin typeface="Times New Roman" pitchFamily="18" charset="0"/>
              </a:rPr>
              <a:t>, </a:t>
            </a:r>
            <a:r>
              <a:rPr lang="en-US" altLang="en-US" sz="2000" b="1">
                <a:latin typeface="Times New Roman" pitchFamily="18" charset="0"/>
              </a:rPr>
              <a:t>3FDH</a:t>
            </a:r>
            <a:r>
              <a:rPr lang="en-US" altLang="zh-CN" sz="2000" b="1">
                <a:latin typeface="Times New Roman" pitchFamily="18" charset="0"/>
              </a:rPr>
              <a:t>	; </a:t>
            </a:r>
            <a:r>
              <a:rPr lang="zh-CN" altLang="en-US" sz="2000" b="1">
                <a:latin typeface="Times New Roman" pitchFamily="18" charset="0"/>
              </a:rPr>
              <a:t>线路状态寄存器</a:t>
            </a:r>
            <a:endParaRPr lang="en-US" altLang="en-US" sz="2000" b="1">
              <a:latin typeface="Times New Roman" pitchFamily="18" charset="0"/>
            </a:endParaRP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en-US" sz="2000" b="1">
                <a:latin typeface="Times New Roman" pitchFamily="18" charset="0"/>
              </a:rPr>
              <a:t>WAITRE</a:t>
            </a:r>
            <a:r>
              <a:rPr lang="en-US" altLang="zh-CN" sz="2000" b="1">
                <a:latin typeface="Times New Roman" pitchFamily="18" charset="0"/>
              </a:rPr>
              <a:t>:	</a:t>
            </a:r>
            <a:r>
              <a:rPr lang="en-US" altLang="en-US" sz="2000" b="1">
                <a:latin typeface="Times New Roman" pitchFamily="18" charset="0"/>
              </a:rPr>
              <a:t>IN</a:t>
            </a:r>
            <a:r>
              <a:rPr lang="en-US" altLang="zh-CN" sz="2000" b="1">
                <a:latin typeface="Times New Roman" pitchFamily="18" charset="0"/>
              </a:rPr>
              <a:t>	</a:t>
            </a:r>
            <a:r>
              <a:rPr lang="en-US" altLang="en-US" sz="2000" b="1">
                <a:latin typeface="Times New Roman" pitchFamily="18" charset="0"/>
              </a:rPr>
              <a:t>AL</a:t>
            </a:r>
            <a:r>
              <a:rPr lang="en-US" altLang="zh-CN" sz="2000" b="1">
                <a:latin typeface="Times New Roman" pitchFamily="18" charset="0"/>
              </a:rPr>
              <a:t>, </a:t>
            </a:r>
            <a:r>
              <a:rPr lang="en-US" altLang="en-US" sz="2000" b="1">
                <a:latin typeface="Times New Roman" pitchFamily="18" charset="0"/>
              </a:rPr>
              <a:t>DX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	</a:t>
            </a:r>
            <a:r>
              <a:rPr lang="en-US" altLang="en-US" sz="2000" b="1">
                <a:latin typeface="Times New Roman" pitchFamily="18" charset="0"/>
              </a:rPr>
              <a:t>TEST</a:t>
            </a:r>
            <a:r>
              <a:rPr lang="en-US" altLang="zh-CN" sz="2000" b="1">
                <a:latin typeface="Times New Roman" pitchFamily="18" charset="0"/>
              </a:rPr>
              <a:t>	</a:t>
            </a:r>
            <a:r>
              <a:rPr lang="en-US" altLang="en-US" sz="2000" b="1">
                <a:latin typeface="Times New Roman" pitchFamily="18" charset="0"/>
              </a:rPr>
              <a:t>AL</a:t>
            </a:r>
            <a:r>
              <a:rPr lang="en-US" altLang="zh-CN" sz="2000" b="1">
                <a:latin typeface="Times New Roman" pitchFamily="18" charset="0"/>
              </a:rPr>
              <a:t>, </a:t>
            </a:r>
            <a:r>
              <a:rPr lang="en-US" altLang="en-US" sz="2000" b="1">
                <a:latin typeface="Times New Roman" pitchFamily="18" charset="0"/>
              </a:rPr>
              <a:t>1EH</a:t>
            </a:r>
            <a:r>
              <a:rPr lang="en-US" altLang="zh-CN" sz="2000" b="1">
                <a:latin typeface="Times New Roman" pitchFamily="18" charset="0"/>
              </a:rPr>
              <a:t>	; 0001 1110</a:t>
            </a:r>
            <a:endParaRPr lang="en-US" altLang="en-US" sz="2000" b="1">
              <a:latin typeface="Times New Roman" pitchFamily="18" charset="0"/>
            </a:endParaRP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	</a:t>
            </a:r>
            <a:r>
              <a:rPr lang="en-US" altLang="en-US" sz="2000" b="1">
                <a:latin typeface="Times New Roman" pitchFamily="18" charset="0"/>
              </a:rPr>
              <a:t>JNZ</a:t>
            </a:r>
            <a:r>
              <a:rPr lang="en-US" altLang="zh-CN" sz="2000" b="1">
                <a:latin typeface="Times New Roman" pitchFamily="18" charset="0"/>
              </a:rPr>
              <a:t>	</a:t>
            </a:r>
            <a:r>
              <a:rPr lang="en-US" altLang="en-US" sz="2000" b="1">
                <a:latin typeface="Times New Roman" pitchFamily="18" charset="0"/>
              </a:rPr>
              <a:t>ERROR</a:t>
            </a:r>
            <a:r>
              <a:rPr lang="en-US" altLang="zh-CN" sz="2000" b="1">
                <a:latin typeface="Times New Roman" pitchFamily="18" charset="0"/>
              </a:rPr>
              <a:t>	; </a:t>
            </a:r>
            <a:r>
              <a:rPr lang="zh-CN" altLang="en-US" sz="2000" b="1">
                <a:latin typeface="Times New Roman" pitchFamily="18" charset="0"/>
              </a:rPr>
              <a:t>有错？</a:t>
            </a:r>
            <a:r>
              <a:rPr lang="en-US" altLang="en-US" sz="2000" b="1">
                <a:latin typeface="+mn-ea"/>
              </a:rPr>
              <a:t>→</a:t>
            </a:r>
            <a:r>
              <a:rPr lang="en-US" altLang="zh-CN" sz="2000" b="1">
                <a:latin typeface="Times New Roman" pitchFamily="18" charset="0"/>
              </a:rPr>
              <a:t> ERROR</a:t>
            </a:r>
            <a:endParaRPr lang="en-US" altLang="en-US" sz="2000" b="1">
              <a:latin typeface="Times New Roman" pitchFamily="18" charset="0"/>
            </a:endParaRP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	</a:t>
            </a:r>
            <a:r>
              <a:rPr lang="en-US" altLang="en-US" sz="2000" b="1">
                <a:latin typeface="Times New Roman" pitchFamily="18" charset="0"/>
              </a:rPr>
              <a:t>TEST</a:t>
            </a:r>
            <a:r>
              <a:rPr lang="en-US" altLang="zh-CN" sz="2000" b="1">
                <a:latin typeface="Times New Roman" pitchFamily="18" charset="0"/>
              </a:rPr>
              <a:t>	</a:t>
            </a:r>
            <a:r>
              <a:rPr lang="en-US" altLang="en-US" sz="2000" b="1">
                <a:latin typeface="Times New Roman" pitchFamily="18" charset="0"/>
              </a:rPr>
              <a:t>AL</a:t>
            </a:r>
            <a:r>
              <a:rPr lang="en-US" altLang="zh-CN" sz="2000" b="1">
                <a:latin typeface="Times New Roman" pitchFamily="18" charset="0"/>
              </a:rPr>
              <a:t>, </a:t>
            </a:r>
            <a:r>
              <a:rPr lang="en-US" altLang="en-US" sz="2000" b="1">
                <a:latin typeface="Times New Roman" pitchFamily="18" charset="0"/>
              </a:rPr>
              <a:t>01H</a:t>
            </a:r>
            <a:r>
              <a:rPr lang="en-US" altLang="zh-CN" sz="2000" b="1">
                <a:latin typeface="Times New Roman" pitchFamily="18" charset="0"/>
              </a:rPr>
              <a:t>	; </a:t>
            </a:r>
            <a:r>
              <a:rPr lang="zh-CN" altLang="en-US" sz="2000" b="1">
                <a:latin typeface="Times New Roman" pitchFamily="18" charset="0"/>
              </a:rPr>
              <a:t>接收数据寄存器满？</a:t>
            </a:r>
            <a:endParaRPr lang="en-US" altLang="en-US" sz="2000" b="1">
              <a:latin typeface="Times New Roman" pitchFamily="18" charset="0"/>
            </a:endParaRP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	</a:t>
            </a:r>
            <a:r>
              <a:rPr lang="en-US" altLang="en-US" sz="2000" b="1">
                <a:latin typeface="Times New Roman" pitchFamily="18" charset="0"/>
              </a:rPr>
              <a:t>JZ</a:t>
            </a:r>
            <a:r>
              <a:rPr lang="en-US" altLang="zh-CN" sz="2000" b="1">
                <a:latin typeface="Times New Roman" pitchFamily="18" charset="0"/>
              </a:rPr>
              <a:t>	</a:t>
            </a:r>
            <a:r>
              <a:rPr lang="en-US" altLang="en-US" sz="2000" b="1">
                <a:latin typeface="Times New Roman" pitchFamily="18" charset="0"/>
              </a:rPr>
              <a:t>WAITRE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	</a:t>
            </a:r>
            <a:r>
              <a:rPr lang="en-US" altLang="en-US" sz="2000" b="1">
                <a:latin typeface="Times New Roman" pitchFamily="18" charset="0"/>
              </a:rPr>
              <a:t>MOV</a:t>
            </a:r>
            <a:r>
              <a:rPr lang="en-US" altLang="zh-CN" sz="2000" b="1">
                <a:latin typeface="Times New Roman" pitchFamily="18" charset="0"/>
              </a:rPr>
              <a:t>	</a:t>
            </a:r>
            <a:r>
              <a:rPr lang="en-US" altLang="en-US" sz="2000" b="1">
                <a:latin typeface="Times New Roman" pitchFamily="18" charset="0"/>
              </a:rPr>
              <a:t>DX</a:t>
            </a:r>
            <a:r>
              <a:rPr lang="en-US" altLang="zh-CN" sz="2000" b="1">
                <a:latin typeface="Times New Roman" pitchFamily="18" charset="0"/>
              </a:rPr>
              <a:t>, </a:t>
            </a:r>
            <a:r>
              <a:rPr lang="en-US" altLang="en-US" sz="2000" b="1">
                <a:latin typeface="Times New Roman" pitchFamily="18" charset="0"/>
              </a:rPr>
              <a:t>3F8H</a:t>
            </a:r>
            <a:r>
              <a:rPr lang="en-US" altLang="zh-CN" sz="2000" b="1">
                <a:latin typeface="Times New Roman" pitchFamily="18" charset="0"/>
              </a:rPr>
              <a:t>	; </a:t>
            </a:r>
            <a:r>
              <a:rPr lang="zh-CN" altLang="en-US" sz="2000" b="1">
                <a:latin typeface="Times New Roman" pitchFamily="18" charset="0"/>
              </a:rPr>
              <a:t>接收数据寄存器（读）</a:t>
            </a:r>
            <a:endParaRPr lang="en-US" altLang="zh-CN" sz="2000" b="1">
              <a:latin typeface="Times New Roman" pitchFamily="18" charset="0"/>
            </a:endParaRP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	</a:t>
            </a:r>
            <a:r>
              <a:rPr lang="en-US" altLang="en-US" sz="2000" b="1">
                <a:latin typeface="Times New Roman" pitchFamily="18" charset="0"/>
              </a:rPr>
              <a:t>IN</a:t>
            </a:r>
            <a:r>
              <a:rPr lang="en-US" altLang="zh-CN" sz="2000" b="1">
                <a:latin typeface="Times New Roman" pitchFamily="18" charset="0"/>
              </a:rPr>
              <a:t>	</a:t>
            </a:r>
            <a:r>
              <a:rPr lang="en-US" altLang="en-US" sz="2000" b="1">
                <a:latin typeface="Times New Roman" pitchFamily="18" charset="0"/>
              </a:rPr>
              <a:t>AL</a:t>
            </a:r>
            <a:r>
              <a:rPr lang="en-US" altLang="zh-CN" sz="2000" b="1">
                <a:latin typeface="Times New Roman" pitchFamily="18" charset="0"/>
              </a:rPr>
              <a:t>, </a:t>
            </a:r>
            <a:r>
              <a:rPr lang="en-US" altLang="en-US" sz="2000" b="1">
                <a:latin typeface="Times New Roman" pitchFamily="18" charset="0"/>
              </a:rPr>
              <a:t>DX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	</a:t>
            </a:r>
            <a:r>
              <a:rPr lang="en-US" altLang="en-US" sz="2000" b="1">
                <a:latin typeface="Times New Roman" pitchFamily="18" charset="0"/>
              </a:rPr>
              <a:t>AND</a:t>
            </a:r>
            <a:r>
              <a:rPr lang="en-US" altLang="zh-CN" sz="2000" b="1">
                <a:latin typeface="Times New Roman" pitchFamily="18" charset="0"/>
              </a:rPr>
              <a:t>	</a:t>
            </a:r>
            <a:r>
              <a:rPr lang="en-US" altLang="en-US" sz="2000" b="1">
                <a:latin typeface="Times New Roman" pitchFamily="18" charset="0"/>
              </a:rPr>
              <a:t>AL</a:t>
            </a:r>
            <a:r>
              <a:rPr lang="en-US" altLang="zh-CN" sz="2000" b="1">
                <a:latin typeface="Times New Roman" pitchFamily="18" charset="0"/>
              </a:rPr>
              <a:t>, </a:t>
            </a:r>
            <a:r>
              <a:rPr lang="en-US" altLang="en-US" sz="2000" b="1">
                <a:latin typeface="Times New Roman" pitchFamily="18" charset="0"/>
              </a:rPr>
              <a:t>7FH</a:t>
            </a:r>
            <a:r>
              <a:rPr lang="en-US" altLang="zh-CN" sz="2000" b="1">
                <a:latin typeface="Times New Roman" pitchFamily="18" charset="0"/>
              </a:rPr>
              <a:t>	; </a:t>
            </a:r>
            <a:r>
              <a:rPr lang="zh-CN" altLang="en-US" sz="2000" b="1">
                <a:latin typeface="Times New Roman" pitchFamily="18" charset="0"/>
              </a:rPr>
              <a:t>去奇偶校验位</a:t>
            </a:r>
            <a:endParaRPr lang="en-US" altLang="en-US" sz="2000" b="1">
              <a:latin typeface="Times New Roman" pitchFamily="18" charset="0"/>
            </a:endParaRPr>
          </a:p>
        </p:txBody>
      </p:sp>
      <p:sp>
        <p:nvSpPr>
          <p:cNvPr id="1173509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6725" y="5510213"/>
            <a:ext cx="2016125" cy="439737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</a:rPr>
              <a:t>线路状态寄存器</a:t>
            </a:r>
          </a:p>
        </p:txBody>
      </p:sp>
      <p:sp>
        <p:nvSpPr>
          <p:cNvPr id="1173510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6725" y="4933950"/>
            <a:ext cx="2008188" cy="439738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</a:rPr>
              <a:t>寄存器寻址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" y="115888"/>
            <a:ext cx="8928100" cy="65532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采用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查询方式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发送</a:t>
            </a:r>
            <a:r>
              <a:rPr lang="zh-CN" altLang="en-US" sz="2400" b="1">
                <a:latin typeface="Times New Roman" pitchFamily="18" charset="0"/>
              </a:rPr>
              <a:t>数据，采用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中断方式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接收</a:t>
            </a:r>
            <a:r>
              <a:rPr lang="zh-CN" altLang="en-US" sz="2400" b="1">
                <a:latin typeface="Times New Roman" pitchFamily="18" charset="0"/>
              </a:rPr>
              <a:t>数据，初始化：</a:t>
            </a:r>
          </a:p>
          <a:p>
            <a:pPr marL="0" indent="0">
              <a:spcBef>
                <a:spcPct val="5000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INISIR:	MOV	DX,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3FB</a:t>
            </a:r>
            <a:r>
              <a:rPr lang="en-US" altLang="zh-CN" sz="2000" b="1">
                <a:latin typeface="Times New Roman" pitchFamily="18" charset="0"/>
              </a:rPr>
              <a:t>H	; </a:t>
            </a:r>
            <a:r>
              <a:rPr lang="zh-CN" altLang="en-US" sz="2000" b="1" smtClean="0">
                <a:latin typeface="Times New Roman" pitchFamily="18" charset="0"/>
              </a:rPr>
              <a:t>线路控制</a:t>
            </a:r>
            <a:r>
              <a:rPr lang="zh-CN" altLang="en-US" sz="2000" b="1">
                <a:latin typeface="Times New Roman" pitchFamily="18" charset="0"/>
              </a:rPr>
              <a:t>寄存器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MOV	AL,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80</a:t>
            </a:r>
            <a:r>
              <a:rPr lang="en-US" altLang="zh-CN" sz="2000" b="1">
                <a:latin typeface="Times New Roman" pitchFamily="18" charset="0"/>
              </a:rPr>
              <a:t>H</a:t>
            </a:r>
            <a:endParaRPr lang="zh-CN" altLang="en-US" sz="2000" b="1">
              <a:latin typeface="Times New Roman" pitchFamily="18" charset="0"/>
            </a:endParaRP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OUT	DX, AL		; </a:t>
            </a:r>
            <a:r>
              <a:rPr lang="zh-CN" altLang="en-US" sz="2000" b="1">
                <a:latin typeface="Times New Roman" pitchFamily="18" charset="0"/>
              </a:rPr>
              <a:t>置</a:t>
            </a:r>
            <a:r>
              <a:rPr lang="en-US" altLang="zh-CN" sz="2000" b="1">
                <a:latin typeface="Times New Roman" pitchFamily="18" charset="0"/>
              </a:rPr>
              <a:t>DLAB=1</a:t>
            </a:r>
            <a:r>
              <a:rPr lang="zh-CN" altLang="en-US" sz="2000" b="1">
                <a:latin typeface="Times New Roman" pitchFamily="18" charset="0"/>
              </a:rPr>
              <a:t>（</a:t>
            </a:r>
            <a:r>
              <a:rPr lang="en-US" altLang="zh-CN" sz="2000" b="1">
                <a:latin typeface="Times New Roman" pitchFamily="18" charset="0"/>
              </a:rPr>
              <a:t> D7</a:t>
            </a:r>
            <a:r>
              <a:rPr lang="zh-CN" altLang="en-US" sz="2000" b="1">
                <a:latin typeface="Times New Roman" pitchFamily="18" charset="0"/>
              </a:rPr>
              <a:t>置</a:t>
            </a:r>
            <a:r>
              <a:rPr lang="en-US" altLang="zh-CN" sz="2000" b="1">
                <a:latin typeface="Times New Roman" pitchFamily="18" charset="0"/>
              </a:rPr>
              <a:t>1</a:t>
            </a:r>
            <a:r>
              <a:rPr lang="zh-CN" altLang="en-US" sz="2000" b="1">
                <a:latin typeface="Times New Roman" pitchFamily="18" charset="0"/>
              </a:rPr>
              <a:t>，写除数锁存器）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MOV	DX,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3F8</a:t>
            </a:r>
            <a:r>
              <a:rPr lang="en-US" altLang="zh-CN" sz="2000" b="1">
                <a:latin typeface="Times New Roman" pitchFamily="18" charset="0"/>
              </a:rPr>
              <a:t>H	; </a:t>
            </a:r>
            <a:r>
              <a:rPr lang="zh-CN" altLang="en-US" sz="2000" b="1">
                <a:latin typeface="Times New Roman" pitchFamily="18" charset="0"/>
              </a:rPr>
              <a:t>除数锁存器（低</a:t>
            </a:r>
            <a:r>
              <a:rPr lang="en-US" altLang="zh-CN" sz="2000" b="1">
                <a:latin typeface="Times New Roman" pitchFamily="18" charset="0"/>
              </a:rPr>
              <a:t>8</a:t>
            </a:r>
            <a:r>
              <a:rPr lang="zh-CN" altLang="en-US" sz="2000" b="1">
                <a:latin typeface="Times New Roman" pitchFamily="18" charset="0"/>
              </a:rPr>
              <a:t>位）</a:t>
            </a:r>
            <a:endParaRPr lang="en-US" altLang="zh-CN" sz="2000" b="1">
              <a:latin typeface="Times New Roman" pitchFamily="18" charset="0"/>
            </a:endParaRP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MOV	AL,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0C</a:t>
            </a:r>
            <a:r>
              <a:rPr lang="en-US" altLang="zh-CN" sz="2000" b="1">
                <a:latin typeface="Times New Roman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OUT	DX, AL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MOV	DX,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3F9</a:t>
            </a:r>
            <a:r>
              <a:rPr lang="en-US" altLang="zh-CN" sz="2000" b="1">
                <a:latin typeface="Times New Roman" pitchFamily="18" charset="0"/>
              </a:rPr>
              <a:t>H	; </a:t>
            </a:r>
            <a:r>
              <a:rPr lang="zh-CN" altLang="en-US" sz="2000" b="1">
                <a:latin typeface="Times New Roman" pitchFamily="18" charset="0"/>
              </a:rPr>
              <a:t>除数锁存器（高</a:t>
            </a:r>
            <a:r>
              <a:rPr lang="en-US" altLang="zh-CN" sz="2000" b="1">
                <a:latin typeface="Times New Roman" pitchFamily="18" charset="0"/>
              </a:rPr>
              <a:t>8</a:t>
            </a:r>
            <a:r>
              <a:rPr lang="zh-CN" altLang="en-US" sz="2000" b="1">
                <a:latin typeface="Times New Roman" pitchFamily="18" charset="0"/>
              </a:rPr>
              <a:t>位）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MOV	AL,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 b="1">
                <a:latin typeface="Times New Roman" pitchFamily="18" charset="0"/>
              </a:rPr>
              <a:t>		; </a:t>
            </a:r>
            <a:r>
              <a:rPr lang="zh-CN" altLang="en-US" sz="2000" b="1">
                <a:latin typeface="Times New Roman" pitchFamily="18" charset="0"/>
              </a:rPr>
              <a:t>置除数为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000C</a:t>
            </a:r>
            <a:r>
              <a:rPr lang="en-US" altLang="zh-CN" sz="2000" b="1">
                <a:latin typeface="Times New Roman" pitchFamily="18" charset="0"/>
              </a:rPr>
              <a:t>H</a:t>
            </a:r>
            <a:r>
              <a:rPr lang="zh-CN" altLang="en-US" sz="2000" b="1">
                <a:latin typeface="Times New Roman" pitchFamily="18" charset="0"/>
              </a:rPr>
              <a:t>，规定波特率为</a:t>
            </a:r>
            <a:r>
              <a:rPr lang="en-US" altLang="zh-CN" sz="2000" b="1">
                <a:latin typeface="Times New Roman" pitchFamily="18" charset="0"/>
              </a:rPr>
              <a:t>9600</a:t>
            </a:r>
            <a:r>
              <a:rPr lang="zh-CN" altLang="en-US" sz="2000" b="1">
                <a:latin typeface="Times New Roman" pitchFamily="18" charset="0"/>
              </a:rPr>
              <a:t>波特 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zh-CN" altLang="en-US" sz="2000" b="1">
                <a:latin typeface="Times New Roman" pitchFamily="18" charset="0"/>
              </a:rPr>
              <a:t>	</a:t>
            </a:r>
            <a:r>
              <a:rPr lang="en-US" altLang="zh-CN" sz="2000" b="1">
                <a:latin typeface="Times New Roman" pitchFamily="18" charset="0"/>
              </a:rPr>
              <a:t>OUT	DX, AL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MOV	DX,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3FB</a:t>
            </a:r>
            <a:r>
              <a:rPr lang="en-US" altLang="zh-CN" sz="2000" b="1">
                <a:latin typeface="Times New Roman" pitchFamily="18" charset="0"/>
              </a:rPr>
              <a:t>H	; </a:t>
            </a:r>
            <a:r>
              <a:rPr lang="zh-CN" altLang="en-US" sz="2000" b="1" smtClean="0">
                <a:latin typeface="Times New Roman" pitchFamily="18" charset="0"/>
              </a:rPr>
              <a:t>线路控制</a:t>
            </a:r>
            <a:r>
              <a:rPr lang="zh-CN" altLang="en-US" sz="2000" b="1">
                <a:latin typeface="Times New Roman" pitchFamily="18" charset="0"/>
              </a:rPr>
              <a:t>寄存器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MOV	AL,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0A</a:t>
            </a:r>
            <a:r>
              <a:rPr lang="en-US" altLang="zh-CN" sz="2000" b="1">
                <a:latin typeface="Times New Roman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OUT	DX, AL		; </a:t>
            </a:r>
            <a:r>
              <a:rPr lang="zh-CN" altLang="en-US" sz="2000" b="1" smtClean="0">
                <a:latin typeface="Times New Roman" pitchFamily="18" charset="0"/>
              </a:rPr>
              <a:t>初始化</a:t>
            </a:r>
            <a:r>
              <a:rPr lang="zh-CN" altLang="en-US" sz="2000" b="1" smtClean="0">
                <a:latin typeface="Times New Roman" pitchFamily="18" charset="0"/>
                <a:hlinkClick r:id="rId2" action="ppaction://hlinksldjump"/>
              </a:rPr>
              <a:t>线路控制</a:t>
            </a:r>
            <a:r>
              <a:rPr lang="zh-CN" altLang="en-US" sz="2000" b="1">
                <a:latin typeface="Times New Roman" pitchFamily="18" charset="0"/>
                <a:hlinkClick r:id="rId2" action="ppaction://hlinksldjump"/>
              </a:rPr>
              <a:t>寄存器</a:t>
            </a:r>
            <a:endParaRPr lang="zh-CN" altLang="en-US" sz="2000" b="1">
              <a:latin typeface="Times New Roman" pitchFamily="18" charset="0"/>
            </a:endParaRP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MOV	DX,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3FC</a:t>
            </a:r>
            <a:r>
              <a:rPr lang="en-US" altLang="zh-CN" sz="2000" b="1">
                <a:latin typeface="Times New Roman" pitchFamily="18" charset="0"/>
              </a:rPr>
              <a:t>H	; MODEM</a:t>
            </a:r>
            <a:r>
              <a:rPr lang="zh-CN" altLang="en-US" sz="2000" b="1">
                <a:latin typeface="Times New Roman" pitchFamily="18" charset="0"/>
              </a:rPr>
              <a:t>控制寄存器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MOV	AL,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0B</a:t>
            </a:r>
            <a:r>
              <a:rPr lang="en-US" altLang="zh-CN" sz="2000" b="1">
                <a:latin typeface="Times New Roman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OUT	DX, AL		;</a:t>
            </a:r>
            <a:r>
              <a:rPr lang="zh-CN" altLang="en-US" sz="2000" b="1">
                <a:latin typeface="Times New Roman" pitchFamily="18" charset="0"/>
              </a:rPr>
              <a:t>初始化</a:t>
            </a:r>
            <a:r>
              <a:rPr lang="en-US" altLang="zh-CN" sz="2000" b="1">
                <a:latin typeface="Times New Roman" pitchFamily="18" charset="0"/>
                <a:hlinkClick r:id="rId3" action="ppaction://hlinksldjump"/>
              </a:rPr>
              <a:t>MODEM</a:t>
            </a:r>
            <a:r>
              <a:rPr lang="zh-CN" altLang="en-US" sz="2000" b="1">
                <a:latin typeface="Times New Roman" pitchFamily="18" charset="0"/>
                <a:hlinkClick r:id="rId3" action="ppaction://hlinksldjump"/>
              </a:rPr>
              <a:t>控制寄存器</a:t>
            </a:r>
            <a:endParaRPr lang="zh-CN" altLang="en-US" sz="2000" b="1">
              <a:latin typeface="Times New Roman" pitchFamily="18" charset="0"/>
            </a:endParaRP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MOV	DX,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3F9</a:t>
            </a:r>
            <a:r>
              <a:rPr lang="en-US" altLang="zh-CN" sz="2000" b="1">
                <a:latin typeface="Times New Roman" pitchFamily="18" charset="0"/>
              </a:rPr>
              <a:t>H	; </a:t>
            </a:r>
            <a:r>
              <a:rPr lang="zh-CN" altLang="en-US" sz="2000" b="1">
                <a:latin typeface="Times New Roman" pitchFamily="18" charset="0"/>
              </a:rPr>
              <a:t>中断允许寄存器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MOV	AL,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01</a:t>
            </a:r>
            <a:r>
              <a:rPr lang="en-US" altLang="zh-CN" sz="2000" b="1">
                <a:latin typeface="Times New Roman" pitchFamily="18" charset="0"/>
              </a:rPr>
              <a:t>H	; </a:t>
            </a:r>
            <a:r>
              <a:rPr lang="zh-CN" altLang="en-US" sz="2000" b="1">
                <a:latin typeface="Times New Roman" pitchFamily="18" charset="0"/>
              </a:rPr>
              <a:t>允许接</a:t>
            </a:r>
            <a:r>
              <a:rPr lang="zh-CN" altLang="en-US" sz="2000" b="1">
                <a:solidFill>
                  <a:srgbClr val="CC0066"/>
                </a:solidFill>
                <a:latin typeface="Times New Roman" pitchFamily="18" charset="0"/>
              </a:rPr>
              <a:t>收数据寄存器满</a:t>
            </a:r>
            <a:r>
              <a:rPr lang="zh-CN" altLang="en-US" sz="2000" b="1">
                <a:latin typeface="Times New Roman" pitchFamily="18" charset="0"/>
              </a:rPr>
              <a:t>中断</a:t>
            </a:r>
            <a:endParaRPr lang="en-US" altLang="zh-CN" sz="2000" b="1">
              <a:latin typeface="Times New Roman" pitchFamily="18" charset="0"/>
            </a:endParaRP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OUT	DX, AL		; </a:t>
            </a:r>
            <a:r>
              <a:rPr lang="zh-CN" altLang="en-US" sz="2000" b="1">
                <a:latin typeface="Times New Roman" pitchFamily="18" charset="0"/>
              </a:rPr>
              <a:t>初始化</a:t>
            </a:r>
            <a:r>
              <a:rPr lang="zh-CN" altLang="en-US" sz="2000" b="1">
                <a:latin typeface="Times New Roman" pitchFamily="18" charset="0"/>
                <a:hlinkClick r:id="rId4" action="ppaction://hlinksldjump"/>
              </a:rPr>
              <a:t>中断允许寄存器</a:t>
            </a:r>
            <a:endParaRPr lang="zh-CN" altLang="en-US" sz="2000" b="1">
              <a:latin typeface="Times New Roman" pitchFamily="18" charset="0"/>
            </a:endParaRP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STI</a:t>
            </a:r>
            <a:r>
              <a:rPr lang="zh-CN" altLang="en-US" sz="2000" b="1">
                <a:latin typeface="Times New Roman" pitchFamily="18" charset="0"/>
              </a:rPr>
              <a:t>			</a:t>
            </a:r>
            <a:r>
              <a:rPr lang="en-US" altLang="zh-CN" sz="2000" b="1">
                <a:latin typeface="Times New Roman" pitchFamily="18" charset="0"/>
              </a:rPr>
              <a:t>; </a:t>
            </a:r>
            <a:r>
              <a:rPr lang="zh-CN" altLang="en-US" sz="2000" b="1">
                <a:latin typeface="Times New Roman" pitchFamily="18" charset="0"/>
              </a:rPr>
              <a:t>开中断</a:t>
            </a:r>
          </a:p>
        </p:txBody>
      </p:sp>
      <p:sp>
        <p:nvSpPr>
          <p:cNvPr id="1174533" name="AutoShape 5"/>
          <p:cNvSpPr>
            <a:spLocks/>
          </p:cNvSpPr>
          <p:nvPr/>
        </p:nvSpPr>
        <p:spPr bwMode="auto">
          <a:xfrm>
            <a:off x="3276600" y="765175"/>
            <a:ext cx="358775" cy="2592388"/>
          </a:xfrm>
          <a:prstGeom prst="rightBrace">
            <a:avLst>
              <a:gd name="adj1" fmla="val 45562"/>
              <a:gd name="adj2" fmla="val 85856"/>
            </a:avLst>
          </a:prstGeom>
          <a:noFill/>
          <a:ln w="28575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74535" name="Text Box 7"/>
          <p:cNvSpPr txBox="1">
            <a:spLocks noChangeArrowheads="1"/>
          </p:cNvSpPr>
          <p:nvPr/>
        </p:nvSpPr>
        <p:spPr bwMode="auto">
          <a:xfrm>
            <a:off x="6948488" y="3608388"/>
            <a:ext cx="16557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altLang="zh-CN" sz="2000">
                <a:latin typeface="Arial" charset="0"/>
              </a:rPr>
              <a:t>00 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01</a:t>
            </a:r>
            <a:r>
              <a:rPr lang="en-US" altLang="zh-CN" sz="2000">
                <a:latin typeface="Arial" charset="0"/>
              </a:rPr>
              <a:t> </a:t>
            </a:r>
            <a:r>
              <a:rPr lang="en-US" altLang="zh-CN" sz="2000">
                <a:solidFill>
                  <a:srgbClr val="FF6600"/>
                </a:solidFill>
                <a:latin typeface="Arial" charset="0"/>
              </a:rPr>
              <a:t>0</a:t>
            </a:r>
            <a:r>
              <a:rPr lang="en-US" altLang="zh-CN" sz="2000">
                <a:latin typeface="Arial" charset="0"/>
              </a:rPr>
              <a:t>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</a:rPr>
              <a:t>10</a:t>
            </a:r>
          </a:p>
        </p:txBody>
      </p:sp>
      <p:sp>
        <p:nvSpPr>
          <p:cNvPr id="1174536" name="Text Box 8"/>
          <p:cNvSpPr txBox="1">
            <a:spLocks noChangeArrowheads="1"/>
          </p:cNvSpPr>
          <p:nvPr/>
        </p:nvSpPr>
        <p:spPr bwMode="auto">
          <a:xfrm>
            <a:off x="6229350" y="3213100"/>
            <a:ext cx="10795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奇校验</a:t>
            </a:r>
          </a:p>
        </p:txBody>
      </p:sp>
      <p:sp>
        <p:nvSpPr>
          <p:cNvPr id="1174538" name="Text Box 10"/>
          <p:cNvSpPr txBox="1">
            <a:spLocks noChangeArrowheads="1"/>
          </p:cNvSpPr>
          <p:nvPr/>
        </p:nvSpPr>
        <p:spPr bwMode="auto">
          <a:xfrm>
            <a:off x="7596188" y="3213100"/>
            <a:ext cx="14398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>
                <a:solidFill>
                  <a:srgbClr val="CC0066"/>
                </a:solidFill>
                <a:latin typeface="Arial" charset="0"/>
              </a:rPr>
              <a:t>7</a:t>
            </a:r>
            <a:r>
              <a:rPr lang="zh-CN" altLang="en-US" sz="2000">
                <a:solidFill>
                  <a:srgbClr val="CC0066"/>
                </a:solidFill>
                <a:latin typeface="Arial" charset="0"/>
              </a:rPr>
              <a:t>位数据位</a:t>
            </a:r>
          </a:p>
        </p:txBody>
      </p:sp>
      <p:sp>
        <p:nvSpPr>
          <p:cNvPr id="1174539" name="Text Box 11"/>
          <p:cNvSpPr txBox="1">
            <a:spLocks noChangeArrowheads="1"/>
          </p:cNvSpPr>
          <p:nvPr/>
        </p:nvSpPr>
        <p:spPr bwMode="auto">
          <a:xfrm>
            <a:off x="7164388" y="4111625"/>
            <a:ext cx="15843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6600"/>
                </a:solidFill>
                <a:latin typeface="Arial" charset="0"/>
              </a:rPr>
              <a:t>1</a:t>
            </a:r>
            <a:r>
              <a:rPr lang="zh-CN" altLang="en-US" sz="2000">
                <a:solidFill>
                  <a:srgbClr val="FF6600"/>
                </a:solidFill>
                <a:latin typeface="Arial" charset="0"/>
              </a:rPr>
              <a:t>位停止位</a:t>
            </a:r>
          </a:p>
        </p:txBody>
      </p:sp>
      <p:sp>
        <p:nvSpPr>
          <p:cNvPr id="1174540" name="Line 12"/>
          <p:cNvSpPr>
            <a:spLocks noChangeShapeType="1"/>
          </p:cNvSpPr>
          <p:nvPr/>
        </p:nvSpPr>
        <p:spPr bwMode="auto">
          <a:xfrm flipH="1" flipV="1">
            <a:off x="7235825" y="3500438"/>
            <a:ext cx="360363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4541" name="Freeform 13"/>
          <p:cNvSpPr>
            <a:spLocks/>
          </p:cNvSpPr>
          <p:nvPr/>
        </p:nvSpPr>
        <p:spPr bwMode="auto">
          <a:xfrm>
            <a:off x="8460541" y="3522812"/>
            <a:ext cx="359610" cy="461665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136" y="181"/>
              </a:cxn>
              <a:cxn ang="0">
                <a:pos x="91" y="0"/>
              </a:cxn>
            </a:cxnLst>
            <a:rect l="0" t="0" r="r" b="b"/>
            <a:pathLst>
              <a:path w="151" h="204">
                <a:moveTo>
                  <a:pt x="0" y="136"/>
                </a:moveTo>
                <a:cubicBezTo>
                  <a:pt x="60" y="170"/>
                  <a:pt x="121" y="204"/>
                  <a:pt x="136" y="181"/>
                </a:cubicBezTo>
                <a:cubicBezTo>
                  <a:pt x="151" y="158"/>
                  <a:pt x="121" y="79"/>
                  <a:pt x="91" y="0"/>
                </a:cubicBezTo>
              </a:path>
            </a:pathLst>
          </a:custGeom>
          <a:noFill/>
          <a:ln w="28575" cap="flat" cmpd="sng">
            <a:solidFill>
              <a:srgbClr val="CC0066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174542" name="Line 14"/>
          <p:cNvSpPr>
            <a:spLocks noChangeShapeType="1"/>
          </p:cNvSpPr>
          <p:nvPr/>
        </p:nvSpPr>
        <p:spPr bwMode="auto">
          <a:xfrm>
            <a:off x="8027988" y="3933825"/>
            <a:ext cx="0" cy="287338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4543" name="Text Box 15"/>
          <p:cNvSpPr txBox="1">
            <a:spLocks noChangeArrowheads="1"/>
          </p:cNvSpPr>
          <p:nvPr/>
        </p:nvSpPr>
        <p:spPr bwMode="auto">
          <a:xfrm>
            <a:off x="6516688" y="4545013"/>
            <a:ext cx="16557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0000 1011</a:t>
            </a:r>
            <a:endParaRPr lang="en-US" altLang="zh-CN" sz="2000">
              <a:solidFill>
                <a:srgbClr val="CC0066"/>
              </a:solidFill>
              <a:latin typeface="Arial" charset="0"/>
            </a:endParaRPr>
          </a:p>
        </p:txBody>
      </p:sp>
      <p:sp>
        <p:nvSpPr>
          <p:cNvPr id="1174544" name="Text Box 16"/>
          <p:cNvSpPr txBox="1">
            <a:spLocks noChangeArrowheads="1"/>
          </p:cNvSpPr>
          <p:nvPr/>
        </p:nvSpPr>
        <p:spPr bwMode="auto">
          <a:xfrm>
            <a:off x="8101013" y="5032375"/>
            <a:ext cx="935037" cy="14922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DTR</a:t>
            </a:r>
          </a:p>
          <a:p>
            <a:pPr algn="l">
              <a:spcBef>
                <a:spcPct val="2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RTS</a:t>
            </a:r>
          </a:p>
          <a:p>
            <a:pPr algn="l">
              <a:spcBef>
                <a:spcPct val="2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OUT</a:t>
            </a:r>
            <a:r>
              <a:rPr lang="en-US" altLang="zh-CN" sz="2000" baseline="-25000">
                <a:solidFill>
                  <a:srgbClr val="FF0000"/>
                </a:solidFill>
              </a:rPr>
              <a:t>1</a:t>
            </a:r>
          </a:p>
          <a:p>
            <a:pPr algn="l">
              <a:spcBef>
                <a:spcPct val="2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OUT</a:t>
            </a:r>
            <a:r>
              <a:rPr lang="en-US" altLang="zh-CN" sz="2000" baseline="-25000">
                <a:solidFill>
                  <a:srgbClr val="FF0000"/>
                </a:solidFill>
              </a:rPr>
              <a:t>2</a:t>
            </a:r>
            <a:endParaRPr lang="en-US" altLang="zh-CN" sz="2000" baseline="-25000">
              <a:solidFill>
                <a:srgbClr val="CC0066"/>
              </a:solidFill>
            </a:endParaRPr>
          </a:p>
        </p:txBody>
      </p:sp>
      <p:sp>
        <p:nvSpPr>
          <p:cNvPr id="1174545" name="Line 17"/>
          <p:cNvSpPr>
            <a:spLocks noChangeShapeType="1"/>
          </p:cNvSpPr>
          <p:nvPr/>
        </p:nvSpPr>
        <p:spPr bwMode="auto">
          <a:xfrm>
            <a:off x="8185150" y="5086350"/>
            <a:ext cx="520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4546" name="Line 18"/>
          <p:cNvSpPr>
            <a:spLocks noChangeShapeType="1"/>
          </p:cNvSpPr>
          <p:nvPr/>
        </p:nvSpPr>
        <p:spPr bwMode="auto">
          <a:xfrm>
            <a:off x="8191500" y="5448300"/>
            <a:ext cx="495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4547" name="Line 19"/>
          <p:cNvSpPr>
            <a:spLocks noChangeShapeType="1"/>
          </p:cNvSpPr>
          <p:nvPr/>
        </p:nvSpPr>
        <p:spPr bwMode="auto">
          <a:xfrm>
            <a:off x="8191500" y="5816600"/>
            <a:ext cx="5461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4548" name="Line 20"/>
          <p:cNvSpPr>
            <a:spLocks noChangeShapeType="1"/>
          </p:cNvSpPr>
          <p:nvPr/>
        </p:nvSpPr>
        <p:spPr bwMode="auto">
          <a:xfrm>
            <a:off x="8210550" y="6191250"/>
            <a:ext cx="5270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4549" name="Line 21"/>
          <p:cNvSpPr>
            <a:spLocks noChangeShapeType="1"/>
          </p:cNvSpPr>
          <p:nvPr/>
        </p:nvSpPr>
        <p:spPr bwMode="auto">
          <a:xfrm>
            <a:off x="8045450" y="4895850"/>
            <a:ext cx="10795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4550" name="Freeform 22"/>
          <p:cNvSpPr>
            <a:spLocks/>
          </p:cNvSpPr>
          <p:nvPr/>
        </p:nvSpPr>
        <p:spPr bwMode="auto">
          <a:xfrm>
            <a:off x="7893050" y="4895850"/>
            <a:ext cx="2540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" y="252"/>
              </a:cxn>
              <a:cxn ang="0">
                <a:pos x="160" y="428"/>
              </a:cxn>
            </a:cxnLst>
            <a:rect l="0" t="0" r="r" b="b"/>
            <a:pathLst>
              <a:path w="160" h="428">
                <a:moveTo>
                  <a:pt x="0" y="0"/>
                </a:moveTo>
                <a:cubicBezTo>
                  <a:pt x="2" y="90"/>
                  <a:pt x="5" y="181"/>
                  <a:pt x="32" y="252"/>
                </a:cubicBezTo>
                <a:cubicBezTo>
                  <a:pt x="59" y="323"/>
                  <a:pt x="109" y="375"/>
                  <a:pt x="160" y="428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4551" name="Freeform 23"/>
          <p:cNvSpPr>
            <a:spLocks/>
          </p:cNvSpPr>
          <p:nvPr/>
        </p:nvSpPr>
        <p:spPr bwMode="auto">
          <a:xfrm>
            <a:off x="7732713" y="4902200"/>
            <a:ext cx="427037" cy="1035050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45" y="392"/>
              </a:cxn>
              <a:cxn ang="0">
                <a:pos x="269" y="652"/>
              </a:cxn>
            </a:cxnLst>
            <a:rect l="0" t="0" r="r" b="b"/>
            <a:pathLst>
              <a:path w="269" h="652">
                <a:moveTo>
                  <a:pt x="1" y="0"/>
                </a:moveTo>
                <a:cubicBezTo>
                  <a:pt x="0" y="141"/>
                  <a:pt x="0" y="283"/>
                  <a:pt x="45" y="392"/>
                </a:cubicBezTo>
                <a:cubicBezTo>
                  <a:pt x="90" y="501"/>
                  <a:pt x="179" y="576"/>
                  <a:pt x="269" y="652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4552" name="Freeform 24"/>
          <p:cNvSpPr>
            <a:spLocks/>
          </p:cNvSpPr>
          <p:nvPr/>
        </p:nvSpPr>
        <p:spPr bwMode="auto">
          <a:xfrm>
            <a:off x="7600950" y="4895850"/>
            <a:ext cx="558800" cy="1390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" y="656"/>
              </a:cxn>
              <a:cxn ang="0">
                <a:pos x="360" y="908"/>
              </a:cxn>
            </a:cxnLst>
            <a:rect l="0" t="0" r="r" b="b"/>
            <a:pathLst>
              <a:path w="360" h="908">
                <a:moveTo>
                  <a:pt x="0" y="0"/>
                </a:moveTo>
                <a:cubicBezTo>
                  <a:pt x="10" y="252"/>
                  <a:pt x="20" y="505"/>
                  <a:pt x="80" y="656"/>
                </a:cubicBezTo>
                <a:cubicBezTo>
                  <a:pt x="140" y="807"/>
                  <a:pt x="250" y="857"/>
                  <a:pt x="360" y="908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4553" name="Text Box 25"/>
          <p:cNvSpPr txBox="1">
            <a:spLocks noChangeArrowheads="1"/>
          </p:cNvSpPr>
          <p:nvPr/>
        </p:nvSpPr>
        <p:spPr bwMode="auto">
          <a:xfrm>
            <a:off x="6764338" y="6264275"/>
            <a:ext cx="12414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非自测试</a:t>
            </a:r>
          </a:p>
        </p:txBody>
      </p:sp>
      <p:sp>
        <p:nvSpPr>
          <p:cNvPr id="1174554" name="Line 26"/>
          <p:cNvSpPr>
            <a:spLocks noChangeShapeType="1"/>
          </p:cNvSpPr>
          <p:nvPr/>
        </p:nvSpPr>
        <p:spPr bwMode="auto">
          <a:xfrm>
            <a:off x="7378700" y="4889500"/>
            <a:ext cx="0" cy="145415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4555" name="AutoShape 27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48538" y="644674"/>
            <a:ext cx="803425" cy="461665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</a:rPr>
              <a:t>连接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92275" y="0"/>
            <a:ext cx="6769100" cy="6858000"/>
          </a:xfrm>
        </p:spPr>
        <p:txBody>
          <a:bodyPr/>
          <a:lstStyle/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en-US" sz="2000" b="1">
                <a:latin typeface="Times New Roman" pitchFamily="18" charset="0"/>
              </a:rPr>
              <a:t>PUSH</a:t>
            </a:r>
            <a:r>
              <a:rPr lang="en-US" altLang="zh-CN" sz="2000" b="1">
                <a:latin typeface="Times New Roman" pitchFamily="18" charset="0"/>
              </a:rPr>
              <a:t>	</a:t>
            </a:r>
            <a:r>
              <a:rPr lang="en-US" altLang="en-US" sz="2000" b="1">
                <a:latin typeface="Times New Roman" pitchFamily="18" charset="0"/>
              </a:rPr>
              <a:t>AX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en-US" sz="2000" b="1">
                <a:latin typeface="Times New Roman" pitchFamily="18" charset="0"/>
              </a:rPr>
              <a:t>PUSH</a:t>
            </a:r>
            <a:r>
              <a:rPr lang="en-US" altLang="zh-CN" sz="2000" b="1">
                <a:latin typeface="Times New Roman" pitchFamily="18" charset="0"/>
              </a:rPr>
              <a:t>	</a:t>
            </a:r>
            <a:r>
              <a:rPr lang="en-US" altLang="en-US" sz="2000" b="1">
                <a:latin typeface="Times New Roman" pitchFamily="18" charset="0"/>
              </a:rPr>
              <a:t>BX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en-US" sz="2000" b="1">
                <a:latin typeface="Times New Roman" pitchFamily="18" charset="0"/>
              </a:rPr>
              <a:t>PUSH</a:t>
            </a:r>
            <a:r>
              <a:rPr lang="en-US" altLang="zh-CN" sz="2000" b="1">
                <a:latin typeface="Times New Roman" pitchFamily="18" charset="0"/>
              </a:rPr>
              <a:t>	</a:t>
            </a:r>
            <a:r>
              <a:rPr lang="en-US" altLang="en-US" sz="2000" b="1">
                <a:latin typeface="Times New Roman" pitchFamily="18" charset="0"/>
              </a:rPr>
              <a:t>DX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en-US" sz="2000" b="1">
                <a:latin typeface="Times New Roman" pitchFamily="18" charset="0"/>
              </a:rPr>
              <a:t>PUSH</a:t>
            </a:r>
            <a:r>
              <a:rPr lang="en-US" altLang="zh-CN" sz="2000" b="1">
                <a:latin typeface="Times New Roman" pitchFamily="18" charset="0"/>
              </a:rPr>
              <a:t>	</a:t>
            </a:r>
            <a:r>
              <a:rPr lang="en-US" altLang="en-US" sz="2000" b="1">
                <a:latin typeface="Times New Roman" pitchFamily="18" charset="0"/>
              </a:rPr>
              <a:t>DS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en-US" sz="2000" b="1">
                <a:latin typeface="Times New Roman" pitchFamily="18" charset="0"/>
              </a:rPr>
              <a:t>MOV</a:t>
            </a:r>
            <a:r>
              <a:rPr lang="en-US" altLang="zh-CN" sz="2000" b="1">
                <a:latin typeface="Times New Roman" pitchFamily="18" charset="0"/>
              </a:rPr>
              <a:t>	</a:t>
            </a:r>
            <a:r>
              <a:rPr lang="en-US" altLang="en-US" sz="2000" b="1">
                <a:latin typeface="Times New Roman" pitchFamily="18" charset="0"/>
              </a:rPr>
              <a:t>DX</a:t>
            </a:r>
            <a:r>
              <a:rPr lang="en-US" altLang="zh-CN" sz="2000" b="1">
                <a:latin typeface="Times New Roman" pitchFamily="18" charset="0"/>
              </a:rPr>
              <a:t>, </a:t>
            </a:r>
            <a:r>
              <a:rPr lang="en-US" altLang="en-US" sz="2000" b="1">
                <a:latin typeface="Times New Roman" pitchFamily="18" charset="0"/>
              </a:rPr>
              <a:t>3FDH</a:t>
            </a:r>
            <a:r>
              <a:rPr lang="en-US" altLang="zh-CN" sz="2000" b="1">
                <a:latin typeface="Times New Roman" pitchFamily="18" charset="0"/>
              </a:rPr>
              <a:t>	; </a:t>
            </a:r>
            <a:r>
              <a:rPr lang="zh-CN" altLang="en-US" sz="2000" b="1">
                <a:latin typeface="Times New Roman" pitchFamily="18" charset="0"/>
              </a:rPr>
              <a:t>线路状态寄存器</a:t>
            </a:r>
            <a:endParaRPr lang="en-US" altLang="en-US" sz="2000" b="1">
              <a:latin typeface="Times New Roman" pitchFamily="18" charset="0"/>
            </a:endParaRP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en-US" sz="2000" b="1">
                <a:latin typeface="Times New Roman" pitchFamily="18" charset="0"/>
              </a:rPr>
              <a:t>IN</a:t>
            </a:r>
            <a:r>
              <a:rPr lang="en-US" altLang="zh-CN" sz="2000" b="1">
                <a:latin typeface="Times New Roman" pitchFamily="18" charset="0"/>
              </a:rPr>
              <a:t>	</a:t>
            </a:r>
            <a:r>
              <a:rPr lang="en-US" altLang="en-US" sz="2000" b="1">
                <a:latin typeface="Times New Roman" pitchFamily="18" charset="0"/>
              </a:rPr>
              <a:t>AL</a:t>
            </a:r>
            <a:r>
              <a:rPr lang="en-US" altLang="zh-CN" sz="2000" b="1">
                <a:latin typeface="Times New Roman" pitchFamily="18" charset="0"/>
              </a:rPr>
              <a:t>, </a:t>
            </a:r>
            <a:r>
              <a:rPr lang="en-US" altLang="en-US" sz="2000" b="1">
                <a:latin typeface="Times New Roman" pitchFamily="18" charset="0"/>
              </a:rPr>
              <a:t>DX</a:t>
            </a:r>
            <a:endParaRPr lang="en-US" altLang="zh-CN" sz="2000" b="1">
              <a:latin typeface="Times New Roman" pitchFamily="18" charset="0"/>
            </a:endParaRP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TEST	AL, 1EH	; </a:t>
            </a:r>
            <a:r>
              <a:rPr lang="en-US" altLang="zh-CN" sz="2000" b="1"/>
              <a:t>0001 1110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JNZ	ERROR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MOV	DX, 3F8H	; </a:t>
            </a:r>
            <a:r>
              <a:rPr lang="zh-CN" altLang="en-US" sz="2000" b="1">
                <a:latin typeface="Times New Roman" pitchFamily="18" charset="0"/>
              </a:rPr>
              <a:t>接收数据寄存器（读）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IN	AL, DX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AND	AL, 7FH	; </a:t>
            </a:r>
            <a:r>
              <a:rPr lang="zh-CN" altLang="en-US" sz="2000" b="1">
                <a:latin typeface="Times New Roman" pitchFamily="18" charset="0"/>
              </a:rPr>
              <a:t>去奇偶校验位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MOV	BX, OFFSET BUFFER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MOV   </a:t>
            </a:r>
            <a:r>
              <a:rPr lang="zh-CN" altLang="en-US" sz="2000" b="1">
                <a:latin typeface="Times New Roman" pitchFamily="18" charset="0"/>
              </a:rPr>
              <a:t>［</a:t>
            </a:r>
            <a:r>
              <a:rPr lang="en-US" altLang="zh-CN" sz="2000" b="1">
                <a:latin typeface="Times New Roman" pitchFamily="18" charset="0"/>
              </a:rPr>
              <a:t>BX</a:t>
            </a:r>
            <a:r>
              <a:rPr lang="zh-CN" altLang="en-US" sz="2000" b="1">
                <a:latin typeface="Times New Roman" pitchFamily="18" charset="0"/>
              </a:rPr>
              <a:t>］</a:t>
            </a:r>
            <a:r>
              <a:rPr lang="en-US" altLang="zh-CN" sz="2000" b="1">
                <a:latin typeface="Times New Roman" pitchFamily="18" charset="0"/>
              </a:rPr>
              <a:t>, AL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MOV	DX, INTRER	; 8259</a:t>
            </a:r>
            <a:r>
              <a:rPr lang="zh-CN" altLang="en-US" sz="2000" b="1">
                <a:latin typeface="Times New Roman" pitchFamily="18" charset="0"/>
              </a:rPr>
              <a:t>的地址</a:t>
            </a:r>
            <a:r>
              <a:rPr lang="en-US" altLang="zh-CN" sz="2000" b="1">
                <a:latin typeface="Times New Roman" pitchFamily="18" charset="0"/>
              </a:rPr>
              <a:t>A</a:t>
            </a:r>
            <a:r>
              <a:rPr lang="en-US" altLang="zh-CN" sz="2000" b="1" baseline="-25000">
                <a:latin typeface="Times New Roman" pitchFamily="18" charset="0"/>
              </a:rPr>
              <a:t>0</a:t>
            </a:r>
            <a:r>
              <a:rPr lang="zh-CN" altLang="en-US" sz="2000" b="1">
                <a:latin typeface="Times New Roman" pitchFamily="18" charset="0"/>
              </a:rPr>
              <a:t>＝</a:t>
            </a:r>
            <a:r>
              <a:rPr lang="en-US" altLang="zh-CN" sz="2000" b="1">
                <a:latin typeface="Times New Roman" pitchFamily="18" charset="0"/>
              </a:rPr>
              <a:t>0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MOV	AL, 20H	; </a:t>
            </a:r>
            <a:r>
              <a:rPr lang="zh-CN" altLang="en-US" sz="2000" b="1">
                <a:latin typeface="Times New Roman" pitchFamily="18" charset="0"/>
              </a:rPr>
              <a:t>一般</a:t>
            </a:r>
            <a:r>
              <a:rPr lang="en-US" altLang="zh-CN" sz="2000" b="1">
                <a:latin typeface="Times New Roman" pitchFamily="18" charset="0"/>
              </a:rPr>
              <a:t>EOI</a:t>
            </a:r>
            <a:r>
              <a:rPr lang="zh-CN" altLang="en-US" sz="2000" b="1">
                <a:latin typeface="Times New Roman" pitchFamily="18" charset="0"/>
              </a:rPr>
              <a:t>命令</a:t>
            </a:r>
            <a:endParaRPr lang="en-US" altLang="zh-CN" sz="2000" b="1">
              <a:latin typeface="Times New Roman" pitchFamily="18" charset="0"/>
            </a:endParaRP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OUT	DX, AL		; </a:t>
            </a:r>
            <a:r>
              <a:rPr lang="zh-CN" altLang="en-US" sz="2000" b="1">
                <a:latin typeface="Times New Roman" pitchFamily="18" charset="0"/>
              </a:rPr>
              <a:t>写</a:t>
            </a:r>
            <a:r>
              <a:rPr lang="en-US" altLang="zh-CN" sz="2000" b="1">
                <a:latin typeface="Times New Roman" pitchFamily="18" charset="0"/>
              </a:rPr>
              <a:t>OCW2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POP	DS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POP	DX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POP	BX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POP	AX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STI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IRET</a:t>
            </a:r>
            <a:endParaRPr lang="zh-CN" altLang="en-US" sz="2000" b="1">
              <a:latin typeface="Times New Roman" pitchFamily="18" charset="0"/>
            </a:endParaRPr>
          </a:p>
        </p:txBody>
      </p:sp>
      <p:sp>
        <p:nvSpPr>
          <p:cNvPr id="1175576" name="Text Box 24"/>
          <p:cNvSpPr txBox="1">
            <a:spLocks noChangeArrowheads="1"/>
          </p:cNvSpPr>
          <p:nvPr/>
        </p:nvSpPr>
        <p:spPr bwMode="auto">
          <a:xfrm>
            <a:off x="5724525" y="44450"/>
            <a:ext cx="3097213" cy="88423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buClr>
                <a:schemeClr val="bg2"/>
              </a:buClr>
            </a:pPr>
            <a:r>
              <a:rPr lang="zh-CN" altLang="en-US" sz="2800">
                <a:solidFill>
                  <a:srgbClr val="0000FF"/>
                </a:solidFill>
                <a:ea typeface="黑体" pitchFamily="2" charset="-122"/>
              </a:rPr>
              <a:t>接收</a:t>
            </a:r>
            <a:r>
              <a:rPr lang="zh-CN" altLang="en-US"/>
              <a:t>中断服务程序：</a:t>
            </a:r>
          </a:p>
          <a:p>
            <a:pPr>
              <a:buClr>
                <a:schemeClr val="bg2"/>
              </a:buClr>
            </a:pPr>
            <a:r>
              <a:rPr lang="zh-CN" altLang="en-US"/>
              <a:t>（</a:t>
            </a:r>
            <a:r>
              <a:rPr lang="en-US" altLang="zh-CN"/>
              <a:t>P337</a:t>
            </a:r>
            <a:r>
              <a:rPr lang="zh-CN" altLang="en-US"/>
              <a:t>）</a:t>
            </a:r>
          </a:p>
        </p:txBody>
      </p:sp>
      <p:sp>
        <p:nvSpPr>
          <p:cNvPr id="1175577" name="Text Box 25"/>
          <p:cNvSpPr txBox="1">
            <a:spLocks noChangeArrowheads="1"/>
          </p:cNvSpPr>
          <p:nvPr/>
        </p:nvSpPr>
        <p:spPr bwMode="auto">
          <a:xfrm>
            <a:off x="539750" y="0"/>
            <a:ext cx="122396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/>
              <a:t>RECVE</a:t>
            </a:r>
            <a:r>
              <a:rPr lang="en-US" altLang="zh-CN" sz="2000"/>
              <a:t>:</a:t>
            </a:r>
            <a:endParaRPr lang="zh-CN" altLang="en-US" sz="2000"/>
          </a:p>
        </p:txBody>
      </p:sp>
      <p:sp>
        <p:nvSpPr>
          <p:cNvPr id="1175578" name="AutoShape 26"/>
          <p:cNvSpPr>
            <a:spLocks/>
          </p:cNvSpPr>
          <p:nvPr/>
        </p:nvSpPr>
        <p:spPr bwMode="auto">
          <a:xfrm>
            <a:off x="3203575" y="188913"/>
            <a:ext cx="215900" cy="1008062"/>
          </a:xfrm>
          <a:prstGeom prst="rightBrace">
            <a:avLst>
              <a:gd name="adj1" fmla="val 38909"/>
              <a:gd name="adj2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5579" name="Text Box 27"/>
          <p:cNvSpPr txBox="1">
            <a:spLocks noChangeArrowheads="1"/>
          </p:cNvSpPr>
          <p:nvPr/>
        </p:nvSpPr>
        <p:spPr bwMode="auto">
          <a:xfrm>
            <a:off x="3419475" y="285750"/>
            <a:ext cx="2184400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6600"/>
                </a:solidFill>
              </a:rPr>
              <a:t>PUSH</a:t>
            </a:r>
            <a:r>
              <a:rPr lang="zh-CN" altLang="en-US">
                <a:solidFill>
                  <a:srgbClr val="FF6600"/>
                </a:solidFill>
              </a:rPr>
              <a:t/>
            </a:r>
            <a:br>
              <a:rPr lang="zh-CN" altLang="en-US">
                <a:solidFill>
                  <a:srgbClr val="FF6600"/>
                </a:solidFill>
              </a:rPr>
            </a:br>
            <a:r>
              <a:rPr lang="zh-CN" altLang="en-US">
                <a:solidFill>
                  <a:srgbClr val="FF6600"/>
                </a:solidFill>
              </a:rPr>
              <a:t>断点现场保护</a:t>
            </a:r>
          </a:p>
        </p:txBody>
      </p:sp>
      <p:sp>
        <p:nvSpPr>
          <p:cNvPr id="1175580" name="AutoShape 28"/>
          <p:cNvSpPr>
            <a:spLocks/>
          </p:cNvSpPr>
          <p:nvPr/>
        </p:nvSpPr>
        <p:spPr bwMode="auto">
          <a:xfrm>
            <a:off x="3203575" y="5038725"/>
            <a:ext cx="215900" cy="1008063"/>
          </a:xfrm>
          <a:prstGeom prst="rightBrace">
            <a:avLst>
              <a:gd name="adj1" fmla="val 38909"/>
              <a:gd name="adj2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5581" name="Text Box 29"/>
          <p:cNvSpPr txBox="1">
            <a:spLocks noChangeArrowheads="1"/>
          </p:cNvSpPr>
          <p:nvPr/>
        </p:nvSpPr>
        <p:spPr bwMode="auto">
          <a:xfrm>
            <a:off x="3419475" y="5135563"/>
            <a:ext cx="2079625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6600"/>
                </a:solidFill>
              </a:rPr>
              <a:t>POP</a:t>
            </a:r>
            <a:r>
              <a:rPr lang="zh-CN" altLang="en-US">
                <a:solidFill>
                  <a:srgbClr val="FF6600"/>
                </a:solidFill>
              </a:rPr>
              <a:t/>
            </a:r>
            <a:br>
              <a:rPr lang="zh-CN" altLang="en-US">
                <a:solidFill>
                  <a:srgbClr val="FF6600"/>
                </a:solidFill>
              </a:rPr>
            </a:br>
            <a:r>
              <a:rPr lang="zh-CN" altLang="en-US">
                <a:solidFill>
                  <a:srgbClr val="FF6600"/>
                </a:solidFill>
              </a:rPr>
              <a:t>断点现场恢复</a:t>
            </a:r>
          </a:p>
        </p:txBody>
      </p:sp>
      <p:sp>
        <p:nvSpPr>
          <p:cNvPr id="1175582" name="AutoShape 30"/>
          <p:cNvSpPr>
            <a:spLocks/>
          </p:cNvSpPr>
          <p:nvPr/>
        </p:nvSpPr>
        <p:spPr bwMode="auto">
          <a:xfrm>
            <a:off x="1403350" y="1341438"/>
            <a:ext cx="288925" cy="2592387"/>
          </a:xfrm>
          <a:prstGeom prst="leftBrace">
            <a:avLst>
              <a:gd name="adj1" fmla="val 74771"/>
              <a:gd name="adj2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75583" name="AutoShape 31"/>
          <p:cNvSpPr>
            <a:spLocks/>
          </p:cNvSpPr>
          <p:nvPr/>
        </p:nvSpPr>
        <p:spPr bwMode="auto">
          <a:xfrm>
            <a:off x="1476375" y="4005263"/>
            <a:ext cx="215900" cy="863600"/>
          </a:xfrm>
          <a:prstGeom prst="leftBrace">
            <a:avLst>
              <a:gd name="adj1" fmla="val 51463"/>
              <a:gd name="adj2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5584" name="Text Box 32"/>
          <p:cNvSpPr txBox="1">
            <a:spLocks noChangeArrowheads="1"/>
          </p:cNvSpPr>
          <p:nvPr/>
        </p:nvSpPr>
        <p:spPr bwMode="auto">
          <a:xfrm>
            <a:off x="323850" y="2205038"/>
            <a:ext cx="1511300" cy="15525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6600"/>
                </a:solidFill>
              </a:rPr>
              <a:t>判状态</a:t>
            </a:r>
            <a:br>
              <a:rPr lang="zh-CN" altLang="en-US">
                <a:solidFill>
                  <a:srgbClr val="FF6600"/>
                </a:solidFill>
              </a:rPr>
            </a:br>
            <a:r>
              <a:rPr lang="zh-CN" altLang="en-US">
                <a:solidFill>
                  <a:srgbClr val="FF6600"/>
                </a:solidFill>
              </a:rPr>
              <a:t>收数据</a:t>
            </a:r>
            <a:br>
              <a:rPr lang="zh-CN" altLang="en-US">
                <a:solidFill>
                  <a:srgbClr val="FF6600"/>
                </a:solidFill>
              </a:rPr>
            </a:br>
            <a:r>
              <a:rPr lang="zh-CN" altLang="en-US">
                <a:solidFill>
                  <a:srgbClr val="FF6600"/>
                </a:solidFill>
              </a:rPr>
              <a:t>（</a:t>
            </a:r>
            <a:r>
              <a:rPr lang="en-US" altLang="zh-CN">
                <a:solidFill>
                  <a:srgbClr val="FF6600"/>
                </a:solidFill>
              </a:rPr>
              <a:t>8250 /</a:t>
            </a:r>
            <a:br>
              <a:rPr lang="en-US" altLang="zh-CN">
                <a:solidFill>
                  <a:srgbClr val="FF6600"/>
                </a:solidFill>
              </a:rPr>
            </a:br>
            <a:r>
              <a:rPr lang="en-US" altLang="zh-CN">
                <a:solidFill>
                  <a:srgbClr val="FF6600"/>
                </a:solidFill>
              </a:rPr>
              <a:t>  16550</a:t>
            </a:r>
            <a:r>
              <a:rPr lang="zh-CN" altLang="en-US">
                <a:solidFill>
                  <a:srgbClr val="FF6600"/>
                </a:solidFill>
              </a:rPr>
              <a:t>）</a:t>
            </a:r>
          </a:p>
        </p:txBody>
      </p:sp>
      <p:sp>
        <p:nvSpPr>
          <p:cNvPr id="1175585" name="Text Box 33"/>
          <p:cNvSpPr txBox="1">
            <a:spLocks noChangeArrowheads="1"/>
          </p:cNvSpPr>
          <p:nvPr/>
        </p:nvSpPr>
        <p:spPr bwMode="auto">
          <a:xfrm>
            <a:off x="252413" y="3897313"/>
            <a:ext cx="1439862" cy="11874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6600"/>
                </a:solidFill>
              </a:rPr>
              <a:t>发</a:t>
            </a:r>
            <a:r>
              <a:rPr lang="en-US" altLang="zh-CN">
                <a:solidFill>
                  <a:srgbClr val="FF6600"/>
                </a:solidFill>
              </a:rPr>
              <a:t>EOI</a:t>
            </a:r>
            <a:r>
              <a:rPr lang="zh-CN" altLang="en-US">
                <a:solidFill>
                  <a:srgbClr val="FF6600"/>
                </a:solidFill>
              </a:rPr>
              <a:t>（</a:t>
            </a:r>
            <a:r>
              <a:rPr lang="en-US" altLang="zh-CN">
                <a:solidFill>
                  <a:srgbClr val="FF6600"/>
                </a:solidFill>
              </a:rPr>
              <a:t>8259</a:t>
            </a:r>
            <a:r>
              <a:rPr lang="zh-CN" altLang="en-US">
                <a:solidFill>
                  <a:srgbClr val="FF6600"/>
                </a:solidFill>
              </a:rPr>
              <a:t>）</a:t>
            </a:r>
            <a:br>
              <a:rPr lang="zh-CN" altLang="en-US">
                <a:solidFill>
                  <a:srgbClr val="FF6600"/>
                </a:solidFill>
              </a:rPr>
            </a:br>
            <a:r>
              <a:rPr lang="en-US" altLang="zh-CN">
                <a:solidFill>
                  <a:srgbClr val="FF0000"/>
                </a:solidFill>
              </a:rPr>
              <a:t>P280</a:t>
            </a:r>
          </a:p>
        </p:txBody>
      </p:sp>
      <p:sp>
        <p:nvSpPr>
          <p:cNvPr id="1175586" name="AutoShape 3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804025" y="5876925"/>
            <a:ext cx="2016125" cy="439738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</a:rPr>
              <a:t>通信状态寄存器</a:t>
            </a:r>
          </a:p>
        </p:txBody>
      </p:sp>
      <p:sp>
        <p:nvSpPr>
          <p:cNvPr id="1175587" name="AutoShape 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804025" y="5300663"/>
            <a:ext cx="2008188" cy="439737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</a:rPr>
              <a:t>寄存器寻址</a:t>
            </a:r>
          </a:p>
        </p:txBody>
      </p:sp>
      <p:sp>
        <p:nvSpPr>
          <p:cNvPr id="1175588" name="Text Box 36"/>
          <p:cNvSpPr txBox="1">
            <a:spLocks noChangeArrowheads="1"/>
          </p:cNvSpPr>
          <p:nvPr/>
        </p:nvSpPr>
        <p:spPr bwMode="auto">
          <a:xfrm>
            <a:off x="7451725" y="1487488"/>
            <a:ext cx="1470025" cy="13112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rgbClr val="FF6600"/>
                </a:solidFill>
              </a:rPr>
              <a:t>越限</a:t>
            </a:r>
            <a:r>
              <a:rPr lang="zh-CN" altLang="en-US" sz="2000">
                <a:solidFill>
                  <a:srgbClr val="FF0000"/>
                </a:solidFill>
              </a:rPr>
              <a:t>错</a:t>
            </a:r>
          </a:p>
          <a:p>
            <a:pPr algn="l"/>
            <a:r>
              <a:rPr lang="zh-CN" altLang="en-US" sz="2000">
                <a:solidFill>
                  <a:srgbClr val="FF6600"/>
                </a:solidFill>
              </a:rPr>
              <a:t>奇偶</a:t>
            </a:r>
            <a:r>
              <a:rPr lang="zh-CN" altLang="en-US" sz="2000">
                <a:solidFill>
                  <a:srgbClr val="FF0000"/>
                </a:solidFill>
              </a:rPr>
              <a:t>错</a:t>
            </a:r>
          </a:p>
          <a:p>
            <a:pPr algn="l"/>
            <a:r>
              <a:rPr lang="zh-CN" altLang="en-US" sz="2000">
                <a:solidFill>
                  <a:srgbClr val="FF6600"/>
                </a:solidFill>
              </a:rPr>
              <a:t>结构</a:t>
            </a:r>
            <a:r>
              <a:rPr lang="zh-CN" altLang="en-US" sz="2000">
                <a:solidFill>
                  <a:srgbClr val="FF0000"/>
                </a:solidFill>
              </a:rPr>
              <a:t>错</a:t>
            </a:r>
          </a:p>
          <a:p>
            <a:pPr algn="l"/>
            <a:r>
              <a:rPr lang="zh-CN" altLang="en-US" sz="2000">
                <a:solidFill>
                  <a:srgbClr val="FF6600"/>
                </a:solidFill>
              </a:rPr>
              <a:t>线路间断</a:t>
            </a:r>
            <a:r>
              <a:rPr lang="zh-CN" altLang="en-US" sz="2000">
                <a:solidFill>
                  <a:srgbClr val="FF0000"/>
                </a:solidFill>
              </a:rPr>
              <a:t>错</a:t>
            </a:r>
          </a:p>
        </p:txBody>
      </p:sp>
      <p:sp>
        <p:nvSpPr>
          <p:cNvPr id="1175590" name="Freeform 38"/>
          <p:cNvSpPr>
            <a:spLocks/>
          </p:cNvSpPr>
          <p:nvPr/>
        </p:nvSpPr>
        <p:spPr bwMode="auto">
          <a:xfrm>
            <a:off x="5689600" y="1697038"/>
            <a:ext cx="1816100" cy="201612"/>
          </a:xfrm>
          <a:custGeom>
            <a:avLst/>
            <a:gdLst/>
            <a:ahLst/>
            <a:cxnLst>
              <a:cxn ang="0">
                <a:pos x="0" y="119"/>
              </a:cxn>
              <a:cxn ang="0">
                <a:pos x="284" y="19"/>
              </a:cxn>
              <a:cxn ang="0">
                <a:pos x="1144" y="3"/>
              </a:cxn>
            </a:cxnLst>
            <a:rect l="0" t="0" r="r" b="b"/>
            <a:pathLst>
              <a:path w="1144" h="119">
                <a:moveTo>
                  <a:pt x="0" y="119"/>
                </a:moveTo>
                <a:cubicBezTo>
                  <a:pt x="46" y="78"/>
                  <a:pt x="93" y="38"/>
                  <a:pt x="284" y="19"/>
                </a:cubicBezTo>
                <a:cubicBezTo>
                  <a:pt x="475" y="0"/>
                  <a:pt x="809" y="1"/>
                  <a:pt x="1144" y="3"/>
                </a:cubicBezTo>
              </a:path>
            </a:pathLst>
          </a:custGeom>
          <a:noFill/>
          <a:ln w="1905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5591" name="Freeform 39"/>
          <p:cNvSpPr>
            <a:spLocks/>
          </p:cNvSpPr>
          <p:nvPr/>
        </p:nvSpPr>
        <p:spPr bwMode="auto">
          <a:xfrm>
            <a:off x="5543550" y="2012950"/>
            <a:ext cx="1974850" cy="271463"/>
          </a:xfrm>
          <a:custGeom>
            <a:avLst/>
            <a:gdLst/>
            <a:ahLst/>
            <a:cxnLst>
              <a:cxn ang="0">
                <a:pos x="0" y="88"/>
              </a:cxn>
              <a:cxn ang="0">
                <a:pos x="292" y="164"/>
              </a:cxn>
              <a:cxn ang="0">
                <a:pos x="704" y="48"/>
              </a:cxn>
              <a:cxn ang="0">
                <a:pos x="1244" y="0"/>
              </a:cxn>
            </a:cxnLst>
            <a:rect l="0" t="0" r="r" b="b"/>
            <a:pathLst>
              <a:path w="1244" h="171">
                <a:moveTo>
                  <a:pt x="0" y="88"/>
                </a:moveTo>
                <a:cubicBezTo>
                  <a:pt x="87" y="129"/>
                  <a:pt x="175" y="171"/>
                  <a:pt x="292" y="164"/>
                </a:cubicBezTo>
                <a:cubicBezTo>
                  <a:pt x="409" y="157"/>
                  <a:pt x="545" y="75"/>
                  <a:pt x="704" y="48"/>
                </a:cubicBezTo>
                <a:cubicBezTo>
                  <a:pt x="863" y="21"/>
                  <a:pt x="1053" y="10"/>
                  <a:pt x="1244" y="0"/>
                </a:cubicBezTo>
              </a:path>
            </a:pathLst>
          </a:custGeom>
          <a:noFill/>
          <a:ln w="1905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5592" name="Freeform 40"/>
          <p:cNvSpPr>
            <a:spLocks/>
          </p:cNvSpPr>
          <p:nvPr/>
        </p:nvSpPr>
        <p:spPr bwMode="auto">
          <a:xfrm>
            <a:off x="5403850" y="2146300"/>
            <a:ext cx="2089150" cy="258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6" y="144"/>
              </a:cxn>
              <a:cxn ang="0">
                <a:pos x="1316" y="112"/>
              </a:cxn>
            </a:cxnLst>
            <a:rect l="0" t="0" r="r" b="b"/>
            <a:pathLst>
              <a:path w="1316" h="163">
                <a:moveTo>
                  <a:pt x="0" y="0"/>
                </a:moveTo>
                <a:cubicBezTo>
                  <a:pt x="98" y="62"/>
                  <a:pt x="197" y="125"/>
                  <a:pt x="416" y="144"/>
                </a:cubicBezTo>
                <a:cubicBezTo>
                  <a:pt x="635" y="163"/>
                  <a:pt x="975" y="137"/>
                  <a:pt x="1316" y="112"/>
                </a:cubicBezTo>
              </a:path>
            </a:pathLst>
          </a:custGeom>
          <a:noFill/>
          <a:ln w="1905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5593" name="Freeform 41"/>
          <p:cNvSpPr>
            <a:spLocks/>
          </p:cNvSpPr>
          <p:nvPr/>
        </p:nvSpPr>
        <p:spPr bwMode="auto">
          <a:xfrm>
            <a:off x="5194300" y="2159000"/>
            <a:ext cx="2273300" cy="469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8" y="220"/>
              </a:cxn>
              <a:cxn ang="0">
                <a:pos x="1432" y="296"/>
              </a:cxn>
            </a:cxnLst>
            <a:rect l="0" t="0" r="r" b="b"/>
            <a:pathLst>
              <a:path w="1432" h="296">
                <a:moveTo>
                  <a:pt x="0" y="0"/>
                </a:moveTo>
                <a:cubicBezTo>
                  <a:pt x="104" y="85"/>
                  <a:pt x="209" y="171"/>
                  <a:pt x="448" y="220"/>
                </a:cubicBezTo>
                <a:cubicBezTo>
                  <a:pt x="687" y="269"/>
                  <a:pt x="1059" y="282"/>
                  <a:pt x="1432" y="296"/>
                </a:cubicBezTo>
              </a:path>
            </a:pathLst>
          </a:custGeom>
          <a:noFill/>
          <a:ln w="1905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11569B-B5D0-4832-8DC0-62E88D0363A1}" type="slidenum">
              <a:rPr lang="zh-CN" altLang="en-US"/>
              <a:pPr/>
              <a:t>68</a:t>
            </a:fld>
            <a:endParaRPr lang="en-US" altLang="zh-CN"/>
          </a:p>
        </p:txBody>
      </p:sp>
      <p:sp>
        <p:nvSpPr>
          <p:cNvPr id="1220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640763" cy="5327650"/>
          </a:xfrm>
        </p:spPr>
        <p:txBody>
          <a:bodyPr/>
          <a:lstStyle/>
          <a:p>
            <a:pPr marL="355600" indent="-355600"/>
            <a:r>
              <a:rPr kumimoji="1" lang="en-US" altLang="zh-CN" sz="2800" b="1">
                <a:latin typeface="Times New Roman" pitchFamily="18" charset="0"/>
              </a:rPr>
              <a:t>8250/16550</a:t>
            </a:r>
            <a:r>
              <a:rPr kumimoji="1" lang="zh-CN" altLang="en-US" sz="2800" b="1">
                <a:latin typeface="Times New Roman" pitchFamily="18" charset="0"/>
              </a:rPr>
              <a:t>、驱动</a:t>
            </a:r>
            <a:r>
              <a:rPr kumimoji="1" lang="en-US" altLang="zh-CN" sz="2800" b="1">
                <a:latin typeface="Times New Roman" pitchFamily="18" charset="0"/>
              </a:rPr>
              <a:t>/</a:t>
            </a:r>
            <a:r>
              <a:rPr kumimoji="1" lang="zh-CN" altLang="en-US" sz="2800" b="1">
                <a:latin typeface="Times New Roman" pitchFamily="18" charset="0"/>
              </a:rPr>
              <a:t>接收器</a:t>
            </a:r>
          </a:p>
        </p:txBody>
      </p:sp>
      <p:sp>
        <p:nvSpPr>
          <p:cNvPr id="1220611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712200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7.3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可编程串行通信接口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8250/16550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三、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RS232C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接口的实现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21AC1B-1638-4088-8149-2CC788BABB3E}" type="slidenum">
              <a:rPr lang="zh-CN" altLang="en-US"/>
              <a:pPr/>
              <a:t>69</a:t>
            </a:fld>
            <a:endParaRPr lang="en-US" altLang="zh-CN"/>
          </a:p>
        </p:txBody>
      </p:sp>
      <p:graphicFrame>
        <p:nvGraphicFramePr>
          <p:cNvPr id="1199108" name="Object 4"/>
          <p:cNvGraphicFramePr>
            <a:graphicFrameLocks noChangeAspect="1"/>
          </p:cNvGraphicFramePr>
          <p:nvPr/>
        </p:nvGraphicFramePr>
        <p:xfrm>
          <a:off x="71438" y="568325"/>
          <a:ext cx="8964612" cy="555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10" name="Image" r:id="rId3" imgW="18592653" imgH="11520000" progId="">
                  <p:embed/>
                </p:oleObj>
              </mc:Choice>
              <mc:Fallback>
                <p:oleObj name="Image" r:id="rId3" imgW="18592653" imgH="115200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568325"/>
                        <a:ext cx="8964612" cy="555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9109" name="Text Box 5"/>
          <p:cNvSpPr txBox="1">
            <a:spLocks noChangeArrowheads="1"/>
          </p:cNvSpPr>
          <p:nvPr/>
        </p:nvSpPr>
        <p:spPr bwMode="auto">
          <a:xfrm>
            <a:off x="5867400" y="2867025"/>
            <a:ext cx="8651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16550</a:t>
            </a:r>
          </a:p>
        </p:txBody>
      </p:sp>
      <p:sp>
        <p:nvSpPr>
          <p:cNvPr id="1199110" name="Text Box 6"/>
          <p:cNvSpPr txBox="1">
            <a:spLocks noChangeArrowheads="1"/>
          </p:cNvSpPr>
          <p:nvPr/>
        </p:nvSpPr>
        <p:spPr bwMode="auto">
          <a:xfrm>
            <a:off x="1979613" y="2938463"/>
            <a:ext cx="865187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8088</a:t>
            </a:r>
          </a:p>
        </p:txBody>
      </p:sp>
      <p:sp>
        <p:nvSpPr>
          <p:cNvPr id="1199111" name="Text Box 7"/>
          <p:cNvSpPr txBox="1">
            <a:spLocks noChangeArrowheads="1"/>
          </p:cNvSpPr>
          <p:nvPr/>
        </p:nvSpPr>
        <p:spPr bwMode="auto">
          <a:xfrm>
            <a:off x="8243888" y="5321300"/>
            <a:ext cx="792162" cy="9159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</a:rPr>
              <a:t>DB25</a:t>
            </a:r>
            <a:r>
              <a:rPr lang="zh-CN" altLang="en-US" sz="1800">
                <a:solidFill>
                  <a:srgbClr val="0000FF"/>
                </a:solidFill>
              </a:rPr>
              <a:t>串口插座</a:t>
            </a:r>
          </a:p>
        </p:txBody>
      </p:sp>
      <p:sp>
        <p:nvSpPr>
          <p:cNvPr id="1199112" name="Text Box 8"/>
          <p:cNvSpPr txBox="1">
            <a:spLocks noChangeArrowheads="1"/>
          </p:cNvSpPr>
          <p:nvPr/>
        </p:nvSpPr>
        <p:spPr bwMode="auto">
          <a:xfrm>
            <a:off x="539750" y="6200775"/>
            <a:ext cx="798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kumimoji="1" lang="zh-CN" altLang="en-US" sz="2000">
                <a:solidFill>
                  <a:schemeClr val="bg2"/>
                </a:solidFill>
                <a:latin typeface="宋体" charset="-122"/>
              </a:rPr>
              <a:t>使用</a:t>
            </a:r>
            <a:r>
              <a:rPr kumimoji="1" lang="en-US" altLang="zh-CN" sz="2000">
                <a:solidFill>
                  <a:schemeClr val="bg2"/>
                </a:solidFill>
              </a:rPr>
              <a:t>1488</a:t>
            </a:r>
            <a:r>
              <a:rPr kumimoji="1" lang="zh-CN" altLang="en-US" sz="2000">
                <a:solidFill>
                  <a:schemeClr val="bg2"/>
                </a:solidFill>
                <a:latin typeface="宋体" charset="-122"/>
              </a:rPr>
              <a:t>线路驱动器和</a:t>
            </a:r>
            <a:r>
              <a:rPr kumimoji="1" lang="en-US" altLang="zh-CN" sz="2000">
                <a:solidFill>
                  <a:schemeClr val="bg2"/>
                </a:solidFill>
              </a:rPr>
              <a:t>1489</a:t>
            </a:r>
            <a:r>
              <a:rPr kumimoji="1" lang="zh-CN" altLang="en-US" sz="2000">
                <a:solidFill>
                  <a:schemeClr val="bg2"/>
                </a:solidFill>
                <a:latin typeface="宋体" charset="-122"/>
              </a:rPr>
              <a:t>线路接收器实现的</a:t>
            </a:r>
            <a:r>
              <a:rPr kumimoji="1" lang="en-US" altLang="zh-CN" sz="2000">
                <a:solidFill>
                  <a:schemeClr val="bg2"/>
                </a:solidFill>
              </a:rPr>
              <a:t>16550</a:t>
            </a:r>
            <a:r>
              <a:rPr kumimoji="1" lang="zh-CN" altLang="en-US" sz="2000">
                <a:solidFill>
                  <a:schemeClr val="bg2"/>
                </a:solidFill>
                <a:latin typeface="宋体" charset="-122"/>
              </a:rPr>
              <a:t>与</a:t>
            </a:r>
            <a:r>
              <a:rPr kumimoji="1" lang="en-US" altLang="zh-CN" sz="2000">
                <a:solidFill>
                  <a:schemeClr val="bg2"/>
                </a:solidFill>
              </a:rPr>
              <a:t>RS-232C</a:t>
            </a:r>
            <a:r>
              <a:rPr kumimoji="1" lang="zh-CN" altLang="en-US" sz="2000">
                <a:solidFill>
                  <a:schemeClr val="bg2"/>
                </a:solidFill>
                <a:latin typeface="宋体" charset="-122"/>
              </a:rPr>
              <a:t>的接口</a:t>
            </a:r>
            <a:r>
              <a:rPr kumimoji="1" lang="zh-CN" altLang="en-US" sz="2000">
                <a:solidFill>
                  <a:schemeClr val="bg2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FE293-51A3-44A5-88FD-4B7158AFDC77}" type="slidenum">
              <a:rPr lang="zh-CN" altLang="en-US"/>
              <a:pPr/>
              <a:t>7</a:t>
            </a:fld>
            <a:endParaRPr lang="en-US" altLang="zh-CN"/>
          </a:p>
        </p:txBody>
      </p:sp>
      <p:graphicFrame>
        <p:nvGraphicFramePr>
          <p:cNvPr id="1127428" name="Object 4"/>
          <p:cNvGraphicFramePr>
            <a:graphicFrameLocks noChangeAspect="1"/>
          </p:cNvGraphicFramePr>
          <p:nvPr/>
        </p:nvGraphicFramePr>
        <p:xfrm>
          <a:off x="323850" y="836613"/>
          <a:ext cx="8424863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30" name="Visio" r:id="rId3" imgW="7394674" imgH="4596684" progId="Visio.Drawing.11">
                  <p:embed/>
                </p:oleObj>
              </mc:Choice>
              <mc:Fallback>
                <p:oleObj name="Visio" r:id="rId3" imgW="7394674" imgH="4596684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836613"/>
                        <a:ext cx="8424863" cy="523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29" name="Freeform 5"/>
          <p:cNvSpPr>
            <a:spLocks/>
          </p:cNvSpPr>
          <p:nvPr/>
        </p:nvSpPr>
        <p:spPr bwMode="auto">
          <a:xfrm>
            <a:off x="3668713" y="3189288"/>
            <a:ext cx="327025" cy="600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181"/>
              </a:cxn>
              <a:cxn ang="0">
                <a:pos x="91" y="408"/>
              </a:cxn>
              <a:cxn ang="0">
                <a:pos x="227" y="453"/>
              </a:cxn>
            </a:cxnLst>
            <a:rect l="0" t="0" r="r" b="b"/>
            <a:pathLst>
              <a:path w="227" h="453">
                <a:moveTo>
                  <a:pt x="0" y="0"/>
                </a:moveTo>
                <a:cubicBezTo>
                  <a:pt x="60" y="56"/>
                  <a:pt x="121" y="113"/>
                  <a:pt x="136" y="181"/>
                </a:cubicBezTo>
                <a:cubicBezTo>
                  <a:pt x="151" y="249"/>
                  <a:pt x="76" y="363"/>
                  <a:pt x="91" y="408"/>
                </a:cubicBezTo>
                <a:cubicBezTo>
                  <a:pt x="106" y="453"/>
                  <a:pt x="166" y="453"/>
                  <a:pt x="227" y="453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 flipV="1">
            <a:off x="6227763" y="3789363"/>
            <a:ext cx="360362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7431" name="Text Box 7"/>
          <p:cNvSpPr txBox="1">
            <a:spLocks noChangeArrowheads="1"/>
          </p:cNvSpPr>
          <p:nvPr/>
        </p:nvSpPr>
        <p:spPr bwMode="auto">
          <a:xfrm>
            <a:off x="6516688" y="3860800"/>
            <a:ext cx="129698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</a:rPr>
              <a:t>计数结束</a:t>
            </a: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 flipV="1">
            <a:off x="3629025" y="3014663"/>
            <a:ext cx="0" cy="266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V="1">
            <a:off x="2609850" y="4929188"/>
            <a:ext cx="0" cy="266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7434" name="Line 10"/>
          <p:cNvSpPr>
            <a:spLocks noChangeShapeType="1"/>
          </p:cNvSpPr>
          <p:nvPr/>
        </p:nvSpPr>
        <p:spPr bwMode="auto">
          <a:xfrm flipV="1">
            <a:off x="4310063" y="4938713"/>
            <a:ext cx="0" cy="266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2987675" y="2600325"/>
            <a:ext cx="129698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启动计数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640763" cy="5327650"/>
          </a:xfrm>
        </p:spPr>
        <p:txBody>
          <a:bodyPr/>
          <a:lstStyle/>
          <a:p>
            <a:pPr marL="355600" indent="-355600"/>
            <a:r>
              <a:rPr kumimoji="1" lang="en-US" altLang="zh-CN" sz="2800" b="1" dirty="0">
                <a:latin typeface="Times New Roman" pitchFamily="18" charset="0"/>
              </a:rPr>
              <a:t>8250/16550</a:t>
            </a:r>
            <a:r>
              <a:rPr kumimoji="1" lang="zh-CN" altLang="en-US" sz="2800" b="1" dirty="0">
                <a:latin typeface="Times New Roman" pitchFamily="18" charset="0"/>
              </a:rPr>
              <a:t>、驱动</a:t>
            </a:r>
            <a:r>
              <a:rPr kumimoji="1" lang="en-US" altLang="zh-CN" sz="2800" b="1" dirty="0">
                <a:latin typeface="Times New Roman" pitchFamily="18" charset="0"/>
              </a:rPr>
              <a:t>/</a:t>
            </a:r>
            <a:r>
              <a:rPr kumimoji="1" lang="zh-CN" altLang="en-US" sz="2800" b="1" dirty="0">
                <a:latin typeface="Times New Roman" pitchFamily="18" charset="0"/>
              </a:rPr>
              <a:t>接收器</a:t>
            </a:r>
          </a:p>
          <a:p>
            <a:pPr marL="355600" indent="-355600"/>
            <a:r>
              <a:rPr kumimoji="1" lang="zh-CN" altLang="en-US" sz="2800" b="1" dirty="0">
                <a:latin typeface="Times New Roman" pitchFamily="18" charset="0"/>
              </a:rPr>
              <a:t>电流环</a:t>
            </a:r>
          </a:p>
          <a:p>
            <a:pPr marL="901700" lvl="1" indent="-366713">
              <a:buClr>
                <a:srgbClr val="008000"/>
              </a:buClr>
              <a:buSzPct val="75000"/>
              <a:buFont typeface="Wingdings" pitchFamily="2" charset="2"/>
              <a:buChar char="l"/>
            </a:pPr>
            <a:r>
              <a:rPr kumimoji="1" lang="zh-CN" altLang="en-US" b="1" dirty="0">
                <a:latin typeface="Times New Roman" pitchFamily="18" charset="0"/>
              </a:rPr>
              <a:t>采用光隔器件：克服共地干扰；</a:t>
            </a:r>
          </a:p>
          <a:p>
            <a:pPr marL="901700" lvl="1" indent="-366713">
              <a:buClr>
                <a:srgbClr val="008000"/>
              </a:buClr>
              <a:buSzPct val="75000"/>
              <a:buFont typeface="Wingdings" pitchFamily="2" charset="2"/>
              <a:buChar char="l"/>
            </a:pPr>
            <a:r>
              <a:rPr kumimoji="1" lang="zh-CN" altLang="en-US" b="1" dirty="0">
                <a:latin typeface="Times New Roman" pitchFamily="18" charset="0"/>
              </a:rPr>
              <a:t>信号以电流形式传送：电磁干扰功率（电流）小，抗干扰能力比电平传送高</a:t>
            </a:r>
            <a:r>
              <a:rPr kumimoji="1" lang="zh-CN" altLang="en-US" b="1" dirty="0" smtClean="0">
                <a:latin typeface="Times New Roman" pitchFamily="18" charset="0"/>
              </a:rPr>
              <a:t>。</a:t>
            </a:r>
            <a:endParaRPr kumimoji="1" lang="zh-CN" altLang="en-US" sz="2800" b="1" dirty="0">
              <a:latin typeface="Times New Roman" pitchFamily="18" charset="0"/>
            </a:endParaRPr>
          </a:p>
        </p:txBody>
      </p:sp>
      <p:sp>
        <p:nvSpPr>
          <p:cNvPr id="121753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712200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7.3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可编程串行通信接口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8250/16550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三、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RS232C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接口的实现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17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217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DFDC7B-2E4B-425C-BC51-B0EDEA7C095D}" type="slidenum">
              <a:rPr lang="zh-CN" altLang="en-US"/>
              <a:pPr/>
              <a:t>71</a:t>
            </a:fld>
            <a:endParaRPr lang="en-US" altLang="zh-CN"/>
          </a:p>
        </p:txBody>
      </p:sp>
      <p:sp>
        <p:nvSpPr>
          <p:cNvPr id="121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712200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7.3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可编程串行通信接口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8250/16550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三、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RS232C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接口的实现</a:t>
            </a:r>
          </a:p>
        </p:txBody>
      </p:sp>
      <p:sp>
        <p:nvSpPr>
          <p:cNvPr id="1218563" name="Text Box 3"/>
          <p:cNvSpPr txBox="1">
            <a:spLocks noChangeArrowheads="1"/>
          </p:cNvSpPr>
          <p:nvPr/>
        </p:nvSpPr>
        <p:spPr bwMode="auto">
          <a:xfrm>
            <a:off x="2368550" y="527685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>
                <a:solidFill>
                  <a:schemeClr val="bg2"/>
                </a:solidFill>
              </a:rPr>
              <a:t>电流环接口传输电路 </a:t>
            </a:r>
          </a:p>
        </p:txBody>
      </p:sp>
      <p:graphicFrame>
        <p:nvGraphicFramePr>
          <p:cNvPr id="1218564" name="Object 4"/>
          <p:cNvGraphicFramePr>
            <a:graphicFrameLocks noChangeAspect="1"/>
          </p:cNvGraphicFramePr>
          <p:nvPr/>
        </p:nvGraphicFramePr>
        <p:xfrm>
          <a:off x="0" y="1557338"/>
          <a:ext cx="9144000" cy="348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66" name="Visio" r:id="rId3" imgW="4138416" imgH="1578353" progId="Visio.Drawing.11">
                  <p:embed/>
                </p:oleObj>
              </mc:Choice>
              <mc:Fallback>
                <p:oleObj name="Visio" r:id="rId3" imgW="4138416" imgH="1578353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57338"/>
                        <a:ext cx="9144000" cy="348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3BF2D9-6905-4A2E-A843-3288B410AA5B}" type="slidenum">
              <a:rPr lang="zh-CN" altLang="en-US"/>
              <a:pPr/>
              <a:t>72</a:t>
            </a:fld>
            <a:endParaRPr lang="en-US" altLang="zh-CN"/>
          </a:p>
        </p:txBody>
      </p:sp>
      <p:sp>
        <p:nvSpPr>
          <p:cNvPr id="1217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640763" cy="5327650"/>
          </a:xfrm>
        </p:spPr>
        <p:txBody>
          <a:bodyPr/>
          <a:lstStyle/>
          <a:p>
            <a:pPr marL="355600" indent="-355600"/>
            <a:r>
              <a:rPr kumimoji="1" lang="en-US" altLang="zh-CN" sz="2800" b="1" dirty="0">
                <a:latin typeface="Times New Roman" pitchFamily="18" charset="0"/>
              </a:rPr>
              <a:t>8250/16550</a:t>
            </a:r>
            <a:r>
              <a:rPr kumimoji="1" lang="zh-CN" altLang="en-US" sz="2800" b="1" dirty="0">
                <a:latin typeface="Times New Roman" pitchFamily="18" charset="0"/>
              </a:rPr>
              <a:t>、驱动</a:t>
            </a:r>
            <a:r>
              <a:rPr kumimoji="1" lang="en-US" altLang="zh-CN" sz="2800" b="1" dirty="0">
                <a:latin typeface="Times New Roman" pitchFamily="18" charset="0"/>
              </a:rPr>
              <a:t>/</a:t>
            </a:r>
            <a:r>
              <a:rPr kumimoji="1" lang="zh-CN" altLang="en-US" sz="2800" b="1" dirty="0">
                <a:latin typeface="Times New Roman" pitchFamily="18" charset="0"/>
              </a:rPr>
              <a:t>接收器</a:t>
            </a:r>
          </a:p>
          <a:p>
            <a:pPr marL="355600" indent="-355600"/>
            <a:r>
              <a:rPr kumimoji="1" lang="zh-CN" altLang="en-US" sz="2800" b="1" dirty="0">
                <a:latin typeface="Times New Roman" pitchFamily="18" charset="0"/>
              </a:rPr>
              <a:t>电流环</a:t>
            </a:r>
          </a:p>
          <a:p>
            <a:pPr marL="901700" lvl="1" indent="-366713">
              <a:buClr>
                <a:srgbClr val="008000"/>
              </a:buClr>
              <a:buSzPct val="75000"/>
              <a:buFont typeface="Wingdings" pitchFamily="2" charset="2"/>
              <a:buChar char="l"/>
            </a:pPr>
            <a:r>
              <a:rPr kumimoji="1" lang="zh-CN" altLang="en-US" b="1" dirty="0">
                <a:latin typeface="Times New Roman" pitchFamily="18" charset="0"/>
              </a:rPr>
              <a:t>采用光隔器件：克服共地干扰；</a:t>
            </a:r>
          </a:p>
          <a:p>
            <a:pPr marL="901700" lvl="1" indent="-366713">
              <a:buClr>
                <a:srgbClr val="008000"/>
              </a:buClr>
              <a:buSzPct val="75000"/>
              <a:buFont typeface="Wingdings" pitchFamily="2" charset="2"/>
              <a:buChar char="l"/>
            </a:pPr>
            <a:r>
              <a:rPr kumimoji="1" lang="zh-CN" altLang="en-US" b="1" dirty="0">
                <a:latin typeface="Times New Roman" pitchFamily="18" charset="0"/>
              </a:rPr>
              <a:t>信号以电流形式传送：电磁干扰功率（电流）小，抗干扰能力比电平传送高。</a:t>
            </a:r>
          </a:p>
          <a:p>
            <a:pPr marL="355600" indent="-355600"/>
            <a:r>
              <a:rPr kumimoji="1" lang="zh-CN" altLang="en-US" sz="2800" b="1" dirty="0">
                <a:latin typeface="Times New Roman" pitchFamily="18" charset="0"/>
              </a:rPr>
              <a:t>信息格式（异步传送）</a:t>
            </a:r>
            <a:br>
              <a:rPr kumimoji="1" lang="zh-CN" altLang="en-US" sz="2800" b="1" dirty="0">
                <a:latin typeface="Times New Roman" pitchFamily="18" charset="0"/>
              </a:rPr>
            </a:br>
            <a:r>
              <a:rPr kumimoji="1" lang="en-US" altLang="zh-CN" sz="2800" b="1" dirty="0">
                <a:latin typeface="Times New Roman" pitchFamily="18" charset="0"/>
              </a:rPr>
              <a:t>【</a:t>
            </a:r>
            <a:r>
              <a:rPr kumimoji="1" lang="zh-CN" altLang="en-US" sz="2800" b="1" dirty="0">
                <a:latin typeface="Times New Roman" pitchFamily="18" charset="0"/>
              </a:rPr>
              <a:t>例</a:t>
            </a:r>
            <a:r>
              <a:rPr kumimoji="1" lang="en-US" altLang="zh-CN" sz="2800" b="1" dirty="0">
                <a:latin typeface="Times New Roman" pitchFamily="18" charset="0"/>
              </a:rPr>
              <a:t>】</a:t>
            </a:r>
            <a:r>
              <a:rPr kumimoji="1" lang="zh-CN" altLang="en-US" sz="2800" b="1" dirty="0">
                <a:latin typeface="Times New Roman" pitchFamily="18" charset="0"/>
              </a:rPr>
              <a:t>传送</a:t>
            </a:r>
            <a:r>
              <a:rPr kumimoji="1" lang="en-US" altLang="zh-CN" sz="2800" b="1" dirty="0">
                <a:latin typeface="Times New Roman" pitchFamily="18" charset="0"/>
              </a:rPr>
              <a:t>ASCII</a:t>
            </a:r>
            <a:r>
              <a:rPr kumimoji="1" lang="zh-CN" altLang="en-US" sz="2800" b="1" dirty="0">
                <a:latin typeface="Times New Roman" pitchFamily="18" charset="0"/>
              </a:rPr>
              <a:t>码</a:t>
            </a:r>
            <a:r>
              <a:rPr kumimoji="1" lang="zh-CN" altLang="en-US" sz="2800" b="1" dirty="0" smtClean="0">
                <a:latin typeface="宋体"/>
              </a:rPr>
              <a:t>“</a:t>
            </a:r>
            <a:r>
              <a:rPr kumimoji="1" lang="en-US" altLang="zh-CN" sz="2800" b="1" dirty="0" smtClean="0">
                <a:latin typeface="Times New Roman" pitchFamily="18" charset="0"/>
              </a:rPr>
              <a:t>A</a:t>
            </a:r>
            <a:r>
              <a:rPr kumimoji="1" lang="en-US" altLang="zh-CN" sz="2800" b="1" dirty="0" smtClean="0">
                <a:latin typeface="宋体"/>
              </a:rPr>
              <a:t>”</a:t>
            </a:r>
            <a:r>
              <a:rPr kumimoji="1" lang="zh-CN" altLang="en-US" sz="2800" b="1" dirty="0">
                <a:latin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</a:rPr>
              <a:t>41H</a:t>
            </a:r>
            <a:r>
              <a:rPr kumimoji="1" lang="zh-CN" altLang="en-US" sz="2800" b="1" dirty="0">
                <a:latin typeface="Times New Roman" pitchFamily="18" charset="0"/>
              </a:rPr>
              <a:t>），奇校验、二位停止位：</a:t>
            </a:r>
          </a:p>
        </p:txBody>
      </p:sp>
      <p:sp>
        <p:nvSpPr>
          <p:cNvPr id="121753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712200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7.3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可编程串行通信接口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8250/16550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三、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RS232C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接口的实现</a:t>
            </a:r>
          </a:p>
        </p:txBody>
      </p:sp>
      <p:graphicFrame>
        <p:nvGraphicFramePr>
          <p:cNvPr id="1217540" name="Group 4"/>
          <p:cNvGraphicFramePr>
            <a:graphicFrameLocks noGrp="1"/>
          </p:cNvGraphicFramePr>
          <p:nvPr/>
        </p:nvGraphicFramePr>
        <p:xfrm>
          <a:off x="2195513" y="5049838"/>
          <a:ext cx="6410325" cy="518160"/>
        </p:xfrm>
        <a:graphic>
          <a:graphicData uri="http://schemas.openxmlformats.org/drawingml/2006/table">
            <a:tbl>
              <a:tblPr/>
              <a:tblGrid>
                <a:gridCol w="492125"/>
                <a:gridCol w="493712"/>
                <a:gridCol w="493713"/>
                <a:gridCol w="493712"/>
                <a:gridCol w="492125"/>
                <a:gridCol w="492125"/>
                <a:gridCol w="495300"/>
                <a:gridCol w="492125"/>
                <a:gridCol w="492125"/>
                <a:gridCol w="493713"/>
                <a:gridCol w="493712"/>
                <a:gridCol w="493713"/>
                <a:gridCol w="492125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1979613" y="5049838"/>
            <a:ext cx="6624637" cy="1619250"/>
            <a:chOff x="1247" y="3181"/>
            <a:chExt cx="4173" cy="1020"/>
          </a:xfrm>
        </p:grpSpPr>
        <p:sp>
          <p:nvSpPr>
            <p:cNvPr id="1217582" name="Line 46"/>
            <p:cNvSpPr>
              <a:spLocks noChangeShapeType="1"/>
            </p:cNvSpPr>
            <p:nvPr/>
          </p:nvSpPr>
          <p:spPr bwMode="auto">
            <a:xfrm>
              <a:off x="1383" y="3181"/>
              <a:ext cx="31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7583" name="Line 47"/>
            <p:cNvSpPr>
              <a:spLocks noChangeShapeType="1"/>
            </p:cNvSpPr>
            <p:nvPr/>
          </p:nvSpPr>
          <p:spPr bwMode="auto">
            <a:xfrm>
              <a:off x="1701" y="3181"/>
              <a:ext cx="0" cy="3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7584" name="Line 48"/>
            <p:cNvSpPr>
              <a:spLocks noChangeShapeType="1"/>
            </p:cNvSpPr>
            <p:nvPr/>
          </p:nvSpPr>
          <p:spPr bwMode="auto">
            <a:xfrm>
              <a:off x="1701" y="3499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7585" name="Line 49"/>
            <p:cNvSpPr>
              <a:spLocks noChangeShapeType="1"/>
            </p:cNvSpPr>
            <p:nvPr/>
          </p:nvSpPr>
          <p:spPr bwMode="auto">
            <a:xfrm flipV="1">
              <a:off x="2018" y="3181"/>
              <a:ext cx="0" cy="3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7586" name="Line 50"/>
            <p:cNvSpPr>
              <a:spLocks noChangeShapeType="1"/>
            </p:cNvSpPr>
            <p:nvPr/>
          </p:nvSpPr>
          <p:spPr bwMode="auto">
            <a:xfrm>
              <a:off x="2018" y="3181"/>
              <a:ext cx="31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7587" name="Line 51"/>
            <p:cNvSpPr>
              <a:spLocks noChangeShapeType="1"/>
            </p:cNvSpPr>
            <p:nvPr/>
          </p:nvSpPr>
          <p:spPr bwMode="auto">
            <a:xfrm>
              <a:off x="2336" y="3181"/>
              <a:ext cx="0" cy="3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7588" name="Line 52"/>
            <p:cNvSpPr>
              <a:spLocks noChangeShapeType="1"/>
            </p:cNvSpPr>
            <p:nvPr/>
          </p:nvSpPr>
          <p:spPr bwMode="auto">
            <a:xfrm>
              <a:off x="2336" y="3499"/>
              <a:ext cx="154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7589" name="Line 53"/>
            <p:cNvSpPr>
              <a:spLocks noChangeShapeType="1"/>
            </p:cNvSpPr>
            <p:nvPr/>
          </p:nvSpPr>
          <p:spPr bwMode="auto">
            <a:xfrm flipV="1">
              <a:off x="3878" y="3181"/>
              <a:ext cx="0" cy="3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7590" name="Line 54"/>
            <p:cNvSpPr>
              <a:spLocks noChangeShapeType="1"/>
            </p:cNvSpPr>
            <p:nvPr/>
          </p:nvSpPr>
          <p:spPr bwMode="auto">
            <a:xfrm>
              <a:off x="3878" y="3181"/>
              <a:ext cx="154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7591" name="Text Box 55"/>
            <p:cNvSpPr txBox="1">
              <a:spLocks noChangeArrowheads="1"/>
            </p:cNvSpPr>
            <p:nvPr/>
          </p:nvSpPr>
          <p:spPr bwMode="auto">
            <a:xfrm>
              <a:off x="1247" y="3709"/>
              <a:ext cx="544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</a:rPr>
                <a:t>启动</a:t>
              </a:r>
            </a:p>
          </p:txBody>
        </p:sp>
        <p:sp>
          <p:nvSpPr>
            <p:cNvPr id="1217592" name="Line 56"/>
            <p:cNvSpPr>
              <a:spLocks noChangeShapeType="1"/>
            </p:cNvSpPr>
            <p:nvPr/>
          </p:nvSpPr>
          <p:spPr bwMode="auto">
            <a:xfrm flipV="1">
              <a:off x="1701" y="3543"/>
              <a:ext cx="136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7593" name="Text Box 57"/>
            <p:cNvSpPr txBox="1">
              <a:spLocks noChangeArrowheads="1"/>
            </p:cNvSpPr>
            <p:nvPr/>
          </p:nvSpPr>
          <p:spPr bwMode="auto">
            <a:xfrm>
              <a:off x="4195" y="3453"/>
              <a:ext cx="318" cy="74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</a:rPr>
                <a:t>奇校验</a:t>
              </a:r>
            </a:p>
          </p:txBody>
        </p:sp>
        <p:sp>
          <p:nvSpPr>
            <p:cNvPr id="1217594" name="Text Box 58"/>
            <p:cNvSpPr txBox="1">
              <a:spLocks noChangeArrowheads="1"/>
            </p:cNvSpPr>
            <p:nvPr/>
          </p:nvSpPr>
          <p:spPr bwMode="auto">
            <a:xfrm>
              <a:off x="4513" y="3453"/>
              <a:ext cx="318" cy="74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</a:rPr>
                <a:t>停止位</a:t>
              </a:r>
            </a:p>
          </p:txBody>
        </p:sp>
        <p:sp>
          <p:nvSpPr>
            <p:cNvPr id="1217595" name="Text Box 59"/>
            <p:cNvSpPr txBox="1">
              <a:spLocks noChangeArrowheads="1"/>
            </p:cNvSpPr>
            <p:nvPr/>
          </p:nvSpPr>
          <p:spPr bwMode="auto">
            <a:xfrm>
              <a:off x="4785" y="3453"/>
              <a:ext cx="318" cy="74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</a:rPr>
                <a:t>停止位</a:t>
              </a:r>
            </a:p>
          </p:txBody>
        </p:sp>
        <p:sp>
          <p:nvSpPr>
            <p:cNvPr id="1217596" name="Text Box 60"/>
            <p:cNvSpPr txBox="1">
              <a:spLocks noChangeArrowheads="1"/>
            </p:cNvSpPr>
            <p:nvPr/>
          </p:nvSpPr>
          <p:spPr bwMode="auto">
            <a:xfrm>
              <a:off x="1927" y="3702"/>
              <a:ext cx="544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低位</a:t>
              </a:r>
            </a:p>
          </p:txBody>
        </p:sp>
        <p:sp>
          <p:nvSpPr>
            <p:cNvPr id="1217597" name="Text Box 61"/>
            <p:cNvSpPr txBox="1">
              <a:spLocks noChangeArrowheads="1"/>
            </p:cNvSpPr>
            <p:nvPr/>
          </p:nvSpPr>
          <p:spPr bwMode="auto">
            <a:xfrm>
              <a:off x="3606" y="3686"/>
              <a:ext cx="544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高位</a:t>
              </a:r>
            </a:p>
          </p:txBody>
        </p:sp>
        <p:sp>
          <p:nvSpPr>
            <p:cNvPr id="1217598" name="Line 62"/>
            <p:cNvSpPr>
              <a:spLocks noChangeShapeType="1"/>
            </p:cNvSpPr>
            <p:nvPr/>
          </p:nvSpPr>
          <p:spPr bwMode="auto">
            <a:xfrm>
              <a:off x="2154" y="3521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7599" name="Line 63"/>
            <p:cNvSpPr>
              <a:spLocks noChangeShapeType="1"/>
            </p:cNvSpPr>
            <p:nvPr/>
          </p:nvSpPr>
          <p:spPr bwMode="auto">
            <a:xfrm flipH="1">
              <a:off x="3878" y="3521"/>
              <a:ext cx="136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17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1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06966A-71F9-489F-BE44-81C7F0F0FC53}" type="slidenum">
              <a:rPr lang="zh-CN" altLang="en-US"/>
              <a:pPr/>
              <a:t>73</a:t>
            </a:fld>
            <a:endParaRPr lang="en-US" altLang="zh-CN"/>
          </a:p>
        </p:txBody>
      </p:sp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0" y="817563"/>
            <a:ext cx="5627688" cy="811212"/>
          </a:xfrm>
        </p:spPr>
        <p:txBody>
          <a:bodyPr/>
          <a:lstStyle/>
          <a:p>
            <a:r>
              <a:rPr lang="zh-CN" altLang="en-US" sz="3600" b="1" dirty="0">
                <a:solidFill>
                  <a:schemeClr val="bg2"/>
                </a:solidFill>
                <a:ea typeface="黑体" pitchFamily="2" charset="-122"/>
              </a:rPr>
              <a:t>作业：</a:t>
            </a:r>
            <a:r>
              <a:rPr lang="en-US" altLang="zh-CN" sz="3600" b="1" dirty="0" smtClean="0">
                <a:solidFill>
                  <a:schemeClr val="bg2"/>
                </a:solidFill>
                <a:ea typeface="黑体" pitchFamily="2" charset="-122"/>
              </a:rPr>
              <a:t>P326</a:t>
            </a:r>
            <a:r>
              <a:rPr lang="zh-CN" altLang="en-US" sz="3600" b="1" dirty="0" smtClean="0">
                <a:solidFill>
                  <a:schemeClr val="bg2"/>
                </a:solidFill>
                <a:ea typeface="黑体" pitchFamily="2" charset="-122"/>
              </a:rPr>
              <a:t>～</a:t>
            </a:r>
            <a:r>
              <a:rPr lang="en-US" altLang="zh-CN" sz="3600" b="1" dirty="0" smtClean="0">
                <a:solidFill>
                  <a:schemeClr val="bg2"/>
                </a:solidFill>
                <a:ea typeface="黑体" pitchFamily="2" charset="-122"/>
              </a:rPr>
              <a:t>P327</a:t>
            </a:r>
            <a:endParaRPr lang="en-US" altLang="zh-CN" sz="3600" b="1" dirty="0">
              <a:solidFill>
                <a:schemeClr val="bg2"/>
              </a:solidFill>
              <a:ea typeface="黑体" pitchFamily="2" charset="-122"/>
            </a:endParaRPr>
          </a:p>
        </p:txBody>
      </p:sp>
      <p:sp>
        <p:nvSpPr>
          <p:cNvPr id="117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701800"/>
            <a:ext cx="3529013" cy="3311525"/>
          </a:xfrm>
        </p:spPr>
        <p:txBody>
          <a:bodyPr/>
          <a:lstStyle/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endParaRPr lang="en-US" altLang="zh-CN" b="1" dirty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b="1" dirty="0" smtClean="0"/>
              <a:t>习题 </a:t>
            </a:r>
            <a:r>
              <a:rPr lang="en-US" altLang="zh-CN" b="1" dirty="0" smtClean="0"/>
              <a:t>7.1 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en-US" altLang="zh-CN" b="1" dirty="0" smtClean="0"/>
              <a:t>1</a:t>
            </a:r>
            <a:r>
              <a:rPr lang="en-US" altLang="zh-CN" b="1" dirty="0" smtClean="0">
                <a:latin typeface="+mn-ea"/>
              </a:rPr>
              <a:t>)</a:t>
            </a:r>
          </a:p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b="1" dirty="0" smtClean="0"/>
              <a:t>习题 </a:t>
            </a:r>
            <a:r>
              <a:rPr lang="en-US" altLang="zh-CN" b="1" dirty="0"/>
              <a:t>7.2 </a:t>
            </a:r>
            <a:r>
              <a:rPr lang="en-US" altLang="zh-CN" b="1" dirty="0">
                <a:latin typeface="宋体" charset="-122"/>
              </a:rPr>
              <a:t>(</a:t>
            </a:r>
            <a:r>
              <a:rPr lang="en-US" altLang="zh-CN" b="1" dirty="0"/>
              <a:t>4</a:t>
            </a:r>
            <a:r>
              <a:rPr lang="en-US" altLang="zh-CN" b="1" dirty="0" smtClean="0">
                <a:latin typeface="宋体" charset="-122"/>
              </a:rPr>
              <a:t>)(</a:t>
            </a:r>
            <a:r>
              <a:rPr lang="en-US" altLang="zh-CN" b="1" dirty="0" smtClean="0"/>
              <a:t>2</a:t>
            </a:r>
            <a:r>
              <a:rPr lang="en-US" altLang="zh-CN" b="1" dirty="0" smtClean="0">
                <a:latin typeface="宋体" charset="-122"/>
              </a:rPr>
              <a:t>)</a:t>
            </a:r>
            <a:endParaRPr lang="zh-CN" altLang="en-US" b="1" dirty="0">
              <a:latin typeface="宋体" charset="-12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习题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7.3</a:t>
            </a:r>
          </a:p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习题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7.6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宋体" charset="-122"/>
            </a:endParaRPr>
          </a:p>
        </p:txBody>
      </p:sp>
      <p:sp>
        <p:nvSpPr>
          <p:cNvPr id="1176582" name="Line 6"/>
          <p:cNvSpPr>
            <a:spLocks noChangeShapeType="1"/>
          </p:cNvSpPr>
          <p:nvPr/>
        </p:nvSpPr>
        <p:spPr bwMode="auto">
          <a:xfrm>
            <a:off x="4932363" y="1628775"/>
            <a:ext cx="0" cy="3095625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6583" name="Line 7"/>
          <p:cNvSpPr>
            <a:spLocks noChangeShapeType="1"/>
          </p:cNvSpPr>
          <p:nvPr/>
        </p:nvSpPr>
        <p:spPr bwMode="auto">
          <a:xfrm flipV="1">
            <a:off x="1331913" y="1628775"/>
            <a:ext cx="6192837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1176584" name="Picture 8" descr="FD00419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441950" y="2212975"/>
            <a:ext cx="2154238" cy="2224088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960" y="385190"/>
            <a:ext cx="8229600" cy="52346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P326</a:t>
            </a:r>
            <a:r>
              <a:rPr lang="zh-CN" altLang="en-US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，习题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7.1</a:t>
            </a:r>
            <a:r>
              <a:rPr lang="zh-CN" altLang="en-US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1</a:t>
            </a:r>
            <a:r>
              <a:rPr lang="zh-CN" altLang="en-US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）</a:t>
            </a:r>
            <a:endParaRPr lang="zh-CN" altLang="en-US" sz="2800" b="1" dirty="0">
              <a:solidFill>
                <a:srgbClr val="000099"/>
              </a:solidFill>
              <a:latin typeface="+mn-lt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650"/>
            <a:ext cx="8435400" cy="54727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8253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芯片可利用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8088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的外设接口地址为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D0D0H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～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D0D3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，试画出电路连接图。设加到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8253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上的时钟信号为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2MHz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b="1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若利用计数器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产生周期为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100μs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的对称方波以及每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1s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10s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产生一个负脉冲，试说明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8253</a:t>
            </a:r>
            <a:r>
              <a:rPr lang="zh-CN" altLang="en-US" sz="2800" b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如何连接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，并编写</a:t>
            </a:r>
            <a:r>
              <a:rPr lang="zh-CN" altLang="en-US" sz="2800" b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初始化程序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3DDBED-BA03-409D-815C-67484B0CFA91}" type="slidenum">
              <a:rPr lang="zh-CN" altLang="en-US" smtClean="0"/>
              <a:pPr/>
              <a:t>74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C6000-DBA0-4801-BF87-7C37281F1844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128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424863" cy="5329237"/>
          </a:xfrm>
        </p:spPr>
        <p:txBody>
          <a:bodyPr/>
          <a:lstStyle/>
          <a:p>
            <a:pPr marL="444500" indent="-44450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800" b="1">
                <a:solidFill>
                  <a:schemeClr val="bg2"/>
                </a:solidFill>
              </a:rPr>
              <a:t>3.</a:t>
            </a:r>
            <a:r>
              <a:rPr lang="en-US" altLang="zh-CN" sz="2800" b="1"/>
              <a:t> </a:t>
            </a:r>
            <a:r>
              <a:rPr lang="zh-CN" altLang="en-US" sz="2800" b="1"/>
              <a:t>方式</a:t>
            </a:r>
            <a:r>
              <a:rPr lang="en-US" altLang="zh-CN" sz="2800" b="1"/>
              <a:t>2</a:t>
            </a:r>
            <a:r>
              <a:rPr lang="zh-CN" altLang="en-US" sz="2800" b="1"/>
              <a:t>：频率发生器</a:t>
            </a:r>
          </a:p>
        </p:txBody>
      </p:sp>
      <p:sp>
        <p:nvSpPr>
          <p:cNvPr id="1128451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7.2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可编程定时器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8253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二、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工作方式</a:t>
            </a:r>
          </a:p>
        </p:txBody>
      </p:sp>
      <p:graphicFrame>
        <p:nvGraphicFramePr>
          <p:cNvPr id="1128452" name="Object 4"/>
          <p:cNvGraphicFramePr>
            <a:graphicFrameLocks noChangeAspect="1"/>
          </p:cNvGraphicFramePr>
          <p:nvPr/>
        </p:nvGraphicFramePr>
        <p:xfrm>
          <a:off x="107950" y="1924050"/>
          <a:ext cx="8856663" cy="391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54" name="Visio" r:id="rId3" imgW="7422851" imgH="3282831" progId="Visio.Drawing.11">
                  <p:embed/>
                </p:oleObj>
              </mc:Choice>
              <mc:Fallback>
                <p:oleObj name="Visio" r:id="rId3" imgW="7422851" imgH="3282831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924050"/>
                        <a:ext cx="8856663" cy="391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53" name="Freeform 5"/>
          <p:cNvSpPr>
            <a:spLocks/>
          </p:cNvSpPr>
          <p:nvPr/>
        </p:nvSpPr>
        <p:spPr bwMode="auto">
          <a:xfrm>
            <a:off x="6659563" y="2166938"/>
            <a:ext cx="481012" cy="1296987"/>
          </a:xfrm>
          <a:custGeom>
            <a:avLst/>
            <a:gdLst/>
            <a:ahLst/>
            <a:cxnLst>
              <a:cxn ang="0">
                <a:pos x="0" y="817"/>
              </a:cxn>
              <a:cxn ang="0">
                <a:pos x="273" y="545"/>
              </a:cxn>
              <a:cxn ang="0">
                <a:pos x="182" y="0"/>
              </a:cxn>
            </a:cxnLst>
            <a:rect l="0" t="0" r="r" b="b"/>
            <a:pathLst>
              <a:path w="303" h="817">
                <a:moveTo>
                  <a:pt x="0" y="817"/>
                </a:moveTo>
                <a:cubicBezTo>
                  <a:pt x="121" y="749"/>
                  <a:pt x="243" y="681"/>
                  <a:pt x="273" y="545"/>
                </a:cubicBezTo>
                <a:cubicBezTo>
                  <a:pt x="303" y="409"/>
                  <a:pt x="242" y="204"/>
                  <a:pt x="182" y="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8454" name="Text Box 6"/>
          <p:cNvSpPr txBox="1">
            <a:spLocks noChangeArrowheads="1"/>
          </p:cNvSpPr>
          <p:nvPr/>
        </p:nvSpPr>
        <p:spPr bwMode="auto">
          <a:xfrm>
            <a:off x="5724525" y="1770063"/>
            <a:ext cx="216058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</a:rPr>
              <a:t>不影响当前计数</a:t>
            </a:r>
          </a:p>
        </p:txBody>
      </p:sp>
      <p:sp>
        <p:nvSpPr>
          <p:cNvPr id="1128455" name="Line 7"/>
          <p:cNvSpPr>
            <a:spLocks noChangeShapeType="1"/>
          </p:cNvSpPr>
          <p:nvPr/>
        </p:nvSpPr>
        <p:spPr bwMode="auto">
          <a:xfrm flipV="1">
            <a:off x="4681538" y="5441950"/>
            <a:ext cx="0" cy="1809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8456" name="Text Box 8"/>
          <p:cNvSpPr txBox="1">
            <a:spLocks noChangeArrowheads="1"/>
          </p:cNvSpPr>
          <p:nvPr/>
        </p:nvSpPr>
        <p:spPr bwMode="auto">
          <a:xfrm rot="2415836">
            <a:off x="4479925" y="5840413"/>
            <a:ext cx="153193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初始化计数</a:t>
            </a:r>
          </a:p>
        </p:txBody>
      </p:sp>
      <p:sp>
        <p:nvSpPr>
          <p:cNvPr id="1128457" name="Text Box 9"/>
          <p:cNvSpPr txBox="1">
            <a:spLocks noChangeArrowheads="1"/>
          </p:cNvSpPr>
          <p:nvPr/>
        </p:nvSpPr>
        <p:spPr bwMode="auto">
          <a:xfrm>
            <a:off x="3105150" y="5222875"/>
            <a:ext cx="1611313" cy="7620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禁止计数并</a:t>
            </a:r>
          </a:p>
          <a:p>
            <a:pPr algn="l">
              <a:spcBef>
                <a:spcPct val="2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置</a:t>
            </a:r>
            <a:r>
              <a:rPr lang="en-US" altLang="zh-CN" sz="2000">
                <a:solidFill>
                  <a:srgbClr val="FF0000"/>
                </a:solidFill>
              </a:rPr>
              <a:t>OUT</a:t>
            </a:r>
            <a:r>
              <a:rPr lang="zh-CN" altLang="en-US" sz="2000">
                <a:solidFill>
                  <a:srgbClr val="FF0000"/>
                </a:solidFill>
              </a:rPr>
              <a:t>为高</a:t>
            </a:r>
          </a:p>
        </p:txBody>
      </p:sp>
      <p:sp>
        <p:nvSpPr>
          <p:cNvPr id="1128458" name="Text Box 10"/>
          <p:cNvSpPr txBox="1">
            <a:spLocks noChangeArrowheads="1"/>
          </p:cNvSpPr>
          <p:nvPr/>
        </p:nvSpPr>
        <p:spPr bwMode="auto">
          <a:xfrm>
            <a:off x="5292725" y="5356225"/>
            <a:ext cx="125888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允许计数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DF4589-117A-4094-8BCF-93972F25EABF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130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424863" cy="5329237"/>
          </a:xfrm>
        </p:spPr>
        <p:txBody>
          <a:bodyPr/>
          <a:lstStyle/>
          <a:p>
            <a:pPr marL="352425" indent="-352425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800" b="1">
                <a:solidFill>
                  <a:schemeClr val="bg2"/>
                </a:solidFill>
              </a:rPr>
              <a:t>4.</a:t>
            </a:r>
            <a:r>
              <a:rPr lang="en-US" altLang="zh-CN" sz="2800" b="1"/>
              <a:t> </a:t>
            </a:r>
            <a:r>
              <a:rPr lang="zh-CN" altLang="en-US" sz="2800" b="1"/>
              <a:t>方式</a:t>
            </a:r>
            <a:r>
              <a:rPr lang="en-US" altLang="zh-CN" sz="2800" b="1"/>
              <a:t>3</a:t>
            </a:r>
            <a:r>
              <a:rPr lang="zh-CN" altLang="en-US" sz="2800" b="1"/>
              <a:t>：方波发生器</a:t>
            </a:r>
          </a:p>
          <a:p>
            <a:pPr marL="352425" indent="-352425">
              <a:spcAft>
                <a:spcPct val="10000"/>
              </a:spcAft>
            </a:pPr>
            <a:r>
              <a:rPr lang="en-US" altLang="zh-CN" sz="2400" b="1">
                <a:latin typeface="Times New Roman" pitchFamily="18" charset="0"/>
              </a:rPr>
              <a:t>GATE</a:t>
            </a:r>
            <a:r>
              <a:rPr lang="zh-CN" altLang="en-US" sz="2400" b="1">
                <a:latin typeface="Times New Roman" pitchFamily="18" charset="0"/>
              </a:rPr>
              <a:t>为</a:t>
            </a:r>
            <a:r>
              <a:rPr lang="zh-CN" altLang="en-US" sz="2400" b="1">
                <a:solidFill>
                  <a:srgbClr val="FF3300"/>
                </a:solidFill>
                <a:latin typeface="Times New Roman" pitchFamily="18" charset="0"/>
              </a:rPr>
              <a:t>低电平</a:t>
            </a:r>
            <a:r>
              <a:rPr lang="zh-CN" altLang="en-US" sz="2400" b="1">
                <a:latin typeface="Times New Roman" pitchFamily="18" charset="0"/>
              </a:rPr>
              <a:t>：禁止计数，强迫</a:t>
            </a:r>
            <a:r>
              <a:rPr lang="en-US" altLang="zh-CN" sz="2400" b="1">
                <a:latin typeface="Times New Roman" pitchFamily="18" charset="0"/>
              </a:rPr>
              <a:t>OUT</a:t>
            </a:r>
            <a:r>
              <a:rPr lang="zh-CN" altLang="en-US" sz="2400" b="1">
                <a:latin typeface="Times New Roman" pitchFamily="18" charset="0"/>
              </a:rPr>
              <a:t>输出高电平；</a:t>
            </a:r>
          </a:p>
          <a:p>
            <a:pPr marL="352425" indent="-352425">
              <a:spcAft>
                <a:spcPct val="10000"/>
              </a:spcAft>
            </a:pPr>
            <a:r>
              <a:rPr lang="en-US" altLang="zh-CN" sz="2400" b="1">
                <a:latin typeface="Times New Roman" pitchFamily="18" charset="0"/>
              </a:rPr>
              <a:t>GATE</a:t>
            </a:r>
            <a:r>
              <a:rPr lang="zh-CN" altLang="en-US" sz="2400" b="1">
                <a:latin typeface="Times New Roman" pitchFamily="18" charset="0"/>
              </a:rPr>
              <a:t>为</a:t>
            </a:r>
            <a:r>
              <a:rPr lang="zh-CN" altLang="en-US" sz="2400" b="1">
                <a:solidFill>
                  <a:srgbClr val="FF3300"/>
                </a:solidFill>
                <a:latin typeface="Times New Roman" pitchFamily="18" charset="0"/>
              </a:rPr>
              <a:t>上升沿</a:t>
            </a:r>
            <a:r>
              <a:rPr lang="zh-CN" altLang="en-US" sz="2400" b="1">
                <a:latin typeface="Times New Roman" pitchFamily="18" charset="0"/>
              </a:rPr>
              <a:t>：初始化计数；</a:t>
            </a:r>
          </a:p>
          <a:p>
            <a:pPr marL="352425" indent="-352425">
              <a:spcAft>
                <a:spcPct val="10000"/>
              </a:spcAft>
            </a:pPr>
            <a:r>
              <a:rPr lang="en-US" altLang="zh-CN" sz="2400" b="1">
                <a:latin typeface="Times New Roman" pitchFamily="18" charset="0"/>
              </a:rPr>
              <a:t>GATE</a:t>
            </a:r>
            <a:r>
              <a:rPr lang="zh-CN" altLang="en-US" sz="2400" b="1">
                <a:latin typeface="Times New Roman" pitchFamily="18" charset="0"/>
              </a:rPr>
              <a:t>为</a:t>
            </a:r>
            <a:r>
              <a:rPr lang="zh-CN" altLang="en-US" sz="2400" b="1">
                <a:solidFill>
                  <a:srgbClr val="FF3300"/>
                </a:solidFill>
                <a:latin typeface="Times New Roman" pitchFamily="18" charset="0"/>
              </a:rPr>
              <a:t>高电平</a:t>
            </a:r>
            <a:r>
              <a:rPr lang="zh-CN" altLang="en-US" sz="2400" b="1">
                <a:latin typeface="Times New Roman" pitchFamily="18" charset="0"/>
              </a:rPr>
              <a:t>：允许计数（</a:t>
            </a:r>
            <a:r>
              <a:rPr lang="en-US" altLang="zh-CN" sz="2400" b="1">
                <a:latin typeface="Times New Roman" pitchFamily="18" charset="0"/>
              </a:rPr>
              <a:t>OUT</a:t>
            </a:r>
            <a:r>
              <a:rPr lang="zh-CN" altLang="en-US" sz="2400" b="1">
                <a:latin typeface="Times New Roman" pitchFamily="18" charset="0"/>
              </a:rPr>
              <a:t>输出对称方波）。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7.2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可编程定时器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8253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二、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工作方式</a:t>
            </a:r>
          </a:p>
        </p:txBody>
      </p:sp>
      <p:graphicFrame>
        <p:nvGraphicFramePr>
          <p:cNvPr id="1130500" name="Object 4"/>
          <p:cNvGraphicFramePr>
            <a:graphicFrameLocks noChangeAspect="1"/>
          </p:cNvGraphicFramePr>
          <p:nvPr/>
        </p:nvGraphicFramePr>
        <p:xfrm>
          <a:off x="179388" y="3465513"/>
          <a:ext cx="8785225" cy="270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02" name="Visio" r:id="rId3" imgW="7515329" imgH="2310594" progId="Visio.Drawing.11">
                  <p:embed/>
                </p:oleObj>
              </mc:Choice>
              <mc:Fallback>
                <p:oleObj name="Visio" r:id="rId3" imgW="7515329" imgH="2310594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465513"/>
                        <a:ext cx="8785225" cy="270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0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0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130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130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130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lg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FF"/>
          </a:buClr>
          <a:buSzTx/>
          <a:buFont typeface="Wingdings" pitchFamily="2" charset="2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lg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FF"/>
          </a:buClr>
          <a:buSzTx/>
          <a:buFont typeface="Wingdings" pitchFamily="2" charset="2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26970</TotalTime>
  <Words>3049</Words>
  <Application>Microsoft Office PowerPoint</Application>
  <PresentationFormat>全屏显示(4:3)</PresentationFormat>
  <Paragraphs>1037</Paragraphs>
  <Slides>74</Slides>
  <Notes>1</Notes>
  <HiddenSlides>2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74</vt:i4>
      </vt:variant>
    </vt:vector>
  </HeadingPairs>
  <TitlesOfParts>
    <vt:vector size="87" baseType="lpstr">
      <vt:lpstr>黑体</vt:lpstr>
      <vt:lpstr>楷体_GB2312</vt:lpstr>
      <vt:lpstr>宋体</vt:lpstr>
      <vt:lpstr>Arial</vt:lpstr>
      <vt:lpstr>Arial Black</vt:lpstr>
      <vt:lpstr>Courier New</vt:lpstr>
      <vt:lpstr>Times New Roman</vt:lpstr>
      <vt:lpstr>Wingdings</vt:lpstr>
      <vt:lpstr>Pixel</vt:lpstr>
      <vt:lpstr>Visio</vt:lpstr>
      <vt:lpstr>Image</vt:lpstr>
      <vt:lpstr>Microsoft Visio 2003-2010 绘图</vt:lpstr>
      <vt:lpstr>公式</vt:lpstr>
      <vt:lpstr>PowerPoint 演示文稿</vt:lpstr>
      <vt:lpstr>7.2  可编程定时器8253  一、外部引线及功能</vt:lpstr>
      <vt:lpstr>7.2  可编程定时器8253  一、外部引线及功能</vt:lpstr>
      <vt:lpstr>7.2  可编程定时器8253  二、工作方式</vt:lpstr>
      <vt:lpstr>PowerPoint 演示文稿</vt:lpstr>
      <vt:lpstr>7.2  可编程定时器8253  二、工作方式</vt:lpstr>
      <vt:lpstr>PowerPoint 演示文稿</vt:lpstr>
      <vt:lpstr>7.2  可编程定时器8253  二、工作方式</vt:lpstr>
      <vt:lpstr>7.2  可编程定时器8253  二、工作方式</vt:lpstr>
      <vt:lpstr>7.2  可编程定时器8253  二、工作方式</vt:lpstr>
      <vt:lpstr>PowerPoint 演示文稿</vt:lpstr>
      <vt:lpstr>7.2  可编程定时器8253  二、工作方式</vt:lpstr>
      <vt:lpstr>PowerPoint 演示文稿</vt:lpstr>
      <vt:lpstr>7.2  可编程定时器8253  三、8253的控制字</vt:lpstr>
      <vt:lpstr>PowerPoint 演示文稿</vt:lpstr>
      <vt:lpstr>7.2  可编程定时器8253  四、8253的寻址及连接</vt:lpstr>
      <vt:lpstr>7.2  可编程定时器8253  四、8253的寻址及连接</vt:lpstr>
      <vt:lpstr>PowerPoint 演示文稿</vt:lpstr>
      <vt:lpstr>PowerPoint 演示文稿</vt:lpstr>
      <vt:lpstr>PowerPoint 演示文稿</vt:lpstr>
      <vt:lpstr>7.2  可编程定时器8253  五、8253的初始化及应用</vt:lpstr>
      <vt:lpstr>PowerPoint 演示文稿</vt:lpstr>
      <vt:lpstr>7.2  可编程定时器8253  五、8253的初始化及应用</vt:lpstr>
      <vt:lpstr>7.2  可编程定时器8253  五、8253的初始化及应用</vt:lpstr>
      <vt:lpstr>7.2  可编程定时器8253  五、8253的初始化及应用</vt:lpstr>
      <vt:lpstr>PowerPoint 演示文稿</vt:lpstr>
      <vt:lpstr>7.2  可编程定时器8253  五、8253的初始化及应用</vt:lpstr>
      <vt:lpstr>7.2  可编程定时器8253  五、8253的初始化及应用</vt:lpstr>
      <vt:lpstr>7.2  可编程定时器8253  五、8253的初始化及应用</vt:lpstr>
      <vt:lpstr>7.2  可编程定时器8253  五、8253的初始化及应用</vt:lpstr>
      <vt:lpstr>7.2  可编程定时器8253  五、8253的初始化及应用</vt:lpstr>
      <vt:lpstr>PowerPoint 演示文稿</vt:lpstr>
      <vt:lpstr>PowerPoint 演示文稿</vt:lpstr>
      <vt:lpstr>7.3  可编程串行通信接口8250/16550  一、异步串行通信及数据格式</vt:lpstr>
      <vt:lpstr>7.3  可编程串行通信接口8250/16550  一、异步串行通信及数据格式</vt:lpstr>
      <vt:lpstr>PowerPoint 演示文稿</vt:lpstr>
      <vt:lpstr>7.3  可编程串行通信接口8250/16550  一、异步串行通信及数据格式</vt:lpstr>
      <vt:lpstr>7.3  可编程串行通信接口8250/16550  二、串行通信接口8250/16550</vt:lpstr>
      <vt:lpstr>PowerPoint 演示文稿</vt:lpstr>
      <vt:lpstr>7.3  可编程串行通信接口8250/16550  二、串行通信接口8250/16550    （一）引线及功能</vt:lpstr>
      <vt:lpstr>PowerPoint 演示文稿</vt:lpstr>
      <vt:lpstr>7.3  可编程串行通信接口8250/16550  二、串行通信接口8250/16550 （二）工作过程</vt:lpstr>
      <vt:lpstr>PowerPoint 演示文稿</vt:lpstr>
      <vt:lpstr>PowerPoint 演示文稿</vt:lpstr>
      <vt:lpstr>7.3  可编程串行通信接口8250/16550  二、串行通信接口8250/16550  （三）内部寄存器</vt:lpstr>
      <vt:lpstr>7.3  可编程串行通信接口8250/16550  二、串行通信接口8250/16550  （三）内部寄存器</vt:lpstr>
      <vt:lpstr>PowerPoint 演示文稿</vt:lpstr>
      <vt:lpstr>7.3  可编程串行通信接口8250/16550  二、串行通信接口8250/16550  （三）内部寄存器</vt:lpstr>
      <vt:lpstr>7.3  可编程串行通信接口8250/16550  二、串行通信接口8250/16550  （三）内部寄存器</vt:lpstr>
      <vt:lpstr>7.3  可编程串行通信接口8250/16550  二、串行通信接口8250/16550  （三）内部寄存器</vt:lpstr>
      <vt:lpstr>7.3  可编程串行通信接口8250/16550  二、串行通信接口8250/16550  （三）内部寄存器</vt:lpstr>
      <vt:lpstr>7.3  可编程串行通信接口8250/16550  二、串行通信接口8250/16550  （三）内部寄存器</vt:lpstr>
      <vt:lpstr>7.3  可编程串行通信接口8250/16550  二、串行通信接口8250/16550 （三）内部寄存器</vt:lpstr>
      <vt:lpstr>7.3  可编程串行通信接口8250/16550  二、串行通信接口8250/16550 （三）内部寄存器</vt:lpstr>
      <vt:lpstr>7.3  可编程串行通信接口8250/16550  二、串行通信接口8250/16550  （三）内部寄存器</vt:lpstr>
      <vt:lpstr>7.3  可编程串行通信接口8250/16550  二、串行通信接口8250/16550  （三）内部寄存器</vt:lpstr>
      <vt:lpstr>7.3  可编程串行通信接口8250/16550  二、串行通信接口8250/16550 （四）寻址及连接</vt:lpstr>
      <vt:lpstr>PowerPoint 演示文稿</vt:lpstr>
      <vt:lpstr>PowerPoint 演示文稿</vt:lpstr>
      <vt:lpstr>7.3  可编程串行通信接口8250/16550  二、串行通信接口8250/16550  （四）寻址及连接</vt:lpstr>
      <vt:lpstr>7.3  可编程串行通信接口8250/16550  二、串行通信接口8250/16550    （五）初始化及应用</vt:lpstr>
      <vt:lpstr>PowerPoint 演示文稿</vt:lpstr>
      <vt:lpstr>16550在初始化时，与8250比较，需增加初始化FIFO控制器部分：</vt:lpstr>
      <vt:lpstr>PowerPoint 演示文稿</vt:lpstr>
      <vt:lpstr>PowerPoint 演示文稿</vt:lpstr>
      <vt:lpstr>PowerPoint 演示文稿</vt:lpstr>
      <vt:lpstr>PowerPoint 演示文稿</vt:lpstr>
      <vt:lpstr>7.3  可编程串行通信接口8250/16550  三、RS232C接口的实现</vt:lpstr>
      <vt:lpstr>PowerPoint 演示文稿</vt:lpstr>
      <vt:lpstr>7.3  可编程串行通信接口8250/16550  三、RS232C接口的实现</vt:lpstr>
      <vt:lpstr>7.3  可编程串行通信接口8250/16550  三、RS232C接口的实现</vt:lpstr>
      <vt:lpstr>7.3  可编程串行通信接口8250/16550  三、RS232C接口的实现</vt:lpstr>
      <vt:lpstr>作业：P326～P327</vt:lpstr>
      <vt:lpstr>P326，习题7.1（1）</vt:lpstr>
    </vt:vector>
  </TitlesOfParts>
  <Company>西安电子科技大学 计算机学院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微机原理及接口技术</dc:title>
  <dc:subject>第7章 常用接口器件</dc:subject>
  <dc:creator>车向泉</dc:creator>
  <cp:lastModifiedBy>车向泉</cp:lastModifiedBy>
  <cp:revision>955</cp:revision>
  <dcterms:created xsi:type="dcterms:W3CDTF">1601-01-01T00:00:00Z</dcterms:created>
  <dcterms:modified xsi:type="dcterms:W3CDTF">2017-09-01T10:15:53Z</dcterms:modified>
</cp:coreProperties>
</file>