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696" r:id="rId2"/>
    <p:sldId id="867" r:id="rId3"/>
    <p:sldId id="868" r:id="rId4"/>
    <p:sldId id="870" r:id="rId5"/>
    <p:sldId id="869" r:id="rId6"/>
    <p:sldId id="871" r:id="rId7"/>
    <p:sldId id="882" r:id="rId8"/>
    <p:sldId id="872" r:id="rId9"/>
    <p:sldId id="873" r:id="rId10"/>
    <p:sldId id="874" r:id="rId11"/>
    <p:sldId id="875" r:id="rId12"/>
    <p:sldId id="876" r:id="rId13"/>
    <p:sldId id="884" r:id="rId14"/>
    <p:sldId id="877" r:id="rId15"/>
    <p:sldId id="878" r:id="rId16"/>
    <p:sldId id="883" r:id="rId17"/>
    <p:sldId id="881" r:id="rId18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0000FF"/>
    <a:srgbClr val="CC6600"/>
    <a:srgbClr val="00FF00"/>
    <a:srgbClr val="FF9966"/>
    <a:srgbClr val="6600FF"/>
    <a:srgbClr val="CC00FF"/>
    <a:srgbClr val="CCFF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5" autoAdjust="0"/>
    <p:restoredTop sz="97879" autoAdjust="0"/>
  </p:normalViewPr>
  <p:slideViewPr>
    <p:cSldViewPr>
      <p:cViewPr varScale="1">
        <p:scale>
          <a:sx n="108" d="100"/>
          <a:sy n="108" d="100"/>
        </p:scale>
        <p:origin x="2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28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00DFB04E-09DE-4EA4-8A15-849B9F2619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34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40D6D5D1-EBA9-49E7-BCF4-74F55DFAE7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205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D5D1-EBA9-49E7-BCF4-74F55DFAE7F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43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140152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D8E6684-09E9-42B2-A385-90BE92848E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228600" y="5157192"/>
            <a:ext cx="369532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</a:pPr>
            <a:fld id="{C5B34D90-A278-49EF-8984-EDDF87D80505}" type="datetime3">
              <a:rPr lang="zh-CN" altLang="en-US" sz="24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2018年12月19日星期三</a:t>
            </a:fld>
            <a:endParaRPr lang="en-US" altLang="zh-CN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fld id="{D64971D5-F0B4-4DB6-B54E-46BB4E42B8DF}" type="datetime11">
              <a:rPr lang="zh-CN" altLang="zh-CN" sz="24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17:05:49</a:t>
            </a:fld>
            <a:endParaRPr lang="zh-CN" altLang="en-US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D8EAB12-EEB2-4803-83FD-43F185020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Text Box 22">
            <a:extLst>
              <a:ext uri="{FF2B5EF4-FFF2-40B4-BE49-F238E27FC236}">
                <a16:creationId xmlns:a16="http://schemas.microsoft.com/office/drawing/2014/main" id="{BE2B7D2B-68BF-46B4-AA06-3C66A31B5C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0F1DB6C-462E-4620-9F3A-4DC9E2FB30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E78B382-5A92-4944-859B-6FEF28D0B8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152" y="620610"/>
            <a:ext cx="2914088" cy="865415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D44264-CC7A-46D9-AF5F-252AD5AC6B18}"/>
              </a:ext>
            </a:extLst>
          </p:cNvPr>
          <p:cNvCxnSpPr/>
          <p:nvPr/>
        </p:nvCxnSpPr>
        <p:spPr bwMode="auto">
          <a:xfrm flipH="1">
            <a:off x="4788008" y="690564"/>
            <a:ext cx="576080" cy="845664"/>
          </a:xfrm>
          <a:prstGeom prst="line">
            <a:avLst/>
          </a:prstGeom>
          <a:solidFill>
            <a:schemeClr val="accent1"/>
          </a:solidFill>
          <a:ln w="57150" cap="rnd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8667B1B-F85D-4948-A5BF-339DD83021AF}"/>
              </a:ext>
            </a:extLst>
          </p:cNvPr>
          <p:cNvCxnSpPr>
            <a:cxnSpLocks/>
          </p:cNvCxnSpPr>
          <p:nvPr/>
        </p:nvCxnSpPr>
        <p:spPr bwMode="auto">
          <a:xfrm>
            <a:off x="5364088" y="690564"/>
            <a:ext cx="3528728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98037D-24E6-4709-9A84-B87B94ED5566}"/>
              </a:ext>
            </a:extLst>
          </p:cNvPr>
          <p:cNvCxnSpPr/>
          <p:nvPr/>
        </p:nvCxnSpPr>
        <p:spPr bwMode="auto">
          <a:xfrm flipH="1">
            <a:off x="1929152" y="1536228"/>
            <a:ext cx="2858856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E03831-4215-4533-BBE3-383471C25975}"/>
              </a:ext>
            </a:extLst>
          </p:cNvPr>
          <p:cNvCxnSpPr/>
          <p:nvPr userDrawn="1"/>
        </p:nvCxnSpPr>
        <p:spPr bwMode="auto">
          <a:xfrm flipH="1">
            <a:off x="356172" y="6597440"/>
            <a:ext cx="151221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238ACAF-2E89-4FC4-AABE-7A6AC5F3FFE8}"/>
              </a:ext>
            </a:extLst>
          </p:cNvPr>
          <p:cNvGrpSpPr/>
          <p:nvPr userDrawn="1"/>
        </p:nvGrpSpPr>
        <p:grpSpPr>
          <a:xfrm>
            <a:off x="2616916" y="5912643"/>
            <a:ext cx="157163" cy="39688"/>
            <a:chOff x="6834188" y="5932488"/>
            <a:chExt cx="157163" cy="39688"/>
          </a:xfrm>
        </p:grpSpPr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783CC8CA-2DFC-451F-ADE1-21633319B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216A200E-DA2E-42AB-ACDF-3068B24EF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69B0FE2D-9C4F-4CE7-B31A-5E7784AA1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EF387DBE-C5B4-4A7E-A3E5-5BC069119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C65766F-11BA-4100-A2F2-A0CDAFBA783C}"/>
              </a:ext>
            </a:extLst>
          </p:cNvPr>
          <p:cNvGrpSpPr/>
          <p:nvPr userDrawn="1"/>
        </p:nvGrpSpPr>
        <p:grpSpPr>
          <a:xfrm>
            <a:off x="2288304" y="6115843"/>
            <a:ext cx="157162" cy="39688"/>
            <a:chOff x="6505576" y="6135688"/>
            <a:chExt cx="157162" cy="39688"/>
          </a:xfrm>
        </p:grpSpPr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11673814-022C-471E-888A-999CE0950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6199CFA5-BA84-493B-962C-B61359C7C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72A4DF8C-3B7D-47F9-90B8-ECFAB013F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9F47A93B-DC64-4823-A570-7966CEA39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Line 25">
            <a:extLst>
              <a:ext uri="{FF2B5EF4-FFF2-40B4-BE49-F238E27FC236}">
                <a16:creationId xmlns:a16="http://schemas.microsoft.com/office/drawing/2014/main" id="{7848300A-7884-48F5-8367-500E25FF09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23985" y="6597650"/>
            <a:ext cx="6967615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0540929-1399-4687-8AFA-DD2112AEDD4E}"/>
              </a:ext>
            </a:extLst>
          </p:cNvPr>
          <p:cNvGrpSpPr/>
          <p:nvPr userDrawn="1"/>
        </p:nvGrpSpPr>
        <p:grpSpPr>
          <a:xfrm>
            <a:off x="1819198" y="5737225"/>
            <a:ext cx="204788" cy="860426"/>
            <a:chOff x="7115176" y="5737225"/>
            <a:chExt cx="204788" cy="860426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AAA0A023-4802-4926-B696-90F795E63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E46EFF63-8FA4-4C93-97E1-86F5CF12C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BBF9C7F0-55C5-470F-8845-618D77D88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3DC37349-AF2F-4606-96C8-E5EA8820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73FCAB3C-6D13-4D12-8CAB-F00998536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13">
              <a:extLst>
                <a:ext uri="{FF2B5EF4-FFF2-40B4-BE49-F238E27FC236}">
                  <a16:creationId xmlns:a16="http://schemas.microsoft.com/office/drawing/2014/main" id="{2F4F87CC-D432-40DB-B621-29C8563C1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14">
              <a:extLst>
                <a:ext uri="{FF2B5EF4-FFF2-40B4-BE49-F238E27FC236}">
                  <a16:creationId xmlns:a16="http://schemas.microsoft.com/office/drawing/2014/main" id="{4E522B1B-40F4-4D8C-B74E-2F4DF2141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CD36D68E-2EB8-425A-9041-638B6CCBA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21">
              <a:extLst>
                <a:ext uri="{FF2B5EF4-FFF2-40B4-BE49-F238E27FC236}">
                  <a16:creationId xmlns:a16="http://schemas.microsoft.com/office/drawing/2014/main" id="{597149EF-6490-4BE7-B7ED-8A39A007B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22">
              <a:extLst>
                <a:ext uri="{FF2B5EF4-FFF2-40B4-BE49-F238E27FC236}">
                  <a16:creationId xmlns:a16="http://schemas.microsoft.com/office/drawing/2014/main" id="{1E34082E-226C-412A-A74E-A0515E7E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26B93BFA-C4E4-4B1B-988E-AFD84F111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26">
              <a:extLst>
                <a:ext uri="{FF2B5EF4-FFF2-40B4-BE49-F238E27FC236}">
                  <a16:creationId xmlns:a16="http://schemas.microsoft.com/office/drawing/2014/main" id="{5AD2E052-430B-4A85-ACCC-AEFDE3DF6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27">
              <a:extLst>
                <a:ext uri="{FF2B5EF4-FFF2-40B4-BE49-F238E27FC236}">
                  <a16:creationId xmlns:a16="http://schemas.microsoft.com/office/drawing/2014/main" id="{60BFA06D-7460-413C-A542-10D8A2022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43B971B-A095-47D2-9A1D-E1E25F70392D}"/>
              </a:ext>
            </a:extLst>
          </p:cNvPr>
          <p:cNvGrpSpPr/>
          <p:nvPr userDrawn="1"/>
        </p:nvGrpSpPr>
        <p:grpSpPr>
          <a:xfrm>
            <a:off x="356172" y="6165380"/>
            <a:ext cx="1132962" cy="312738"/>
            <a:chOff x="356172" y="6165380"/>
            <a:chExt cx="1132962" cy="312738"/>
          </a:xfrm>
        </p:grpSpPr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7C1283DF-43FB-4534-A932-5F1BB793B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991CB947-1C05-41EC-8E8E-FDFAD1666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29">
              <a:extLst>
                <a:ext uri="{FF2B5EF4-FFF2-40B4-BE49-F238E27FC236}">
                  <a16:creationId xmlns:a16="http://schemas.microsoft.com/office/drawing/2014/main" id="{4844C893-F8F3-4600-AA61-D7D73A2E6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24">
              <a:extLst>
                <a:ext uri="{FF2B5EF4-FFF2-40B4-BE49-F238E27FC236}">
                  <a16:creationId xmlns:a16="http://schemas.microsoft.com/office/drawing/2014/main" id="{8A2307B3-A3FD-4D4D-9660-D1A6CBC3B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090CA-FDE9-4186-A298-407E61DFE87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66BCAA-7FE8-48C5-92BA-4F50C4CCA44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20711C-4FEB-4201-90D7-C8162A33915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E6DF2-4702-471B-B748-EBB1E9F8540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CDE23294-77CD-41D1-8E06-07BD922CD88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271463" indent="-271463" algn="l" rtl="0" fontAlgn="base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rtl="0" fontAlgn="base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04863" indent="-263525" algn="l" rtl="0" fontAlgn="base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+mn-ea"/>
        </a:defRPr>
      </a:lvl3pPr>
      <a:lvl4pPr marL="1074738" indent="-269875" algn="l" rtl="0" fontAlgn="base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marL="1346200" indent="-271463" algn="l" rtl="0" fontAlgn="base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143380"/>
            <a:ext cx="365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微机原理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及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接口技术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7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常用接口器件</a:t>
            </a: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>
            <a:off x="1979612" y="4437112"/>
            <a:ext cx="6624835" cy="7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D6009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0" dirty="0">
                <a:solidFill>
                  <a:srgbClr val="D6009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习题</a:t>
            </a:r>
            <a:r>
              <a:rPr lang="en-US" altLang="zh-CN" sz="4000" b="0" dirty="0">
                <a:solidFill>
                  <a:srgbClr val="D6009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4000" b="0" dirty="0">
              <a:solidFill>
                <a:srgbClr val="D6009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57234"/>
            <a:ext cx="8229600" cy="542908"/>
          </a:xfrm>
        </p:spPr>
        <p:txBody>
          <a:bodyPr/>
          <a:lstStyle/>
          <a:p>
            <a:r>
              <a:rPr lang="zh-CN" altLang="en-US" sz="28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程序：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0142"/>
            <a:ext cx="8115328" cy="257176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INI55: MOV DX,0FE06H   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控制寄存器</a:t>
            </a:r>
            <a:endParaRPr lang="en-US" altLang="zh-CN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MOV AL,1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0011</a:t>
            </a:r>
            <a:r>
              <a:rPr lang="en-US" altLang="zh-CN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B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;A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口方式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，输入</a:t>
            </a:r>
            <a:endParaRPr lang="en-US" altLang="zh-CN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OUT DX,AL       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;C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高输入，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低输出</a:t>
            </a:r>
            <a:endParaRPr lang="en-US" altLang="zh-CN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MOV DX,0FE04H   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;C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口</a:t>
            </a:r>
            <a:endParaRPr lang="en-US" altLang="zh-CN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MOV AL,0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OUT DX,AL       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;PC0</a:t>
            </a:r>
            <a:r>
              <a:rPr lang="en-US" altLang="zh-CN" sz="2400" b="1" dirty="0">
                <a:solidFill>
                  <a:srgbClr val="3366FF"/>
                </a:solidFill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z="2400" dirty="0">
                <a:solidFill>
                  <a:srgbClr val="3366FF"/>
                </a:solidFill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2400" dirty="0">
                <a:solidFill>
                  <a:srgbClr val="3366FF"/>
                </a:solidFill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sz="2400" dirty="0">
                <a:solidFill>
                  <a:srgbClr val="3366FF"/>
                </a:solidFill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>
                <a:solidFill>
                  <a:srgbClr val="3366FF"/>
                </a:solidFill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28596" y="4029100"/>
            <a:ext cx="8229600" cy="5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数据采集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程序：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 bwMode="auto">
          <a:xfrm>
            <a:off x="7884368" y="2564904"/>
            <a:ext cx="936104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波形</a:t>
            </a: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 bwMode="auto">
          <a:xfrm>
            <a:off x="7884368" y="3284984"/>
            <a:ext cx="936104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电路</a:t>
            </a:r>
          </a:p>
        </p:txBody>
      </p:sp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 bwMode="auto">
          <a:xfrm>
            <a:off x="8239405" y="399717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030" y="598270"/>
            <a:ext cx="1971660" cy="599908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ACQUQ: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WAIT:</a:t>
            </a:r>
            <a:endParaRPr lang="zh-CN" altLang="en-US" sz="2400" b="1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1310" y="598270"/>
            <a:ext cx="6215106" cy="599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 DX,SEG 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  DS,DX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LEA  SI,DATA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MOV  DX,0FE04H    ;C</a:t>
            </a:r>
            <a:r>
              <a:rPr lang="zh-CN" altLang="en-US" sz="2400" kern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lang="en-US" altLang="zh-CN" sz="2400" kern="0">
              <a:solidFill>
                <a:srgbClr val="CC0066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 AL,01H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OUT 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CALL Delay1us     ;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延时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MOV  AL,00H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IN   AL,DX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TEST</a:t>
            </a:r>
            <a:r>
              <a:rPr kumimoji="0" lang="en-US" altLang="zh-CN" sz="2400" b="1" i="0" u="none" strike="noStrike" kern="0" cap="none" spc="0" normalizeH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AL,80H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baseline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JZ   WAIT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 DX,0FE00H    ;A</a:t>
            </a:r>
            <a:r>
              <a:rPr kumimoji="0" lang="zh-CN" altLang="en-US" sz="2400" b="1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kumimoji="0" lang="en-US" altLang="zh-CN" sz="2400" b="1" i="0" u="none" strike="noStrike" kern="0" cap="none" spc="0" normalizeH="0" noProof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baseline="0">
                <a:latin typeface="Courier New" pitchFamily="49" charset="0"/>
                <a:ea typeface="+mn-ea"/>
                <a:cs typeface="Courier New" pitchFamily="49" charset="0"/>
              </a:rPr>
              <a:t>IN   AL,DX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 [SI],AL</a:t>
            </a: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 bwMode="auto">
          <a:xfrm>
            <a:off x="7884368" y="2564904"/>
            <a:ext cx="936104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波形</a:t>
            </a: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 bwMode="auto">
          <a:xfrm>
            <a:off x="7884368" y="3284984"/>
            <a:ext cx="936104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电路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92" name="TextBox 91"/>
          <p:cNvSpPr txBox="1"/>
          <p:nvPr/>
        </p:nvSpPr>
        <p:spPr>
          <a:xfrm>
            <a:off x="462670" y="7093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1】12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A/D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，如何处理？</a:t>
            </a:r>
          </a:p>
        </p:txBody>
      </p:sp>
      <p:sp>
        <p:nvSpPr>
          <p:cNvPr id="107" name="内容占位符 2"/>
          <p:cNvSpPr>
            <a:spLocks noGrp="1"/>
          </p:cNvSpPr>
          <p:nvPr>
            <p:ph idx="1"/>
          </p:nvPr>
        </p:nvSpPr>
        <p:spPr>
          <a:xfrm>
            <a:off x="3520109" y="3934415"/>
            <a:ext cx="2296567" cy="1726833"/>
          </a:xfrm>
        </p:spPr>
        <p:txBody>
          <a:bodyPr/>
          <a:lstStyle/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控制寄存器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117" name="矩形 116"/>
          <p:cNvSpPr/>
          <p:nvPr/>
        </p:nvSpPr>
        <p:spPr bwMode="auto">
          <a:xfrm>
            <a:off x="4204753" y="861792"/>
            <a:ext cx="1357322" cy="30003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8" name="TextBox 16"/>
          <p:cNvSpPr txBox="1"/>
          <p:nvPr/>
        </p:nvSpPr>
        <p:spPr>
          <a:xfrm>
            <a:off x="4204753" y="50460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8255</a:t>
            </a:r>
            <a:endParaRPr lang="zh-CN" altLang="en-US" sz="2000" baseline="-25000"/>
          </a:p>
        </p:txBody>
      </p:sp>
      <p:sp>
        <p:nvSpPr>
          <p:cNvPr id="142" name="TextBox 27"/>
          <p:cNvSpPr txBox="1"/>
          <p:nvPr/>
        </p:nvSpPr>
        <p:spPr>
          <a:xfrm>
            <a:off x="4204753" y="89365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  <a:r>
              <a:rPr lang="zh-CN" altLang="en-US" sz="1800"/>
              <a:t>～</a:t>
            </a: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143" name="TextBox 28"/>
          <p:cNvSpPr txBox="1"/>
          <p:nvPr/>
        </p:nvSpPr>
        <p:spPr>
          <a:xfrm>
            <a:off x="4204753" y="16046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RD</a:t>
            </a:r>
            <a:endParaRPr lang="zh-CN" altLang="en-US" sz="1800" baseline="-25000"/>
          </a:p>
        </p:txBody>
      </p:sp>
      <p:sp>
        <p:nvSpPr>
          <p:cNvPr id="144" name="TextBox 29"/>
          <p:cNvSpPr txBox="1"/>
          <p:nvPr/>
        </p:nvSpPr>
        <p:spPr>
          <a:xfrm>
            <a:off x="4204753" y="196188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WR</a:t>
            </a:r>
            <a:endParaRPr lang="zh-CN" altLang="en-US" sz="1800" baseline="-25000"/>
          </a:p>
        </p:txBody>
      </p:sp>
      <p:sp>
        <p:nvSpPr>
          <p:cNvPr id="145" name="TextBox 30"/>
          <p:cNvSpPr txBox="1"/>
          <p:nvPr/>
        </p:nvSpPr>
        <p:spPr>
          <a:xfrm>
            <a:off x="4204753" y="2319070"/>
            <a:ext cx="11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RESET</a:t>
            </a:r>
            <a:endParaRPr lang="zh-CN" altLang="en-US" sz="1800" baseline="-25000"/>
          </a:p>
        </p:txBody>
      </p:sp>
      <p:sp>
        <p:nvSpPr>
          <p:cNvPr id="146" name="TextBox 31"/>
          <p:cNvSpPr txBox="1"/>
          <p:nvPr/>
        </p:nvSpPr>
        <p:spPr>
          <a:xfrm>
            <a:off x="4204753" y="26048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47" name="TextBox 32"/>
          <p:cNvSpPr txBox="1"/>
          <p:nvPr/>
        </p:nvSpPr>
        <p:spPr>
          <a:xfrm>
            <a:off x="4204753" y="28905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48" name="TextBox 33"/>
          <p:cNvSpPr txBox="1"/>
          <p:nvPr/>
        </p:nvSpPr>
        <p:spPr>
          <a:xfrm>
            <a:off x="4163621" y="346325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CS</a:t>
            </a:r>
            <a:endParaRPr lang="zh-CN" altLang="en-US" sz="1800" baseline="-25000"/>
          </a:p>
        </p:txBody>
      </p:sp>
      <p:cxnSp>
        <p:nvCxnSpPr>
          <p:cNvPr id="149" name="直接连接符 148"/>
          <p:cNvCxnSpPr/>
          <p:nvPr/>
        </p:nvCxnSpPr>
        <p:spPr bwMode="auto">
          <a:xfrm>
            <a:off x="4312767" y="1675042"/>
            <a:ext cx="2926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直接连接符 149"/>
          <p:cNvCxnSpPr/>
          <p:nvPr/>
        </p:nvCxnSpPr>
        <p:spPr bwMode="auto">
          <a:xfrm>
            <a:off x="4294479" y="2032232"/>
            <a:ext cx="38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/>
          <p:nvPr/>
        </p:nvCxnSpPr>
        <p:spPr bwMode="auto">
          <a:xfrm>
            <a:off x="4262491" y="3525547"/>
            <a:ext cx="274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Line 98"/>
          <p:cNvSpPr>
            <a:spLocks noChangeShapeType="1"/>
          </p:cNvSpPr>
          <p:nvPr/>
        </p:nvSpPr>
        <p:spPr bwMode="auto">
          <a:xfrm>
            <a:off x="3633249" y="3645024"/>
            <a:ext cx="571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" name="左右箭头 152"/>
          <p:cNvSpPr/>
          <p:nvPr/>
        </p:nvSpPr>
        <p:spPr bwMode="auto">
          <a:xfrm>
            <a:off x="1061481" y="933230"/>
            <a:ext cx="3106700" cy="285752"/>
          </a:xfrm>
          <a:prstGeom prst="leftRigh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54" name="直接箭头连接符 153"/>
          <p:cNvCxnSpPr>
            <a:endCxn id="143" idx="1"/>
          </p:cNvCxnSpPr>
          <p:nvPr/>
        </p:nvCxnSpPr>
        <p:spPr bwMode="auto">
          <a:xfrm flipV="1">
            <a:off x="1061481" y="1789356"/>
            <a:ext cx="3143272" cy="11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5" name="直接箭头连接符 154"/>
          <p:cNvCxnSpPr/>
          <p:nvPr/>
        </p:nvCxnSpPr>
        <p:spPr bwMode="auto">
          <a:xfrm>
            <a:off x="1061481" y="214767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7" name="直接箭头连接符 156"/>
          <p:cNvCxnSpPr/>
          <p:nvPr/>
        </p:nvCxnSpPr>
        <p:spPr bwMode="auto">
          <a:xfrm>
            <a:off x="1061481" y="250486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8" name="直接箭头连接符 157"/>
          <p:cNvCxnSpPr/>
          <p:nvPr/>
        </p:nvCxnSpPr>
        <p:spPr bwMode="auto">
          <a:xfrm>
            <a:off x="1237200" y="2792206"/>
            <a:ext cx="296755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9" name="直接箭头连接符 158"/>
          <p:cNvCxnSpPr/>
          <p:nvPr/>
        </p:nvCxnSpPr>
        <p:spPr bwMode="auto">
          <a:xfrm>
            <a:off x="1245909" y="3077958"/>
            <a:ext cx="29588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0" name="TextBox 123"/>
          <p:cNvSpPr txBox="1"/>
          <p:nvPr/>
        </p:nvSpPr>
        <p:spPr>
          <a:xfrm>
            <a:off x="107504" y="875803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D60093"/>
                </a:solidFill>
              </a:rPr>
              <a:t>D</a:t>
            </a:r>
            <a:r>
              <a:rPr lang="en-US" altLang="zh-CN" sz="1800" baseline="-25000" dirty="0">
                <a:solidFill>
                  <a:srgbClr val="D60093"/>
                </a:solidFill>
              </a:rPr>
              <a:t>0</a:t>
            </a:r>
            <a:r>
              <a:rPr lang="zh-CN" altLang="en-US" sz="1800" dirty="0">
                <a:solidFill>
                  <a:srgbClr val="D60093"/>
                </a:solidFill>
              </a:rPr>
              <a:t>～</a:t>
            </a:r>
            <a:r>
              <a:rPr lang="en-US" altLang="zh-CN" sz="1800" dirty="0">
                <a:solidFill>
                  <a:srgbClr val="D60093"/>
                </a:solidFill>
              </a:rPr>
              <a:t>D</a:t>
            </a:r>
            <a:r>
              <a:rPr lang="en-US" altLang="zh-CN" sz="1800" baseline="-25000" dirty="0">
                <a:solidFill>
                  <a:srgbClr val="D60093"/>
                </a:solidFill>
              </a:rPr>
              <a:t>7</a:t>
            </a:r>
            <a:endParaRPr lang="zh-CN" altLang="en-US" sz="1800" baseline="-25000" dirty="0">
              <a:solidFill>
                <a:srgbClr val="D60093"/>
              </a:solidFill>
            </a:endParaRPr>
          </a:p>
        </p:txBody>
      </p:sp>
      <p:sp>
        <p:nvSpPr>
          <p:cNvPr id="161" name="TextBox 124"/>
          <p:cNvSpPr txBox="1"/>
          <p:nvPr/>
        </p:nvSpPr>
        <p:spPr>
          <a:xfrm>
            <a:off x="259089" y="15761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IOR</a:t>
            </a:r>
            <a:endParaRPr lang="zh-CN" altLang="en-US" sz="1800" baseline="-25000"/>
          </a:p>
        </p:txBody>
      </p:sp>
      <p:sp>
        <p:nvSpPr>
          <p:cNvPr id="162" name="TextBox 125"/>
          <p:cNvSpPr txBox="1"/>
          <p:nvPr/>
        </p:nvSpPr>
        <p:spPr>
          <a:xfrm>
            <a:off x="259089" y="19333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IOW</a:t>
            </a:r>
            <a:endParaRPr lang="zh-CN" altLang="en-US" sz="1800" baseline="-25000" dirty="0"/>
          </a:p>
        </p:txBody>
      </p:sp>
      <p:sp>
        <p:nvSpPr>
          <p:cNvPr id="163" name="TextBox 126"/>
          <p:cNvSpPr txBox="1"/>
          <p:nvPr/>
        </p:nvSpPr>
        <p:spPr>
          <a:xfrm>
            <a:off x="142517" y="2325414"/>
            <a:ext cx="9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RESET</a:t>
            </a:r>
            <a:endParaRPr lang="zh-CN" altLang="en-US" sz="1800" baseline="-25000" dirty="0"/>
          </a:p>
        </p:txBody>
      </p:sp>
      <p:sp>
        <p:nvSpPr>
          <p:cNvPr id="164" name="TextBox 127"/>
          <p:cNvSpPr txBox="1"/>
          <p:nvPr/>
        </p:nvSpPr>
        <p:spPr>
          <a:xfrm>
            <a:off x="144853" y="260800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66"/>
                </a:solidFill>
              </a:rPr>
              <a:t>A1</a:t>
            </a:r>
            <a:endParaRPr lang="zh-CN" altLang="en-US" sz="1800" baseline="-25000" dirty="0">
              <a:solidFill>
                <a:srgbClr val="FF0066"/>
              </a:solidFill>
            </a:endParaRPr>
          </a:p>
        </p:txBody>
      </p:sp>
      <p:sp>
        <p:nvSpPr>
          <p:cNvPr id="165" name="TextBox 128"/>
          <p:cNvSpPr txBox="1"/>
          <p:nvPr/>
        </p:nvSpPr>
        <p:spPr>
          <a:xfrm>
            <a:off x="142517" y="2889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66"/>
                </a:solidFill>
              </a:rPr>
              <a:t>A2</a:t>
            </a:r>
            <a:endParaRPr lang="zh-CN" altLang="en-US" sz="1800" baseline="-25000" dirty="0">
              <a:solidFill>
                <a:srgbClr val="FF0066"/>
              </a:solidFill>
            </a:endParaRPr>
          </a:p>
        </p:txBody>
      </p:sp>
      <p:sp>
        <p:nvSpPr>
          <p:cNvPr id="166" name="TextBox 129"/>
          <p:cNvSpPr txBox="1"/>
          <p:nvPr/>
        </p:nvSpPr>
        <p:spPr>
          <a:xfrm>
            <a:off x="517844" y="633587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A15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67" name="TextBox 130"/>
          <p:cNvSpPr txBox="1"/>
          <p:nvPr/>
        </p:nvSpPr>
        <p:spPr>
          <a:xfrm>
            <a:off x="517844" y="61264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A14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68" name="TextBox 131"/>
          <p:cNvSpPr txBox="1"/>
          <p:nvPr/>
        </p:nvSpPr>
        <p:spPr>
          <a:xfrm>
            <a:off x="517844" y="59083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A13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69" name="TextBox 132"/>
          <p:cNvSpPr txBox="1"/>
          <p:nvPr/>
        </p:nvSpPr>
        <p:spPr>
          <a:xfrm>
            <a:off x="517844" y="569134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A12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70" name="TextBox 133"/>
          <p:cNvSpPr txBox="1"/>
          <p:nvPr/>
        </p:nvSpPr>
        <p:spPr>
          <a:xfrm>
            <a:off x="517844" y="546340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A11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71" name="TextBox 134"/>
          <p:cNvSpPr txBox="1"/>
          <p:nvPr/>
        </p:nvSpPr>
        <p:spPr>
          <a:xfrm>
            <a:off x="517844" y="525057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A10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72" name="TextBox 135"/>
          <p:cNvSpPr txBox="1"/>
          <p:nvPr/>
        </p:nvSpPr>
        <p:spPr>
          <a:xfrm>
            <a:off x="517844" y="503379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A9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73" name="TextBox 136"/>
          <p:cNvSpPr txBox="1"/>
          <p:nvPr/>
        </p:nvSpPr>
        <p:spPr>
          <a:xfrm>
            <a:off x="495773" y="461421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A8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cxnSp>
        <p:nvCxnSpPr>
          <p:cNvPr id="174" name="直接连接符 173"/>
          <p:cNvCxnSpPr/>
          <p:nvPr/>
        </p:nvCxnSpPr>
        <p:spPr bwMode="auto">
          <a:xfrm>
            <a:off x="616279" y="1647610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直接连接符 174"/>
          <p:cNvCxnSpPr/>
          <p:nvPr/>
        </p:nvCxnSpPr>
        <p:spPr bwMode="auto">
          <a:xfrm>
            <a:off x="544841" y="2004800"/>
            <a:ext cx="5000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内容占位符 2"/>
          <p:cNvSpPr txBox="1">
            <a:spLocks/>
          </p:cNvSpPr>
          <p:nvPr/>
        </p:nvSpPr>
        <p:spPr bwMode="auto">
          <a:xfrm>
            <a:off x="5602363" y="3934415"/>
            <a:ext cx="2495382" cy="169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FE00H</a:t>
            </a:r>
            <a:r>
              <a:rPr lang="zh-CN" altLang="en-US" sz="2400" kern="0" noProof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FE08H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FE02H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FE0AH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FE04H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FE06H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FE0EH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77" name="动作按钮: 上一张 176">
            <a:hlinkClick r:id="" action="ppaction://hlinkshowjump?jump=lastslideviewed" highlightClick="1"/>
          </p:cNvPr>
          <p:cNvSpPr/>
          <p:nvPr/>
        </p:nvSpPr>
        <p:spPr bwMode="auto">
          <a:xfrm>
            <a:off x="8460432" y="260648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8" name="TextBox 82"/>
          <p:cNvSpPr txBox="1"/>
          <p:nvPr/>
        </p:nvSpPr>
        <p:spPr>
          <a:xfrm>
            <a:off x="579401" y="32565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00FF"/>
                </a:solidFill>
              </a:rPr>
              <a:t>AEN</a:t>
            </a:r>
            <a:endParaRPr lang="zh-CN" altLang="en-US" sz="1800" baseline="-25000" dirty="0">
              <a:solidFill>
                <a:srgbClr val="0000FF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494050" y="5096242"/>
            <a:ext cx="585071" cy="1537627"/>
            <a:chOff x="1673136" y="5167973"/>
            <a:chExt cx="585071" cy="1537627"/>
          </a:xfrm>
        </p:grpSpPr>
        <p:sp>
          <p:nvSpPr>
            <p:cNvPr id="180" name="Rectangle 55"/>
            <p:cNvSpPr>
              <a:spLocks noChangeArrowheads="1"/>
            </p:cNvSpPr>
            <p:nvPr/>
          </p:nvSpPr>
          <p:spPr bwMode="auto">
            <a:xfrm>
              <a:off x="1673136" y="5167973"/>
              <a:ext cx="487487" cy="1537627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>
                <a:spcBef>
                  <a:spcPts val="0"/>
                </a:spcBef>
              </a:pPr>
              <a:endParaRPr lang="en-US" altLang="zh-CN" sz="1800" dirty="0">
                <a:latin typeface="Times New Roman" pitchFamily="18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181" name="Oval 56"/>
            <p:cNvSpPr>
              <a:spLocks noChangeAspect="1" noChangeArrowheads="1"/>
            </p:cNvSpPr>
            <p:nvPr/>
          </p:nvSpPr>
          <p:spPr bwMode="auto">
            <a:xfrm>
              <a:off x="2156676" y="5885929"/>
              <a:ext cx="101531" cy="101530"/>
            </a:xfrm>
            <a:prstGeom prst="ellipse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82" name="直接箭头连接符 181"/>
          <p:cNvCxnSpPr/>
          <p:nvPr/>
        </p:nvCxnSpPr>
        <p:spPr bwMode="auto">
          <a:xfrm flipV="1">
            <a:off x="1247909" y="5217648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直接箭头连接符 182"/>
          <p:cNvCxnSpPr/>
          <p:nvPr/>
        </p:nvCxnSpPr>
        <p:spPr bwMode="auto">
          <a:xfrm flipV="1">
            <a:off x="1247909" y="5434861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箭头连接符 183"/>
          <p:cNvCxnSpPr/>
          <p:nvPr/>
        </p:nvCxnSpPr>
        <p:spPr bwMode="auto">
          <a:xfrm flipV="1">
            <a:off x="1247909" y="565338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直接箭头连接符 184"/>
          <p:cNvCxnSpPr/>
          <p:nvPr/>
        </p:nvCxnSpPr>
        <p:spPr bwMode="auto">
          <a:xfrm flipV="1">
            <a:off x="1247909" y="5879307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直接箭头连接符 185"/>
          <p:cNvCxnSpPr/>
          <p:nvPr/>
        </p:nvCxnSpPr>
        <p:spPr bwMode="auto">
          <a:xfrm flipV="1">
            <a:off x="1247909" y="609235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直接箭头连接符 186"/>
          <p:cNvCxnSpPr/>
          <p:nvPr/>
        </p:nvCxnSpPr>
        <p:spPr bwMode="auto">
          <a:xfrm flipV="1">
            <a:off x="1247909" y="630956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直接箭头连接符 187"/>
          <p:cNvCxnSpPr/>
          <p:nvPr/>
        </p:nvCxnSpPr>
        <p:spPr bwMode="auto">
          <a:xfrm flipV="1">
            <a:off x="1247909" y="651831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TextBox 136"/>
          <p:cNvSpPr txBox="1"/>
          <p:nvPr/>
        </p:nvSpPr>
        <p:spPr>
          <a:xfrm>
            <a:off x="495773" y="4414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A7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90" name="TextBox 136"/>
          <p:cNvSpPr txBox="1"/>
          <p:nvPr/>
        </p:nvSpPr>
        <p:spPr>
          <a:xfrm>
            <a:off x="495773" y="42070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A6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91" name="TextBox 136"/>
          <p:cNvSpPr txBox="1"/>
          <p:nvPr/>
        </p:nvSpPr>
        <p:spPr>
          <a:xfrm>
            <a:off x="495773" y="399848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A5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92" name="TextBox 136"/>
          <p:cNvSpPr txBox="1"/>
          <p:nvPr/>
        </p:nvSpPr>
        <p:spPr>
          <a:xfrm>
            <a:off x="495773" y="37890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A4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cxnSp>
        <p:nvCxnSpPr>
          <p:cNvPr id="193" name="直接箭头连接符 192"/>
          <p:cNvCxnSpPr/>
          <p:nvPr/>
        </p:nvCxnSpPr>
        <p:spPr bwMode="auto">
          <a:xfrm flipV="1">
            <a:off x="1237200" y="397642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接箭头连接符 193"/>
          <p:cNvCxnSpPr/>
          <p:nvPr/>
        </p:nvCxnSpPr>
        <p:spPr bwMode="auto">
          <a:xfrm flipV="1">
            <a:off x="1237200" y="4184926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直接箭头连接符 194"/>
          <p:cNvCxnSpPr/>
          <p:nvPr/>
        </p:nvCxnSpPr>
        <p:spPr bwMode="auto">
          <a:xfrm flipV="1">
            <a:off x="1237200" y="4397971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箭头连接符 195"/>
          <p:cNvCxnSpPr/>
          <p:nvPr/>
        </p:nvCxnSpPr>
        <p:spPr bwMode="auto">
          <a:xfrm flipV="1">
            <a:off x="1237200" y="460647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直接箭头连接符 196"/>
          <p:cNvCxnSpPr/>
          <p:nvPr/>
        </p:nvCxnSpPr>
        <p:spPr bwMode="auto">
          <a:xfrm flipV="1">
            <a:off x="1245909" y="479715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8" name="Rectangle 55"/>
          <p:cNvSpPr>
            <a:spLocks noChangeArrowheads="1"/>
          </p:cNvSpPr>
          <p:nvPr/>
        </p:nvSpPr>
        <p:spPr bwMode="auto">
          <a:xfrm>
            <a:off x="1491241" y="3865662"/>
            <a:ext cx="487487" cy="1078063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+mn-ea"/>
                <a:ea typeface="+mn-ea"/>
              </a:rPr>
              <a:t>≥</a:t>
            </a:r>
            <a:r>
              <a:rPr lang="en-US" altLang="zh-CN" sz="1800" dirty="0">
                <a:latin typeface="Times New Roman" pitchFamily="18" charset="0"/>
              </a:rPr>
              <a:t>1</a:t>
            </a:r>
          </a:p>
        </p:txBody>
      </p:sp>
      <p:sp>
        <p:nvSpPr>
          <p:cNvPr id="199" name="TextBox 136"/>
          <p:cNvSpPr txBox="1"/>
          <p:nvPr/>
        </p:nvSpPr>
        <p:spPr>
          <a:xfrm>
            <a:off x="495773" y="3501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00"/>
                </a:solidFill>
              </a:rPr>
              <a:t>A0</a:t>
            </a:r>
            <a:endParaRPr lang="zh-CN" altLang="en-US" sz="1800" baseline="-25000" dirty="0">
              <a:solidFill>
                <a:srgbClr val="FF0000"/>
              </a:solidFill>
            </a:endParaRPr>
          </a:p>
        </p:txBody>
      </p:sp>
      <p:cxnSp>
        <p:nvCxnSpPr>
          <p:cNvPr id="200" name="直接箭头连接符 199"/>
          <p:cNvCxnSpPr/>
          <p:nvPr/>
        </p:nvCxnSpPr>
        <p:spPr bwMode="auto">
          <a:xfrm flipV="1">
            <a:off x="1245909" y="3698811"/>
            <a:ext cx="189985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直接箭头连接符 200"/>
          <p:cNvCxnSpPr/>
          <p:nvPr/>
        </p:nvCxnSpPr>
        <p:spPr bwMode="auto">
          <a:xfrm flipV="1">
            <a:off x="1314251" y="3445738"/>
            <a:ext cx="183151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ectangle 55"/>
          <p:cNvSpPr>
            <a:spLocks noChangeArrowheads="1"/>
          </p:cNvSpPr>
          <p:nvPr/>
        </p:nvSpPr>
        <p:spPr bwMode="auto">
          <a:xfrm>
            <a:off x="3145762" y="3264498"/>
            <a:ext cx="487487" cy="1078063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+mn-ea"/>
                <a:ea typeface="+mn-ea"/>
              </a:rPr>
              <a:t>≥</a:t>
            </a:r>
            <a:r>
              <a:rPr lang="en-US" altLang="zh-CN" sz="1800" dirty="0">
                <a:latin typeface="Times New Roman" pitchFamily="18" charset="0"/>
              </a:rPr>
              <a:t>1</a:t>
            </a:r>
          </a:p>
        </p:txBody>
      </p:sp>
      <p:cxnSp>
        <p:nvCxnSpPr>
          <p:cNvPr id="203" name="直接箭头连接符 202"/>
          <p:cNvCxnSpPr/>
          <p:nvPr/>
        </p:nvCxnSpPr>
        <p:spPr bwMode="auto">
          <a:xfrm flipV="1">
            <a:off x="1977590" y="4391683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直接箭头连接符 203"/>
          <p:cNvCxnSpPr/>
          <p:nvPr/>
        </p:nvCxnSpPr>
        <p:spPr bwMode="auto">
          <a:xfrm flipV="1">
            <a:off x="2223731" y="3941868"/>
            <a:ext cx="0" cy="4498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直接箭头连接符 204"/>
          <p:cNvCxnSpPr/>
          <p:nvPr/>
        </p:nvCxnSpPr>
        <p:spPr bwMode="auto">
          <a:xfrm flipV="1">
            <a:off x="2225331" y="3941868"/>
            <a:ext cx="92043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直接箭头连接符 205"/>
          <p:cNvCxnSpPr/>
          <p:nvPr/>
        </p:nvCxnSpPr>
        <p:spPr bwMode="auto">
          <a:xfrm flipV="1">
            <a:off x="2064064" y="5861798"/>
            <a:ext cx="41988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直接箭头连接符 206"/>
          <p:cNvCxnSpPr/>
          <p:nvPr/>
        </p:nvCxnSpPr>
        <p:spPr bwMode="auto">
          <a:xfrm flipV="1">
            <a:off x="2483948" y="4179785"/>
            <a:ext cx="0" cy="16820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直接箭头连接符 207"/>
          <p:cNvCxnSpPr/>
          <p:nvPr/>
        </p:nvCxnSpPr>
        <p:spPr bwMode="auto">
          <a:xfrm>
            <a:off x="2483948" y="4177509"/>
            <a:ext cx="66021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9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75691"/>
              </p:ext>
            </p:extLst>
          </p:nvPr>
        </p:nvGraphicFramePr>
        <p:xfrm>
          <a:off x="2656005" y="5589240"/>
          <a:ext cx="6192704" cy="792480"/>
        </p:xfrm>
        <a:graphic>
          <a:graphicData uri="http://schemas.openxmlformats.org/drawingml/2006/table">
            <a:tbl>
              <a:tblPr/>
              <a:tblGrid>
                <a:gridCol w="38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" name="矩形 209"/>
          <p:cNvSpPr/>
          <p:nvPr/>
        </p:nvSpPr>
        <p:spPr bwMode="auto">
          <a:xfrm>
            <a:off x="6068748" y="833862"/>
            <a:ext cx="1000132" cy="30060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1" name="左箭头 210"/>
          <p:cNvSpPr/>
          <p:nvPr/>
        </p:nvSpPr>
        <p:spPr bwMode="auto">
          <a:xfrm>
            <a:off x="5568682" y="1262490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212" name="直接箭头连接符 211"/>
          <p:cNvCxnSpPr/>
          <p:nvPr/>
        </p:nvCxnSpPr>
        <p:spPr bwMode="auto">
          <a:xfrm>
            <a:off x="5568682" y="3188588"/>
            <a:ext cx="50006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3" name="直接箭头连接符 212"/>
          <p:cNvCxnSpPr/>
          <p:nvPr/>
        </p:nvCxnSpPr>
        <p:spPr bwMode="auto">
          <a:xfrm rot="10800000">
            <a:off x="5568682" y="3475928"/>
            <a:ext cx="50006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4" name="直接箭头连接符 213"/>
          <p:cNvCxnSpPr/>
          <p:nvPr/>
        </p:nvCxnSpPr>
        <p:spPr bwMode="auto">
          <a:xfrm rot="10800000">
            <a:off x="7068880" y="1403432"/>
            <a:ext cx="46520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15" name="TextBox 10"/>
          <p:cNvSpPr txBox="1"/>
          <p:nvPr/>
        </p:nvSpPr>
        <p:spPr>
          <a:xfrm>
            <a:off x="6041316" y="297586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START</a:t>
            </a:r>
            <a:endParaRPr lang="zh-CN" altLang="en-US" sz="1800"/>
          </a:p>
        </p:txBody>
      </p:sp>
      <p:sp>
        <p:nvSpPr>
          <p:cNvPr id="216" name="TextBox 11"/>
          <p:cNvSpPr txBox="1"/>
          <p:nvPr/>
        </p:nvSpPr>
        <p:spPr>
          <a:xfrm>
            <a:off x="6041316" y="32901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SEND</a:t>
            </a:r>
            <a:endParaRPr lang="zh-CN" altLang="en-US" sz="1800"/>
          </a:p>
        </p:txBody>
      </p:sp>
      <p:sp>
        <p:nvSpPr>
          <p:cNvPr id="217" name="TextBox 12"/>
          <p:cNvSpPr txBox="1"/>
          <p:nvPr/>
        </p:nvSpPr>
        <p:spPr>
          <a:xfrm>
            <a:off x="7462646" y="1052736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模拟信号</a:t>
            </a:r>
            <a:br>
              <a:rPr lang="en-US" altLang="zh-CN" sz="2000" dirty="0"/>
            </a:br>
            <a:r>
              <a:rPr lang="zh-CN" altLang="en-US" sz="2000" dirty="0"/>
              <a:t>输入</a:t>
            </a:r>
          </a:p>
        </p:txBody>
      </p:sp>
      <p:sp>
        <p:nvSpPr>
          <p:cNvPr id="218" name="TextBox 17"/>
          <p:cNvSpPr txBox="1"/>
          <p:nvPr/>
        </p:nvSpPr>
        <p:spPr>
          <a:xfrm>
            <a:off x="4755432" y="889769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1800"/>
              <a:t>PA</a:t>
            </a:r>
            <a:r>
              <a:rPr lang="en-US" altLang="zh-CN" sz="1800" baseline="-25000"/>
              <a:t>0</a:t>
            </a:r>
          </a:p>
          <a:p>
            <a:pPr algn="r">
              <a:spcBef>
                <a:spcPts val="0"/>
              </a:spcBef>
            </a:pPr>
            <a:endParaRPr lang="en-US" altLang="zh-CN" sz="1800"/>
          </a:p>
          <a:p>
            <a:pPr algn="r">
              <a:spcBef>
                <a:spcPts val="0"/>
              </a:spcBef>
            </a:pPr>
            <a:r>
              <a:rPr lang="en-US" altLang="zh-CN" sz="1800"/>
              <a:t>PA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19" name="TextBox 18"/>
          <p:cNvSpPr txBox="1"/>
          <p:nvPr/>
        </p:nvSpPr>
        <p:spPr>
          <a:xfrm>
            <a:off x="5068616" y="97673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/>
              <a:t>～</a:t>
            </a:r>
          </a:p>
        </p:txBody>
      </p:sp>
      <p:sp>
        <p:nvSpPr>
          <p:cNvPr id="220" name="TextBox 19"/>
          <p:cNvSpPr txBox="1"/>
          <p:nvPr/>
        </p:nvSpPr>
        <p:spPr>
          <a:xfrm>
            <a:off x="6068748" y="47667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A/D</a:t>
            </a:r>
            <a:endParaRPr lang="zh-CN" altLang="en-US" sz="2000"/>
          </a:p>
        </p:txBody>
      </p:sp>
      <p:sp>
        <p:nvSpPr>
          <p:cNvPr id="221" name="TextBox 20"/>
          <p:cNvSpPr txBox="1"/>
          <p:nvPr/>
        </p:nvSpPr>
        <p:spPr>
          <a:xfrm>
            <a:off x="6068748" y="889769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</a:p>
          <a:p>
            <a:pPr algn="l">
              <a:spcBef>
                <a:spcPts val="0"/>
              </a:spcBef>
            </a:pPr>
            <a:endParaRPr lang="en-US" altLang="zh-CN" sz="1800"/>
          </a:p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22" name="TextBox 21"/>
          <p:cNvSpPr txBox="1"/>
          <p:nvPr/>
        </p:nvSpPr>
        <p:spPr>
          <a:xfrm>
            <a:off x="5997310" y="97673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/>
              <a:t>～</a:t>
            </a:r>
          </a:p>
        </p:txBody>
      </p:sp>
      <p:sp>
        <p:nvSpPr>
          <p:cNvPr id="223" name="TextBox 25"/>
          <p:cNvSpPr txBox="1"/>
          <p:nvPr/>
        </p:nvSpPr>
        <p:spPr>
          <a:xfrm>
            <a:off x="4898308" y="297586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PC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224" name="TextBox 26"/>
          <p:cNvSpPr txBox="1"/>
          <p:nvPr/>
        </p:nvSpPr>
        <p:spPr>
          <a:xfrm>
            <a:off x="4898308" y="32901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PC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25" name="TextBox 82"/>
          <p:cNvSpPr txBox="1"/>
          <p:nvPr/>
        </p:nvSpPr>
        <p:spPr>
          <a:xfrm>
            <a:off x="6070344" y="1836508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8</a:t>
            </a:r>
          </a:p>
          <a:p>
            <a:pPr algn="l">
              <a:spcBef>
                <a:spcPts val="0"/>
              </a:spcBef>
            </a:pPr>
            <a:endParaRPr lang="en-US" altLang="zh-CN" sz="1800"/>
          </a:p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11</a:t>
            </a:r>
            <a:endParaRPr lang="zh-CN" altLang="en-US" sz="1800" baseline="-25000"/>
          </a:p>
        </p:txBody>
      </p:sp>
      <p:sp>
        <p:nvSpPr>
          <p:cNvPr id="226" name="TextBox 83"/>
          <p:cNvSpPr txBox="1"/>
          <p:nvPr/>
        </p:nvSpPr>
        <p:spPr>
          <a:xfrm>
            <a:off x="5998906" y="1923477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/>
              <a:t>～</a:t>
            </a:r>
          </a:p>
        </p:txBody>
      </p:sp>
      <p:sp>
        <p:nvSpPr>
          <p:cNvPr id="227" name="左箭头 226"/>
          <p:cNvSpPr/>
          <p:nvPr/>
        </p:nvSpPr>
        <p:spPr bwMode="auto">
          <a:xfrm>
            <a:off x="5569218" y="2154798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228" name="组合 227"/>
          <p:cNvGrpSpPr/>
          <p:nvPr/>
        </p:nvGrpSpPr>
        <p:grpSpPr>
          <a:xfrm>
            <a:off x="4750852" y="1836508"/>
            <a:ext cx="857256" cy="923330"/>
            <a:chOff x="4932040" y="2145630"/>
            <a:chExt cx="857256" cy="923330"/>
          </a:xfrm>
        </p:grpSpPr>
        <p:sp>
          <p:nvSpPr>
            <p:cNvPr id="229" name="TextBox 89"/>
            <p:cNvSpPr txBox="1"/>
            <p:nvPr/>
          </p:nvSpPr>
          <p:spPr>
            <a:xfrm>
              <a:off x="4932040" y="2145630"/>
              <a:ext cx="857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altLang="zh-CN" sz="1800"/>
                <a:t>PB</a:t>
              </a:r>
              <a:r>
                <a:rPr lang="en-US" altLang="zh-CN" sz="1800" baseline="-25000"/>
                <a:t>0</a:t>
              </a:r>
            </a:p>
            <a:p>
              <a:pPr algn="r">
                <a:spcBef>
                  <a:spcPts val="0"/>
                </a:spcBef>
              </a:pPr>
              <a:endParaRPr lang="en-US" altLang="zh-CN" sz="1800"/>
            </a:p>
            <a:p>
              <a:pPr algn="r">
                <a:spcBef>
                  <a:spcPts val="0"/>
                </a:spcBef>
              </a:pPr>
              <a:r>
                <a:rPr lang="en-US" altLang="zh-CN" sz="1800"/>
                <a:t>PB</a:t>
              </a:r>
              <a:r>
                <a:rPr lang="en-US" altLang="zh-CN" sz="1800" baseline="-25000"/>
                <a:t>3</a:t>
              </a:r>
              <a:endParaRPr lang="zh-CN" altLang="en-US" sz="1800" baseline="-25000"/>
            </a:p>
          </p:txBody>
        </p:sp>
        <p:sp>
          <p:nvSpPr>
            <p:cNvPr id="230" name="TextBox 90"/>
            <p:cNvSpPr txBox="1"/>
            <p:nvPr/>
          </p:nvSpPr>
          <p:spPr>
            <a:xfrm>
              <a:off x="5245224" y="2232599"/>
              <a:ext cx="461665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/>
                <a:t>～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91CEEF3-F169-4314-A12D-C24B84712A1C}"/>
              </a:ext>
            </a:extLst>
          </p:cNvPr>
          <p:cNvSpPr/>
          <p:nvPr/>
        </p:nvSpPr>
        <p:spPr>
          <a:xfrm>
            <a:off x="7179667" y="1844824"/>
            <a:ext cx="1784821" cy="1938992"/>
          </a:xfrm>
          <a:prstGeom prst="rect">
            <a:avLst/>
          </a:prstGeom>
          <a:solidFill>
            <a:srgbClr val="CCFFFF"/>
          </a:solidFill>
          <a:ln w="63500" cmpd="dbl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变换</a:t>
            </a:r>
            <a:r>
              <a:rPr lang="en-US" altLang="zh-CN" sz="2400" dirty="0">
                <a:solidFill>
                  <a:srgbClr val="FF6600"/>
                </a:solidFill>
              </a:rPr>
              <a:t>1000</a:t>
            </a:r>
            <a:r>
              <a:rPr lang="zh-CN" altLang="en-US" sz="2400" dirty="0">
                <a:solidFill>
                  <a:srgbClr val="FF6600"/>
                </a:solidFill>
              </a:rPr>
              <a:t>次</a:t>
            </a:r>
            <a:r>
              <a:rPr lang="zh-CN" altLang="en-US" sz="2400" dirty="0"/>
              <a:t>数据，并将数据放在主存</a:t>
            </a:r>
            <a:r>
              <a:rPr lang="en-US" altLang="zh-CN" sz="2400" dirty="0">
                <a:solidFill>
                  <a:srgbClr val="FF0066"/>
                </a:solidFill>
              </a:rPr>
              <a:t>DATA</a:t>
            </a:r>
            <a:r>
              <a:rPr lang="zh-CN" altLang="en-US" sz="2400" dirty="0"/>
              <a:t>开始的位置。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43608" y="190869"/>
            <a:ext cx="6408712" cy="655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DX,SEG DATA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MOV  DS,DX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LEA  SI,DATA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latin typeface="Courier New" pitchFamily="49" charset="0"/>
                <a:ea typeface="+mn-ea"/>
                <a:cs typeface="Courier New" pitchFamily="49" charset="0"/>
              </a:rPr>
              <a:t>       MOV  CX,1000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lnSpc>
                <a:spcPct val="88000"/>
              </a:lnSpc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ACQUQ: MOV  DX,0FE04H    ;C</a:t>
            </a:r>
            <a:r>
              <a:rPr lang="zh-CN" altLang="en-US" sz="20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lang="en-US" altLang="zh-CN" sz="2000" kern="0" dirty="0">
              <a:solidFill>
                <a:srgbClr val="CC0066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AL,01H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OUT  DX,AL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CALL Delay1us     ;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延时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1us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MOV  AL,00H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OUT  DX,AL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WAIT:  MOV  DX,0FE04H    ;C</a:t>
            </a:r>
            <a:r>
              <a:rPr lang="zh-CN" altLang="en-US" sz="2000" kern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lang="en-US" altLang="zh-CN" sz="2000" kern="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   AL,DX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TEST</a:t>
            </a: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AL,80H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baseline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JZ   WAIT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DX,0FE00H    ;A</a:t>
            </a:r>
            <a:r>
              <a:rPr kumimoji="0" lang="zh-CN" altLang="en-US" sz="2000" b="1" i="0" u="none" strike="noStrike" kern="0" cap="none" spc="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baseline="0" dirty="0">
                <a:solidFill>
                  <a:srgbClr val="CC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   AL,DX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[SI],AL      </a:t>
            </a: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zh-CN" altLang="en-US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存储数据低</a:t>
            </a: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8</a:t>
            </a:r>
            <a:r>
              <a:rPr lang="zh-CN" altLang="en-US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位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INC  SI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DX,0FE02H    ;B</a:t>
            </a:r>
            <a:r>
              <a:rPr kumimoji="0" lang="zh-CN" altLang="en-US" sz="2000" b="1" i="0" u="none" strike="noStrike" kern="0" cap="none" spc="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CC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   AL,DX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CC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zh-CN" sz="2000" kern="0" dirty="0">
                <a:latin typeface="Courier New" pitchFamily="49" charset="0"/>
                <a:ea typeface="+mn-ea"/>
                <a:cs typeface="Courier New" pitchFamily="49" charset="0"/>
              </a:rPr>
              <a:t>AND  AL,0FH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[SI],AL      ;</a:t>
            </a:r>
            <a:r>
              <a:rPr kumimoji="0" lang="zh-CN" altLang="en-US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存储数据高</a:t>
            </a: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</a:t>
            </a:r>
            <a:r>
              <a:rPr kumimoji="0" lang="zh-CN" altLang="en-US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位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INC  SI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zh-CN" sz="2000" kern="0" dirty="0">
                <a:latin typeface="Courier New" pitchFamily="49" charset="0"/>
                <a:ea typeface="+mn-ea"/>
                <a:cs typeface="Courier New" pitchFamily="49" charset="0"/>
              </a:rPr>
              <a:t>LOOP ACQUQ</a:t>
            </a:r>
            <a:endParaRPr kumimoji="0" lang="en-US" altLang="zh-CN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 bwMode="auto">
          <a:xfrm>
            <a:off x="7728520" y="980728"/>
            <a:ext cx="1247800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波形</a:t>
            </a: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 bwMode="auto">
          <a:xfrm>
            <a:off x="7728520" y="1622379"/>
            <a:ext cx="1247800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电路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E038E643-257A-47BB-8E43-88D77FE15946}"/>
              </a:ext>
            </a:extLst>
          </p:cNvPr>
          <p:cNvSpPr/>
          <p:nvPr/>
        </p:nvSpPr>
        <p:spPr bwMode="auto">
          <a:xfrm>
            <a:off x="7728520" y="332656"/>
            <a:ext cx="1247800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初始化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B0E22F-D550-4085-89CD-C4C3EF3994EB}"/>
              </a:ext>
            </a:extLst>
          </p:cNvPr>
          <p:cNvCxnSpPr/>
          <p:nvPr/>
        </p:nvCxnSpPr>
        <p:spPr bwMode="auto">
          <a:xfrm flipH="1">
            <a:off x="971600" y="3843292"/>
            <a:ext cx="1152128" cy="0"/>
          </a:xfrm>
          <a:prstGeom prst="line">
            <a:avLst/>
          </a:prstGeom>
          <a:noFill/>
          <a:ln w="28575" cap="flat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E8E695-4CD7-48FA-8DB9-C3B47577C462}"/>
              </a:ext>
            </a:extLst>
          </p:cNvPr>
          <p:cNvCxnSpPr/>
          <p:nvPr/>
        </p:nvCxnSpPr>
        <p:spPr bwMode="auto">
          <a:xfrm flipV="1">
            <a:off x="971600" y="3051204"/>
            <a:ext cx="0" cy="792088"/>
          </a:xfrm>
          <a:prstGeom prst="line">
            <a:avLst/>
          </a:prstGeom>
          <a:noFill/>
          <a:ln w="28575" cap="flat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02B9770-5772-4560-BD4F-A0AF850AD5C6}"/>
              </a:ext>
            </a:extLst>
          </p:cNvPr>
          <p:cNvCxnSpPr/>
          <p:nvPr/>
        </p:nvCxnSpPr>
        <p:spPr bwMode="auto">
          <a:xfrm>
            <a:off x="971600" y="3051204"/>
            <a:ext cx="72008" cy="0"/>
          </a:xfrm>
          <a:prstGeom prst="line">
            <a:avLst/>
          </a:prstGeom>
          <a:noFill/>
          <a:ln w="28575" cap="flat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719ED4-744D-459C-A67C-32B1A9D8DFE5}"/>
              </a:ext>
            </a:extLst>
          </p:cNvPr>
          <p:cNvCxnSpPr/>
          <p:nvPr/>
        </p:nvCxnSpPr>
        <p:spPr bwMode="auto">
          <a:xfrm flipH="1">
            <a:off x="611560" y="6525344"/>
            <a:ext cx="1512168" cy="0"/>
          </a:xfrm>
          <a:prstGeom prst="line">
            <a:avLst/>
          </a:prstGeom>
          <a:noFill/>
          <a:ln w="28575" cap="flat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2AADAC7-A250-4248-95BF-E059A95CC807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1448289"/>
            <a:ext cx="0" cy="5077055"/>
          </a:xfrm>
          <a:prstGeom prst="line">
            <a:avLst/>
          </a:prstGeom>
          <a:noFill/>
          <a:ln w="28575" cap="flat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A75A5A-2FB2-43DF-B8F3-9500771B8D1D}"/>
              </a:ext>
            </a:extLst>
          </p:cNvPr>
          <p:cNvCxnSpPr/>
          <p:nvPr/>
        </p:nvCxnSpPr>
        <p:spPr bwMode="auto">
          <a:xfrm>
            <a:off x="611560" y="1448288"/>
            <a:ext cx="432048" cy="0"/>
          </a:xfrm>
          <a:prstGeom prst="line">
            <a:avLst/>
          </a:prstGeom>
          <a:noFill/>
          <a:ln w="28575" cap="flat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BDA266B-9C1F-4E73-9882-A8838BB7A74D}"/>
              </a:ext>
            </a:extLst>
          </p:cNvPr>
          <p:cNvCxnSpPr>
            <a:cxnSpLocks/>
          </p:cNvCxnSpPr>
          <p:nvPr/>
        </p:nvCxnSpPr>
        <p:spPr bwMode="auto">
          <a:xfrm>
            <a:off x="2123728" y="1547914"/>
            <a:ext cx="0" cy="486300"/>
          </a:xfrm>
          <a:prstGeom prst="lin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652A78B-1F77-452C-BA94-E03D0B0D4E7F}"/>
              </a:ext>
            </a:extLst>
          </p:cNvPr>
          <p:cNvCxnSpPr>
            <a:cxnSpLocks/>
          </p:cNvCxnSpPr>
          <p:nvPr/>
        </p:nvCxnSpPr>
        <p:spPr bwMode="auto">
          <a:xfrm>
            <a:off x="2121746" y="2348880"/>
            <a:ext cx="0" cy="504056"/>
          </a:xfrm>
          <a:prstGeom prst="lin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9074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】8</a:t>
            </a:r>
            <a:r>
              <a:rPr lang="zh-CN" altLang="en-US" dirty="0"/>
              <a:t>段数码管编码：查表法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14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199927"/>
              </p:ext>
            </p:extLst>
          </p:nvPr>
        </p:nvGraphicFramePr>
        <p:xfrm>
          <a:off x="108797" y="836712"/>
          <a:ext cx="8791985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6" name="Visio" r:id="rId3" imgW="5400768" imgH="3228930" progId="Visio.Drawing.15">
                  <p:embed/>
                </p:oleObj>
              </mc:Choice>
              <mc:Fallback>
                <p:oleObj name="Visio" r:id="rId3" imgW="5400768" imgH="32289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797" y="836712"/>
                        <a:ext cx="8791985" cy="525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4179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】8</a:t>
            </a:r>
            <a:r>
              <a:rPr lang="zh-CN" altLang="en-US" dirty="0"/>
              <a:t>段数码管编码：查表法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68325"/>
            <a:ext cx="8362950" cy="61372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DSEG	SEGMENT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	DB 00111111B,00000110B,01011011B,01001111B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;0123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01100110B,01101101B,01111101B,00000111B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;4567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01111111B,01101111B,01110111B,01111100B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;89AB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00111001B,01011110B,01111001B,01110001B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;CDEF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DSEG	ENDS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CSEG	SEGMENT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ASSUME CS:CSEG,DS:DSEG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MOV DX,</a:t>
            </a:r>
            <a:r>
              <a:rPr lang="en-US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0FF00H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+mn-ea"/>
                <a:cs typeface="Courier New" panose="020703090202050204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要显示的数字在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MOV BL,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AND BL,0FH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XOR BH,BH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MOV AL,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TAB[BX]</a:t>
            </a:r>
            <a:endParaRPr lang="zh-CN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DX,AL</a:t>
            </a:r>
            <a:endParaRPr lang="zh-CN" altLang="zh-CN" sz="1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+mn-ea"/>
                <a:cs typeface="Courier New" panose="02070309020205020404" pitchFamily="49" charset="0"/>
              </a:rPr>
              <a:t>……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EXIT:	MOV AX,4C00H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21H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CSEG	ENDS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END START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15</a:t>
            </a:fld>
            <a:endParaRPr lang="en-US" altLang="zh-CN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35828"/>
              </p:ext>
            </p:extLst>
          </p:nvPr>
        </p:nvGraphicFramePr>
        <p:xfrm>
          <a:off x="7108619" y="2348880"/>
          <a:ext cx="156686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2" name="Visio" r:id="rId3" imgW="720191" imgH="1042481" progId="Visio.Drawing.11">
                  <p:embed/>
                </p:oleObj>
              </mc:Choice>
              <mc:Fallback>
                <p:oleObj name="Visio" r:id="rId3" imgW="720191" imgH="1042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619" y="2348880"/>
                        <a:ext cx="156686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0355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】8</a:t>
            </a:r>
            <a:r>
              <a:rPr lang="zh-CN" altLang="en-US" dirty="0"/>
              <a:t>段数码管编码：查表法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16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78163"/>
              </p:ext>
            </p:extLst>
          </p:nvPr>
        </p:nvGraphicFramePr>
        <p:xfrm>
          <a:off x="611560" y="438999"/>
          <a:ext cx="7632848" cy="6237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9" name="Visio" r:id="rId3" imgW="5467314" imgH="4400473" progId="Visio.Drawing.15">
                  <p:embed/>
                </p:oleObj>
              </mc:Choice>
              <mc:Fallback>
                <p:oleObj name="Visio" r:id="rId3" imgW="5467314" imgH="440047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438999"/>
                        <a:ext cx="7632848" cy="6237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54418" y="212227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FF00H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8918" y="510294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FF01H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42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】8</a:t>
            </a:r>
            <a:r>
              <a:rPr lang="zh-CN" altLang="en-US" dirty="0"/>
              <a:t>段数码管编码：查表法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16071"/>
            <a:ext cx="8362950" cy="613727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DSEG	SEGMENT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	DB 00111111B,00000110B,01011011B,01001111B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;0123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01100110B,01101101B,01111101B,00000111B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;4567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01111111B,01101111B			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;89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	DB 0	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要显示的数字，压缩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zh-CN" altLang="en-US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码形式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DSEG	ENDS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CSEG	SEGMENT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ASSUME CS:CSEG,DS:DSEG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START:	</a:t>
            </a:r>
            <a:r>
              <a:rPr lang="en-US" altLang="zh-CN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DX,DSEG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DS,DX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XOR BH,BH</a:t>
            </a:r>
            <a:endParaRPr lang="zh-CN" altLang="zh-CN" sz="1800" dirty="0">
              <a:solidFill>
                <a:srgbClr val="CC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BL,DIG</a:t>
            </a:r>
            <a:endParaRPr lang="zh-CN" altLang="zh-CN" sz="18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 BL,0FH</a:t>
            </a:r>
            <a:endParaRPr lang="zh-CN" altLang="zh-CN" sz="18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AL,TAB[BX]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BL,DIG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ROL BL,4</a:t>
            </a:r>
            <a:endParaRPr lang="zh-CN" altLang="zh-CN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 BL,0FH</a:t>
            </a:r>
            <a:endParaRPr lang="zh-CN" altLang="zh-CN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AH,TAB[BX]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DX,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0FF00H</a:t>
            </a:r>
            <a:endParaRPr lang="zh-CN" altLang="zh-CN" sz="1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 DX,AX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17</a:t>
            </a:fld>
            <a:endParaRPr lang="en-US" altLang="zh-CN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42998"/>
              </p:ext>
            </p:extLst>
          </p:nvPr>
        </p:nvGraphicFramePr>
        <p:xfrm>
          <a:off x="7741326" y="2708920"/>
          <a:ext cx="1007138" cy="15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8" name="Visio" r:id="rId3" imgW="720191" imgH="1042481" progId="Visio.Drawing.11">
                  <p:embed/>
                </p:oleObj>
              </mc:Choice>
              <mc:Fallback>
                <p:oleObj name="Visio" r:id="rId3" imgW="720191" imgH="1042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326" y="2708920"/>
                        <a:ext cx="1007138" cy="152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93286"/>
              </p:ext>
            </p:extLst>
          </p:nvPr>
        </p:nvGraphicFramePr>
        <p:xfrm>
          <a:off x="6734188" y="2708920"/>
          <a:ext cx="1007138" cy="15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9" name="Visio" r:id="rId5" imgW="720191" imgH="1042481" progId="Visio.Drawing.11">
                  <p:embed/>
                </p:oleObj>
              </mc:Choice>
              <mc:Fallback>
                <p:oleObj name="Visio" r:id="rId5" imgW="720191" imgH="1042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88" y="2708920"/>
                        <a:ext cx="1007138" cy="152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761660" y="2131451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1800" kern="0" dirty="0">
                <a:solidFill>
                  <a:srgbClr val="008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接口地址：</a:t>
            </a:r>
            <a:endParaRPr lang="en-US" altLang="zh-CN" sz="1800" kern="0" dirty="0">
              <a:solidFill>
                <a:srgbClr val="008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kern="0" dirty="0">
                <a:solidFill>
                  <a:srgbClr val="008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FF00H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6216" y="2131451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kern="0" dirty="0">
                <a:solidFill>
                  <a:srgbClr val="008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接口地址：</a:t>
            </a:r>
            <a:endParaRPr lang="en-US" altLang="zh-CN" sz="1800" kern="0" dirty="0">
              <a:solidFill>
                <a:srgbClr val="008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kern="0" dirty="0">
                <a:solidFill>
                  <a:srgbClr val="008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FF01H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4149080"/>
            <a:ext cx="3256641" cy="2522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MOV AL,DIG</a:t>
            </a:r>
            <a:endParaRPr lang="zh-CN" altLang="zh-CN" sz="1800" kern="0" dirty="0">
              <a:solidFill>
                <a:srgbClr val="FF66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ADD AL,1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DAA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MOV DIG,AL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D60093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CALL DLY500MS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JMP 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DISP</a:t>
            </a:r>
            <a:endParaRPr lang="zh-CN" altLang="zh-CN" sz="1800" kern="0" dirty="0">
              <a:solidFill>
                <a:srgbClr val="FF0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CSEG	ENDS</a:t>
            </a:r>
            <a:endParaRPr lang="zh-CN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END START</a:t>
            </a:r>
            <a:endParaRPr lang="zh-CN" altLang="en-US" sz="18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 bwMode="auto">
          <a:xfrm>
            <a:off x="395536" y="6653346"/>
            <a:ext cx="3168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cxnSpLocks/>
          </p:cNvCxnSpPr>
          <p:nvPr/>
        </p:nvCxnSpPr>
        <p:spPr bwMode="auto">
          <a:xfrm flipV="1">
            <a:off x="3563888" y="4149080"/>
            <a:ext cx="0" cy="250426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cxnSpLocks/>
          </p:cNvCxnSpPr>
          <p:nvPr/>
        </p:nvCxnSpPr>
        <p:spPr bwMode="auto">
          <a:xfrm>
            <a:off x="3563888" y="4149080"/>
            <a:ext cx="2880320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EA3C9C0-4964-4D78-8E69-2B0DFEB276A3}"/>
              </a:ext>
            </a:extLst>
          </p:cNvPr>
          <p:cNvSpPr/>
          <p:nvPr/>
        </p:nvSpPr>
        <p:spPr>
          <a:xfrm>
            <a:off x="6462469" y="4454868"/>
            <a:ext cx="1565915" cy="69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SUB AL,1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DAS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8A0741-9231-4573-B4BF-B121BD29657B}"/>
              </a:ext>
            </a:extLst>
          </p:cNvPr>
          <p:cNvSpPr/>
          <p:nvPr/>
        </p:nvSpPr>
        <p:spPr bwMode="auto">
          <a:xfrm>
            <a:off x="4572000" y="4509120"/>
            <a:ext cx="1440160" cy="576057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A0AD06-F790-43AB-8FD7-9ED6B2637473}"/>
              </a:ext>
            </a:extLst>
          </p:cNvPr>
          <p:cNvSpPr/>
          <p:nvPr/>
        </p:nvSpPr>
        <p:spPr bwMode="auto">
          <a:xfrm>
            <a:off x="6416590" y="4509120"/>
            <a:ext cx="1440160" cy="576057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D40BDE-3B62-4F66-A665-CA8EFBAAB4A8}"/>
              </a:ext>
            </a:extLst>
          </p:cNvPr>
          <p:cNvSpPr/>
          <p:nvPr/>
        </p:nvSpPr>
        <p:spPr>
          <a:xfrm>
            <a:off x="3707904" y="4481502"/>
            <a:ext cx="904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BCD数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加1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E55A72-FF40-482E-9536-0C266FEAC344}"/>
              </a:ext>
            </a:extLst>
          </p:cNvPr>
          <p:cNvSpPr/>
          <p:nvPr/>
        </p:nvSpPr>
        <p:spPr>
          <a:xfrm>
            <a:off x="7804775" y="4467573"/>
            <a:ext cx="904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BCD数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减1</a:t>
            </a:r>
          </a:p>
        </p:txBody>
      </p:sp>
    </p:spTree>
    <p:extLst>
      <p:ext uri="{BB962C8B-B14F-4D97-AF65-F5344CB8AC3E}">
        <p14:creationId xmlns:p14="http://schemas.microsoft.com/office/powerpoint/2010/main" val="36472784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20800" y="1033438"/>
            <a:ext cx="5627688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作业：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P326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～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P327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03350" y="1917675"/>
            <a:ext cx="3529013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习题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习题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7.2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)(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932363" y="1844650"/>
            <a:ext cx="0" cy="30956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331913" y="1844650"/>
            <a:ext cx="619283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8" descr="FD0041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441950" y="2428850"/>
            <a:ext cx="2154238" cy="222408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P326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，习题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7.1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芯片可利用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8088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的外设接口地址为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D0D0H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D0D3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，试画出电路连接图。设加到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上的时钟信号为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2MHz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若利用计数器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产生周期为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100μs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的对称方波以及每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10s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产生一个负脉冲，试说明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如何连接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，并编写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初始化程序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P326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，习题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7.1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6048671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008000"/>
                </a:solidFill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8000"/>
                </a:solidFill>
                <a:cs typeface="Times New Roman" pitchFamily="18" charset="0"/>
              </a:rPr>
              <a:t>解</a:t>
            </a:r>
            <a:r>
              <a:rPr lang="en-US" altLang="zh-CN" dirty="0">
                <a:solidFill>
                  <a:srgbClr val="008000"/>
                </a:solidFill>
                <a:cs typeface="Times New Roman" pitchFamily="18" charset="0"/>
              </a:rPr>
              <a:t>】</a:t>
            </a:r>
          </a:p>
          <a:p>
            <a:pPr marL="0" lvl="0" indent="0">
              <a:buNone/>
              <a:defRPr/>
            </a:pPr>
            <a:r>
              <a:rPr lang="zh-CN" altLang="en-US" dirty="0">
                <a:cs typeface="Times New Roman" pitchFamily="18" charset="0"/>
              </a:rPr>
              <a:t>计数器</a:t>
            </a:r>
            <a:r>
              <a:rPr lang="en-US" altLang="zh-CN" dirty="0">
                <a:cs typeface="Times New Roman" pitchFamily="18" charset="0"/>
              </a:rPr>
              <a:t>0</a:t>
            </a:r>
            <a:r>
              <a:rPr lang="zh-CN" altLang="en-US" dirty="0">
                <a:cs typeface="Times New Roman" pitchFamily="18" charset="0"/>
              </a:rPr>
              <a:t>时钟频率为</a:t>
            </a:r>
            <a:r>
              <a:rPr lang="zh-CN" altLang="en-US" dirty="0">
                <a:solidFill>
                  <a:srgbClr val="D60093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D60093"/>
                </a:solidFill>
                <a:cs typeface="Times New Roman" pitchFamily="18" charset="0"/>
              </a:rPr>
              <a:t>2MHz</a:t>
            </a:r>
            <a:r>
              <a:rPr lang="zh-CN" altLang="en-US" dirty="0">
                <a:cs typeface="Times New Roman" pitchFamily="18" charset="0"/>
              </a:rPr>
              <a:t>，则时钟周期 </a:t>
            </a:r>
            <a:r>
              <a:rPr lang="en-US" altLang="zh-CN" dirty="0">
                <a:cs typeface="Times New Roman" pitchFamily="18" charset="0"/>
              </a:rPr>
              <a:t>T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0.5μs</a:t>
            </a:r>
            <a:r>
              <a:rPr lang="zh-CN" altLang="en-US" dirty="0">
                <a:cs typeface="Times New Roman" pitchFamily="18" charset="0"/>
              </a:rPr>
              <a:t>，</a:t>
            </a:r>
            <a:endParaRPr lang="en-US" altLang="zh-CN" dirty="0">
              <a:cs typeface="Times New Roman" pitchFamily="18" charset="0"/>
            </a:endParaRPr>
          </a:p>
          <a:p>
            <a:pPr marL="0" lvl="0" indent="0">
              <a:buNone/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一个计数器最长定时时间＝最大计数值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×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时钟周期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lvl="0" indent="0">
              <a:buNone/>
              <a:defRPr/>
            </a:pP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65536×0.5μs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32.768ms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>
              <a:cs typeface="Times New Roman" pitchFamily="18" charset="0"/>
            </a:endParaRPr>
          </a:p>
          <a:p>
            <a:pPr lvl="0"/>
            <a:r>
              <a:rPr lang="zh-CN" altLang="en-US" dirty="0">
                <a:solidFill>
                  <a:srgbClr val="0000FF"/>
                </a:solidFill>
              </a:rPr>
              <a:t>计数器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，方波周期为</a:t>
            </a:r>
            <a:r>
              <a:rPr lang="en-US" altLang="zh-CN" dirty="0"/>
              <a:t>100</a:t>
            </a:r>
            <a:r>
              <a:rPr lang="en-US" altLang="zh-CN" dirty="0">
                <a:cs typeface="Times New Roman" pitchFamily="18" charset="0"/>
              </a:rPr>
              <a:t>μs</a:t>
            </a:r>
            <a:r>
              <a:rPr lang="zh-CN" altLang="en-US" dirty="0">
                <a:cs typeface="Times New Roman" pitchFamily="18" charset="0"/>
              </a:rPr>
              <a:t>，则</a:t>
            </a:r>
            <a:br>
              <a:rPr lang="en-US" altLang="zh-CN" dirty="0">
                <a:cs typeface="Times New Roman" pitchFamily="18" charset="0"/>
              </a:rPr>
            </a:b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计数值＝计数时间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时钟周期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100μs/0.5μs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200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0000FF"/>
                </a:solidFill>
              </a:rPr>
              <a:t>计数器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cs typeface="Times New Roman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cs typeface="Times New Roman" pitchFamily="18" charset="0"/>
              </a:rPr>
              <a:t>，负脉冲间隔时间为</a:t>
            </a:r>
            <a:r>
              <a:rPr lang="en-US" altLang="zh-CN" dirty="0">
                <a:cs typeface="Times New Roman" pitchFamily="18" charset="0"/>
              </a:rPr>
              <a:t>1s</a:t>
            </a:r>
            <a:r>
              <a:rPr lang="zh-CN" altLang="en-US" dirty="0">
                <a:cs typeface="Times New Roman" pitchFamily="18" charset="0"/>
              </a:rPr>
              <a:t>，时钟周期</a:t>
            </a:r>
            <a:r>
              <a:rPr lang="en-US" altLang="zh-CN" dirty="0">
                <a:cs typeface="Times New Roman" pitchFamily="18" charset="0"/>
              </a:rPr>
              <a:t>100μs</a:t>
            </a:r>
            <a:r>
              <a:rPr lang="zh-CN" altLang="en-US" dirty="0">
                <a:cs typeface="Times New Roman" pitchFamily="18" charset="0"/>
              </a:rPr>
              <a:t>，则计数值＝ </a:t>
            </a:r>
            <a:r>
              <a:rPr lang="en-US" altLang="zh-CN" dirty="0">
                <a:cs typeface="Times New Roman" pitchFamily="18" charset="0"/>
              </a:rPr>
              <a:t>1s/100μs 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10000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>
              <a:cs typeface="Times New Roman" pitchFamily="18" charset="0"/>
            </a:endParaRPr>
          </a:p>
          <a:p>
            <a:pPr lvl="0"/>
            <a:r>
              <a:rPr lang="zh-CN" altLang="en-US" dirty="0">
                <a:solidFill>
                  <a:srgbClr val="0000FF"/>
                </a:solidFill>
              </a:rPr>
              <a:t>计数器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cs typeface="Times New Roman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cs typeface="Times New Roman" pitchFamily="18" charset="0"/>
              </a:rPr>
              <a:t>，负脉冲间隔时间为</a:t>
            </a:r>
            <a:r>
              <a:rPr lang="en-US" altLang="zh-CN" dirty="0">
                <a:cs typeface="Times New Roman" pitchFamily="18" charset="0"/>
              </a:rPr>
              <a:t>10s</a:t>
            </a:r>
            <a:r>
              <a:rPr lang="zh-CN" altLang="en-US" dirty="0">
                <a:cs typeface="Times New Roman" pitchFamily="18" charset="0"/>
              </a:rPr>
              <a:t>，时钟周期</a:t>
            </a:r>
            <a:r>
              <a:rPr lang="en-US" altLang="zh-CN" dirty="0">
                <a:cs typeface="Times New Roman" pitchFamily="18" charset="0"/>
              </a:rPr>
              <a:t>1s</a:t>
            </a:r>
            <a:r>
              <a:rPr lang="zh-CN" altLang="en-US" dirty="0">
                <a:cs typeface="Times New Roman" pitchFamily="18" charset="0"/>
              </a:rPr>
              <a:t>，则计数值＝ </a:t>
            </a:r>
            <a:r>
              <a:rPr lang="en-US" altLang="zh-CN" dirty="0">
                <a:cs typeface="Times New Roman" pitchFamily="18" charset="0"/>
              </a:rPr>
              <a:t>10s/1s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>
              <a:cs typeface="Times New Roman" pitchFamily="18" charset="0"/>
            </a:endParaRPr>
          </a:p>
          <a:p>
            <a:pPr lvl="1">
              <a:buNone/>
            </a:pPr>
            <a:r>
              <a:rPr lang="zh-CN" altLang="en-US" dirty="0">
                <a:cs typeface="Times New Roman" pitchFamily="18" charset="0"/>
              </a:rPr>
              <a:t>（若时钟周期</a:t>
            </a:r>
            <a:r>
              <a:rPr lang="en-US" altLang="zh-CN" dirty="0">
                <a:cs typeface="Times New Roman" pitchFamily="18" charset="0"/>
              </a:rPr>
              <a:t>100μs</a:t>
            </a:r>
            <a:r>
              <a:rPr lang="zh-CN" altLang="en-US" dirty="0">
                <a:cs typeface="Times New Roman" pitchFamily="18" charset="0"/>
              </a:rPr>
              <a:t>，计数值＝</a:t>
            </a:r>
            <a:br>
              <a:rPr lang="en-US" altLang="zh-CN" dirty="0">
                <a:cs typeface="Times New Roman" pitchFamily="18" charset="0"/>
              </a:rPr>
            </a:br>
            <a:r>
              <a:rPr lang="en-US" altLang="zh-CN" dirty="0">
                <a:cs typeface="Times New Roman" pitchFamily="18" charset="0"/>
              </a:rPr>
              <a:t>10s/100μs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100000</a:t>
            </a:r>
            <a:r>
              <a:rPr lang="zh-CN" altLang="en-US" dirty="0">
                <a:cs typeface="Times New Roman" pitchFamily="18" charset="0"/>
              </a:rPr>
              <a:t>，超过</a:t>
            </a:r>
            <a:r>
              <a:rPr lang="en-US" altLang="zh-CN" dirty="0">
                <a:cs typeface="Times New Roman" pitchFamily="18" charset="0"/>
              </a:rPr>
              <a:t>65536</a:t>
            </a:r>
            <a:r>
              <a:rPr lang="zh-CN" altLang="en-US" dirty="0">
                <a:cs typeface="Times New Roman" pitchFamily="18" charset="0"/>
              </a:rPr>
              <a:t>，无法实现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P326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，习题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7.1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4427984" y="908720"/>
            <a:ext cx="1584176" cy="2952328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  <a:r>
              <a:rPr lang="zh-CN" altLang="en-US" sz="1800"/>
              <a:t>～</a:t>
            </a: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7" name="TextBox 6"/>
          <p:cNvSpPr txBox="1"/>
          <p:nvPr/>
        </p:nvSpPr>
        <p:spPr>
          <a:xfrm>
            <a:off x="4971774" y="9807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CLK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8" name="TextBox 7"/>
          <p:cNvSpPr txBox="1"/>
          <p:nvPr/>
        </p:nvSpPr>
        <p:spPr>
          <a:xfrm>
            <a:off x="4971774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GATE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9" name="TextBox 8"/>
          <p:cNvSpPr txBox="1"/>
          <p:nvPr/>
        </p:nvSpPr>
        <p:spPr>
          <a:xfrm>
            <a:off x="4971774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OUT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0" name="TextBox 9"/>
          <p:cNvSpPr txBox="1"/>
          <p:nvPr/>
        </p:nvSpPr>
        <p:spPr>
          <a:xfrm>
            <a:off x="4971774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CLK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1" name="TextBox 10"/>
          <p:cNvSpPr txBox="1"/>
          <p:nvPr/>
        </p:nvSpPr>
        <p:spPr>
          <a:xfrm>
            <a:off x="497177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GATE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2" name="TextBox 11"/>
          <p:cNvSpPr txBox="1"/>
          <p:nvPr/>
        </p:nvSpPr>
        <p:spPr>
          <a:xfrm>
            <a:off x="4971774" y="24836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OUT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3" name="TextBox 12"/>
          <p:cNvSpPr txBox="1"/>
          <p:nvPr/>
        </p:nvSpPr>
        <p:spPr>
          <a:xfrm>
            <a:off x="4971774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CLK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497177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GATE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5" name="TextBox 14"/>
          <p:cNvSpPr txBox="1"/>
          <p:nvPr/>
        </p:nvSpPr>
        <p:spPr>
          <a:xfrm>
            <a:off x="4971774" y="34197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OUT</a:t>
            </a:r>
            <a:r>
              <a:rPr lang="en-US" altLang="zh-CN" sz="1800" baseline="-25000" dirty="0"/>
              <a:t>2</a:t>
            </a:r>
            <a:endParaRPr lang="zh-CN" altLang="en-US" sz="1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4427984" y="23488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grpSp>
        <p:nvGrpSpPr>
          <p:cNvPr id="33" name="组合 32"/>
          <p:cNvGrpSpPr/>
          <p:nvPr/>
        </p:nvGrpSpPr>
        <p:grpSpPr>
          <a:xfrm>
            <a:off x="4427984" y="1475492"/>
            <a:ext cx="792088" cy="369332"/>
            <a:chOff x="5220072" y="1844824"/>
            <a:chExt cx="792088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RD</a:t>
              </a:r>
              <a:endParaRPr lang="zh-CN" altLang="en-US" sz="1800" baseline="-25000"/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5327708" y="1904956"/>
              <a:ext cx="295259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3"/>
          <p:cNvGrpSpPr/>
          <p:nvPr/>
        </p:nvGrpSpPr>
        <p:grpSpPr>
          <a:xfrm>
            <a:off x="4427984" y="1772816"/>
            <a:ext cx="792088" cy="369332"/>
            <a:chOff x="5220072" y="2204864"/>
            <a:chExt cx="7920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220072" y="220486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WR</a:t>
              </a:r>
              <a:endParaRPr lang="zh-CN" altLang="en-US" sz="1800" baseline="-25000"/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5309895" y="2267153"/>
              <a:ext cx="384323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4427984" y="3419708"/>
            <a:ext cx="792088" cy="369332"/>
            <a:chOff x="5220072" y="3491716"/>
            <a:chExt cx="79208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5220072" y="349171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CS</a:t>
              </a:r>
              <a:endParaRPr lang="zh-CN" altLang="en-US" sz="1800"/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339585" y="3561564"/>
              <a:ext cx="253695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4427984" y="54868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8253</a:t>
            </a:r>
            <a:endParaRPr lang="zh-CN" altLang="en-US" sz="2000" baseline="-25000"/>
          </a:p>
        </p:txBody>
      </p:sp>
      <p:sp>
        <p:nvSpPr>
          <p:cNvPr id="37" name="矩形 36"/>
          <p:cNvSpPr/>
          <p:nvPr/>
        </p:nvSpPr>
        <p:spPr bwMode="auto">
          <a:xfrm>
            <a:off x="6516216" y="764704"/>
            <a:ext cx="1440160" cy="432048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2MHz</a:t>
            </a:r>
            <a:r>
              <a: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时钟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 rot="10800000">
            <a:off x="6012160" y="1195164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6" name="直接箭头连接符 45"/>
          <p:cNvCxnSpPr>
            <a:stCxn id="37" idx="1"/>
          </p:cNvCxnSpPr>
          <p:nvPr/>
        </p:nvCxnSpPr>
        <p:spPr bwMode="auto">
          <a:xfrm rot="10800000">
            <a:off x="6300192" y="980728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6300192" y="980727"/>
            <a:ext cx="0" cy="21602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2" name="组合 81"/>
          <p:cNvGrpSpPr/>
          <p:nvPr/>
        </p:nvGrpSpPr>
        <p:grpSpPr>
          <a:xfrm>
            <a:off x="6012160" y="1287818"/>
            <a:ext cx="1273502" cy="400110"/>
            <a:chOff x="6804248" y="1791874"/>
            <a:chExt cx="1273502" cy="400110"/>
          </a:xfrm>
        </p:grpSpPr>
        <p:cxnSp>
          <p:nvCxnSpPr>
            <p:cNvPr id="42" name="直接箭头连接符 41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椭圆 49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+5V</a:t>
              </a:r>
              <a:endParaRPr lang="zh-CN" altLang="en-US" sz="2000" baseline="-25000"/>
            </a:p>
          </p:txBody>
        </p:sp>
      </p:grpSp>
      <p:cxnSp>
        <p:nvCxnSpPr>
          <p:cNvPr id="61" name="直接箭头连接符 60"/>
          <p:cNvCxnSpPr>
            <a:endCxn id="68" idx="2"/>
          </p:cNvCxnSpPr>
          <p:nvPr/>
        </p:nvCxnSpPr>
        <p:spPr bwMode="auto">
          <a:xfrm>
            <a:off x="6012160" y="1774404"/>
            <a:ext cx="252913" cy="7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2" name="直接箭头连接符 61"/>
          <p:cNvCxnSpPr>
            <a:stCxn id="68" idx="2"/>
          </p:cNvCxnSpPr>
          <p:nvPr/>
        </p:nvCxnSpPr>
        <p:spPr bwMode="auto">
          <a:xfrm rot="10800000" flipH="1">
            <a:off x="6265072" y="1772816"/>
            <a:ext cx="827207" cy="23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10800000">
            <a:off x="6012160" y="2132856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rot="16200000">
            <a:off x="6120966" y="1952042"/>
            <a:ext cx="36004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椭圆 67"/>
          <p:cNvSpPr/>
          <p:nvPr/>
        </p:nvSpPr>
        <p:spPr bwMode="auto">
          <a:xfrm>
            <a:off x="6265073" y="1739156"/>
            <a:ext cx="72008" cy="72008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2" name="直接箭头连接符 71"/>
          <p:cNvCxnSpPr>
            <a:endCxn id="76" idx="2"/>
          </p:cNvCxnSpPr>
          <p:nvPr/>
        </p:nvCxnSpPr>
        <p:spPr bwMode="auto">
          <a:xfrm>
            <a:off x="6012160" y="2708920"/>
            <a:ext cx="252913" cy="7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箭头连接符 72"/>
          <p:cNvCxnSpPr>
            <a:stCxn id="76" idx="2"/>
          </p:cNvCxnSpPr>
          <p:nvPr/>
        </p:nvCxnSpPr>
        <p:spPr bwMode="auto">
          <a:xfrm rot="10800000" flipH="1">
            <a:off x="6265072" y="2707332"/>
            <a:ext cx="827207" cy="23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10800000">
            <a:off x="6012160" y="3067372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6200000">
            <a:off x="6120966" y="2886558"/>
            <a:ext cx="36004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椭圆 75"/>
          <p:cNvSpPr/>
          <p:nvPr/>
        </p:nvSpPr>
        <p:spPr bwMode="auto">
          <a:xfrm>
            <a:off x="6265073" y="2673672"/>
            <a:ext cx="72008" cy="72008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6012160" y="3642680"/>
            <a:ext cx="108012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7020272" y="155679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</a:rPr>
              <a:t>100μs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20272" y="252483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</a:rPr>
              <a:t>1s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20272" y="342900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</a:rPr>
              <a:t>10s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012160" y="2204864"/>
            <a:ext cx="1273502" cy="400110"/>
            <a:chOff x="6804248" y="1791874"/>
            <a:chExt cx="1273502" cy="400110"/>
          </a:xfrm>
        </p:grpSpPr>
        <p:cxnSp>
          <p:nvCxnSpPr>
            <p:cNvPr id="84" name="直接箭头连接符 83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椭圆 84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+5V</a:t>
              </a:r>
              <a:endParaRPr lang="zh-CN" altLang="en-US" sz="2000" baseline="-2500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012160" y="3140968"/>
            <a:ext cx="1273502" cy="400110"/>
            <a:chOff x="6804248" y="1791874"/>
            <a:chExt cx="1273502" cy="400110"/>
          </a:xfrm>
        </p:grpSpPr>
        <p:cxnSp>
          <p:nvCxnSpPr>
            <p:cNvPr id="88" name="直接箭头连接符 87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椭圆 88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+5V</a:t>
              </a:r>
              <a:endParaRPr lang="zh-CN" altLang="en-US" sz="2000" baseline="-2500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67544" y="9714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  <a:r>
              <a:rPr lang="zh-CN" altLang="en-US" sz="1800"/>
              <a:t>～</a:t>
            </a: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grpSp>
        <p:nvGrpSpPr>
          <p:cNvPr id="92" name="组合 91"/>
          <p:cNvGrpSpPr/>
          <p:nvPr/>
        </p:nvGrpSpPr>
        <p:grpSpPr>
          <a:xfrm>
            <a:off x="539552" y="1547500"/>
            <a:ext cx="792088" cy="369332"/>
            <a:chOff x="5220072" y="1844824"/>
            <a:chExt cx="792088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IOR</a:t>
              </a:r>
              <a:endParaRPr lang="zh-CN" altLang="en-US" sz="1800" baseline="-25000"/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5327708" y="1904956"/>
              <a:ext cx="39642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组合 95"/>
          <p:cNvGrpSpPr/>
          <p:nvPr/>
        </p:nvGrpSpPr>
        <p:grpSpPr>
          <a:xfrm>
            <a:off x="467544" y="1835532"/>
            <a:ext cx="792088" cy="369332"/>
            <a:chOff x="5220072" y="1844824"/>
            <a:chExt cx="792088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IOW</a:t>
              </a:r>
              <a:endParaRPr lang="zh-CN" altLang="en-US" sz="1800" baseline="-25000"/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5327708" y="1904956"/>
              <a:ext cx="468428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683568" y="20515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01" name="TextBox 100"/>
          <p:cNvSpPr txBox="1"/>
          <p:nvPr/>
        </p:nvSpPr>
        <p:spPr>
          <a:xfrm>
            <a:off x="683568" y="23395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02" name="Rectangle 461"/>
          <p:cNvSpPr>
            <a:spLocks noChangeArrowheads="1"/>
          </p:cNvSpPr>
          <p:nvPr/>
        </p:nvSpPr>
        <p:spPr bwMode="auto">
          <a:xfrm>
            <a:off x="2628975" y="4435623"/>
            <a:ext cx="936625" cy="2017713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462"/>
          <p:cNvSpPr txBox="1">
            <a:spLocks noChangeArrowheads="1"/>
          </p:cNvSpPr>
          <p:nvPr/>
        </p:nvSpPr>
        <p:spPr bwMode="auto">
          <a:xfrm>
            <a:off x="2557538" y="60199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A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4" name="Text Box 463"/>
          <p:cNvSpPr txBox="1">
            <a:spLocks noChangeArrowheads="1"/>
          </p:cNvSpPr>
          <p:nvPr/>
        </p:nvSpPr>
        <p:spPr bwMode="auto">
          <a:xfrm>
            <a:off x="2557538" y="58040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B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5" name="Text Box 464"/>
          <p:cNvSpPr txBox="1">
            <a:spLocks noChangeArrowheads="1"/>
          </p:cNvSpPr>
          <p:nvPr/>
        </p:nvSpPr>
        <p:spPr bwMode="auto">
          <a:xfrm>
            <a:off x="2557538" y="55881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C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6" name="Text Box 465"/>
          <p:cNvSpPr txBox="1">
            <a:spLocks noChangeArrowheads="1"/>
          </p:cNvSpPr>
          <p:nvPr/>
        </p:nvSpPr>
        <p:spPr bwMode="auto">
          <a:xfrm>
            <a:off x="2557538" y="4500711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G1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7" name="Text Box 466"/>
          <p:cNvSpPr txBox="1">
            <a:spLocks noChangeArrowheads="1"/>
          </p:cNvSpPr>
          <p:nvPr/>
        </p:nvSpPr>
        <p:spPr bwMode="auto">
          <a:xfrm>
            <a:off x="2557538" y="4867423"/>
            <a:ext cx="647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G2A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8" name="Text Box 467"/>
          <p:cNvSpPr txBox="1">
            <a:spLocks noChangeArrowheads="1"/>
          </p:cNvSpPr>
          <p:nvPr/>
        </p:nvSpPr>
        <p:spPr bwMode="auto">
          <a:xfrm>
            <a:off x="2557538" y="5227786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G2B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9" name="Line 468"/>
          <p:cNvSpPr>
            <a:spLocks noChangeShapeType="1"/>
          </p:cNvSpPr>
          <p:nvPr/>
        </p:nvSpPr>
        <p:spPr bwMode="auto">
          <a:xfrm>
            <a:off x="2668663" y="4942036"/>
            <a:ext cx="411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0" name="Line 469"/>
          <p:cNvSpPr>
            <a:spLocks noChangeShapeType="1"/>
          </p:cNvSpPr>
          <p:nvPr/>
        </p:nvSpPr>
        <p:spPr bwMode="auto">
          <a:xfrm>
            <a:off x="2668663" y="5300811"/>
            <a:ext cx="411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1" name="Text Box 470"/>
          <p:cNvSpPr txBox="1">
            <a:spLocks noChangeArrowheads="1"/>
          </p:cNvSpPr>
          <p:nvPr/>
        </p:nvSpPr>
        <p:spPr bwMode="auto">
          <a:xfrm>
            <a:off x="3132213" y="4581128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Y4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14" name="Line 473"/>
          <p:cNvSpPr>
            <a:spLocks noChangeShapeType="1"/>
          </p:cNvSpPr>
          <p:nvPr/>
        </p:nvSpPr>
        <p:spPr bwMode="auto">
          <a:xfrm>
            <a:off x="3262388" y="4660503"/>
            <a:ext cx="266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5" name="Text Box 476"/>
          <p:cNvSpPr txBox="1">
            <a:spLocks noChangeArrowheads="1"/>
          </p:cNvSpPr>
          <p:nvPr/>
        </p:nvSpPr>
        <p:spPr bwMode="auto">
          <a:xfrm>
            <a:off x="2556967" y="4077072"/>
            <a:ext cx="11509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74LS138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16" name="Rectangle 499"/>
          <p:cNvSpPr>
            <a:spLocks noChangeArrowheads="1"/>
          </p:cNvSpPr>
          <p:nvPr/>
        </p:nvSpPr>
        <p:spPr bwMode="auto">
          <a:xfrm>
            <a:off x="1475656" y="2852936"/>
            <a:ext cx="360363" cy="1008112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r>
              <a:rPr lang="en-US" altLang="zh-CN" sz="1600">
                <a:latin typeface="Times New Roman" pitchFamily="18" charset="0"/>
              </a:rPr>
              <a:t>&amp;</a:t>
            </a:r>
          </a:p>
        </p:txBody>
      </p:sp>
      <p:sp>
        <p:nvSpPr>
          <p:cNvPr id="117" name="Line 500"/>
          <p:cNvSpPr>
            <a:spLocks noChangeShapeType="1"/>
          </p:cNvSpPr>
          <p:nvPr/>
        </p:nvSpPr>
        <p:spPr bwMode="auto">
          <a:xfrm>
            <a:off x="1836018" y="3356992"/>
            <a:ext cx="50373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9" name="Rectangle 506"/>
          <p:cNvSpPr>
            <a:spLocks noChangeArrowheads="1"/>
          </p:cNvSpPr>
          <p:nvPr/>
        </p:nvSpPr>
        <p:spPr bwMode="auto">
          <a:xfrm>
            <a:off x="1475656" y="4005064"/>
            <a:ext cx="360363" cy="1224136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r>
              <a:rPr lang="en-US" altLang="zh-CN" sz="1600">
                <a:latin typeface="+mn-ea"/>
                <a:ea typeface="+mn-ea"/>
              </a:rPr>
              <a:t>≥</a:t>
            </a:r>
            <a:r>
              <a:rPr lang="en-US" altLang="zh-CN" sz="1600">
                <a:latin typeface="Times New Roman" pitchFamily="18" charset="0"/>
              </a:rPr>
              <a:t>1</a:t>
            </a:r>
          </a:p>
        </p:txBody>
      </p:sp>
      <p:sp>
        <p:nvSpPr>
          <p:cNvPr id="120" name="Line 507"/>
          <p:cNvSpPr>
            <a:spLocks noChangeShapeType="1"/>
          </p:cNvSpPr>
          <p:nvPr/>
        </p:nvSpPr>
        <p:spPr bwMode="auto">
          <a:xfrm>
            <a:off x="1836019" y="4581128"/>
            <a:ext cx="21570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55576" y="558775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4</a:t>
            </a:r>
            <a:endParaRPr lang="zh-CN" altLang="en-US" sz="1800" baseline="-25000"/>
          </a:p>
        </p:txBody>
      </p:sp>
      <p:sp>
        <p:nvSpPr>
          <p:cNvPr id="127" name="TextBox 126"/>
          <p:cNvSpPr txBox="1"/>
          <p:nvPr/>
        </p:nvSpPr>
        <p:spPr>
          <a:xfrm>
            <a:off x="755576" y="58037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28" name="TextBox 127"/>
          <p:cNvSpPr txBox="1"/>
          <p:nvPr/>
        </p:nvSpPr>
        <p:spPr>
          <a:xfrm>
            <a:off x="755576" y="60197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29" name="TextBox 128"/>
          <p:cNvSpPr txBox="1"/>
          <p:nvPr/>
        </p:nvSpPr>
        <p:spPr>
          <a:xfrm>
            <a:off x="611560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15</a:t>
            </a:r>
            <a:endParaRPr lang="zh-CN" altLang="en-US" sz="1800" baseline="-25000"/>
          </a:p>
        </p:txBody>
      </p:sp>
      <p:sp>
        <p:nvSpPr>
          <p:cNvPr id="130" name="TextBox 129"/>
          <p:cNvSpPr txBox="1"/>
          <p:nvPr/>
        </p:nvSpPr>
        <p:spPr>
          <a:xfrm>
            <a:off x="611560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14</a:t>
            </a:r>
            <a:endParaRPr lang="zh-CN" altLang="en-US" sz="1800" baseline="-25000"/>
          </a:p>
        </p:txBody>
      </p:sp>
      <p:sp>
        <p:nvSpPr>
          <p:cNvPr id="131" name="TextBox 130"/>
          <p:cNvSpPr txBox="1"/>
          <p:nvPr/>
        </p:nvSpPr>
        <p:spPr>
          <a:xfrm>
            <a:off x="611560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12</a:t>
            </a:r>
            <a:endParaRPr lang="zh-CN" altLang="en-US" sz="1800" baseline="-25000"/>
          </a:p>
        </p:txBody>
      </p:sp>
      <p:sp>
        <p:nvSpPr>
          <p:cNvPr id="132" name="TextBox 131"/>
          <p:cNvSpPr txBox="1"/>
          <p:nvPr/>
        </p:nvSpPr>
        <p:spPr>
          <a:xfrm>
            <a:off x="611560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133" name="TextBox 132"/>
          <p:cNvSpPr txBox="1"/>
          <p:nvPr/>
        </p:nvSpPr>
        <p:spPr>
          <a:xfrm>
            <a:off x="611560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6</a:t>
            </a:r>
            <a:endParaRPr lang="zh-CN" altLang="en-US" sz="1800" baseline="-25000"/>
          </a:p>
        </p:txBody>
      </p:sp>
      <p:sp>
        <p:nvSpPr>
          <p:cNvPr id="134" name="TextBox 133"/>
          <p:cNvSpPr txBox="1"/>
          <p:nvPr/>
        </p:nvSpPr>
        <p:spPr>
          <a:xfrm>
            <a:off x="611560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13</a:t>
            </a:r>
            <a:endParaRPr lang="zh-CN" altLang="en-US" sz="1800" baseline="-25000"/>
          </a:p>
        </p:txBody>
      </p:sp>
      <p:sp>
        <p:nvSpPr>
          <p:cNvPr id="135" name="TextBox 134"/>
          <p:cNvSpPr txBox="1"/>
          <p:nvPr/>
        </p:nvSpPr>
        <p:spPr>
          <a:xfrm>
            <a:off x="611560" y="40770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11</a:t>
            </a:r>
            <a:endParaRPr lang="zh-CN" altLang="en-US" sz="1800" baseline="-25000"/>
          </a:p>
        </p:txBody>
      </p:sp>
      <p:sp>
        <p:nvSpPr>
          <p:cNvPr id="136" name="TextBox 135"/>
          <p:cNvSpPr txBox="1"/>
          <p:nvPr/>
        </p:nvSpPr>
        <p:spPr>
          <a:xfrm>
            <a:off x="611560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10</a:t>
            </a:r>
            <a:endParaRPr lang="zh-CN" altLang="en-US" sz="1800" baseline="-25000"/>
          </a:p>
        </p:txBody>
      </p:sp>
      <p:sp>
        <p:nvSpPr>
          <p:cNvPr id="137" name="TextBox 136"/>
          <p:cNvSpPr txBox="1"/>
          <p:nvPr/>
        </p:nvSpPr>
        <p:spPr>
          <a:xfrm>
            <a:off x="611560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9</a:t>
            </a:r>
            <a:endParaRPr lang="zh-CN" altLang="en-US" sz="1800" baseline="-25000"/>
          </a:p>
        </p:txBody>
      </p:sp>
      <p:sp>
        <p:nvSpPr>
          <p:cNvPr id="138" name="TextBox 137"/>
          <p:cNvSpPr txBox="1"/>
          <p:nvPr/>
        </p:nvSpPr>
        <p:spPr>
          <a:xfrm>
            <a:off x="61156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8</a:t>
            </a:r>
            <a:endParaRPr lang="zh-CN" altLang="en-US" sz="1800" baseline="-25000"/>
          </a:p>
        </p:txBody>
      </p:sp>
      <p:sp>
        <p:nvSpPr>
          <p:cNvPr id="139" name="TextBox 138"/>
          <p:cNvSpPr txBox="1"/>
          <p:nvPr/>
        </p:nvSpPr>
        <p:spPr>
          <a:xfrm>
            <a:off x="611560" y="49318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5</a:t>
            </a:r>
            <a:endParaRPr lang="zh-CN" altLang="en-US" sz="1800" baseline="-25000"/>
          </a:p>
        </p:txBody>
      </p:sp>
      <p:sp>
        <p:nvSpPr>
          <p:cNvPr id="140" name="Line 500"/>
          <p:cNvSpPr>
            <a:spLocks noChangeShapeType="1"/>
          </p:cNvSpPr>
          <p:nvPr/>
        </p:nvSpPr>
        <p:spPr bwMode="auto">
          <a:xfrm>
            <a:off x="1115740" y="2924944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1" name="Line 500"/>
          <p:cNvSpPr>
            <a:spLocks noChangeShapeType="1"/>
          </p:cNvSpPr>
          <p:nvPr/>
        </p:nvSpPr>
        <p:spPr bwMode="auto">
          <a:xfrm>
            <a:off x="1115616" y="3140968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2" name="Line 500"/>
          <p:cNvSpPr>
            <a:spLocks noChangeShapeType="1"/>
          </p:cNvSpPr>
          <p:nvPr/>
        </p:nvSpPr>
        <p:spPr bwMode="auto">
          <a:xfrm>
            <a:off x="1115616" y="3356992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" name="Line 500"/>
          <p:cNvSpPr>
            <a:spLocks noChangeShapeType="1"/>
          </p:cNvSpPr>
          <p:nvPr/>
        </p:nvSpPr>
        <p:spPr bwMode="auto">
          <a:xfrm>
            <a:off x="1115616" y="3573016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4" name="Line 500"/>
          <p:cNvSpPr>
            <a:spLocks noChangeShapeType="1"/>
          </p:cNvSpPr>
          <p:nvPr/>
        </p:nvSpPr>
        <p:spPr bwMode="auto">
          <a:xfrm>
            <a:off x="1115616" y="3789040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5" name="Line 500"/>
          <p:cNvSpPr>
            <a:spLocks noChangeShapeType="1"/>
          </p:cNvSpPr>
          <p:nvPr/>
        </p:nvSpPr>
        <p:spPr bwMode="auto">
          <a:xfrm>
            <a:off x="1115740" y="4077072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6" name="Line 500"/>
          <p:cNvSpPr>
            <a:spLocks noChangeShapeType="1"/>
          </p:cNvSpPr>
          <p:nvPr/>
        </p:nvSpPr>
        <p:spPr bwMode="auto">
          <a:xfrm>
            <a:off x="1115616" y="4293096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7" name="Line 500"/>
          <p:cNvSpPr>
            <a:spLocks noChangeShapeType="1"/>
          </p:cNvSpPr>
          <p:nvPr/>
        </p:nvSpPr>
        <p:spPr bwMode="auto">
          <a:xfrm>
            <a:off x="1115616" y="4509120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8" name="Line 500"/>
          <p:cNvSpPr>
            <a:spLocks noChangeShapeType="1"/>
          </p:cNvSpPr>
          <p:nvPr/>
        </p:nvSpPr>
        <p:spPr bwMode="auto">
          <a:xfrm>
            <a:off x="1115616" y="4725144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9" name="Line 500"/>
          <p:cNvSpPr>
            <a:spLocks noChangeShapeType="1"/>
          </p:cNvSpPr>
          <p:nvPr/>
        </p:nvSpPr>
        <p:spPr bwMode="auto">
          <a:xfrm>
            <a:off x="1115616" y="4941168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0" name="Line 500"/>
          <p:cNvSpPr>
            <a:spLocks noChangeShapeType="1"/>
          </p:cNvSpPr>
          <p:nvPr/>
        </p:nvSpPr>
        <p:spPr bwMode="auto">
          <a:xfrm>
            <a:off x="1115616" y="5157192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1115616" y="5803775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>
            <a:off x="1115616" y="6019799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5" name="直接箭头连接符 124"/>
          <p:cNvCxnSpPr/>
          <p:nvPr/>
        </p:nvCxnSpPr>
        <p:spPr bwMode="auto">
          <a:xfrm>
            <a:off x="1115616" y="6235823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1" name="直接箭头连接符 150"/>
          <p:cNvCxnSpPr/>
          <p:nvPr/>
        </p:nvCxnSpPr>
        <p:spPr bwMode="auto">
          <a:xfrm>
            <a:off x="1115616" y="5445224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539552" y="5229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AEN</a:t>
            </a:r>
            <a:endParaRPr lang="zh-CN" altLang="en-US" sz="1800" baseline="-25000"/>
          </a:p>
        </p:txBody>
      </p:sp>
      <p:cxnSp>
        <p:nvCxnSpPr>
          <p:cNvPr id="154" name="直接箭头连接符 153"/>
          <p:cNvCxnSpPr/>
          <p:nvPr/>
        </p:nvCxnSpPr>
        <p:spPr bwMode="auto">
          <a:xfrm rot="5400000" flipH="1" flipV="1">
            <a:off x="1800486" y="4833156"/>
            <a:ext cx="50405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Line 500"/>
          <p:cNvSpPr>
            <a:spLocks noChangeShapeType="1"/>
          </p:cNvSpPr>
          <p:nvPr/>
        </p:nvSpPr>
        <p:spPr bwMode="auto">
          <a:xfrm>
            <a:off x="2051720" y="5085184"/>
            <a:ext cx="57713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57" name="直接箭头连接符 156"/>
          <p:cNvCxnSpPr/>
          <p:nvPr/>
        </p:nvCxnSpPr>
        <p:spPr bwMode="auto">
          <a:xfrm rot="5400000" flipH="1" flipV="1">
            <a:off x="1656073" y="4040671"/>
            <a:ext cx="136894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Line 500"/>
          <p:cNvSpPr>
            <a:spLocks noChangeShapeType="1"/>
          </p:cNvSpPr>
          <p:nvPr/>
        </p:nvSpPr>
        <p:spPr bwMode="auto">
          <a:xfrm>
            <a:off x="2339752" y="4725144"/>
            <a:ext cx="29148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65" name="直接箭头连接符 164"/>
          <p:cNvCxnSpPr/>
          <p:nvPr/>
        </p:nvCxnSpPr>
        <p:spPr bwMode="auto">
          <a:xfrm>
            <a:off x="1115616" y="256649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>
            <a:off x="1115616" y="227687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8" name="直接箭头连接符 167"/>
          <p:cNvCxnSpPr/>
          <p:nvPr/>
        </p:nvCxnSpPr>
        <p:spPr bwMode="auto">
          <a:xfrm>
            <a:off x="1115616" y="198725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9" name="直接箭头连接符 168"/>
          <p:cNvCxnSpPr/>
          <p:nvPr/>
        </p:nvCxnSpPr>
        <p:spPr bwMode="auto">
          <a:xfrm>
            <a:off x="1115616" y="1699220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左右箭头 169"/>
          <p:cNvSpPr/>
          <p:nvPr/>
        </p:nvSpPr>
        <p:spPr bwMode="auto">
          <a:xfrm>
            <a:off x="1331640" y="1052736"/>
            <a:ext cx="3096344" cy="216024"/>
          </a:xfrm>
          <a:prstGeom prst="leftRightArrow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1" name="Line 500"/>
          <p:cNvSpPr>
            <a:spLocks noChangeShapeType="1"/>
          </p:cNvSpPr>
          <p:nvPr/>
        </p:nvSpPr>
        <p:spPr bwMode="auto">
          <a:xfrm>
            <a:off x="3995936" y="3573016"/>
            <a:ext cx="43311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72" name="Line 507"/>
          <p:cNvSpPr>
            <a:spLocks noChangeShapeType="1"/>
          </p:cNvSpPr>
          <p:nvPr/>
        </p:nvSpPr>
        <p:spPr bwMode="auto">
          <a:xfrm>
            <a:off x="3563888" y="4797152"/>
            <a:ext cx="43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73" name="直接箭头连接符 172"/>
          <p:cNvCxnSpPr/>
          <p:nvPr/>
        </p:nvCxnSpPr>
        <p:spPr bwMode="auto">
          <a:xfrm rot="5400000" flipH="1" flipV="1">
            <a:off x="3384662" y="4184290"/>
            <a:ext cx="122413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75" name="表格 174"/>
          <p:cNvGraphicFramePr>
            <a:graphicFrameLocks noGrp="1"/>
          </p:cNvGraphicFramePr>
          <p:nvPr/>
        </p:nvGraphicFramePr>
        <p:xfrm>
          <a:off x="3635880" y="5381233"/>
          <a:ext cx="5328608" cy="66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9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8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7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6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" name="TextBox 175"/>
          <p:cNvSpPr txBox="1"/>
          <p:nvPr/>
        </p:nvSpPr>
        <p:spPr>
          <a:xfrm>
            <a:off x="3779912" y="494116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接口地址范围：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D0D0H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D0D3H </a:t>
            </a:r>
            <a:endParaRPr lang="zh-CN" altLang="en-US" sz="2400" baseline="-25000">
              <a:solidFill>
                <a:srgbClr val="000000"/>
              </a:solidFill>
            </a:endParaRPr>
          </a:p>
        </p:txBody>
      </p:sp>
      <p:cxnSp>
        <p:nvCxnSpPr>
          <p:cNvPr id="178" name="直接连接符 177"/>
          <p:cNvCxnSpPr/>
          <p:nvPr/>
        </p:nvCxnSpPr>
        <p:spPr bwMode="auto">
          <a:xfrm>
            <a:off x="7380312" y="6021288"/>
            <a:ext cx="864096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初始化程序</a:t>
            </a:r>
            <a:endParaRPr lang="zh-CN" alt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6120680" cy="5040560"/>
          </a:xfr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INIT53: MOV DX,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0D0D3H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AL,200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0D0D0H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0D0D3H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0D0D1H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AX,10000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AL,AH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51920" y="3501008"/>
            <a:ext cx="4968552" cy="29523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>
                <a:latin typeface="Courier New" pitchFamily="49" charset="0"/>
                <a:ea typeface="+mn-ea"/>
                <a:cs typeface="Courier New" pitchFamily="49" charset="0"/>
              </a:rPr>
              <a:t>MOV DX,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0D0D3H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10</a:t>
            </a:r>
            <a:r>
              <a:rPr lang="en-US" altLang="zh-CN" sz="200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11</a:t>
            </a:r>
            <a:r>
              <a:rPr lang="en-US" altLang="zh-CN" sz="2000">
                <a:solidFill>
                  <a:srgbClr val="D60093"/>
                </a:solidFill>
                <a:latin typeface="Courier New" pitchFamily="49" charset="0"/>
                <a:ea typeface="+mn-ea"/>
                <a:cs typeface="Courier New" pitchFamily="49" charset="0"/>
              </a:rPr>
              <a:t>010</a:t>
            </a:r>
            <a:r>
              <a:rPr lang="en-US" altLang="zh-CN" sz="2000">
                <a:solidFill>
                  <a:srgbClr val="996633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  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计数器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方式字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DX,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0D0D2H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         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计数器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计数值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>
                <a:latin typeface="+mn-ea"/>
                <a:ea typeface="+mn-ea"/>
                <a:cs typeface="Courier New" pitchFamily="49" charset="0"/>
              </a:rPr>
              <a:t>……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2267744" y="3284984"/>
            <a:ext cx="2054087" cy="2321339"/>
          </a:xfrm>
          <a:custGeom>
            <a:avLst/>
            <a:gdLst>
              <a:gd name="connsiteX0" fmla="*/ 0 w 2054087"/>
              <a:gd name="connsiteY0" fmla="*/ 1899478 h 2321339"/>
              <a:gd name="connsiteX1" fmla="*/ 556591 w 2054087"/>
              <a:gd name="connsiteY1" fmla="*/ 2310295 h 2321339"/>
              <a:gd name="connsiteX2" fmla="*/ 1192695 w 2054087"/>
              <a:gd name="connsiteY2" fmla="*/ 1965739 h 2321339"/>
              <a:gd name="connsiteX3" fmla="*/ 1484243 w 2054087"/>
              <a:gd name="connsiteY3" fmla="*/ 282713 h 2321339"/>
              <a:gd name="connsiteX4" fmla="*/ 2054087 w 2054087"/>
              <a:gd name="connsiteY4" fmla="*/ 269461 h 23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087" h="2321339">
                <a:moveTo>
                  <a:pt x="0" y="1899478"/>
                </a:moveTo>
                <a:cubicBezTo>
                  <a:pt x="178904" y="2099364"/>
                  <a:pt x="357808" y="2299251"/>
                  <a:pt x="556591" y="2310295"/>
                </a:cubicBezTo>
                <a:cubicBezTo>
                  <a:pt x="755374" y="2321339"/>
                  <a:pt x="1038086" y="2303669"/>
                  <a:pt x="1192695" y="1965739"/>
                </a:cubicBezTo>
                <a:cubicBezTo>
                  <a:pt x="1347304" y="1627809"/>
                  <a:pt x="1340678" y="565426"/>
                  <a:pt x="1484243" y="282713"/>
                </a:cubicBezTo>
                <a:cubicBezTo>
                  <a:pt x="1627808" y="0"/>
                  <a:pt x="1840947" y="134730"/>
                  <a:pt x="2054087" y="269461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444208" y="692695"/>
            <a:ext cx="2591966" cy="250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D60093"/>
                </a:solidFill>
                <a:latin typeface="+mn-lt"/>
                <a:ea typeface="+mn-ea"/>
              </a:rPr>
              <a:t>方案</a:t>
            </a:r>
            <a:r>
              <a:rPr lang="en-US" altLang="zh-CN" sz="2400" kern="0" dirty="0">
                <a:solidFill>
                  <a:srgbClr val="D60093"/>
                </a:solidFill>
                <a:latin typeface="+mn-lt"/>
                <a:ea typeface="+mn-ea"/>
              </a:rPr>
              <a:t>1</a:t>
            </a:r>
            <a:r>
              <a:rPr lang="zh-CN" altLang="en-US" sz="2400" kern="0" dirty="0">
                <a:solidFill>
                  <a:srgbClr val="D60093"/>
                </a:solidFill>
                <a:latin typeface="+mn-lt"/>
                <a:ea typeface="+mn-ea"/>
              </a:rPr>
              <a:t>：</a:t>
            </a:r>
            <a:endParaRPr lang="en-US" altLang="zh-CN" sz="2400" kern="0" dirty="0">
              <a:solidFill>
                <a:srgbClr val="D60093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按照计数器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+mn-ea"/>
              </a:rPr>
              <a:t>0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+mn-ea"/>
              </a:rPr>
              <a:t>1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+mn-ea"/>
              </a:rPr>
              <a:t>2 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的顺序，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每个计数器先写方式控制字，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再写计数值。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初始化程序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6120680" cy="5688632"/>
          </a:xfr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INIT53: MOV DX,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0D0D3H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0D0D0H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AL,200</a:t>
            </a:r>
            <a:endParaRPr lang="en-US" altLang="zh-CN" sz="20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0D0D1H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AX,10000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AL,AH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0D0D2H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AL,10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  <a:endParaRPr lang="zh-CN" altLang="en-US" sz="2000" dirty="0">
              <a:latin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444208" y="692696"/>
            <a:ext cx="259196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D60093"/>
                </a:solidFill>
                <a:latin typeface="+mn-lt"/>
                <a:ea typeface="+mn-ea"/>
              </a:rPr>
              <a:t>方案</a:t>
            </a:r>
            <a:r>
              <a:rPr lang="en-US" altLang="zh-CN" sz="2400" kern="0" dirty="0">
                <a:solidFill>
                  <a:srgbClr val="D60093"/>
                </a:solidFill>
                <a:latin typeface="+mn-lt"/>
                <a:ea typeface="+mn-ea"/>
              </a:rPr>
              <a:t>2</a:t>
            </a:r>
            <a:r>
              <a:rPr lang="zh-CN" altLang="en-US" sz="2400" kern="0" dirty="0">
                <a:solidFill>
                  <a:srgbClr val="D60093"/>
                </a:solidFill>
                <a:latin typeface="+mn-lt"/>
                <a:ea typeface="+mn-ea"/>
              </a:rPr>
              <a:t>：</a:t>
            </a:r>
            <a:endParaRPr lang="en-US" altLang="zh-CN" sz="2400" kern="0" dirty="0">
              <a:solidFill>
                <a:srgbClr val="D60093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先写所有计数器的方式控制字，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再分别写计数值。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7855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903190" cy="542908"/>
          </a:xfrm>
        </p:spPr>
        <p:txBody>
          <a:bodyPr/>
          <a:lstStyle/>
          <a:p>
            <a:r>
              <a:rPr lang="en-US" altLang="zh-CN" sz="2800" b="1" dirty="0"/>
              <a:t>P3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26</a:t>
            </a:r>
            <a:r>
              <a:rPr lang="zh-CN" altLang="en-US" sz="2800" b="1" dirty="0"/>
              <a:t>，习题</a:t>
            </a:r>
            <a:r>
              <a:rPr lang="en-US" altLang="zh-CN" sz="2800" b="1" dirty="0"/>
              <a:t>7.2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4" y="620688"/>
            <a:ext cx="8686832" cy="24288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(4) </a:t>
            </a:r>
            <a:r>
              <a:rPr lang="zh-CN" altLang="en-US" sz="2800" b="1" dirty="0"/>
              <a:t>若</a:t>
            </a:r>
            <a:r>
              <a:rPr lang="en-US" altLang="zh-CN" sz="2800" b="1" dirty="0">
                <a:solidFill>
                  <a:srgbClr val="0000FF"/>
                </a:solidFill>
              </a:rPr>
              <a:t>8255</a:t>
            </a:r>
            <a:r>
              <a:rPr lang="zh-CN" altLang="en-US" sz="2800" b="1" dirty="0"/>
              <a:t>芯片可占用的地址为</a:t>
            </a:r>
            <a:r>
              <a:rPr lang="en-US" altLang="zh-CN" sz="2800" b="1" dirty="0">
                <a:solidFill>
                  <a:srgbClr val="FF0066"/>
                </a:solidFill>
              </a:rPr>
              <a:t>FE00</a:t>
            </a:r>
            <a:r>
              <a:rPr lang="zh-CN" altLang="en-US" sz="2800" b="1" dirty="0"/>
              <a:t>～</a:t>
            </a:r>
            <a:r>
              <a:rPr lang="en-US" altLang="zh-CN" sz="2800" b="1" dirty="0">
                <a:solidFill>
                  <a:srgbClr val="FF0066"/>
                </a:solidFill>
              </a:rPr>
              <a:t>FE0F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，试画出它与</a:t>
            </a:r>
            <a:r>
              <a:rPr lang="en-US" altLang="zh-CN" sz="2800" b="1" dirty="0">
                <a:solidFill>
                  <a:srgbClr val="FF0000"/>
                </a:solidFill>
              </a:rPr>
              <a:t>8086</a:t>
            </a:r>
            <a:r>
              <a:rPr lang="zh-CN" altLang="en-US" sz="2800" b="1" dirty="0"/>
              <a:t>总线的连接图。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(2) </a:t>
            </a:r>
            <a:r>
              <a:rPr lang="en-US" altLang="zh-CN" sz="2800" b="1" dirty="0">
                <a:solidFill>
                  <a:srgbClr val="0000FF"/>
                </a:solidFill>
              </a:rPr>
              <a:t>A/D</a:t>
            </a:r>
            <a:r>
              <a:rPr lang="zh-CN" altLang="en-US" sz="2800" b="1" dirty="0">
                <a:solidFill>
                  <a:srgbClr val="0000FF"/>
                </a:solidFill>
              </a:rPr>
              <a:t>变换器</a:t>
            </a:r>
            <a:r>
              <a:rPr lang="zh-CN" altLang="en-US" sz="2800" b="1" dirty="0"/>
              <a:t>的引线及工作时序图如下，试将此</a:t>
            </a:r>
            <a:r>
              <a:rPr lang="en-US" altLang="zh-CN" sz="2800" b="1" dirty="0"/>
              <a:t>A/D</a:t>
            </a:r>
            <a:r>
              <a:rPr lang="zh-CN" altLang="en-US" sz="2800" b="1" dirty="0"/>
              <a:t>变换器与</a:t>
            </a:r>
            <a:r>
              <a:rPr lang="en-US" altLang="zh-CN" sz="2800" b="1" dirty="0">
                <a:solidFill>
                  <a:srgbClr val="0000FF"/>
                </a:solidFill>
              </a:rPr>
              <a:t>8255</a:t>
            </a:r>
            <a:r>
              <a:rPr lang="zh-CN" altLang="en-US" sz="2800" b="1" dirty="0"/>
              <a:t>相连接，并编写包括</a:t>
            </a:r>
            <a:r>
              <a:rPr lang="zh-CN" altLang="en-US" sz="2800" b="1" dirty="0">
                <a:solidFill>
                  <a:srgbClr val="0000FF"/>
                </a:solidFill>
              </a:rPr>
              <a:t>初始化程序</a:t>
            </a:r>
            <a:r>
              <a:rPr lang="zh-CN" altLang="en-US" sz="2800" b="1" dirty="0"/>
              <a:t>在内的、</a:t>
            </a:r>
            <a:r>
              <a:rPr lang="zh-CN" altLang="en-US" sz="2800" b="1" dirty="0">
                <a:solidFill>
                  <a:srgbClr val="FF6600"/>
                </a:solidFill>
              </a:rPr>
              <a:t>变换一次数据</a:t>
            </a:r>
            <a:r>
              <a:rPr lang="zh-CN" altLang="en-US" sz="2800" b="1" dirty="0"/>
              <a:t>并将数据放在</a:t>
            </a:r>
            <a:r>
              <a:rPr lang="en-US" altLang="zh-CN" sz="2800" b="1" dirty="0">
                <a:solidFill>
                  <a:srgbClr val="FF0066"/>
                </a:solidFill>
              </a:rPr>
              <a:t>DATA</a:t>
            </a:r>
            <a:r>
              <a:rPr lang="zh-CN" altLang="en-US" sz="2800" b="1" dirty="0"/>
              <a:t>中的程序。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2000232" y="3082617"/>
            <a:ext cx="928694" cy="221457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8</a:t>
            </a: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位</a:t>
            </a:r>
            <a:b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</a:b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A/D</a:t>
            </a:r>
            <a:b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</a:b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变</a:t>
            </a:r>
            <a:b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</a:b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换</a:t>
            </a:r>
            <a:b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</a:b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器</a:t>
            </a:r>
          </a:p>
        </p:txBody>
      </p:sp>
      <p:sp>
        <p:nvSpPr>
          <p:cNvPr id="6" name="左箭头 5"/>
          <p:cNvSpPr/>
          <p:nvPr/>
        </p:nvSpPr>
        <p:spPr bwMode="auto">
          <a:xfrm>
            <a:off x="1428728" y="3511245"/>
            <a:ext cx="571504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428728" y="4439939"/>
            <a:ext cx="57150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rot="10800000">
            <a:off x="1285852" y="4940005"/>
            <a:ext cx="7143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10800000">
            <a:off x="2928926" y="4154187"/>
            <a:ext cx="28575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85720" y="336836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D</a:t>
            </a:r>
            <a:r>
              <a:rPr lang="en-US" altLang="zh-CN" sz="2400" baseline="-25000"/>
              <a:t>0</a:t>
            </a:r>
            <a:r>
              <a:rPr lang="zh-CN" altLang="en-US" sz="2400"/>
              <a:t>～</a:t>
            </a:r>
            <a:r>
              <a:rPr lang="en-US" altLang="zh-CN" sz="2400"/>
              <a:t>D</a:t>
            </a:r>
            <a:r>
              <a:rPr lang="en-US" altLang="zh-CN" sz="2400" baseline="-25000"/>
              <a:t>7</a:t>
            </a:r>
            <a:endParaRPr lang="zh-CN" altLang="en-US" sz="2400" baseline="-25000"/>
          </a:p>
        </p:txBody>
      </p:sp>
      <p:sp>
        <p:nvSpPr>
          <p:cNvPr id="17" name="TextBox 16"/>
          <p:cNvSpPr txBox="1"/>
          <p:nvPr/>
        </p:nvSpPr>
        <p:spPr>
          <a:xfrm>
            <a:off x="285720" y="419258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START</a:t>
            </a:r>
            <a:endParaRPr lang="zh-CN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285720" y="469265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SEND</a:t>
            </a:r>
            <a:endParaRPr lang="zh-CN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143240" y="3582683"/>
            <a:ext cx="92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模拟</a:t>
            </a:r>
            <a:br>
              <a:rPr lang="en-US" altLang="zh-CN" sz="2400"/>
            </a:br>
            <a:r>
              <a:rPr lang="zh-CN" altLang="en-US" sz="2400"/>
              <a:t>信号</a:t>
            </a:r>
            <a:br>
              <a:rPr lang="en-US" altLang="zh-CN" sz="2400"/>
            </a:br>
            <a:r>
              <a:rPr lang="zh-CN" altLang="en-US" sz="2400"/>
              <a:t>输入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929190" y="3830034"/>
            <a:ext cx="5000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rot="5400000" flipH="1" flipV="1">
            <a:off x="5250661" y="3651439"/>
            <a:ext cx="3571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5429256" y="3472844"/>
            <a:ext cx="571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5822165" y="3651439"/>
            <a:ext cx="3571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6000760" y="3830034"/>
            <a:ext cx="27860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4929190" y="4258662"/>
            <a:ext cx="10715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5400000">
            <a:off x="5857884" y="4401538"/>
            <a:ext cx="285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6000760" y="4544414"/>
            <a:ext cx="23574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rot="5400000" flipH="1" flipV="1">
            <a:off x="8215338" y="4401538"/>
            <a:ext cx="285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8358214" y="4258662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071934" y="3401406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START</a:t>
            </a:r>
            <a:endParaRPr lang="zh-CN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4071934" y="4225625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SEND</a:t>
            </a:r>
            <a:endParaRPr lang="zh-CN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5214942" y="3011179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solidFill>
                  <a:srgbClr val="FF6600"/>
                </a:solidFill>
                <a:latin typeface="+mn-ea"/>
                <a:ea typeface="+mn-ea"/>
              </a:rPr>
              <a:t>≥</a:t>
            </a:r>
            <a:r>
              <a:rPr lang="en-US" altLang="zh-CN" sz="2400">
                <a:solidFill>
                  <a:srgbClr val="FF6600"/>
                </a:solidFill>
              </a:rPr>
              <a:t>1us</a:t>
            </a:r>
            <a:endParaRPr lang="zh-CN" altLang="en-US" sz="2400">
              <a:solidFill>
                <a:srgbClr val="FF66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5400000" flipH="1" flipV="1">
            <a:off x="8232651" y="4709173"/>
            <a:ext cx="251921" cy="7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786578" y="4764092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solidFill>
                  <a:srgbClr val="FF6600"/>
                </a:solidFill>
              </a:rPr>
              <a:t>变换结束</a:t>
            </a:r>
          </a:p>
        </p:txBody>
      </p:sp>
      <p:cxnSp>
        <p:nvCxnSpPr>
          <p:cNvPr id="48" name="直接箭头连接符 47"/>
          <p:cNvCxnSpPr/>
          <p:nvPr/>
        </p:nvCxnSpPr>
        <p:spPr bwMode="auto">
          <a:xfrm rot="10800000" flipV="1">
            <a:off x="6000760" y="3335332"/>
            <a:ext cx="357190" cy="247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072198" y="290670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FF6600"/>
                </a:solidFill>
              </a:rPr>
              <a:t>变换开始</a:t>
            </a:r>
          </a:p>
        </p:txBody>
      </p:sp>
      <p:graphicFrame>
        <p:nvGraphicFramePr>
          <p:cNvPr id="31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45156"/>
              </p:ext>
            </p:extLst>
          </p:nvPr>
        </p:nvGraphicFramePr>
        <p:xfrm>
          <a:off x="357158" y="5421328"/>
          <a:ext cx="8534400" cy="7924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AutoShape 128"/>
          <p:cNvSpPr>
            <a:spLocks noChangeArrowheads="1"/>
          </p:cNvSpPr>
          <p:nvPr/>
        </p:nvSpPr>
        <p:spPr bwMode="auto">
          <a:xfrm>
            <a:off x="7286644" y="5478472"/>
            <a:ext cx="1028704" cy="785818"/>
          </a:xfrm>
          <a:prstGeom prst="roundRect">
            <a:avLst>
              <a:gd name="adj" fmla="val 28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动作按钮: 上一张 34">
            <a:hlinkClick r:id="" action="ppaction://hlinkshowjump?jump=lastslideviewed" highlightClick="1"/>
          </p:cNvPr>
          <p:cNvSpPr/>
          <p:nvPr/>
        </p:nvSpPr>
        <p:spPr bwMode="auto">
          <a:xfrm>
            <a:off x="8172400" y="2924944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2117" y="3934415"/>
            <a:ext cx="2296567" cy="1726833"/>
          </a:xfrm>
        </p:spPr>
        <p:txBody>
          <a:bodyPr/>
          <a:lstStyle/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控制寄存器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6134149" y="861792"/>
            <a:ext cx="1000132" cy="221457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左箭头 5"/>
          <p:cNvSpPr/>
          <p:nvPr/>
        </p:nvSpPr>
        <p:spPr bwMode="auto">
          <a:xfrm>
            <a:off x="5634083" y="1290420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5634083" y="2503278"/>
            <a:ext cx="50006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rot="10800000">
            <a:off x="5634083" y="2790618"/>
            <a:ext cx="50006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10800000">
            <a:off x="7134281" y="1933362"/>
            <a:ext cx="46520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6717" y="229055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/>
              <a:t>START</a:t>
            </a:r>
            <a:endParaRPr lang="zh-CN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06717" y="26048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SEND</a:t>
            </a:r>
            <a:endParaRPr lang="zh-CN" altLang="en-US" sz="1800"/>
          </a:p>
        </p:txBody>
      </p:sp>
      <p:sp>
        <p:nvSpPr>
          <p:cNvPr id="13" name="TextBox 12"/>
          <p:cNvSpPr txBox="1"/>
          <p:nvPr/>
        </p:nvSpPr>
        <p:spPr>
          <a:xfrm>
            <a:off x="7528047" y="1582666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/>
              <a:t>模拟信号</a:t>
            </a:r>
            <a:br>
              <a:rPr lang="en-US" altLang="zh-CN" sz="2000"/>
            </a:br>
            <a:r>
              <a:rPr lang="zh-CN" altLang="en-US" sz="2000"/>
              <a:t>输入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276761" y="861792"/>
            <a:ext cx="1357322" cy="30003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6761" y="50460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8255</a:t>
            </a:r>
            <a:endParaRPr lang="zh-CN" altLang="en-US" sz="2000" baseline="-25000"/>
          </a:p>
        </p:txBody>
      </p:sp>
      <p:sp>
        <p:nvSpPr>
          <p:cNvPr id="18" name="TextBox 17"/>
          <p:cNvSpPr txBox="1"/>
          <p:nvPr/>
        </p:nvSpPr>
        <p:spPr>
          <a:xfrm>
            <a:off x="4820833" y="969953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1800"/>
              <a:t>PA</a:t>
            </a:r>
            <a:r>
              <a:rPr lang="en-US" altLang="zh-CN" sz="1800" baseline="-25000"/>
              <a:t>0</a:t>
            </a:r>
          </a:p>
          <a:p>
            <a:pPr algn="r">
              <a:spcBef>
                <a:spcPts val="0"/>
              </a:spcBef>
            </a:pPr>
            <a:endParaRPr lang="en-US" altLang="zh-CN" sz="1800"/>
          </a:p>
          <a:p>
            <a:pPr algn="r">
              <a:spcBef>
                <a:spcPts val="0"/>
              </a:spcBef>
            </a:pPr>
            <a:r>
              <a:rPr lang="en-US" altLang="zh-CN" sz="1800"/>
              <a:t>PA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5134017" y="1056922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/>
              <a:t>～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4149" y="5046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A/D</a:t>
            </a:r>
            <a:endParaRPr lang="zh-CN" alt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6134149" y="969953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</a:p>
          <a:p>
            <a:pPr algn="l">
              <a:spcBef>
                <a:spcPts val="0"/>
              </a:spcBef>
            </a:pPr>
            <a:endParaRPr lang="en-US" altLang="zh-CN" sz="1800"/>
          </a:p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2" name="TextBox 21"/>
          <p:cNvSpPr txBox="1"/>
          <p:nvPr/>
        </p:nvSpPr>
        <p:spPr>
          <a:xfrm>
            <a:off x="6062711" y="1048213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/>
              <a:t>～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3709" y="229055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PC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27" name="TextBox 26"/>
          <p:cNvSpPr txBox="1"/>
          <p:nvPr/>
        </p:nvSpPr>
        <p:spPr>
          <a:xfrm>
            <a:off x="4963709" y="260482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PC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8" name="TextBox 27"/>
          <p:cNvSpPr txBox="1"/>
          <p:nvPr/>
        </p:nvSpPr>
        <p:spPr>
          <a:xfrm>
            <a:off x="4276761" y="89365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  <a:r>
              <a:rPr lang="zh-CN" altLang="en-US" sz="1800"/>
              <a:t>～</a:t>
            </a: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9" name="TextBox 28"/>
          <p:cNvSpPr txBox="1"/>
          <p:nvPr/>
        </p:nvSpPr>
        <p:spPr>
          <a:xfrm>
            <a:off x="4276761" y="16046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RD</a:t>
            </a:r>
            <a:endParaRPr lang="zh-CN" altLang="en-US" sz="1800" baseline="-25000"/>
          </a:p>
        </p:txBody>
      </p:sp>
      <p:sp>
        <p:nvSpPr>
          <p:cNvPr id="30" name="TextBox 29"/>
          <p:cNvSpPr txBox="1"/>
          <p:nvPr/>
        </p:nvSpPr>
        <p:spPr>
          <a:xfrm>
            <a:off x="4276761" y="196188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WR</a:t>
            </a:r>
            <a:endParaRPr lang="zh-CN" altLang="en-US" sz="1800" baseline="-25000"/>
          </a:p>
        </p:txBody>
      </p:sp>
      <p:sp>
        <p:nvSpPr>
          <p:cNvPr id="31" name="TextBox 30"/>
          <p:cNvSpPr txBox="1"/>
          <p:nvPr/>
        </p:nvSpPr>
        <p:spPr>
          <a:xfrm>
            <a:off x="4276761" y="2319070"/>
            <a:ext cx="11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RESET</a:t>
            </a:r>
            <a:endParaRPr lang="zh-CN" altLang="en-US" sz="1800" baseline="-25000"/>
          </a:p>
        </p:txBody>
      </p:sp>
      <p:sp>
        <p:nvSpPr>
          <p:cNvPr id="32" name="TextBox 31"/>
          <p:cNvSpPr txBox="1"/>
          <p:nvPr/>
        </p:nvSpPr>
        <p:spPr>
          <a:xfrm>
            <a:off x="4276761" y="26048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33" name="TextBox 32"/>
          <p:cNvSpPr txBox="1"/>
          <p:nvPr/>
        </p:nvSpPr>
        <p:spPr>
          <a:xfrm>
            <a:off x="4276761" y="28905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34" name="TextBox 33"/>
          <p:cNvSpPr txBox="1"/>
          <p:nvPr/>
        </p:nvSpPr>
        <p:spPr>
          <a:xfrm>
            <a:off x="4235629" y="346325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CS</a:t>
            </a:r>
            <a:endParaRPr lang="zh-CN" altLang="en-US" sz="1800" baseline="-25000"/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4384775" y="1675042"/>
            <a:ext cx="2926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4366487" y="2032232"/>
            <a:ext cx="38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4334499" y="3525547"/>
            <a:ext cx="274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3705257" y="3645024"/>
            <a:ext cx="571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4" name="左右箭头 73"/>
          <p:cNvSpPr/>
          <p:nvPr/>
        </p:nvSpPr>
        <p:spPr bwMode="auto">
          <a:xfrm>
            <a:off x="1133489" y="933230"/>
            <a:ext cx="3106700" cy="285752"/>
          </a:xfrm>
          <a:prstGeom prst="leftRigh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78" name="直接箭头连接符 77"/>
          <p:cNvCxnSpPr>
            <a:endCxn id="29" idx="1"/>
          </p:cNvCxnSpPr>
          <p:nvPr/>
        </p:nvCxnSpPr>
        <p:spPr bwMode="auto">
          <a:xfrm flipV="1">
            <a:off x="1133489" y="1789356"/>
            <a:ext cx="3143272" cy="11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1133489" y="214767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1133489" y="250486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1309208" y="2792206"/>
            <a:ext cx="296755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1317917" y="3077958"/>
            <a:ext cx="29588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179512" y="875803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D60093"/>
                </a:solidFill>
              </a:rPr>
              <a:t>D</a:t>
            </a:r>
            <a:r>
              <a:rPr lang="en-US" altLang="zh-CN" sz="1800" baseline="-25000" dirty="0">
                <a:solidFill>
                  <a:srgbClr val="D60093"/>
                </a:solidFill>
              </a:rPr>
              <a:t>0</a:t>
            </a:r>
            <a:r>
              <a:rPr lang="zh-CN" altLang="en-US" sz="1800" dirty="0">
                <a:solidFill>
                  <a:srgbClr val="D60093"/>
                </a:solidFill>
              </a:rPr>
              <a:t>～</a:t>
            </a:r>
            <a:r>
              <a:rPr lang="en-US" altLang="zh-CN" sz="1800" dirty="0">
                <a:solidFill>
                  <a:srgbClr val="D60093"/>
                </a:solidFill>
              </a:rPr>
              <a:t>D</a:t>
            </a:r>
            <a:r>
              <a:rPr lang="en-US" altLang="zh-CN" sz="1800" baseline="-25000" dirty="0">
                <a:solidFill>
                  <a:srgbClr val="D60093"/>
                </a:solidFill>
              </a:rPr>
              <a:t>7</a:t>
            </a:r>
            <a:endParaRPr lang="zh-CN" altLang="en-US" sz="1800" baseline="-25000" dirty="0">
              <a:solidFill>
                <a:srgbClr val="D60093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1097" y="15761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IOR</a:t>
            </a:r>
            <a:endParaRPr lang="zh-CN" altLang="en-US" sz="1800" baseline="-25000"/>
          </a:p>
        </p:txBody>
      </p:sp>
      <p:sp>
        <p:nvSpPr>
          <p:cNvPr id="126" name="TextBox 125"/>
          <p:cNvSpPr txBox="1"/>
          <p:nvPr/>
        </p:nvSpPr>
        <p:spPr>
          <a:xfrm>
            <a:off x="331097" y="19333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IOW</a:t>
            </a:r>
            <a:endParaRPr lang="zh-CN" altLang="en-US" sz="1800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14525" y="2325414"/>
            <a:ext cx="9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RESET</a:t>
            </a:r>
            <a:endParaRPr lang="zh-CN" altLang="en-US" sz="1800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6861" y="260800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66"/>
                </a:solidFill>
              </a:rPr>
              <a:t>A1</a:t>
            </a:r>
            <a:endParaRPr lang="zh-CN" altLang="en-US" sz="1800" baseline="-25000" dirty="0">
              <a:solidFill>
                <a:srgbClr val="FF0066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14525" y="2889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66"/>
                </a:solidFill>
              </a:rPr>
              <a:t>A2</a:t>
            </a:r>
            <a:endParaRPr lang="zh-CN" altLang="en-US" sz="1800" baseline="-25000" dirty="0">
              <a:solidFill>
                <a:srgbClr val="FF0066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89852" y="633587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A15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9852" y="61264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A14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9852" y="59083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A13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9852" y="569134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A12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9852" y="546340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A11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89852" y="525057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A10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9852" y="503379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A9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7781" y="461421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A8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>
            <a:off x="688287" y="1647610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>
            <a:off x="616849" y="2004800"/>
            <a:ext cx="5000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内容占位符 2"/>
          <p:cNvSpPr txBox="1">
            <a:spLocks/>
          </p:cNvSpPr>
          <p:nvPr/>
        </p:nvSpPr>
        <p:spPr bwMode="auto">
          <a:xfrm>
            <a:off x="5674371" y="3934415"/>
            <a:ext cx="2495382" cy="169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FE00H</a:t>
            </a:r>
            <a:r>
              <a:rPr lang="zh-CN" altLang="en-US" sz="2400" kern="0" noProof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FE08H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FE02H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FE0AH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FE04H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FE06H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FE0EH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6" name="动作按钮: 上一张 95">
            <a:hlinkClick r:id="" action="ppaction://hlinkshowjump?jump=lastslideviewed" highlightClick="1"/>
          </p:cNvPr>
          <p:cNvSpPr/>
          <p:nvPr/>
        </p:nvSpPr>
        <p:spPr bwMode="auto">
          <a:xfrm>
            <a:off x="8239405" y="399717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409" y="32565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00FF"/>
                </a:solidFill>
              </a:rPr>
              <a:t>AEN</a:t>
            </a:r>
            <a:endParaRPr lang="zh-CN" altLang="en-US" sz="1800" baseline="-25000" dirty="0">
              <a:solidFill>
                <a:srgbClr val="0000FF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66058" y="5096242"/>
            <a:ext cx="585071" cy="1537627"/>
            <a:chOff x="1673136" y="5167973"/>
            <a:chExt cx="585071" cy="1537627"/>
          </a:xfrm>
        </p:grpSpPr>
        <p:sp>
          <p:nvSpPr>
            <p:cNvPr id="90" name="Rectangle 55"/>
            <p:cNvSpPr>
              <a:spLocks noChangeArrowheads="1"/>
            </p:cNvSpPr>
            <p:nvPr/>
          </p:nvSpPr>
          <p:spPr bwMode="auto">
            <a:xfrm>
              <a:off x="1673136" y="5167973"/>
              <a:ext cx="487487" cy="1537627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>
                <a:spcBef>
                  <a:spcPts val="0"/>
                </a:spcBef>
              </a:pPr>
              <a:endParaRPr lang="en-US" altLang="zh-CN" sz="1800" dirty="0">
                <a:latin typeface="Times New Roman" pitchFamily="18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92" name="Oval 56"/>
            <p:cNvSpPr>
              <a:spLocks noChangeAspect="1" noChangeArrowheads="1"/>
            </p:cNvSpPr>
            <p:nvPr/>
          </p:nvSpPr>
          <p:spPr bwMode="auto">
            <a:xfrm>
              <a:off x="2156676" y="5885929"/>
              <a:ext cx="101531" cy="101530"/>
            </a:xfrm>
            <a:prstGeom prst="ellipse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93" name="直接箭头连接符 92"/>
          <p:cNvCxnSpPr/>
          <p:nvPr/>
        </p:nvCxnSpPr>
        <p:spPr bwMode="auto">
          <a:xfrm flipV="1">
            <a:off x="1319917" y="5217648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flipV="1">
            <a:off x="1319917" y="5434861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flipV="1">
            <a:off x="1319917" y="565338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V="1">
            <a:off x="1319917" y="5879307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V="1">
            <a:off x="1319917" y="609235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V="1">
            <a:off x="1319917" y="630956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V="1">
            <a:off x="1319917" y="651831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36"/>
          <p:cNvSpPr txBox="1"/>
          <p:nvPr/>
        </p:nvSpPr>
        <p:spPr>
          <a:xfrm>
            <a:off x="567781" y="4414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A7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12" name="TextBox 136"/>
          <p:cNvSpPr txBox="1"/>
          <p:nvPr/>
        </p:nvSpPr>
        <p:spPr>
          <a:xfrm>
            <a:off x="567781" y="42070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A6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13" name="TextBox 136"/>
          <p:cNvSpPr txBox="1"/>
          <p:nvPr/>
        </p:nvSpPr>
        <p:spPr>
          <a:xfrm>
            <a:off x="567781" y="399848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A5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14" name="TextBox 136"/>
          <p:cNvSpPr txBox="1"/>
          <p:nvPr/>
        </p:nvSpPr>
        <p:spPr>
          <a:xfrm>
            <a:off x="567781" y="37890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A4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 flipV="1">
            <a:off x="1309208" y="397642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箭头连接符 115"/>
          <p:cNvCxnSpPr/>
          <p:nvPr/>
        </p:nvCxnSpPr>
        <p:spPr bwMode="auto">
          <a:xfrm flipV="1">
            <a:off x="1309208" y="4184926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箭头连接符 116"/>
          <p:cNvCxnSpPr/>
          <p:nvPr/>
        </p:nvCxnSpPr>
        <p:spPr bwMode="auto">
          <a:xfrm flipV="1">
            <a:off x="1309208" y="4397971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箭头连接符 117"/>
          <p:cNvCxnSpPr/>
          <p:nvPr/>
        </p:nvCxnSpPr>
        <p:spPr bwMode="auto">
          <a:xfrm flipV="1">
            <a:off x="1309208" y="460647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 bwMode="auto">
          <a:xfrm flipV="1">
            <a:off x="1317917" y="479715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Rectangle 55"/>
          <p:cNvSpPr>
            <a:spLocks noChangeArrowheads="1"/>
          </p:cNvSpPr>
          <p:nvPr/>
        </p:nvSpPr>
        <p:spPr bwMode="auto">
          <a:xfrm>
            <a:off x="1563249" y="3865662"/>
            <a:ext cx="487487" cy="1078063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+mn-ea"/>
                <a:ea typeface="+mn-ea"/>
              </a:rPr>
              <a:t>≥</a:t>
            </a:r>
            <a:r>
              <a:rPr lang="en-US" altLang="zh-CN" sz="1800" dirty="0">
                <a:latin typeface="Times New Roman" pitchFamily="18" charset="0"/>
              </a:rPr>
              <a:t>1</a:t>
            </a:r>
          </a:p>
        </p:txBody>
      </p:sp>
      <p:sp>
        <p:nvSpPr>
          <p:cNvPr id="123" name="TextBox 136"/>
          <p:cNvSpPr txBox="1"/>
          <p:nvPr/>
        </p:nvSpPr>
        <p:spPr>
          <a:xfrm>
            <a:off x="567781" y="3501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00"/>
                </a:solidFill>
              </a:rPr>
              <a:t>A0</a:t>
            </a:r>
            <a:endParaRPr lang="zh-CN" altLang="en-US" sz="1800" baseline="-25000" dirty="0">
              <a:solidFill>
                <a:srgbClr val="FF0000"/>
              </a:solidFill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 flipV="1">
            <a:off x="1317917" y="3698811"/>
            <a:ext cx="189985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V="1">
            <a:off x="1386259" y="3445738"/>
            <a:ext cx="183151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Rectangle 55"/>
          <p:cNvSpPr>
            <a:spLocks noChangeArrowheads="1"/>
          </p:cNvSpPr>
          <p:nvPr/>
        </p:nvSpPr>
        <p:spPr bwMode="auto">
          <a:xfrm>
            <a:off x="3217770" y="3264498"/>
            <a:ext cx="487487" cy="1078063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+mn-ea"/>
                <a:ea typeface="+mn-ea"/>
              </a:rPr>
              <a:t>≥</a:t>
            </a:r>
            <a:r>
              <a:rPr lang="en-US" altLang="zh-CN" sz="1800" dirty="0">
                <a:latin typeface="Times New Roman" pitchFamily="18" charset="0"/>
              </a:rPr>
              <a:t>1</a:t>
            </a:r>
          </a:p>
        </p:txBody>
      </p:sp>
      <p:cxnSp>
        <p:nvCxnSpPr>
          <p:cNvPr id="143" name="直接箭头连接符 142"/>
          <p:cNvCxnSpPr/>
          <p:nvPr/>
        </p:nvCxnSpPr>
        <p:spPr bwMode="auto">
          <a:xfrm flipV="1">
            <a:off x="2049598" y="4391683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 flipV="1">
            <a:off x="2295739" y="3941868"/>
            <a:ext cx="0" cy="4498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箭头连接符 145"/>
          <p:cNvCxnSpPr/>
          <p:nvPr/>
        </p:nvCxnSpPr>
        <p:spPr bwMode="auto">
          <a:xfrm flipV="1">
            <a:off x="2297339" y="3941868"/>
            <a:ext cx="92043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 flipV="1">
            <a:off x="2136072" y="5861798"/>
            <a:ext cx="41988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直接箭头连接符 147"/>
          <p:cNvCxnSpPr/>
          <p:nvPr/>
        </p:nvCxnSpPr>
        <p:spPr bwMode="auto">
          <a:xfrm flipV="1">
            <a:off x="2555956" y="4179785"/>
            <a:ext cx="0" cy="16820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直接箭头连接符 148"/>
          <p:cNvCxnSpPr/>
          <p:nvPr/>
        </p:nvCxnSpPr>
        <p:spPr bwMode="auto">
          <a:xfrm>
            <a:off x="2555956" y="4177509"/>
            <a:ext cx="66021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0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1247"/>
              </p:ext>
            </p:extLst>
          </p:nvPr>
        </p:nvGraphicFramePr>
        <p:xfrm>
          <a:off x="2728013" y="5589240"/>
          <a:ext cx="6192704" cy="792480"/>
        </p:xfrm>
        <a:graphic>
          <a:graphicData uri="http://schemas.openxmlformats.org/drawingml/2006/table">
            <a:tbl>
              <a:tblPr/>
              <a:tblGrid>
                <a:gridCol w="38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24300</TotalTime>
  <Words>1325</Words>
  <Application>Microsoft Office PowerPoint</Application>
  <PresentationFormat>全屏显示(4:3)</PresentationFormat>
  <Paragraphs>538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楷体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Visio</vt:lpstr>
      <vt:lpstr>Microsoft Visio 绘图</vt:lpstr>
      <vt:lpstr>PowerPoint 演示文稿</vt:lpstr>
      <vt:lpstr>PowerPoint 演示文稿</vt:lpstr>
      <vt:lpstr>P326，习题7.1（1）</vt:lpstr>
      <vt:lpstr>P326，习题7.1（1）</vt:lpstr>
      <vt:lpstr>P326，习题7.1（1）</vt:lpstr>
      <vt:lpstr>初始化程序</vt:lpstr>
      <vt:lpstr>初始化程序</vt:lpstr>
      <vt:lpstr>P326，习题7.2</vt:lpstr>
      <vt:lpstr>PowerPoint 演示文稿</vt:lpstr>
      <vt:lpstr>初始化程序：</vt:lpstr>
      <vt:lpstr>PowerPoint 演示文稿</vt:lpstr>
      <vt:lpstr>PowerPoint 演示文稿</vt:lpstr>
      <vt:lpstr>PowerPoint 演示文稿</vt:lpstr>
      <vt:lpstr>【例】8段数码管编码：查表法</vt:lpstr>
      <vt:lpstr>【例】8段数码管编码：查表法</vt:lpstr>
      <vt:lpstr>【例】8段数码管编码：查表法</vt:lpstr>
      <vt:lpstr>【例】8段数码管编码：查表法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第7章 常用接口器件：习题</dc:subject>
  <dc:creator>车向泉</dc:creator>
  <cp:keywords>8255 8253 16550</cp:keywords>
  <dc:description/>
  <cp:lastModifiedBy>车向泉</cp:lastModifiedBy>
  <cp:revision>1015</cp:revision>
  <dcterms:created xsi:type="dcterms:W3CDTF">1601-01-01T00:00:00Z</dcterms:created>
  <dcterms:modified xsi:type="dcterms:W3CDTF">2018-12-19T11:08:19Z</dcterms:modified>
</cp:coreProperties>
</file>