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6"/>
  </p:notesMasterIdLst>
  <p:handoutMasterIdLst>
    <p:handoutMasterId r:id="rId67"/>
  </p:handoutMasterIdLst>
  <p:sldIdLst>
    <p:sldId id="533" r:id="rId2"/>
    <p:sldId id="508" r:id="rId3"/>
    <p:sldId id="509" r:id="rId4"/>
    <p:sldId id="510" r:id="rId5"/>
    <p:sldId id="511" r:id="rId6"/>
    <p:sldId id="513" r:id="rId7"/>
    <p:sldId id="514" r:id="rId8"/>
    <p:sldId id="512" r:id="rId9"/>
    <p:sldId id="515" r:id="rId10"/>
    <p:sldId id="529" r:id="rId11"/>
    <p:sldId id="516" r:id="rId12"/>
    <p:sldId id="517" r:id="rId13"/>
    <p:sldId id="518" r:id="rId14"/>
    <p:sldId id="519" r:id="rId15"/>
    <p:sldId id="520" r:id="rId16"/>
    <p:sldId id="521" r:id="rId17"/>
    <p:sldId id="535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34" r:id="rId26"/>
    <p:sldId id="473" r:id="rId27"/>
    <p:sldId id="474" r:id="rId28"/>
    <p:sldId id="475" r:id="rId29"/>
    <p:sldId id="476" r:id="rId30"/>
    <p:sldId id="477" r:id="rId31"/>
    <p:sldId id="478" r:id="rId32"/>
    <p:sldId id="536" r:id="rId33"/>
    <p:sldId id="479" r:id="rId34"/>
    <p:sldId id="532" r:id="rId35"/>
    <p:sldId id="481" r:id="rId36"/>
    <p:sldId id="482" r:id="rId37"/>
    <p:sldId id="480" r:id="rId38"/>
    <p:sldId id="483" r:id="rId39"/>
    <p:sldId id="486" r:id="rId40"/>
    <p:sldId id="484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537" r:id="rId49"/>
    <p:sldId id="494" r:id="rId50"/>
    <p:sldId id="495" r:id="rId51"/>
    <p:sldId id="496" r:id="rId52"/>
    <p:sldId id="497" r:id="rId53"/>
    <p:sldId id="498" r:id="rId54"/>
    <p:sldId id="499" r:id="rId55"/>
    <p:sldId id="485" r:id="rId56"/>
    <p:sldId id="500" r:id="rId57"/>
    <p:sldId id="501" r:id="rId58"/>
    <p:sldId id="502" r:id="rId59"/>
    <p:sldId id="503" r:id="rId60"/>
    <p:sldId id="504" r:id="rId61"/>
    <p:sldId id="505" r:id="rId62"/>
    <p:sldId id="506" r:id="rId63"/>
    <p:sldId id="530" r:id="rId64"/>
    <p:sldId id="531" r:id="rId65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FFFF99"/>
    <a:srgbClr val="0000FF"/>
    <a:srgbClr val="0066FF"/>
    <a:srgbClr val="CC0000"/>
    <a:srgbClr val="008000"/>
    <a:srgbClr val="FFCCCC"/>
    <a:srgbClr val="FFFF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646" autoAdjust="0"/>
    <p:restoredTop sz="96462" autoAdjust="0"/>
  </p:normalViewPr>
  <p:slideViewPr>
    <p:cSldViewPr>
      <p:cViewPr varScale="1">
        <p:scale>
          <a:sx n="110" d="100"/>
          <a:sy n="110" d="100"/>
        </p:scale>
        <p:origin x="1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6"/>
    </p:cViewPr>
  </p:sorter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160"/>
        <p:guide pos="288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/>
            </a:lvl1pPr>
          </a:lstStyle>
          <a:p>
            <a:fld id="{D07AE6C2-6777-4F40-B650-5DB18E9ED2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63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fld id="{6CF1870B-7AC3-4D76-AB49-27DE27DDD3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458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b="0"/>
            </a:p>
          </p:txBody>
        </p:sp>
        <p:grpSp>
          <p:nvGrpSpPr>
            <p:cNvPr id="1792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792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8D7758-9F89-4CEA-A69F-55B03E7909F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336059-FB1A-4B8C-9BC7-C920CA8D0CB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902ECA-8904-4E50-979A-C61CD05B323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88D563-16F7-4FFD-A6FC-89936D1CAF6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59B313-317E-4E2D-A3D9-94B37825309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9E5BED-EB6E-4FD1-8128-83D616CE08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1FFCEE-658D-44FC-88C9-3473FF5B377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3C094-4E53-46B8-81BA-40AAD4B45B7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B09B75-E0D3-4395-9688-513F8B1D90D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F3C227-504D-4E89-98D1-F58A05E8BD9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0AAD4-2437-42EA-9121-837621297BE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latin typeface="Arial Black" pitchFamily="34" charset="0"/>
              </a:defRPr>
            </a:lvl1pPr>
          </a:lstStyle>
          <a:p>
            <a:fld id="{54237806-960A-4687-A6DA-78ABD74449B7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slide" Target="slide8.xml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slide" Target="slide8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slide" Target="slide17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41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34.wmf"/><Relationship Id="rId9" Type="http://schemas.openxmlformats.org/officeDocument/2006/relationships/image" Target="../media/image3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slide" Target="slide48.xml"/><Relationship Id="rId4" Type="http://schemas.openxmlformats.org/officeDocument/2006/relationships/image" Target="../media/image4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8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1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53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5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slide" Target="slide59.xml"/><Relationship Id="rId4" Type="http://schemas.openxmlformats.org/officeDocument/2006/relationships/image" Target="../media/image55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5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slide" Target="slide8.xml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1700213"/>
            <a:ext cx="7883525" cy="2592387"/>
          </a:xfrm>
          <a:noFill/>
          <a:ln/>
        </p:spPr>
        <p:txBody>
          <a:bodyPr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ea typeface="黑体" pitchFamily="2" charset="-122"/>
              </a:rPr>
              <a:t>微机原理及接口技术</a:t>
            </a:r>
            <a:endParaRPr lang="zh-CN" altLang="en-US" sz="4400">
              <a:solidFill>
                <a:srgbClr val="FFFF00"/>
              </a:solidFill>
              <a:ea typeface="黑体" pitchFamily="2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7200">
                <a:solidFill>
                  <a:srgbClr val="FFFFFF"/>
                </a:solidFill>
                <a:ea typeface="黑体" pitchFamily="2" charset="-122"/>
              </a:rPr>
              <a:t>8</a:t>
            </a: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章  基于总线的</a:t>
            </a:r>
            <a:r>
              <a:rPr lang="en-US" altLang="zh-CN" sz="4000">
                <a:solidFill>
                  <a:srgbClr val="FFFFFF"/>
                </a:solidFill>
                <a:ea typeface="黑体" pitchFamily="2" charset="-122"/>
              </a:rPr>
              <a:t>I/O</a:t>
            </a: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接口设计</a:t>
            </a:r>
            <a:endParaRPr lang="en-US" altLang="zh-CN" sz="4000">
              <a:solidFill>
                <a:srgbClr val="FFFFFF"/>
              </a:solidFill>
              <a:ea typeface="黑体" pitchFamily="2" charset="-122"/>
            </a:endParaRPr>
          </a:p>
        </p:txBody>
      </p:sp>
      <p:sp>
        <p:nvSpPr>
          <p:cNvPr id="1236995" name="Rectangle 3"/>
          <p:cNvSpPr>
            <a:spLocks noChangeArrowheads="1"/>
          </p:cNvSpPr>
          <p:nvPr/>
        </p:nvSpPr>
        <p:spPr bwMode="auto">
          <a:xfrm>
            <a:off x="611188" y="4437063"/>
            <a:ext cx="83534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8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8.1  </a:t>
            </a:r>
            <a:r>
              <a:rPr lang="zh-CN" altLang="en-US" sz="38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基于</a:t>
            </a:r>
            <a:r>
              <a:rPr lang="en-US" altLang="zh-CN" sz="38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ISA</a:t>
            </a:r>
            <a:r>
              <a:rPr lang="zh-CN" altLang="en-US" sz="38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总线的</a:t>
            </a:r>
            <a:r>
              <a:rPr lang="en-US" altLang="zh-CN" sz="38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I/O</a:t>
            </a:r>
            <a:r>
              <a:rPr lang="zh-CN" altLang="en-US" sz="38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接口设计</a:t>
            </a:r>
          </a:p>
          <a:p>
            <a:pPr algn="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400" dirty="0">
                <a:solidFill>
                  <a:srgbClr val="CC0000"/>
                </a:solidFill>
                <a:latin typeface="Arial" charset="0"/>
                <a:ea typeface="黑体" pitchFamily="2" charset="-122"/>
              </a:rPr>
              <a:t>8.1.4  A/D </a:t>
            </a:r>
            <a:r>
              <a:rPr lang="zh-CN" altLang="en-US" sz="3400" dirty="0">
                <a:solidFill>
                  <a:srgbClr val="CC0000"/>
                </a:solidFill>
                <a:latin typeface="Arial" charset="0"/>
                <a:ea typeface="黑体" pitchFamily="2" charset="-122"/>
              </a:rPr>
              <a:t>与 </a:t>
            </a:r>
            <a:r>
              <a:rPr lang="en-US" altLang="zh-CN" sz="3400" dirty="0">
                <a:solidFill>
                  <a:srgbClr val="CC0000"/>
                </a:solidFill>
                <a:latin typeface="Arial" charset="0"/>
                <a:ea typeface="黑体" pitchFamily="2" charset="-122"/>
              </a:rPr>
              <a:t>D/A </a:t>
            </a:r>
            <a:r>
              <a:rPr lang="zh-CN" altLang="en-US" sz="3400" dirty="0">
                <a:solidFill>
                  <a:srgbClr val="CC0000"/>
                </a:solidFill>
                <a:latin typeface="Arial" charset="0"/>
                <a:ea typeface="黑体" pitchFamily="2" charset="-122"/>
              </a:rPr>
              <a:t>变换器接口</a:t>
            </a:r>
          </a:p>
          <a:p>
            <a:pPr algn="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800" dirty="0" smtClean="0">
                <a:solidFill>
                  <a:srgbClr val="FF6600"/>
                </a:solidFill>
                <a:ea typeface="黑体" pitchFamily="2" charset="-122"/>
              </a:rPr>
              <a:t>P350</a:t>
            </a:r>
            <a:r>
              <a:rPr lang="en-US" altLang="zh-CN" sz="380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80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1. </a:t>
            </a:r>
            <a:r>
              <a:rPr lang="en-US" altLang="zh-CN" sz="3800" dirty="0">
                <a:solidFill>
                  <a:srgbClr val="D60093"/>
                </a:solidFill>
                <a:latin typeface="Arial" charset="0"/>
                <a:ea typeface="黑体" pitchFamily="2" charset="-122"/>
              </a:rPr>
              <a:t>D/A</a:t>
            </a:r>
            <a:r>
              <a:rPr lang="en-US" altLang="zh-CN" sz="3800" dirty="0">
                <a:solidFill>
                  <a:srgbClr val="008000"/>
                </a:solidFill>
                <a:ea typeface="黑体" pitchFamily="2" charset="-122"/>
              </a:rPr>
              <a:t>:</a:t>
            </a:r>
            <a:r>
              <a:rPr lang="en-US" altLang="zh-CN" sz="380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3800" b="0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数字</a:t>
            </a:r>
            <a:r>
              <a:rPr lang="zh-CN" altLang="en-US" sz="3800" b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到</a:t>
            </a:r>
            <a:r>
              <a:rPr lang="zh-CN" altLang="en-US" sz="3800" b="0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模拟</a:t>
            </a:r>
            <a:r>
              <a:rPr lang="zh-CN" altLang="en-US" sz="3800" b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变换器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FC92-1A36-4CD6-BC32-E411CB22ED0F}" type="slidenum">
              <a:rPr lang="zh-CN" altLang="en-US"/>
              <a:pPr/>
              <a:t>10</a:t>
            </a:fld>
            <a:endParaRPr lang="en-US" altLang="zh-CN"/>
          </a:p>
        </p:txBody>
      </p:sp>
      <p:graphicFrame>
        <p:nvGraphicFramePr>
          <p:cNvPr id="1232898" name="Object 2"/>
          <p:cNvGraphicFramePr>
            <a:graphicFrameLocks noChangeAspect="1"/>
          </p:cNvGraphicFramePr>
          <p:nvPr/>
        </p:nvGraphicFramePr>
        <p:xfrm>
          <a:off x="468313" y="339725"/>
          <a:ext cx="46085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10" name="公式" r:id="rId3" imgW="2184120" imgH="406080" progId="Equation.3">
                  <p:embed/>
                </p:oleObj>
              </mc:Choice>
              <mc:Fallback>
                <p:oleObj name="公式" r:id="rId3" imgW="218412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9725"/>
                        <a:ext cx="460851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99" name="Object 3"/>
          <p:cNvGraphicFramePr>
            <a:graphicFrameLocks noChangeAspect="1"/>
          </p:cNvGraphicFramePr>
          <p:nvPr/>
        </p:nvGraphicFramePr>
        <p:xfrm>
          <a:off x="5148263" y="333375"/>
          <a:ext cx="36972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11" name="公式" r:id="rId5" imgW="1752480" imgH="444240" progId="Equation.3">
                  <p:embed/>
                </p:oleObj>
              </mc:Choice>
              <mc:Fallback>
                <p:oleObj name="公式" r:id="rId5" imgW="17524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3375"/>
                        <a:ext cx="369728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00" name="Object 4"/>
          <p:cNvGraphicFramePr>
            <a:graphicFrameLocks noChangeAspect="1"/>
          </p:cNvGraphicFramePr>
          <p:nvPr/>
        </p:nvGraphicFramePr>
        <p:xfrm>
          <a:off x="827088" y="1339850"/>
          <a:ext cx="41798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12" name="公式" r:id="rId7" imgW="1981080" imgH="444240" progId="Equation.3">
                  <p:embed/>
                </p:oleObj>
              </mc:Choice>
              <mc:Fallback>
                <p:oleObj name="公式" r:id="rId7" imgW="198108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39850"/>
                        <a:ext cx="417988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01" name="Object 5"/>
          <p:cNvGraphicFramePr>
            <a:graphicFrameLocks noChangeAspect="1"/>
          </p:cNvGraphicFramePr>
          <p:nvPr/>
        </p:nvGraphicFramePr>
        <p:xfrm>
          <a:off x="5148263" y="1312863"/>
          <a:ext cx="29733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13" name="公式" r:id="rId9" imgW="1409400" imgH="457200" progId="Equation.3">
                  <p:embed/>
                </p:oleObj>
              </mc:Choice>
              <mc:Fallback>
                <p:oleObj name="公式" r:id="rId9" imgW="14094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312863"/>
                        <a:ext cx="2973387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02" name="Object 6"/>
          <p:cNvGraphicFramePr>
            <a:graphicFrameLocks noChangeAspect="1"/>
          </p:cNvGraphicFramePr>
          <p:nvPr/>
        </p:nvGraphicFramePr>
        <p:xfrm>
          <a:off x="468313" y="2466975"/>
          <a:ext cx="60023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14" name="公式" r:id="rId11" imgW="2844720" imgH="457200" progId="Equation.3">
                  <p:embed/>
                </p:oleObj>
              </mc:Choice>
              <mc:Fallback>
                <p:oleObj name="公式" r:id="rId11" imgW="284472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66975"/>
                        <a:ext cx="600233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03" name="Object 7"/>
          <p:cNvGraphicFramePr>
            <a:graphicFrameLocks noChangeAspect="1"/>
          </p:cNvGraphicFramePr>
          <p:nvPr/>
        </p:nvGraphicFramePr>
        <p:xfrm>
          <a:off x="485775" y="3617913"/>
          <a:ext cx="603091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15" name="公式" r:id="rId13" imgW="2857320" imgH="457200" progId="Equation.3">
                  <p:embed/>
                </p:oleObj>
              </mc:Choice>
              <mc:Fallback>
                <p:oleObj name="公式" r:id="rId13" imgW="285732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3617913"/>
                        <a:ext cx="6030913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904" name="AutoShape 8"/>
          <p:cNvSpPr>
            <a:spLocks noChangeArrowheads="1"/>
          </p:cNvSpPr>
          <p:nvPr/>
        </p:nvSpPr>
        <p:spPr bwMode="auto">
          <a:xfrm>
            <a:off x="3241675" y="3573463"/>
            <a:ext cx="1362075" cy="93503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2905" name="AutoShape 9"/>
          <p:cNvSpPr>
            <a:spLocks noChangeArrowheads="1"/>
          </p:cNvSpPr>
          <p:nvPr/>
        </p:nvSpPr>
        <p:spPr bwMode="auto">
          <a:xfrm>
            <a:off x="4665663" y="3500438"/>
            <a:ext cx="1871662" cy="1152525"/>
          </a:xfrm>
          <a:prstGeom prst="roundRect">
            <a:avLst>
              <a:gd name="adj" fmla="val 17769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2906" name="Text Box 10"/>
          <p:cNvSpPr txBox="1">
            <a:spLocks noChangeArrowheads="1"/>
          </p:cNvSpPr>
          <p:nvPr/>
        </p:nvSpPr>
        <p:spPr bwMode="auto">
          <a:xfrm>
            <a:off x="3059113" y="4437063"/>
            <a:ext cx="17287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常数</a:t>
            </a:r>
            <a:r>
              <a:rPr lang="en-US" altLang="zh-CN" sz="280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1232907" name="Text Box 11"/>
          <p:cNvSpPr txBox="1">
            <a:spLocks noChangeArrowheads="1"/>
          </p:cNvSpPr>
          <p:nvPr/>
        </p:nvSpPr>
        <p:spPr bwMode="auto">
          <a:xfrm>
            <a:off x="4427538" y="4581525"/>
            <a:ext cx="266541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</a:rPr>
              <a:t>n</a:t>
            </a:r>
            <a:r>
              <a:rPr lang="zh-CN" altLang="en-US" sz="2800">
                <a:solidFill>
                  <a:srgbClr val="0000FF"/>
                </a:solidFill>
              </a:rPr>
              <a:t>位</a:t>
            </a:r>
            <a:r>
              <a:rPr lang="en-US" altLang="zh-CN" sz="2800">
                <a:solidFill>
                  <a:srgbClr val="0000FF"/>
                </a:solidFill>
              </a:rPr>
              <a:t>2</a:t>
            </a:r>
            <a:r>
              <a:rPr lang="zh-CN" altLang="en-US" sz="2800">
                <a:solidFill>
                  <a:srgbClr val="0000FF"/>
                </a:solidFill>
              </a:rPr>
              <a:t>进制数</a:t>
            </a:r>
            <a:r>
              <a:rPr lang="en-US" altLang="zh-CN" sz="2800">
                <a:solidFill>
                  <a:srgbClr val="0000FF"/>
                </a:solidFill>
              </a:rPr>
              <a:t>N</a:t>
            </a:r>
            <a:r>
              <a:rPr lang="en-US" altLang="zh-CN" sz="2800" baseline="-2500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23290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95288" y="5373688"/>
            <a:ext cx="8569325" cy="1295400"/>
          </a:xfrm>
          <a:noFill/>
          <a:ln/>
        </p:spPr>
        <p:txBody>
          <a:bodyPr/>
          <a:lstStyle/>
          <a:p>
            <a:pPr marL="1071563" indent="-1071563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结论：对任一输入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en-US" altLang="zh-CN" sz="2800" b="1" baseline="-25000">
                <a:solidFill>
                  <a:srgbClr val="CC0000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，均能在其输出端得到与之成正比的模拟电压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25000">
                <a:solidFill>
                  <a:srgbClr val="CC0000"/>
                </a:solidFill>
                <a:latin typeface="Times New Roman" pitchFamily="18" charset="0"/>
              </a:rPr>
              <a:t>OUT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232909" name="AutoShape 13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2450" y="4508500"/>
            <a:ext cx="576263" cy="576263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547580" y="4653170"/>
            <a:ext cx="165623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smtClean="0">
                <a:solidFill>
                  <a:srgbClr val="FF0000"/>
                </a:solidFill>
              </a:rPr>
              <a:t>取</a:t>
            </a:r>
            <a:r>
              <a:rPr lang="en-US" altLang="zh-CN" sz="2800" i="1" smtClean="0">
                <a:solidFill>
                  <a:srgbClr val="FF0000"/>
                </a:solidFill>
              </a:rPr>
              <a:t>R</a:t>
            </a:r>
            <a:r>
              <a:rPr lang="en-US" altLang="zh-CN" sz="2800" i="1" baseline="-25000" smtClean="0">
                <a:solidFill>
                  <a:srgbClr val="FF0000"/>
                </a:solidFill>
              </a:rPr>
              <a:t>fb</a:t>
            </a:r>
            <a:r>
              <a:rPr lang="en-US" altLang="zh-CN" sz="2800" smtClean="0">
                <a:solidFill>
                  <a:srgbClr val="FF0000"/>
                </a:solidFill>
              </a:rPr>
              <a:t>=</a:t>
            </a:r>
            <a:r>
              <a:rPr lang="en-US" altLang="zh-CN" sz="2800" i="1" smtClean="0">
                <a:solidFill>
                  <a:srgbClr val="FF0000"/>
                </a:solidFill>
              </a:rPr>
              <a:t>R</a:t>
            </a:r>
            <a:endParaRPr lang="en-US" altLang="zh-CN" sz="2800" i="1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203810" y="3573020"/>
            <a:ext cx="720100" cy="936130"/>
            <a:chOff x="3203810" y="3573020"/>
            <a:chExt cx="720100" cy="936130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203810" y="3573020"/>
              <a:ext cx="720100" cy="936130"/>
            </a:xfrm>
            <a:prstGeom prst="roundRect">
              <a:avLst>
                <a:gd name="adj" fmla="val 33764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 rot="16200000" flipV="1">
              <a:off x="3167805" y="3753045"/>
              <a:ext cx="792110" cy="5760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rot="16200000" flipV="1">
              <a:off x="3419840" y="3645030"/>
              <a:ext cx="576080" cy="4320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rot="16200000" flipV="1">
              <a:off x="3131800" y="4005080"/>
              <a:ext cx="576080" cy="4320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" name="直接箭头连接符 29"/>
          <p:cNvCxnSpPr/>
          <p:nvPr/>
        </p:nvCxnSpPr>
        <p:spPr bwMode="auto">
          <a:xfrm rot="5400000" flipH="1" flipV="1">
            <a:off x="2915770" y="4437140"/>
            <a:ext cx="360050" cy="3600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232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232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232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04" grpId="0" animBg="1"/>
      <p:bldP spid="1232905" grpId="0" animBg="1"/>
      <p:bldP spid="1232906" grpId="0"/>
      <p:bldP spid="1232907" grpId="0"/>
      <p:bldP spid="1232908" grpId="0" build="p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6D7613-9703-42C2-82C3-CEDA25430153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219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395" y="1268775"/>
            <a:ext cx="8785225" cy="5400675"/>
          </a:xfrm>
        </p:spPr>
        <p:txBody>
          <a:bodyPr/>
          <a:lstStyle/>
          <a:p>
            <a:pPr marL="444500" indent="-444500">
              <a:spcBef>
                <a:spcPts val="300"/>
              </a:spcBef>
              <a:spcAft>
                <a:spcPts val="0"/>
              </a:spcAft>
            </a:pPr>
            <a:r>
              <a:rPr lang="zh-CN" altLang="en-US" sz="2800" b="1"/>
              <a:t>分辨率：单位数字量所对应的模拟量的增量。</a:t>
            </a:r>
            <a:br>
              <a:rPr lang="zh-CN" altLang="en-US" sz="2800" b="1"/>
            </a:br>
            <a:r>
              <a:rPr lang="zh-CN" altLang="en-US" sz="2800" b="1"/>
              <a:t>与</a:t>
            </a:r>
            <a:r>
              <a:rPr lang="zh-CN" altLang="en-US" sz="2800" b="1">
                <a:solidFill>
                  <a:srgbClr val="FF0000"/>
                </a:solidFill>
              </a:rPr>
              <a:t>位数</a:t>
            </a:r>
            <a:r>
              <a:rPr lang="zh-CN" altLang="en-US" sz="2800" b="1"/>
              <a:t>及</a:t>
            </a:r>
            <a:r>
              <a:rPr lang="zh-CN" altLang="en-US" sz="2800" b="1">
                <a:solidFill>
                  <a:srgbClr val="FF0000"/>
                </a:solidFill>
              </a:rPr>
              <a:t>输出电压范围</a:t>
            </a:r>
            <a:r>
              <a:rPr lang="zh-CN" altLang="en-US" sz="2800" b="1"/>
              <a:t>有关</a:t>
            </a:r>
            <a:r>
              <a:rPr lang="zh-CN" altLang="en-US" sz="2800" b="1" smtClean="0"/>
              <a:t>。</a:t>
            </a:r>
            <a:r>
              <a:rPr lang="en-US" altLang="zh-CN" sz="2800" b="1" smtClean="0"/>
              <a:t/>
            </a:r>
            <a:br>
              <a:rPr lang="en-US" altLang="zh-CN" sz="2800" b="1" smtClean="0"/>
            </a:br>
            <a:r>
              <a:rPr lang="en-US" altLang="zh-CN" sz="2800" b="1" smtClean="0"/>
              <a:t/>
            </a:r>
            <a:br>
              <a:rPr lang="en-US" altLang="zh-CN" sz="2800" b="1" smtClean="0"/>
            </a:br>
            <a:r>
              <a:rPr lang="en-US" altLang="zh-CN" sz="2800" b="1" smtClean="0"/>
              <a:t/>
            </a:r>
            <a:br>
              <a:rPr lang="en-US" altLang="zh-CN" sz="2800" b="1" smtClean="0"/>
            </a:br>
            <a:endParaRPr lang="zh-CN" altLang="en-US" sz="2800" b="1"/>
          </a:p>
          <a:p>
            <a:pPr marL="444500" indent="-444500">
              <a:spcBef>
                <a:spcPts val="300"/>
              </a:spcBef>
              <a:spcAft>
                <a:spcPts val="0"/>
              </a:spcAft>
            </a:pPr>
            <a:r>
              <a:rPr lang="zh-CN" altLang="en-US" sz="2800" b="1"/>
              <a:t>精度：用</a:t>
            </a:r>
            <a:r>
              <a:rPr lang="zh-CN" altLang="en-US" sz="2800" b="1">
                <a:solidFill>
                  <a:srgbClr val="FF0000"/>
                </a:solidFill>
              </a:rPr>
              <a:t>分辨率</a:t>
            </a:r>
            <a:r>
              <a:rPr lang="zh-CN" altLang="en-US" sz="2800" b="1"/>
              <a:t>和</a:t>
            </a:r>
            <a:r>
              <a:rPr lang="zh-CN" altLang="en-US" sz="2800" b="1">
                <a:solidFill>
                  <a:srgbClr val="FF0000"/>
                </a:solidFill>
              </a:rPr>
              <a:t>转换误差</a:t>
            </a:r>
            <a:r>
              <a:rPr lang="zh-CN" altLang="en-US" sz="2800" b="1"/>
              <a:t>来描述。</a:t>
            </a:r>
          </a:p>
          <a:p>
            <a:pPr marL="806450" lvl="1" indent="-354013">
              <a:spcBef>
                <a:spcPts val="300"/>
              </a:spcBef>
              <a:spcAft>
                <a:spcPts val="0"/>
              </a:spcAft>
            </a:pPr>
            <a:r>
              <a:rPr lang="zh-CN" altLang="en-US" sz="2400" b="1"/>
              <a:t>非线性、</a:t>
            </a:r>
            <a:r>
              <a:rPr lang="zh-CN" altLang="en-US" sz="2400" b="1" smtClean="0"/>
              <a:t>温度漂移、</a:t>
            </a:r>
            <a:r>
              <a:rPr lang="zh-CN" altLang="en-US" sz="2400" b="1"/>
              <a:t>电源波动、输出电路（运放）</a:t>
            </a:r>
          </a:p>
          <a:p>
            <a:pPr marL="806450" lvl="1" indent="-354013">
              <a:spcBef>
                <a:spcPts val="300"/>
              </a:spcBef>
              <a:spcAft>
                <a:spcPts val="0"/>
              </a:spcAft>
            </a:pPr>
            <a:r>
              <a:rPr lang="zh-CN" altLang="en-US" sz="2400" b="1"/>
              <a:t>误差的表示方法：绝对、相对</a:t>
            </a:r>
          </a:p>
          <a:p>
            <a:pPr marL="806450" lvl="1" indent="-354013">
              <a:spcBef>
                <a:spcPts val="300"/>
              </a:spcBef>
              <a:spcAft>
                <a:spcPts val="0"/>
              </a:spcAft>
            </a:pPr>
            <a:r>
              <a:rPr lang="zh-CN" altLang="en-US" sz="2400" b="1"/>
              <a:t>均方误差、标准差</a:t>
            </a:r>
          </a:p>
          <a:p>
            <a:pPr marL="806450" lvl="1" indent="-354013">
              <a:spcBef>
                <a:spcPts val="300"/>
              </a:spcBef>
              <a:spcAft>
                <a:spcPts val="0"/>
              </a:spcAft>
            </a:pPr>
            <a:r>
              <a:rPr lang="zh-CN" altLang="en-US" sz="2400" b="1"/>
              <a:t>分辨率对误差的影响</a:t>
            </a:r>
          </a:p>
          <a:p>
            <a:pPr marL="444500" indent="-444500">
              <a:spcBef>
                <a:spcPts val="300"/>
              </a:spcBef>
              <a:spcAft>
                <a:spcPts val="0"/>
              </a:spcAft>
            </a:pPr>
            <a:r>
              <a:rPr lang="zh-CN" altLang="en-US" sz="2800" b="1"/>
              <a:t>变换时间：</a:t>
            </a:r>
            <a:r>
              <a:rPr lang="en-US" altLang="zh-CN" sz="2800" b="1"/>
              <a:t>DAC</a:t>
            </a:r>
            <a:r>
              <a:rPr lang="zh-CN" altLang="en-US" sz="2800" b="1"/>
              <a:t>＋运放</a:t>
            </a:r>
          </a:p>
          <a:p>
            <a:pPr marL="444500" indent="-444500">
              <a:spcBef>
                <a:spcPts val="300"/>
              </a:spcBef>
              <a:spcAft>
                <a:spcPts val="0"/>
              </a:spcAft>
            </a:pPr>
            <a:r>
              <a:rPr lang="zh-CN" altLang="en-US" sz="2800" b="1"/>
              <a:t>动态范围：最大、最小电压输出范围。如：</a:t>
            </a:r>
            <a:r>
              <a:rPr lang="en-US" altLang="zh-CN" sz="2800" b="1"/>
              <a:t>0</a:t>
            </a:r>
            <a:r>
              <a:rPr lang="zh-CN" altLang="en-US" sz="2800" b="1"/>
              <a:t>～</a:t>
            </a:r>
            <a:r>
              <a:rPr lang="en-US" altLang="zh-CN" sz="2800" b="1"/>
              <a:t>5V</a:t>
            </a:r>
          </a:p>
        </p:txBody>
      </p:sp>
      <p:sp>
        <p:nvSpPr>
          <p:cNvPr id="12195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2. DAC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的技术指标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480" y="2228671"/>
            <a:ext cx="6264870" cy="1200329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输出电压范围</a:t>
            </a:r>
            <a:r>
              <a:rPr lang="en-US" altLang="zh-CN" smtClean="0"/>
              <a:t>0</a:t>
            </a:r>
            <a:r>
              <a:rPr lang="zh-CN" altLang="en-US" smtClean="0"/>
              <a:t>～</a:t>
            </a:r>
            <a:r>
              <a:rPr lang="en-US" altLang="zh-CN" smtClean="0"/>
              <a:t>5V</a:t>
            </a:r>
            <a:r>
              <a:rPr lang="zh-CN" altLang="en-US" smtClean="0"/>
              <a:t>，</a:t>
            </a:r>
            <a:endParaRPr lang="en-US" altLang="zh-CN" smtClean="0"/>
          </a:p>
          <a:p>
            <a:pPr algn="l"/>
            <a:r>
              <a:rPr lang="en-US" altLang="zh-CN" smtClean="0"/>
              <a:t> 10</a:t>
            </a:r>
            <a:r>
              <a:rPr lang="zh-CN" altLang="en-US" smtClean="0"/>
              <a:t>位</a:t>
            </a:r>
            <a:r>
              <a:rPr lang="en-US" altLang="zh-CN" smtClean="0"/>
              <a:t>DAC</a:t>
            </a:r>
            <a:r>
              <a:rPr lang="zh-CN" altLang="en-US" smtClean="0"/>
              <a:t>，分辨率＝</a:t>
            </a:r>
            <a:r>
              <a:rPr lang="en-US" altLang="zh-CN" smtClean="0"/>
              <a:t>5V/(2</a:t>
            </a:r>
            <a:r>
              <a:rPr lang="en-US" altLang="zh-CN" baseline="30000" smtClean="0"/>
              <a:t>10</a:t>
            </a:r>
            <a:r>
              <a:rPr lang="en-US" altLang="zh-CN" smtClean="0"/>
              <a:t>-1)</a:t>
            </a:r>
            <a:r>
              <a:rPr lang="zh-CN" altLang="en-US" smtClean="0"/>
              <a:t>＝</a:t>
            </a:r>
            <a:r>
              <a:rPr lang="en-US" altLang="zh-CN" smtClean="0"/>
              <a:t>4.89mV</a:t>
            </a:r>
            <a:r>
              <a:rPr lang="zh-CN" altLang="en-US" smtClean="0"/>
              <a:t>；</a:t>
            </a:r>
            <a:endParaRPr lang="en-US" altLang="zh-CN" smtClean="0"/>
          </a:p>
          <a:p>
            <a:pPr algn="l"/>
            <a:r>
              <a:rPr lang="en-US" altLang="zh-CN" smtClean="0"/>
              <a:t> 12</a:t>
            </a:r>
            <a:r>
              <a:rPr lang="zh-CN" altLang="en-US" smtClean="0"/>
              <a:t>位</a:t>
            </a:r>
            <a:r>
              <a:rPr lang="en-US" altLang="zh-CN" smtClean="0"/>
              <a:t>DAC</a:t>
            </a:r>
            <a:r>
              <a:rPr lang="zh-CN" altLang="en-US" smtClean="0"/>
              <a:t>，分辨率＝</a:t>
            </a:r>
            <a:r>
              <a:rPr lang="en-US" altLang="zh-CN" smtClean="0"/>
              <a:t>5V/(2</a:t>
            </a:r>
            <a:r>
              <a:rPr lang="en-US" altLang="zh-CN" baseline="30000" smtClean="0"/>
              <a:t>12</a:t>
            </a:r>
            <a:r>
              <a:rPr lang="en-US" altLang="zh-CN" smtClean="0"/>
              <a:t>-1)</a:t>
            </a:r>
            <a:r>
              <a:rPr lang="zh-CN" altLang="en-US" smtClean="0"/>
              <a:t>＝</a:t>
            </a:r>
            <a:r>
              <a:rPr lang="en-US" altLang="zh-CN" smtClean="0"/>
              <a:t>1.22mV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8AC9D9-3938-4C67-9279-D9F2F1B8FE99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220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/>
              <a:t>DAC0832</a:t>
            </a:r>
            <a:r>
              <a:rPr lang="zh-CN" altLang="en-US" sz="2800" b="1"/>
              <a:t>：</a:t>
            </a:r>
            <a:br>
              <a:rPr lang="zh-CN" altLang="en-US" sz="2800" b="1"/>
            </a:br>
            <a:r>
              <a:rPr lang="en-US" altLang="zh-CN" sz="2800" b="1"/>
              <a:t>8</a:t>
            </a:r>
            <a:r>
              <a:rPr lang="zh-CN" altLang="en-US" sz="2800" b="1"/>
              <a:t>位，两级锁存，倒</a:t>
            </a:r>
            <a:r>
              <a:rPr lang="en-US" altLang="zh-CN" sz="2800" b="1"/>
              <a:t>T</a:t>
            </a:r>
            <a:r>
              <a:rPr lang="zh-CN" altLang="en-US" sz="2800" b="1"/>
              <a:t>形电阻网络，变换时间</a:t>
            </a:r>
            <a:r>
              <a:rPr lang="en-US" altLang="zh-CN" sz="2800" b="1"/>
              <a:t>1μs</a:t>
            </a:r>
            <a:r>
              <a:rPr lang="zh-CN" altLang="en-US" sz="2800" b="1"/>
              <a:t>。</a:t>
            </a: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）引线、功能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典型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DAC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芯片</a:t>
            </a:r>
          </a:p>
        </p:txBody>
      </p:sp>
      <p:graphicFrame>
        <p:nvGraphicFramePr>
          <p:cNvPr id="1220612" name="Object 4"/>
          <p:cNvGraphicFramePr>
            <a:graphicFrameLocks noChangeAspect="1"/>
          </p:cNvGraphicFramePr>
          <p:nvPr/>
        </p:nvGraphicFramePr>
        <p:xfrm>
          <a:off x="539750" y="2713038"/>
          <a:ext cx="80010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14" name="Visio" r:id="rId3" imgW="3470837" imgH="1748081" progId="Visio.Drawing.11">
                  <p:embed/>
                </p:oleObj>
              </mc:Choice>
              <mc:Fallback>
                <p:oleObj name="Visio" r:id="rId3" imgW="3470837" imgH="1748081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13038"/>
                        <a:ext cx="8001000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061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3500438"/>
            <a:ext cx="576262" cy="576262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0614" name="AutoShape 6"/>
          <p:cNvSpPr>
            <a:spLocks/>
          </p:cNvSpPr>
          <p:nvPr/>
        </p:nvSpPr>
        <p:spPr bwMode="auto">
          <a:xfrm>
            <a:off x="7885113" y="3213100"/>
            <a:ext cx="215900" cy="1152525"/>
          </a:xfrm>
          <a:prstGeom prst="rightBrace">
            <a:avLst>
              <a:gd name="adj1" fmla="val 4448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16020" y="2132820"/>
            <a:ext cx="396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srgbClr val="FF6600"/>
                </a:solidFill>
              </a:rPr>
              <a:t>-10V</a:t>
            </a:r>
            <a:r>
              <a:rPr lang="zh-CN" altLang="en-US" smtClean="0">
                <a:solidFill>
                  <a:srgbClr val="FF6600"/>
                </a:solidFill>
              </a:rPr>
              <a:t>～</a:t>
            </a:r>
            <a:r>
              <a:rPr lang="en-US" altLang="zh-CN" smtClean="0">
                <a:solidFill>
                  <a:srgbClr val="FF6600"/>
                </a:solidFill>
              </a:rPr>
              <a:t>+10V</a:t>
            </a:r>
            <a:r>
              <a:rPr lang="zh-CN" altLang="en-US" smtClean="0">
                <a:solidFill>
                  <a:srgbClr val="FF6600"/>
                </a:solidFill>
              </a:rPr>
              <a:t>范围内选取</a:t>
            </a:r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380390" y="2780910"/>
            <a:ext cx="648090" cy="360050"/>
          </a:xfrm>
          <a:prstGeom prst="roundRect">
            <a:avLst>
              <a:gd name="adj" fmla="val 28618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rot="5400000">
            <a:off x="7560415" y="2672895"/>
            <a:ext cx="21603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5F14C7-8A58-44F3-9286-E622A114D61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221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/>
          <a:lstStyle/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/>
              <a:t>DAC0832</a:t>
            </a:r>
            <a:r>
              <a:rPr lang="zh-CN" altLang="en-US" sz="2800" b="1"/>
              <a:t>：</a:t>
            </a:r>
            <a:br>
              <a:rPr lang="zh-CN" altLang="en-US" sz="2800" b="1"/>
            </a:br>
            <a:r>
              <a:rPr lang="en-US" altLang="zh-CN" sz="2800" b="1"/>
              <a:t>8</a:t>
            </a:r>
            <a:r>
              <a:rPr lang="zh-CN" altLang="en-US" sz="2800" b="1"/>
              <a:t>位，两级锁存，倒</a:t>
            </a:r>
            <a:r>
              <a:rPr lang="en-US" altLang="zh-CN" sz="2800" b="1"/>
              <a:t>T</a:t>
            </a:r>
            <a:r>
              <a:rPr lang="zh-CN" altLang="en-US" sz="2800" b="1"/>
              <a:t>形电阻网络，变换时间</a:t>
            </a:r>
            <a:r>
              <a:rPr lang="en-US" altLang="zh-CN" sz="2800" b="1"/>
              <a:t>1μs</a:t>
            </a:r>
            <a:r>
              <a:rPr lang="zh-CN" altLang="en-US" sz="2800" b="1"/>
              <a:t>。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）引线、功能</a:t>
            </a:r>
          </a:p>
          <a:p>
            <a:pPr marL="5286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/>
              <a:t>D0</a:t>
            </a:r>
            <a:r>
              <a:rPr lang="zh-CN" altLang="en-US" b="1"/>
              <a:t>～</a:t>
            </a:r>
            <a:r>
              <a:rPr lang="en-US" altLang="zh-CN" b="1"/>
              <a:t>D7</a:t>
            </a:r>
            <a:endParaRPr lang="zh-CN" altLang="en-US" b="1"/>
          </a:p>
          <a:p>
            <a:pPr marL="5286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/>
              <a:t>ILE</a:t>
            </a:r>
            <a:r>
              <a:rPr lang="zh-CN" altLang="en-US" b="1"/>
              <a:t>、</a:t>
            </a:r>
            <a:r>
              <a:rPr lang="en-US" altLang="zh-CN" b="1"/>
              <a:t>CS</a:t>
            </a:r>
            <a:r>
              <a:rPr lang="zh-CN" altLang="en-US" b="1"/>
              <a:t>、</a:t>
            </a:r>
            <a:r>
              <a:rPr lang="en-US" altLang="zh-CN" b="1"/>
              <a:t>WR1</a:t>
            </a:r>
            <a:r>
              <a:rPr lang="zh-CN" altLang="en-US" b="1"/>
              <a:t>：一级锁存（输入寄存器）</a:t>
            </a:r>
          </a:p>
          <a:p>
            <a:pPr marL="5286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/>
              <a:t>XFER</a:t>
            </a:r>
            <a:r>
              <a:rPr lang="zh-CN" altLang="en-US" b="1"/>
              <a:t>、</a:t>
            </a:r>
            <a:r>
              <a:rPr lang="en-US" altLang="zh-CN" b="1"/>
              <a:t>WR2</a:t>
            </a:r>
            <a:r>
              <a:rPr lang="zh-CN" altLang="en-US" b="1"/>
              <a:t>：二级锁存（变换寄存器）</a:t>
            </a:r>
          </a:p>
          <a:p>
            <a:pPr marL="5286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/>
              <a:t>	V</a:t>
            </a:r>
            <a:r>
              <a:rPr lang="en-US" altLang="zh-CN" b="1" baseline="-25000"/>
              <a:t>REF</a:t>
            </a:r>
            <a:r>
              <a:rPr lang="zh-CN" altLang="en-US" b="1"/>
              <a:t>：－</a:t>
            </a:r>
            <a:r>
              <a:rPr lang="en-US" altLang="zh-CN" b="1"/>
              <a:t>10V</a:t>
            </a:r>
            <a:r>
              <a:rPr lang="zh-CN" altLang="en-US" b="1"/>
              <a:t>～＋</a:t>
            </a:r>
            <a:r>
              <a:rPr lang="en-US" altLang="zh-CN" b="1"/>
              <a:t>10V</a:t>
            </a:r>
          </a:p>
          <a:p>
            <a:pPr marL="5286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/>
              <a:t>	I</a:t>
            </a:r>
            <a:r>
              <a:rPr lang="en-US" altLang="zh-CN" b="1" baseline="-25000"/>
              <a:t>OUT1</a:t>
            </a:r>
            <a:r>
              <a:rPr lang="zh-CN" altLang="en-US" b="1"/>
              <a:t>、</a:t>
            </a:r>
            <a:r>
              <a:rPr lang="en-US" altLang="zh-CN" b="1"/>
              <a:t>I</a:t>
            </a:r>
            <a:r>
              <a:rPr lang="en-US" altLang="zh-CN" b="1" baseline="-25000"/>
              <a:t>OUT2</a:t>
            </a:r>
          </a:p>
          <a:p>
            <a:pPr marL="5286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/>
              <a:t>	R</a:t>
            </a:r>
            <a:r>
              <a:rPr lang="en-US" altLang="zh-CN" b="1" baseline="-25000"/>
              <a:t>fb</a:t>
            </a:r>
          </a:p>
          <a:p>
            <a:pPr marL="5286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/>
              <a:t>	AGND</a:t>
            </a:r>
            <a:r>
              <a:rPr lang="zh-CN" altLang="en-US" b="1"/>
              <a:t>；</a:t>
            </a:r>
            <a:r>
              <a:rPr lang="en-US" altLang="zh-CN" b="1"/>
              <a:t>VCC</a:t>
            </a:r>
            <a:r>
              <a:rPr lang="zh-CN" altLang="en-US" b="1"/>
              <a:t>、</a:t>
            </a:r>
            <a:r>
              <a:rPr lang="en-US" altLang="zh-CN" b="1"/>
              <a:t>DGND</a:t>
            </a:r>
          </a:p>
          <a:p>
            <a:pPr marL="0" indent="0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b="1"/>
              <a:t>2</a:t>
            </a:r>
            <a:r>
              <a:rPr lang="zh-CN" altLang="en-US" b="1"/>
              <a:t>）时序</a:t>
            </a:r>
          </a:p>
        </p:txBody>
      </p:sp>
      <p:sp>
        <p:nvSpPr>
          <p:cNvPr id="122163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典型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DAC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芯片</a:t>
            </a:r>
          </a:p>
        </p:txBody>
      </p:sp>
      <p:sp>
        <p:nvSpPr>
          <p:cNvPr id="1221637" name="AutoShape 5"/>
          <p:cNvSpPr>
            <a:spLocks/>
          </p:cNvSpPr>
          <p:nvPr/>
        </p:nvSpPr>
        <p:spPr bwMode="auto">
          <a:xfrm>
            <a:off x="395288" y="4076700"/>
            <a:ext cx="288925" cy="1873250"/>
          </a:xfrm>
          <a:prstGeom prst="leftBrace">
            <a:avLst>
              <a:gd name="adj1" fmla="val 540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1638" name="Line 6"/>
          <p:cNvSpPr>
            <a:spLocks noChangeShapeType="1"/>
          </p:cNvSpPr>
          <p:nvPr/>
        </p:nvSpPr>
        <p:spPr bwMode="auto">
          <a:xfrm>
            <a:off x="1711325" y="3160713"/>
            <a:ext cx="471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1639" name="Line 7"/>
          <p:cNvSpPr>
            <a:spLocks noChangeShapeType="1"/>
          </p:cNvSpPr>
          <p:nvPr/>
        </p:nvSpPr>
        <p:spPr bwMode="auto">
          <a:xfrm>
            <a:off x="2549525" y="3160713"/>
            <a:ext cx="763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1640" name="Line 8"/>
          <p:cNvSpPr>
            <a:spLocks noChangeShapeType="1"/>
          </p:cNvSpPr>
          <p:nvPr/>
        </p:nvSpPr>
        <p:spPr bwMode="auto">
          <a:xfrm>
            <a:off x="2098675" y="3624263"/>
            <a:ext cx="763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1641" name="Line 9"/>
          <p:cNvSpPr>
            <a:spLocks noChangeShapeType="1"/>
          </p:cNvSpPr>
          <p:nvPr/>
        </p:nvSpPr>
        <p:spPr bwMode="auto">
          <a:xfrm>
            <a:off x="809625" y="3624263"/>
            <a:ext cx="9096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8C9BDD-204C-4621-8D7C-61110677AC0D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222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/>
          <a:lstStyle/>
          <a:p>
            <a:pPr marL="444500" indent="-4445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/>
              <a:t>3</a:t>
            </a:r>
            <a:r>
              <a:rPr lang="zh-CN" altLang="en-US" sz="2800" b="1"/>
              <a:t>）输出方式</a:t>
            </a:r>
          </a:p>
          <a:p>
            <a:pPr marL="444500" indent="-444500">
              <a:spcBef>
                <a:spcPct val="1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单极性</a:t>
            </a:r>
            <a:r>
              <a:rPr lang="zh-CN" altLang="en-US" sz="2800" b="1">
                <a:solidFill>
                  <a:srgbClr val="FF0000"/>
                </a:solidFill>
              </a:rPr>
              <a:t>反向</a:t>
            </a:r>
            <a:r>
              <a:rPr lang="zh-CN" altLang="en-US" sz="2800" b="1"/>
              <a:t>输出</a:t>
            </a:r>
          </a:p>
        </p:txBody>
      </p:sp>
      <p:sp>
        <p:nvSpPr>
          <p:cNvPr id="122265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典型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DAC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芯片</a:t>
            </a:r>
          </a:p>
        </p:txBody>
      </p:sp>
      <p:graphicFrame>
        <p:nvGraphicFramePr>
          <p:cNvPr id="1222662" name="Object 6"/>
          <p:cNvGraphicFramePr>
            <a:graphicFrameLocks noChangeAspect="1"/>
          </p:cNvGraphicFramePr>
          <p:nvPr/>
        </p:nvGraphicFramePr>
        <p:xfrm>
          <a:off x="4284663" y="5229225"/>
          <a:ext cx="34274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66" name="公式" r:id="rId3" imgW="1041120" imgH="241200" progId="Equation.3">
                  <p:embed/>
                </p:oleObj>
              </mc:Choice>
              <mc:Fallback>
                <p:oleObj name="公式" r:id="rId3" imgW="10411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229225"/>
                        <a:ext cx="342741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63" name="Object 7"/>
          <p:cNvGraphicFramePr>
            <a:graphicFrameLocks noChangeAspect="1"/>
          </p:cNvGraphicFramePr>
          <p:nvPr/>
        </p:nvGraphicFramePr>
        <p:xfrm>
          <a:off x="1547813" y="1916113"/>
          <a:ext cx="6337300" cy="333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67" name="Visio" r:id="rId5" imgW="5266334" imgH="2768194" progId="Visio.Drawing.11">
                  <p:embed/>
                </p:oleObj>
              </mc:Choice>
              <mc:Fallback>
                <p:oleObj name="Visio" r:id="rId5" imgW="5266334" imgH="2768194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16113"/>
                        <a:ext cx="6337300" cy="333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ED3D1F-5240-425B-805D-B9F9B9088EDE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223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/>
          <a:lstStyle/>
          <a:p>
            <a:pPr marL="444500" indent="-4445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/>
              <a:t>3</a:t>
            </a:r>
            <a:r>
              <a:rPr lang="zh-CN" altLang="en-US" sz="2800" b="1"/>
              <a:t>）输出方式</a:t>
            </a:r>
          </a:p>
          <a:p>
            <a:pPr marL="444500" indent="-444500">
              <a:spcBef>
                <a:spcPct val="1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单极性</a:t>
            </a:r>
            <a:r>
              <a:rPr lang="zh-CN" altLang="en-US" sz="2800" b="1">
                <a:solidFill>
                  <a:srgbClr val="FF0000"/>
                </a:solidFill>
              </a:rPr>
              <a:t>同向</a:t>
            </a:r>
            <a:r>
              <a:rPr lang="zh-CN" altLang="en-US" sz="2800" b="1"/>
              <a:t>输出</a:t>
            </a:r>
          </a:p>
        </p:txBody>
      </p:sp>
      <p:sp>
        <p:nvSpPr>
          <p:cNvPr id="122368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典型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DAC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芯片</a:t>
            </a:r>
          </a:p>
        </p:txBody>
      </p:sp>
      <p:graphicFrame>
        <p:nvGraphicFramePr>
          <p:cNvPr id="1223686" name="Object 6"/>
          <p:cNvGraphicFramePr>
            <a:graphicFrameLocks noChangeAspect="1"/>
          </p:cNvGraphicFramePr>
          <p:nvPr/>
        </p:nvGraphicFramePr>
        <p:xfrm>
          <a:off x="2555875" y="1824038"/>
          <a:ext cx="6307138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692" name="Visio" r:id="rId3" imgW="6305522" imgH="2807884" progId="Visio.Drawing.11">
                  <p:embed/>
                </p:oleObj>
              </mc:Choice>
              <mc:Fallback>
                <p:oleObj name="Visio" r:id="rId3" imgW="6305522" imgH="2807884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24038"/>
                        <a:ext cx="6307138" cy="290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87" name="Object 7"/>
          <p:cNvGraphicFramePr>
            <a:graphicFrameLocks noChangeAspect="1"/>
          </p:cNvGraphicFramePr>
          <p:nvPr/>
        </p:nvGraphicFramePr>
        <p:xfrm>
          <a:off x="5391150" y="4291687"/>
          <a:ext cx="3043238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693" name="公式" r:id="rId5" imgW="1282680" imgH="850680" progId="Equation.3">
                  <p:embed/>
                </p:oleObj>
              </mc:Choice>
              <mc:Fallback>
                <p:oleObj name="公式" r:id="rId5" imgW="1282680" imgH="850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291687"/>
                        <a:ext cx="3043238" cy="201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88" name="Object 8"/>
          <p:cNvGraphicFramePr>
            <a:graphicFrameLocks noChangeAspect="1"/>
          </p:cNvGraphicFramePr>
          <p:nvPr/>
        </p:nvGraphicFramePr>
        <p:xfrm>
          <a:off x="900113" y="5024438"/>
          <a:ext cx="3816350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694" name="公式" r:id="rId7" imgW="1320480" imgH="444240" progId="Equation.3">
                  <p:embed/>
                </p:oleObj>
              </mc:Choice>
              <mc:Fallback>
                <p:oleObj name="公式" r:id="rId7" imgW="132048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24438"/>
                        <a:ext cx="3816350" cy="1284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88030" y="3769900"/>
            <a:ext cx="324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smtClean="0"/>
              <a:t>正向比例放大：</a:t>
            </a:r>
            <a:endParaRPr lang="zh-CN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728BEB-43D5-4654-B04B-D1EFBAE32140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224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/>
          <a:lstStyle/>
          <a:p>
            <a:pPr marL="444500" indent="-4445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/>
              <a:t>3</a:t>
            </a:r>
            <a:r>
              <a:rPr lang="zh-CN" altLang="en-US" sz="2800" b="1"/>
              <a:t>）输出方式</a:t>
            </a:r>
          </a:p>
          <a:p>
            <a:pPr marL="444500" indent="-444500">
              <a:spcBef>
                <a:spcPct val="1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双极性</a:t>
            </a:r>
            <a:r>
              <a:rPr lang="zh-CN" altLang="en-US" sz="2800" b="1"/>
              <a:t>输出</a:t>
            </a:r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典型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DAC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芯片</a:t>
            </a:r>
          </a:p>
        </p:txBody>
      </p:sp>
      <p:graphicFrame>
        <p:nvGraphicFramePr>
          <p:cNvPr id="1224711" name="Object 7"/>
          <p:cNvGraphicFramePr>
            <a:graphicFrameLocks noChangeAspect="1"/>
          </p:cNvGraphicFramePr>
          <p:nvPr/>
        </p:nvGraphicFramePr>
        <p:xfrm>
          <a:off x="395288" y="2094275"/>
          <a:ext cx="8569325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13" name="Visio" r:id="rId3" imgW="10085584" imgH="3677420" progId="Visio.Drawing.11">
                  <p:embed/>
                </p:oleObj>
              </mc:Choice>
              <mc:Fallback>
                <p:oleObj name="Visio" r:id="rId3" imgW="10085584" imgH="367742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94275"/>
                        <a:ext cx="8569325" cy="320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12" name="Text Box 8"/>
          <p:cNvSpPr txBox="1">
            <a:spLocks noChangeArrowheads="1"/>
          </p:cNvSpPr>
          <p:nvPr/>
        </p:nvSpPr>
        <p:spPr bwMode="auto">
          <a:xfrm>
            <a:off x="5005388" y="1637075"/>
            <a:ext cx="33829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D60093"/>
                </a:solidFill>
              </a:rPr>
              <a:t>加法电路（输出反相）</a:t>
            </a:r>
          </a:p>
        </p:txBody>
      </p:sp>
      <p:sp>
        <p:nvSpPr>
          <p:cNvPr id="1224713" name="Text Box 9"/>
          <p:cNvSpPr txBox="1">
            <a:spLocks noChangeArrowheads="1"/>
          </p:cNvSpPr>
          <p:nvPr/>
        </p:nvSpPr>
        <p:spPr bwMode="auto">
          <a:xfrm>
            <a:off x="684213" y="5372905"/>
            <a:ext cx="71294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/>
              <a:t>－</a:t>
            </a:r>
            <a:r>
              <a:rPr lang="en-US" altLang="zh-CN" dirty="0"/>
              <a:t>V</a:t>
            </a:r>
            <a:r>
              <a:rPr lang="en-US" altLang="zh-CN" baseline="-25000" dirty="0"/>
              <a:t>OUT</a:t>
            </a:r>
            <a:r>
              <a:rPr lang="zh-CN" altLang="en-US" dirty="0"/>
              <a:t>＝</a:t>
            </a:r>
            <a:r>
              <a:rPr lang="en-US" altLang="zh-CN" dirty="0"/>
              <a:t>2V</a:t>
            </a:r>
            <a:r>
              <a:rPr lang="en-US" altLang="zh-CN" baseline="-25000" dirty="0"/>
              <a:t>1</a:t>
            </a:r>
            <a:r>
              <a:rPr lang="zh-CN" altLang="en-US" dirty="0"/>
              <a:t>＋</a:t>
            </a:r>
            <a:r>
              <a:rPr lang="en-US" altLang="zh-CN" dirty="0"/>
              <a:t>V</a:t>
            </a:r>
            <a:r>
              <a:rPr lang="en-US" altLang="zh-CN" baseline="-25000" dirty="0"/>
              <a:t>REF</a:t>
            </a:r>
            <a:r>
              <a:rPr lang="en-US" altLang="zh-CN" dirty="0"/>
              <a:t> </a:t>
            </a:r>
            <a:r>
              <a:rPr lang="zh-CN" altLang="en-US" dirty="0"/>
              <a:t>	</a:t>
            </a:r>
            <a:r>
              <a:rPr lang="en-US" altLang="zh-CN" dirty="0" smtClean="0"/>
              <a:t>	V</a:t>
            </a:r>
            <a:r>
              <a:rPr lang="en-US" altLang="zh-CN" baseline="-25000" dirty="0" smtClean="0"/>
              <a:t>OUT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－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－</a:t>
            </a:r>
            <a:r>
              <a:rPr lang="en-US" altLang="zh-CN" dirty="0"/>
              <a:t>V</a:t>
            </a:r>
            <a:r>
              <a:rPr lang="en-US" altLang="zh-CN" baseline="-25000" dirty="0"/>
              <a:t>REF</a:t>
            </a:r>
          </a:p>
        </p:txBody>
      </p:sp>
      <p:sp>
        <p:nvSpPr>
          <p:cNvPr id="1224714" name="AutoShape 10"/>
          <p:cNvSpPr>
            <a:spLocks noChangeArrowheads="1"/>
          </p:cNvSpPr>
          <p:nvPr/>
        </p:nvSpPr>
        <p:spPr bwMode="auto">
          <a:xfrm>
            <a:off x="3635375" y="5479267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0099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4715" name="Text Box 11"/>
          <p:cNvSpPr txBox="1">
            <a:spLocks noChangeArrowheads="1"/>
          </p:cNvSpPr>
          <p:nvPr/>
        </p:nvSpPr>
        <p:spPr bwMode="auto">
          <a:xfrm>
            <a:off x="6227763" y="6068230"/>
            <a:ext cx="15128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～</a:t>
            </a:r>
            <a:r>
              <a:rPr lang="en-US" altLang="zh-CN">
                <a:solidFill>
                  <a:srgbClr val="0000FF"/>
                </a:solidFill>
              </a:rPr>
              <a:t>10V</a:t>
            </a:r>
          </a:p>
        </p:txBody>
      </p:sp>
      <p:sp>
        <p:nvSpPr>
          <p:cNvPr id="1224716" name="Text Box 12"/>
          <p:cNvSpPr txBox="1">
            <a:spLocks noChangeArrowheads="1"/>
          </p:cNvSpPr>
          <p:nvPr/>
        </p:nvSpPr>
        <p:spPr bwMode="auto">
          <a:xfrm>
            <a:off x="7740650" y="5083980"/>
            <a:ext cx="10080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5V</a:t>
            </a:r>
          </a:p>
        </p:txBody>
      </p:sp>
      <p:sp>
        <p:nvSpPr>
          <p:cNvPr id="1224717" name="Text Box 13"/>
          <p:cNvSpPr txBox="1">
            <a:spLocks noChangeArrowheads="1"/>
          </p:cNvSpPr>
          <p:nvPr/>
        </p:nvSpPr>
        <p:spPr bwMode="auto">
          <a:xfrm>
            <a:off x="2916238" y="6068230"/>
            <a:ext cx="19446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>
                <a:solidFill>
                  <a:srgbClr val="0000FF"/>
                </a:solidFill>
              </a:rPr>
              <a:t>5V</a:t>
            </a:r>
            <a:r>
              <a:rPr lang="zh-CN" altLang="en-US">
                <a:solidFill>
                  <a:srgbClr val="0000FF"/>
                </a:solidFill>
              </a:rPr>
              <a:t>～＋</a:t>
            </a:r>
            <a:r>
              <a:rPr lang="en-US" altLang="zh-CN">
                <a:solidFill>
                  <a:srgbClr val="0000FF"/>
                </a:solidFill>
              </a:rPr>
              <a:t>5V</a:t>
            </a:r>
          </a:p>
        </p:txBody>
      </p:sp>
      <p:sp>
        <p:nvSpPr>
          <p:cNvPr id="1224718" name="Line 14"/>
          <p:cNvSpPr>
            <a:spLocks noChangeShapeType="1"/>
          </p:cNvSpPr>
          <p:nvPr/>
        </p:nvSpPr>
        <p:spPr bwMode="auto">
          <a:xfrm flipV="1">
            <a:off x="7308850" y="5372905"/>
            <a:ext cx="576263" cy="144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4719" name="Line 15"/>
          <p:cNvSpPr>
            <a:spLocks noChangeShapeType="1"/>
          </p:cNvSpPr>
          <p:nvPr/>
        </p:nvSpPr>
        <p:spPr bwMode="auto">
          <a:xfrm>
            <a:off x="6084888" y="5804705"/>
            <a:ext cx="358775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4721" name="Line 17"/>
          <p:cNvSpPr>
            <a:spLocks noChangeShapeType="1"/>
          </p:cNvSpPr>
          <p:nvPr/>
        </p:nvSpPr>
        <p:spPr bwMode="auto">
          <a:xfrm flipH="1">
            <a:off x="4356100" y="5804705"/>
            <a:ext cx="215900" cy="287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4722" name="Line 18"/>
          <p:cNvSpPr>
            <a:spLocks noChangeShapeType="1"/>
          </p:cNvSpPr>
          <p:nvPr/>
        </p:nvSpPr>
        <p:spPr bwMode="auto">
          <a:xfrm>
            <a:off x="5435600" y="5804705"/>
            <a:ext cx="10080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4723" name="Line 19"/>
          <p:cNvSpPr>
            <a:spLocks noChangeShapeType="1"/>
          </p:cNvSpPr>
          <p:nvPr/>
        </p:nvSpPr>
        <p:spPr bwMode="auto">
          <a:xfrm>
            <a:off x="5364163" y="278007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4724" name="Line 20"/>
          <p:cNvSpPr>
            <a:spLocks noChangeShapeType="1"/>
          </p:cNvSpPr>
          <p:nvPr/>
        </p:nvSpPr>
        <p:spPr bwMode="auto">
          <a:xfrm>
            <a:off x="5364163" y="4508862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4725" name="Line 21"/>
          <p:cNvSpPr>
            <a:spLocks noChangeShapeType="1"/>
          </p:cNvSpPr>
          <p:nvPr/>
        </p:nvSpPr>
        <p:spPr bwMode="auto">
          <a:xfrm>
            <a:off x="6372225" y="3356337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" name="动作按钮: 信息 19">
            <a:hlinkClick r:id="rId5" action="ppaction://hlinksldjump" highlightClick="1"/>
          </p:cNvPr>
          <p:cNvSpPr/>
          <p:nvPr/>
        </p:nvSpPr>
        <p:spPr bwMode="auto">
          <a:xfrm>
            <a:off x="8100490" y="2132167"/>
            <a:ext cx="432060" cy="432060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796170" y="5060090"/>
            <a:ext cx="15128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</a:rPr>
              <a:t>0</a:t>
            </a:r>
            <a:r>
              <a:rPr lang="zh-CN" altLang="en-US" smtClean="0">
                <a:solidFill>
                  <a:srgbClr val="FF6600"/>
                </a:solidFill>
              </a:rPr>
              <a:t>～</a:t>
            </a:r>
            <a:r>
              <a:rPr lang="en-US" altLang="zh-CN" smtClean="0">
                <a:solidFill>
                  <a:srgbClr val="FF6600"/>
                </a:solidFill>
              </a:rPr>
              <a:t>-5V</a:t>
            </a:r>
            <a:endParaRPr lang="en-US" altLang="zh-CN">
              <a:solidFill>
                <a:srgbClr val="FF6600"/>
              </a:solidFill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5847443" y="5301343"/>
            <a:ext cx="215900" cy="228600"/>
          </a:xfrm>
          <a:custGeom>
            <a:avLst/>
            <a:gdLst>
              <a:gd name="connsiteX0" fmla="*/ 161471 w 215900"/>
              <a:gd name="connsiteY0" fmla="*/ 228600 h 228600"/>
              <a:gd name="connsiteX1" fmla="*/ 9071 w 215900"/>
              <a:gd name="connsiteY1" fmla="*/ 65314 h 228600"/>
              <a:gd name="connsiteX2" fmla="*/ 215900 w 21590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228600">
                <a:moveTo>
                  <a:pt x="161471" y="228600"/>
                </a:moveTo>
                <a:cubicBezTo>
                  <a:pt x="80735" y="166007"/>
                  <a:pt x="0" y="103414"/>
                  <a:pt x="9071" y="65314"/>
                </a:cubicBezTo>
                <a:cubicBezTo>
                  <a:pt x="18143" y="27214"/>
                  <a:pt x="117021" y="13607"/>
                  <a:pt x="215900" y="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728BEB-43D5-4654-B04B-D1EFBAE32140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224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1079865"/>
          </a:xfrm>
        </p:spPr>
        <p:txBody>
          <a:bodyPr/>
          <a:lstStyle/>
          <a:p>
            <a:pPr marL="444500" indent="-4445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/>
              <a:t>3</a:t>
            </a:r>
            <a:r>
              <a:rPr lang="zh-CN" altLang="en-US" sz="2800" b="1"/>
              <a:t>）输出方式</a:t>
            </a:r>
          </a:p>
          <a:p>
            <a:pPr marL="444500" indent="-444500">
              <a:spcBef>
                <a:spcPct val="1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双极性</a:t>
            </a:r>
            <a:r>
              <a:rPr lang="zh-CN" altLang="en-US" sz="2800" b="1"/>
              <a:t>输出</a:t>
            </a:r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典型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DAC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芯片</a:t>
            </a:r>
          </a:p>
        </p:txBody>
      </p:sp>
      <p:sp>
        <p:nvSpPr>
          <p:cNvPr id="1224712" name="Text Box 8"/>
          <p:cNvSpPr txBox="1">
            <a:spLocks noChangeArrowheads="1"/>
          </p:cNvSpPr>
          <p:nvPr/>
        </p:nvSpPr>
        <p:spPr bwMode="auto">
          <a:xfrm>
            <a:off x="3635870" y="1340710"/>
            <a:ext cx="4248410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</a:rPr>
              <a:t>加法电路（输出反相）</a:t>
            </a:r>
          </a:p>
        </p:txBody>
      </p:sp>
      <p:graphicFrame>
        <p:nvGraphicFramePr>
          <p:cNvPr id="1268740" name="Object 4"/>
          <p:cNvGraphicFramePr>
            <a:graphicFrameLocks noChangeAspect="1"/>
          </p:cNvGraphicFramePr>
          <p:nvPr/>
        </p:nvGraphicFramePr>
        <p:xfrm>
          <a:off x="2843760" y="1863930"/>
          <a:ext cx="5918789" cy="237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44" name="Visio" r:id="rId3" imgW="5236626" imgH="2046321" progId="Visio.Drawing.11">
                  <p:embed/>
                </p:oleObj>
              </mc:Choice>
              <mc:Fallback>
                <p:oleObj name="Visio" r:id="rId3" imgW="5236626" imgH="2046321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760" y="1863930"/>
                        <a:ext cx="5918789" cy="237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563860" y="2564880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564120" y="3573020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868180" y="2564880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292100" y="3399395"/>
            <a:ext cx="100814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0V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68741" name="Object 5"/>
          <p:cNvGraphicFramePr>
            <a:graphicFrameLocks noChangeAspect="1"/>
          </p:cNvGraphicFramePr>
          <p:nvPr/>
        </p:nvGraphicFramePr>
        <p:xfrm>
          <a:off x="688792" y="4005080"/>
          <a:ext cx="4459288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45" name="公式" r:id="rId5" imgW="1879560" imgH="914400" progId="Equation.3">
                  <p:embed/>
                </p:oleObj>
              </mc:Choice>
              <mc:Fallback>
                <p:oleObj name="公式" r:id="rId5" imgW="187956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792" y="4005080"/>
                        <a:ext cx="4459288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动作按钮: 上一张 25">
            <a:hlinkClick r:id="" action="ppaction://hlinkshowjump?jump=lastslideviewed" highlightClick="1"/>
          </p:cNvPr>
          <p:cNvSpPr/>
          <p:nvPr/>
        </p:nvSpPr>
        <p:spPr bwMode="auto">
          <a:xfrm>
            <a:off x="8100490" y="2132820"/>
            <a:ext cx="432060" cy="432060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0D10C2-5A3E-4585-99BE-6A9AD3831F80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22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/>
          <a:lstStyle/>
          <a:p>
            <a:pPr marL="444500" indent="-4445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/>
              <a:t>3</a:t>
            </a:r>
            <a:r>
              <a:rPr lang="zh-CN" altLang="en-US" sz="2800" b="1"/>
              <a:t>）输出方式</a:t>
            </a:r>
          </a:p>
          <a:p>
            <a:pPr marL="444500" indent="-444500">
              <a:spcBef>
                <a:spcPct val="1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双极性</a:t>
            </a:r>
            <a:r>
              <a:rPr lang="zh-CN" altLang="en-US" sz="2800" b="1"/>
              <a:t>输出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典型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DAC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芯片</a:t>
            </a:r>
          </a:p>
        </p:txBody>
      </p:sp>
      <p:graphicFrame>
        <p:nvGraphicFramePr>
          <p:cNvPr id="1225910" name="Group 182"/>
          <p:cNvGraphicFramePr>
            <a:graphicFrameLocks noGrp="1"/>
          </p:cNvGraphicFramePr>
          <p:nvPr/>
        </p:nvGraphicFramePr>
        <p:xfrm>
          <a:off x="684213" y="2205038"/>
          <a:ext cx="7632700" cy="4358640"/>
        </p:xfrm>
        <a:graphic>
          <a:graphicData uri="http://schemas.openxmlformats.org/drawingml/2006/table">
            <a:tbl>
              <a:tblPr/>
              <a:tblGrid>
                <a:gridCol w="1223962"/>
                <a:gridCol w="2016125"/>
                <a:gridCol w="1295400"/>
                <a:gridCol w="2016125"/>
                <a:gridCol w="1081088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的补码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偏移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进制码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十进制数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D7 6 5 4 3 2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十进制数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D7 6 5 4 3 2 1 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0 1 1 1 1 1 1 1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255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1 1 1 1 1 1 1 1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+5V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0 1 1 1 1 1 1 0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254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1 1 1 1 1 1 1 0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0 0 0 0 0 0 0 1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1 0 0 0 0 0 0 1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0 0 0 0 0 0 0 0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1 0 0 0 0 0 0 0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1 1 1 1 1 1 1 1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0 1 1 1 1 1 1 1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1 0 0 0 0 0 0 1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0 0 0 0 0 0 0 1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1 0 0 0 0 0 0 0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0 0 0 0 0 0 0 0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834A45-E01D-46AE-8DE5-260F4D7F7547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226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/>
          <a:lstStyle/>
          <a:p>
            <a:pPr marL="444500" indent="-4445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）与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接口及编程</a:t>
            </a:r>
          </a:p>
          <a:p>
            <a:pPr marL="444500" indent="-444500">
              <a:spcBef>
                <a:spcPct val="10000"/>
              </a:spcBef>
            </a:pPr>
            <a:r>
              <a:rPr lang="zh-CN" altLang="en-US" sz="2800" b="1" dirty="0"/>
              <a:t>只有一路</a:t>
            </a:r>
            <a:r>
              <a:rPr lang="en-US" altLang="zh-CN" sz="2800" b="1" dirty="0"/>
              <a:t>DAC</a:t>
            </a:r>
            <a:r>
              <a:rPr lang="zh-CN" altLang="en-US" sz="2800" b="1" dirty="0"/>
              <a:t>：</a:t>
            </a:r>
            <a:r>
              <a:rPr lang="en-US" altLang="zh-CN" sz="2800" b="1" dirty="0" smtClean="0"/>
              <a:t>P355</a:t>
            </a:r>
            <a:r>
              <a:rPr lang="zh-CN" altLang="en-US" sz="2800" b="1" dirty="0" smtClean="0"/>
              <a:t>，</a:t>
            </a:r>
            <a:r>
              <a:rPr lang="zh-CN" altLang="en-US" sz="2800" b="1" dirty="0"/>
              <a:t>图</a:t>
            </a:r>
            <a:r>
              <a:rPr lang="en-US" altLang="zh-CN" sz="2800" b="1" dirty="0"/>
              <a:t>8.26</a:t>
            </a:r>
          </a:p>
        </p:txBody>
      </p:sp>
      <p:sp>
        <p:nvSpPr>
          <p:cNvPr id="122675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典型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DAC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芯片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D1F8B8-E8C4-440B-A012-25511ECC7455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</a:t>
            </a:r>
          </a:p>
        </p:txBody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69325" cy="5400675"/>
          </a:xfrm>
        </p:spPr>
        <p:txBody>
          <a:bodyPr/>
          <a:lstStyle/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</a:rPr>
              <a:t>DAC</a:t>
            </a:r>
            <a:r>
              <a:rPr lang="zh-CN" altLang="en-US" sz="2800" b="1"/>
              <a:t>：</a:t>
            </a:r>
            <a:r>
              <a:rPr lang="en-US" altLang="zh-CN" sz="2800" b="1">
                <a:solidFill>
                  <a:srgbClr val="FF0000"/>
                </a:solidFill>
              </a:rPr>
              <a:t>D</a:t>
            </a:r>
            <a:r>
              <a:rPr lang="en-US" altLang="zh-CN" sz="2800" b="1"/>
              <a:t>igital to </a:t>
            </a:r>
            <a:r>
              <a:rPr lang="en-US" altLang="zh-CN" sz="2800" b="1">
                <a:solidFill>
                  <a:srgbClr val="FF0000"/>
                </a:solidFill>
              </a:rPr>
              <a:t>A</a:t>
            </a:r>
            <a:r>
              <a:rPr lang="en-US" altLang="zh-CN" sz="2800" b="1"/>
              <a:t>nalog </a:t>
            </a:r>
            <a:r>
              <a:rPr lang="en-US" altLang="zh-CN" sz="2800" b="1">
                <a:solidFill>
                  <a:srgbClr val="FF0000"/>
                </a:solidFill>
              </a:rPr>
              <a:t>C</a:t>
            </a:r>
            <a:r>
              <a:rPr lang="en-US" altLang="zh-CN" sz="2800" b="1"/>
              <a:t>onverter</a:t>
            </a:r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原理</a:t>
            </a:r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/>
              <a:t>P363</a:t>
            </a:r>
            <a:r>
              <a:rPr lang="zh-CN" altLang="en-US" sz="2800" b="1"/>
              <a:t>，图</a:t>
            </a:r>
            <a:r>
              <a:rPr lang="en-US" altLang="zh-CN" sz="2800" b="1"/>
              <a:t>8.20</a:t>
            </a:r>
          </a:p>
        </p:txBody>
      </p:sp>
      <p:graphicFrame>
        <p:nvGraphicFramePr>
          <p:cNvPr id="1211401" name="Object 9"/>
          <p:cNvGraphicFramePr>
            <a:graphicFrameLocks noChangeAspect="1"/>
          </p:cNvGraphicFramePr>
          <p:nvPr/>
        </p:nvGraphicFramePr>
        <p:xfrm>
          <a:off x="3783013" y="1917700"/>
          <a:ext cx="4821237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03" name="Visio" r:id="rId3" imgW="4178153" imgH="4181556" progId="Visio.Drawing.11">
                  <p:embed/>
                </p:oleObj>
              </mc:Choice>
              <mc:Fallback>
                <p:oleObj name="Visio" r:id="rId3" imgW="4178153" imgH="4181556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1917700"/>
                        <a:ext cx="4821237" cy="482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402" name="Text Box 10"/>
          <p:cNvSpPr txBox="1">
            <a:spLocks noChangeArrowheads="1"/>
          </p:cNvSpPr>
          <p:nvPr/>
        </p:nvSpPr>
        <p:spPr bwMode="auto">
          <a:xfrm>
            <a:off x="5364163" y="2065338"/>
            <a:ext cx="720725" cy="30194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11403" name="Text Box 11"/>
          <p:cNvSpPr txBox="1">
            <a:spLocks noChangeArrowheads="1"/>
          </p:cNvSpPr>
          <p:nvPr/>
        </p:nvSpPr>
        <p:spPr bwMode="auto">
          <a:xfrm>
            <a:off x="5364163" y="2060575"/>
            <a:ext cx="720725" cy="30194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211404" name="Text Box 12"/>
          <p:cNvSpPr txBox="1">
            <a:spLocks noChangeArrowheads="1"/>
          </p:cNvSpPr>
          <p:nvPr/>
        </p:nvSpPr>
        <p:spPr bwMode="auto">
          <a:xfrm>
            <a:off x="5364163" y="2060575"/>
            <a:ext cx="720725" cy="30194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1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11405" name="Text Box 13"/>
          <p:cNvSpPr txBox="1">
            <a:spLocks noChangeArrowheads="1"/>
          </p:cNvSpPr>
          <p:nvPr/>
        </p:nvSpPr>
        <p:spPr bwMode="auto">
          <a:xfrm>
            <a:off x="5364163" y="2060575"/>
            <a:ext cx="720725" cy="30194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1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211406" name="Text Box 14"/>
          <p:cNvSpPr txBox="1">
            <a:spLocks noChangeArrowheads="1"/>
          </p:cNvSpPr>
          <p:nvPr/>
        </p:nvSpPr>
        <p:spPr bwMode="auto">
          <a:xfrm>
            <a:off x="5364163" y="2060575"/>
            <a:ext cx="720725" cy="30194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1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>
              <a:spcBef>
                <a:spcPct val="95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11407" name="Text Box 15"/>
          <p:cNvSpPr txBox="1">
            <a:spLocks noChangeArrowheads="1"/>
          </p:cNvSpPr>
          <p:nvPr/>
        </p:nvSpPr>
        <p:spPr bwMode="auto">
          <a:xfrm>
            <a:off x="7812088" y="4437063"/>
            <a:ext cx="12239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0.000v</a:t>
            </a:r>
          </a:p>
        </p:txBody>
      </p:sp>
      <p:sp>
        <p:nvSpPr>
          <p:cNvPr id="1211408" name="Text Box 16"/>
          <p:cNvSpPr txBox="1">
            <a:spLocks noChangeArrowheads="1"/>
          </p:cNvSpPr>
          <p:nvPr/>
        </p:nvSpPr>
        <p:spPr bwMode="auto">
          <a:xfrm>
            <a:off x="7812088" y="4437063"/>
            <a:ext cx="12239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0.155v</a:t>
            </a:r>
          </a:p>
        </p:txBody>
      </p:sp>
      <p:sp>
        <p:nvSpPr>
          <p:cNvPr id="1211409" name="Text Box 17"/>
          <p:cNvSpPr txBox="1">
            <a:spLocks noChangeArrowheads="1"/>
          </p:cNvSpPr>
          <p:nvPr/>
        </p:nvSpPr>
        <p:spPr bwMode="auto">
          <a:xfrm>
            <a:off x="7812088" y="4437063"/>
            <a:ext cx="12239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0.313v</a:t>
            </a:r>
          </a:p>
        </p:txBody>
      </p:sp>
      <p:sp>
        <p:nvSpPr>
          <p:cNvPr id="1211410" name="Text Box 18"/>
          <p:cNvSpPr txBox="1">
            <a:spLocks noChangeArrowheads="1"/>
          </p:cNvSpPr>
          <p:nvPr/>
        </p:nvSpPr>
        <p:spPr bwMode="auto">
          <a:xfrm>
            <a:off x="7812088" y="4437063"/>
            <a:ext cx="12239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0.468v</a:t>
            </a:r>
          </a:p>
        </p:txBody>
      </p:sp>
      <p:sp>
        <p:nvSpPr>
          <p:cNvPr id="1211411" name="Text Box 19"/>
          <p:cNvSpPr txBox="1">
            <a:spLocks noChangeArrowheads="1"/>
          </p:cNvSpPr>
          <p:nvPr/>
        </p:nvSpPr>
        <p:spPr bwMode="auto">
          <a:xfrm>
            <a:off x="7812088" y="4437063"/>
            <a:ext cx="12239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0.626v</a:t>
            </a:r>
          </a:p>
        </p:txBody>
      </p:sp>
      <p:sp>
        <p:nvSpPr>
          <p:cNvPr id="1211412" name="Text Box 20"/>
          <p:cNvSpPr txBox="1">
            <a:spLocks noChangeArrowheads="1"/>
          </p:cNvSpPr>
          <p:nvPr/>
        </p:nvSpPr>
        <p:spPr bwMode="auto">
          <a:xfrm>
            <a:off x="466725" y="5013325"/>
            <a:ext cx="25923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8000"/>
                </a:solidFill>
              </a:rPr>
              <a:t>假设</a:t>
            </a:r>
            <a:r>
              <a:rPr lang="en-US" altLang="zh-CN" sz="2800">
                <a:solidFill>
                  <a:srgbClr val="008000"/>
                </a:solidFill>
              </a:rPr>
              <a:t>V</a:t>
            </a:r>
            <a:r>
              <a:rPr lang="en-US" altLang="zh-CN" sz="2800" baseline="-25000">
                <a:solidFill>
                  <a:srgbClr val="008000"/>
                </a:solidFill>
              </a:rPr>
              <a:t>OH</a:t>
            </a:r>
            <a:r>
              <a:rPr lang="zh-CN" altLang="en-US" sz="2800">
                <a:solidFill>
                  <a:srgbClr val="008000"/>
                </a:solidFill>
              </a:rPr>
              <a:t>＝</a:t>
            </a:r>
            <a:r>
              <a:rPr lang="en-US" altLang="zh-CN" sz="2800">
                <a:solidFill>
                  <a:srgbClr val="008000"/>
                </a:solidFill>
              </a:rPr>
              <a:t>3.6v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02" grpId="0"/>
      <p:bldP spid="1211403" grpId="0"/>
      <p:bldP spid="1211404" grpId="0"/>
      <p:bldP spid="1211405" grpId="0"/>
      <p:bldP spid="1211406" grpId="0"/>
      <p:bldP spid="1211407" grpId="0"/>
      <p:bldP spid="1211408" grpId="0"/>
      <p:bldP spid="1211409" grpId="0"/>
      <p:bldP spid="1211410" grpId="0"/>
      <p:bldP spid="12114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F0696-B324-4AFE-BD49-8E99A198E1C9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227780" name="Text Box 4"/>
          <p:cNvSpPr txBox="1">
            <a:spLocks noChangeArrowheads="1"/>
          </p:cNvSpPr>
          <p:nvPr/>
        </p:nvSpPr>
        <p:spPr bwMode="auto">
          <a:xfrm>
            <a:off x="2438400" y="6172200"/>
            <a:ext cx="487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chemeClr val="bg2"/>
                </a:solidFill>
              </a:rPr>
              <a:t>图</a:t>
            </a:r>
            <a:r>
              <a:rPr kumimoji="1" lang="en-US" altLang="zh-CN" sz="2000">
                <a:solidFill>
                  <a:schemeClr val="bg2"/>
                </a:solidFill>
              </a:rPr>
              <a:t>8.26  DAC0832</a:t>
            </a:r>
            <a:r>
              <a:rPr kumimoji="1" lang="zh-CN" altLang="en-US" sz="2000">
                <a:solidFill>
                  <a:schemeClr val="bg2"/>
                </a:solidFill>
              </a:rPr>
              <a:t>与</a:t>
            </a:r>
            <a:r>
              <a:rPr kumimoji="1" lang="en-US" altLang="zh-CN" sz="2000">
                <a:solidFill>
                  <a:schemeClr val="bg2"/>
                </a:solidFill>
              </a:rPr>
              <a:t>PC/XT</a:t>
            </a:r>
            <a:r>
              <a:rPr kumimoji="1" lang="zh-CN" altLang="en-US" sz="2000">
                <a:solidFill>
                  <a:schemeClr val="bg2"/>
                </a:solidFill>
              </a:rPr>
              <a:t>总线的连接图 </a:t>
            </a:r>
          </a:p>
        </p:txBody>
      </p:sp>
      <p:graphicFrame>
        <p:nvGraphicFramePr>
          <p:cNvPr id="1227781" name="Object 5"/>
          <p:cNvGraphicFramePr>
            <a:graphicFrameLocks noChangeAspect="1"/>
          </p:cNvGraphicFramePr>
          <p:nvPr/>
        </p:nvGraphicFramePr>
        <p:xfrm>
          <a:off x="609600" y="304800"/>
          <a:ext cx="7924800" cy="559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783" name="Visio" r:id="rId3" imgW="4277258" imgH="3019654" progId="Visio.Drawing.11">
                  <p:embed/>
                </p:oleObj>
              </mc:Choice>
              <mc:Fallback>
                <p:oleObj name="Visio" r:id="rId3" imgW="4277258" imgH="3019654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"/>
                        <a:ext cx="7924800" cy="559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782" name="Text Box 6"/>
          <p:cNvSpPr txBox="1">
            <a:spLocks noChangeArrowheads="1"/>
          </p:cNvSpPr>
          <p:nvPr/>
        </p:nvSpPr>
        <p:spPr bwMode="auto">
          <a:xfrm>
            <a:off x="2987675" y="5199063"/>
            <a:ext cx="1223963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</a:rPr>
              <a:t>输出端口</a:t>
            </a:r>
          </a:p>
          <a:p>
            <a:pPr algn="l"/>
            <a:r>
              <a:rPr lang="en-US" altLang="zh-CN" sz="2000">
                <a:solidFill>
                  <a:srgbClr val="FF0000"/>
                </a:solidFill>
              </a:rPr>
              <a:t>278H</a:t>
            </a:r>
          </a:p>
        </p:txBody>
      </p:sp>
      <p:sp>
        <p:nvSpPr>
          <p:cNvPr id="1227783" name="Line 7"/>
          <p:cNvSpPr>
            <a:spLocks noChangeShapeType="1"/>
          </p:cNvSpPr>
          <p:nvPr/>
        </p:nvSpPr>
        <p:spPr bwMode="auto">
          <a:xfrm>
            <a:off x="2916238" y="4292600"/>
            <a:ext cx="503237" cy="1008063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7784" name="Freeform 8"/>
          <p:cNvSpPr>
            <a:spLocks/>
          </p:cNvSpPr>
          <p:nvPr/>
        </p:nvSpPr>
        <p:spPr bwMode="auto">
          <a:xfrm>
            <a:off x="3203575" y="1123950"/>
            <a:ext cx="1368425" cy="3097213"/>
          </a:xfrm>
          <a:custGeom>
            <a:avLst/>
            <a:gdLst/>
            <a:ahLst/>
            <a:cxnLst>
              <a:cxn ang="0">
                <a:pos x="597" y="23"/>
              </a:cxn>
              <a:cxn ang="0">
                <a:pos x="506" y="68"/>
              </a:cxn>
              <a:cxn ang="0">
                <a:pos x="506" y="250"/>
              </a:cxn>
              <a:cxn ang="0">
                <a:pos x="461" y="431"/>
              </a:cxn>
              <a:cxn ang="0">
                <a:pos x="370" y="658"/>
              </a:cxn>
              <a:cxn ang="0">
                <a:pos x="53" y="794"/>
              </a:cxn>
              <a:cxn ang="0">
                <a:pos x="53" y="1792"/>
              </a:cxn>
              <a:cxn ang="0">
                <a:pos x="370" y="1928"/>
              </a:cxn>
              <a:cxn ang="0">
                <a:pos x="461" y="1202"/>
              </a:cxn>
              <a:cxn ang="0">
                <a:pos x="552" y="340"/>
              </a:cxn>
              <a:cxn ang="0">
                <a:pos x="733" y="159"/>
              </a:cxn>
              <a:cxn ang="0">
                <a:pos x="779" y="23"/>
              </a:cxn>
              <a:cxn ang="0">
                <a:pos x="597" y="23"/>
              </a:cxn>
            </a:cxnLst>
            <a:rect l="0" t="0" r="r" b="b"/>
            <a:pathLst>
              <a:path w="802" h="2026">
                <a:moveTo>
                  <a:pt x="597" y="23"/>
                </a:moveTo>
                <a:cubicBezTo>
                  <a:pt x="552" y="30"/>
                  <a:pt x="521" y="30"/>
                  <a:pt x="506" y="68"/>
                </a:cubicBezTo>
                <a:cubicBezTo>
                  <a:pt x="491" y="106"/>
                  <a:pt x="514" y="189"/>
                  <a:pt x="506" y="250"/>
                </a:cubicBezTo>
                <a:cubicBezTo>
                  <a:pt x="498" y="311"/>
                  <a:pt x="484" y="363"/>
                  <a:pt x="461" y="431"/>
                </a:cubicBezTo>
                <a:cubicBezTo>
                  <a:pt x="438" y="499"/>
                  <a:pt x="438" y="597"/>
                  <a:pt x="370" y="658"/>
                </a:cubicBezTo>
                <a:cubicBezTo>
                  <a:pt x="302" y="719"/>
                  <a:pt x="106" y="605"/>
                  <a:pt x="53" y="794"/>
                </a:cubicBezTo>
                <a:cubicBezTo>
                  <a:pt x="0" y="983"/>
                  <a:pt x="0" y="1603"/>
                  <a:pt x="53" y="1792"/>
                </a:cubicBezTo>
                <a:cubicBezTo>
                  <a:pt x="106" y="1981"/>
                  <a:pt x="302" y="2026"/>
                  <a:pt x="370" y="1928"/>
                </a:cubicBezTo>
                <a:cubicBezTo>
                  <a:pt x="438" y="1830"/>
                  <a:pt x="431" y="1467"/>
                  <a:pt x="461" y="1202"/>
                </a:cubicBezTo>
                <a:cubicBezTo>
                  <a:pt x="491" y="937"/>
                  <a:pt x="507" y="514"/>
                  <a:pt x="552" y="340"/>
                </a:cubicBezTo>
                <a:cubicBezTo>
                  <a:pt x="597" y="166"/>
                  <a:pt x="695" y="212"/>
                  <a:pt x="733" y="159"/>
                </a:cubicBezTo>
                <a:cubicBezTo>
                  <a:pt x="771" y="106"/>
                  <a:pt x="802" y="46"/>
                  <a:pt x="779" y="23"/>
                </a:cubicBezTo>
                <a:cubicBezTo>
                  <a:pt x="756" y="0"/>
                  <a:pt x="642" y="16"/>
                  <a:pt x="597" y="23"/>
                </a:cubicBezTo>
                <a:close/>
              </a:path>
            </a:pathLst>
          </a:custGeom>
          <a:noFill/>
          <a:ln w="19050" cap="flat" cmpd="sng">
            <a:solidFill>
              <a:srgbClr val="FF66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7785" name="AutoShape 9"/>
          <p:cNvSpPr>
            <a:spLocks noChangeArrowheads="1"/>
          </p:cNvSpPr>
          <p:nvPr/>
        </p:nvSpPr>
        <p:spPr bwMode="auto">
          <a:xfrm>
            <a:off x="4067175" y="3500438"/>
            <a:ext cx="720725" cy="5762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7787" name="Text Box 11"/>
          <p:cNvSpPr txBox="1">
            <a:spLocks noChangeArrowheads="1"/>
          </p:cNvSpPr>
          <p:nvPr/>
        </p:nvSpPr>
        <p:spPr bwMode="auto">
          <a:xfrm>
            <a:off x="3130550" y="2389188"/>
            <a:ext cx="433388" cy="16160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6600"/>
                </a:solidFill>
              </a:rPr>
              <a:t>输入寄存器</a:t>
            </a:r>
          </a:p>
        </p:txBody>
      </p:sp>
      <p:sp>
        <p:nvSpPr>
          <p:cNvPr id="1227788" name="Text Box 12"/>
          <p:cNvSpPr txBox="1">
            <a:spLocks noChangeArrowheads="1"/>
          </p:cNvSpPr>
          <p:nvPr/>
        </p:nvSpPr>
        <p:spPr bwMode="auto">
          <a:xfrm>
            <a:off x="5219700" y="3789363"/>
            <a:ext cx="15843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6600"/>
                </a:solidFill>
              </a:rPr>
              <a:t>变换寄存器</a:t>
            </a:r>
          </a:p>
        </p:txBody>
      </p:sp>
      <p:sp>
        <p:nvSpPr>
          <p:cNvPr id="1227789" name="Freeform 13"/>
          <p:cNvSpPr>
            <a:spLocks/>
          </p:cNvSpPr>
          <p:nvPr/>
        </p:nvSpPr>
        <p:spPr bwMode="auto">
          <a:xfrm>
            <a:off x="4787900" y="3452813"/>
            <a:ext cx="792163" cy="407987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318" y="30"/>
              </a:cxn>
              <a:cxn ang="0">
                <a:pos x="499" y="257"/>
              </a:cxn>
            </a:cxnLst>
            <a:rect l="0" t="0" r="r" b="b"/>
            <a:pathLst>
              <a:path w="499" h="257">
                <a:moveTo>
                  <a:pt x="0" y="76"/>
                </a:moveTo>
                <a:cubicBezTo>
                  <a:pt x="117" y="38"/>
                  <a:pt x="235" y="0"/>
                  <a:pt x="318" y="30"/>
                </a:cubicBezTo>
                <a:cubicBezTo>
                  <a:pt x="401" y="60"/>
                  <a:pt x="450" y="158"/>
                  <a:pt x="499" y="257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7790" name="Text Box 14"/>
          <p:cNvSpPr txBox="1">
            <a:spLocks noChangeArrowheads="1"/>
          </p:cNvSpPr>
          <p:nvPr/>
        </p:nvSpPr>
        <p:spPr bwMode="auto">
          <a:xfrm>
            <a:off x="7308850" y="3824288"/>
            <a:ext cx="15843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平滑、滤波</a:t>
            </a:r>
          </a:p>
        </p:txBody>
      </p:sp>
      <p:sp>
        <p:nvSpPr>
          <p:cNvPr id="1227791" name="Freeform 15"/>
          <p:cNvSpPr>
            <a:spLocks/>
          </p:cNvSpPr>
          <p:nvPr/>
        </p:nvSpPr>
        <p:spPr bwMode="auto">
          <a:xfrm>
            <a:off x="7081838" y="3213100"/>
            <a:ext cx="369887" cy="792163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7" y="317"/>
              </a:cxn>
              <a:cxn ang="0">
                <a:pos x="188" y="499"/>
              </a:cxn>
            </a:cxnLst>
            <a:rect l="0" t="0" r="r" b="b"/>
            <a:pathLst>
              <a:path w="233" h="499">
                <a:moveTo>
                  <a:pt x="233" y="0"/>
                </a:moveTo>
                <a:cubicBezTo>
                  <a:pt x="123" y="117"/>
                  <a:pt x="14" y="234"/>
                  <a:pt x="7" y="317"/>
                </a:cubicBezTo>
                <a:cubicBezTo>
                  <a:pt x="0" y="400"/>
                  <a:pt x="94" y="449"/>
                  <a:pt x="188" y="499"/>
                </a:cubicBezTo>
              </a:path>
            </a:pathLst>
          </a:custGeom>
          <a:noFill/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7792" name="Text Box 16"/>
          <p:cNvSpPr txBox="1">
            <a:spLocks noChangeArrowheads="1"/>
          </p:cNvSpPr>
          <p:nvPr/>
        </p:nvSpPr>
        <p:spPr bwMode="auto">
          <a:xfrm>
            <a:off x="7092950" y="1447800"/>
            <a:ext cx="15843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双极性输出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67430" y="3212970"/>
            <a:ext cx="576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467430" y="4149100"/>
            <a:ext cx="5760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11450" y="2564880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450" y="2843638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zh-CN" altLang="en-US" sz="1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450" y="3203688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zh-CN" altLang="en-US" sz="1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450" y="3429000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450" y="3635748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450" y="3851778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450" y="4067808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450" y="4283838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zh-CN" altLang="en-US" sz="1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450" y="4715898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zh-CN" altLang="en-US" sz="1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450" y="5013220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zh-CN" altLang="en-US" sz="1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A98254-1F7A-483F-BBE9-915A20A462AF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61928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; </a:t>
            </a:r>
            <a:r>
              <a:rPr lang="zh-CN" altLang="en-US" sz="2000" b="1">
                <a:latin typeface="Times New Roman" pitchFamily="18" charset="0"/>
              </a:rPr>
              <a:t>用</a:t>
            </a:r>
            <a:r>
              <a:rPr lang="en-US" altLang="zh-CN" sz="2000" b="1">
                <a:latin typeface="Times New Roman" pitchFamily="18" charset="0"/>
              </a:rPr>
              <a:t>D/A</a:t>
            </a:r>
            <a:r>
              <a:rPr lang="zh-CN" altLang="en-US" sz="2000" b="1">
                <a:latin typeface="Times New Roman" pitchFamily="18" charset="0"/>
              </a:rPr>
              <a:t>产生锯齿波的程序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DAOUT:  MOV	DX, 278H	; </a:t>
            </a:r>
            <a:r>
              <a:rPr lang="zh-CN" altLang="en-US" sz="2000" b="1">
                <a:latin typeface="Times New Roman" pitchFamily="18" charset="0"/>
              </a:rPr>
              <a:t>端口地址送</a:t>
            </a:r>
            <a:r>
              <a:rPr lang="en-US" altLang="zh-CN" sz="2000" b="1">
                <a:latin typeface="Times New Roman" pitchFamily="18" charset="0"/>
              </a:rPr>
              <a:t>DX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 MOV	AL, 00H	; </a:t>
            </a:r>
            <a:r>
              <a:rPr lang="zh-CN" altLang="en-US" sz="2000" b="1">
                <a:latin typeface="Times New Roman" pitchFamily="18" charset="0"/>
              </a:rPr>
              <a:t>准备起始输出数据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LOOP:	   OUT	DX, AL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 DEC	AL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 JMP	LOOP 		; </a:t>
            </a:r>
            <a:r>
              <a:rPr lang="zh-CN" altLang="en-US" sz="2000" b="1">
                <a:latin typeface="Times New Roman" pitchFamily="18" charset="0"/>
              </a:rPr>
              <a:t>循环形成周期锯齿波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zh-CN" altLang="en-US" sz="2000" b="1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zh-CN" altLang="en-US" sz="2000" b="1"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START:  MOV	DX, 0278H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NEXT1:  INC	AL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OUT	DX, AL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CMP	AL, 0FFH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JNE	NEXT1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NEXT2:  DEC	AL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OUT	DX, AL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CMP	AL, 00H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JNE	NEXT2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JMP	NEXT1</a:t>
            </a:r>
            <a:endParaRPr lang="zh-CN" altLang="en-US" sz="2000" b="1">
              <a:latin typeface="Times New Roman" pitchFamily="18" charset="0"/>
            </a:endParaRPr>
          </a:p>
        </p:txBody>
      </p:sp>
      <p:graphicFrame>
        <p:nvGraphicFramePr>
          <p:cNvPr id="1228804" name="Object 4"/>
          <p:cNvGraphicFramePr>
            <a:graphicFrameLocks noChangeAspect="1"/>
          </p:cNvGraphicFramePr>
          <p:nvPr/>
        </p:nvGraphicFramePr>
        <p:xfrm>
          <a:off x="4716463" y="2781300"/>
          <a:ext cx="3744912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08" name="Visio" r:id="rId3" imgW="4299170" imgH="1921051" progId="Visio.Drawing.11">
                  <p:embed/>
                </p:oleObj>
              </mc:Choice>
              <mc:Fallback>
                <p:oleObj name="Visio" r:id="rId3" imgW="4299170" imgH="1921051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781300"/>
                        <a:ext cx="3744912" cy="1673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05" name="Object 5"/>
          <p:cNvGraphicFramePr>
            <a:graphicFrameLocks noChangeAspect="1"/>
          </p:cNvGraphicFramePr>
          <p:nvPr/>
        </p:nvGraphicFramePr>
        <p:xfrm>
          <a:off x="4716463" y="4740275"/>
          <a:ext cx="36734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09" name="Visio" r:id="rId5" imgW="4299170" imgH="1921051" progId="Visio.Drawing.11">
                  <p:embed/>
                </p:oleObj>
              </mc:Choice>
              <mc:Fallback>
                <p:oleObj name="Visio" r:id="rId5" imgW="4299170" imgH="1921051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40275"/>
                        <a:ext cx="3673475" cy="16414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9F6C13-9ADD-4FD7-99B0-BB7C56592A88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229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/>
          <a:lstStyle/>
          <a:p>
            <a:pPr marL="444500" indent="-4445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/>
              <a:t>4</a:t>
            </a:r>
            <a:r>
              <a:rPr lang="zh-CN" altLang="en-US" sz="2800" b="1"/>
              <a:t>）与</a:t>
            </a:r>
            <a:r>
              <a:rPr lang="en-US" altLang="zh-CN" sz="2800" b="1"/>
              <a:t>CPU</a:t>
            </a:r>
            <a:r>
              <a:rPr lang="zh-CN" altLang="en-US" sz="2800" b="1"/>
              <a:t>接口及编程</a:t>
            </a:r>
          </a:p>
          <a:p>
            <a:pPr marL="444500" indent="-444500">
              <a:spcBef>
                <a:spcPct val="10000"/>
              </a:spcBef>
            </a:pPr>
            <a:r>
              <a:rPr lang="zh-CN" altLang="en-US" sz="2800" b="1"/>
              <a:t>多路</a:t>
            </a:r>
            <a:r>
              <a:rPr lang="en-US" altLang="zh-CN" sz="2800" b="1"/>
              <a:t>DAC</a:t>
            </a:r>
            <a:r>
              <a:rPr lang="zh-CN" altLang="en-US" sz="2800" b="1"/>
              <a:t>，输出同步</a:t>
            </a:r>
            <a:endParaRPr lang="en-US" altLang="zh-CN" sz="2800" b="1"/>
          </a:p>
        </p:txBody>
      </p:sp>
      <p:sp>
        <p:nvSpPr>
          <p:cNvPr id="122982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典型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DAC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芯片</a:t>
            </a:r>
          </a:p>
        </p:txBody>
      </p:sp>
      <p:graphicFrame>
        <p:nvGraphicFramePr>
          <p:cNvPr id="1229829" name="Object 5"/>
          <p:cNvGraphicFramePr>
            <a:graphicFrameLocks noChangeAspect="1"/>
          </p:cNvGraphicFramePr>
          <p:nvPr/>
        </p:nvGraphicFramePr>
        <p:xfrm>
          <a:off x="3203575" y="1700213"/>
          <a:ext cx="5111750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31" name="Visio" r:id="rId3" imgW="4561795" imgH="2036004" progId="Visio.Drawing.11">
                  <p:embed/>
                </p:oleObj>
              </mc:Choice>
              <mc:Fallback>
                <p:oleObj name="Visio" r:id="rId3" imgW="4561795" imgH="2036004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5111750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31" name="Line 7"/>
          <p:cNvSpPr>
            <a:spLocks noChangeShapeType="1"/>
          </p:cNvSpPr>
          <p:nvPr/>
        </p:nvSpPr>
        <p:spPr bwMode="auto">
          <a:xfrm>
            <a:off x="1619250" y="4943475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32" name="Line 8"/>
          <p:cNvSpPr>
            <a:spLocks noChangeShapeType="1"/>
          </p:cNvSpPr>
          <p:nvPr/>
        </p:nvSpPr>
        <p:spPr bwMode="auto">
          <a:xfrm>
            <a:off x="2338388" y="4943475"/>
            <a:ext cx="144462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33" name="Line 9"/>
          <p:cNvSpPr>
            <a:spLocks noChangeShapeType="1"/>
          </p:cNvSpPr>
          <p:nvPr/>
        </p:nvSpPr>
        <p:spPr bwMode="auto">
          <a:xfrm>
            <a:off x="2482850" y="5230813"/>
            <a:ext cx="6461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34" name="Line 10"/>
          <p:cNvSpPr>
            <a:spLocks noChangeShapeType="1"/>
          </p:cNvSpPr>
          <p:nvPr/>
        </p:nvSpPr>
        <p:spPr bwMode="auto">
          <a:xfrm flipV="1">
            <a:off x="3128963" y="4943475"/>
            <a:ext cx="144462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35" name="Line 11"/>
          <p:cNvSpPr>
            <a:spLocks noChangeShapeType="1"/>
          </p:cNvSpPr>
          <p:nvPr/>
        </p:nvSpPr>
        <p:spPr bwMode="auto">
          <a:xfrm>
            <a:off x="2122488" y="4295775"/>
            <a:ext cx="144462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36" name="Line 12"/>
          <p:cNvSpPr>
            <a:spLocks noChangeShapeType="1"/>
          </p:cNvSpPr>
          <p:nvPr/>
        </p:nvSpPr>
        <p:spPr bwMode="auto">
          <a:xfrm flipV="1">
            <a:off x="2122488" y="4295775"/>
            <a:ext cx="144462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37" name="Line 13"/>
          <p:cNvSpPr>
            <a:spLocks noChangeShapeType="1"/>
          </p:cNvSpPr>
          <p:nvPr/>
        </p:nvSpPr>
        <p:spPr bwMode="auto">
          <a:xfrm>
            <a:off x="3562350" y="4295775"/>
            <a:ext cx="144463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38" name="Line 14"/>
          <p:cNvSpPr>
            <a:spLocks noChangeShapeType="1"/>
          </p:cNvSpPr>
          <p:nvPr/>
        </p:nvSpPr>
        <p:spPr bwMode="auto">
          <a:xfrm flipV="1">
            <a:off x="3562350" y="4295775"/>
            <a:ext cx="144463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39" name="Line 15"/>
          <p:cNvSpPr>
            <a:spLocks noChangeShapeType="1"/>
          </p:cNvSpPr>
          <p:nvPr/>
        </p:nvSpPr>
        <p:spPr bwMode="auto">
          <a:xfrm>
            <a:off x="1619250" y="4583113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40" name="Line 16"/>
          <p:cNvSpPr>
            <a:spLocks noChangeShapeType="1"/>
          </p:cNvSpPr>
          <p:nvPr/>
        </p:nvSpPr>
        <p:spPr bwMode="auto">
          <a:xfrm>
            <a:off x="2266950" y="4583113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41" name="Line 17"/>
          <p:cNvSpPr>
            <a:spLocks noChangeShapeType="1"/>
          </p:cNvSpPr>
          <p:nvPr/>
        </p:nvSpPr>
        <p:spPr bwMode="auto">
          <a:xfrm>
            <a:off x="1619250" y="4295775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42" name="Line 18"/>
          <p:cNvSpPr>
            <a:spLocks noChangeShapeType="1"/>
          </p:cNvSpPr>
          <p:nvPr/>
        </p:nvSpPr>
        <p:spPr bwMode="auto">
          <a:xfrm flipV="1">
            <a:off x="2266950" y="4294188"/>
            <a:ext cx="12969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44" name="Text Box 20"/>
          <p:cNvSpPr txBox="1">
            <a:spLocks noChangeArrowheads="1"/>
          </p:cNvSpPr>
          <p:nvPr/>
        </p:nvSpPr>
        <p:spPr bwMode="auto">
          <a:xfrm>
            <a:off x="252413" y="4222750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/>
              <a:t>D7</a:t>
            </a:r>
            <a:r>
              <a:rPr lang="zh-CN" altLang="en-US" sz="2000"/>
              <a:t>～</a:t>
            </a:r>
            <a:r>
              <a:rPr lang="en-US" altLang="zh-CN" sz="2000"/>
              <a:t>D0</a:t>
            </a:r>
            <a:endParaRPr lang="en-US" altLang="zh-CN" sz="2000" baseline="-25000"/>
          </a:p>
        </p:txBody>
      </p:sp>
      <p:sp>
        <p:nvSpPr>
          <p:cNvPr id="1229851" name="Line 27"/>
          <p:cNvSpPr>
            <a:spLocks noChangeShapeType="1"/>
          </p:cNvSpPr>
          <p:nvPr/>
        </p:nvSpPr>
        <p:spPr bwMode="auto">
          <a:xfrm>
            <a:off x="3706813" y="4294188"/>
            <a:ext cx="2233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52" name="Line 28"/>
          <p:cNvSpPr>
            <a:spLocks noChangeShapeType="1"/>
          </p:cNvSpPr>
          <p:nvPr/>
        </p:nvSpPr>
        <p:spPr bwMode="auto">
          <a:xfrm>
            <a:off x="3706813" y="4583113"/>
            <a:ext cx="2233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53" name="Line 29"/>
          <p:cNvSpPr>
            <a:spLocks noChangeShapeType="1"/>
          </p:cNvSpPr>
          <p:nvPr/>
        </p:nvSpPr>
        <p:spPr bwMode="auto">
          <a:xfrm>
            <a:off x="3275013" y="4943475"/>
            <a:ext cx="2665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54" name="Line 30"/>
          <p:cNvSpPr>
            <a:spLocks noChangeShapeType="1"/>
          </p:cNvSpPr>
          <p:nvPr/>
        </p:nvSpPr>
        <p:spPr bwMode="auto">
          <a:xfrm>
            <a:off x="2411413" y="5446713"/>
            <a:ext cx="1444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55" name="Line 31"/>
          <p:cNvSpPr>
            <a:spLocks noChangeShapeType="1"/>
          </p:cNvSpPr>
          <p:nvPr/>
        </p:nvSpPr>
        <p:spPr bwMode="auto">
          <a:xfrm>
            <a:off x="2555875" y="573405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56" name="Line 32"/>
          <p:cNvSpPr>
            <a:spLocks noChangeShapeType="1"/>
          </p:cNvSpPr>
          <p:nvPr/>
        </p:nvSpPr>
        <p:spPr bwMode="auto">
          <a:xfrm flipV="1">
            <a:off x="2916238" y="5446713"/>
            <a:ext cx="1444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60" name="Line 36"/>
          <p:cNvSpPr>
            <a:spLocks noChangeShapeType="1"/>
          </p:cNvSpPr>
          <p:nvPr/>
        </p:nvSpPr>
        <p:spPr bwMode="auto">
          <a:xfrm flipH="1">
            <a:off x="1619250" y="544671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61" name="Line 37"/>
          <p:cNvSpPr>
            <a:spLocks noChangeShapeType="1"/>
          </p:cNvSpPr>
          <p:nvPr/>
        </p:nvSpPr>
        <p:spPr bwMode="auto">
          <a:xfrm>
            <a:off x="3060700" y="54467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62" name="Line 38"/>
          <p:cNvSpPr>
            <a:spLocks noChangeShapeType="1"/>
          </p:cNvSpPr>
          <p:nvPr/>
        </p:nvSpPr>
        <p:spPr bwMode="auto">
          <a:xfrm>
            <a:off x="4787900" y="5446713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63" name="Line 39"/>
          <p:cNvSpPr>
            <a:spLocks noChangeShapeType="1"/>
          </p:cNvSpPr>
          <p:nvPr/>
        </p:nvSpPr>
        <p:spPr bwMode="auto">
          <a:xfrm>
            <a:off x="4140200" y="5446713"/>
            <a:ext cx="144463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64" name="Line 40"/>
          <p:cNvSpPr>
            <a:spLocks noChangeShapeType="1"/>
          </p:cNvSpPr>
          <p:nvPr/>
        </p:nvSpPr>
        <p:spPr bwMode="auto">
          <a:xfrm>
            <a:off x="4284663" y="573405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65" name="Line 41"/>
          <p:cNvSpPr>
            <a:spLocks noChangeShapeType="1"/>
          </p:cNvSpPr>
          <p:nvPr/>
        </p:nvSpPr>
        <p:spPr bwMode="auto">
          <a:xfrm flipV="1">
            <a:off x="4645025" y="5446713"/>
            <a:ext cx="144463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66" name="Line 42"/>
          <p:cNvSpPr>
            <a:spLocks noChangeShapeType="1"/>
          </p:cNvSpPr>
          <p:nvPr/>
        </p:nvSpPr>
        <p:spPr bwMode="auto">
          <a:xfrm>
            <a:off x="4067175" y="6022975"/>
            <a:ext cx="144463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67" name="Line 43"/>
          <p:cNvSpPr>
            <a:spLocks noChangeShapeType="1"/>
          </p:cNvSpPr>
          <p:nvPr/>
        </p:nvSpPr>
        <p:spPr bwMode="auto">
          <a:xfrm>
            <a:off x="4211638" y="6310313"/>
            <a:ext cx="646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68" name="Line 44"/>
          <p:cNvSpPr>
            <a:spLocks noChangeShapeType="1"/>
          </p:cNvSpPr>
          <p:nvPr/>
        </p:nvSpPr>
        <p:spPr bwMode="auto">
          <a:xfrm flipV="1">
            <a:off x="4857750" y="6022975"/>
            <a:ext cx="144463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69" name="Line 45"/>
          <p:cNvSpPr>
            <a:spLocks noChangeShapeType="1"/>
          </p:cNvSpPr>
          <p:nvPr/>
        </p:nvSpPr>
        <p:spPr bwMode="auto">
          <a:xfrm flipH="1">
            <a:off x="1619250" y="6022975"/>
            <a:ext cx="2449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70" name="Line 46"/>
          <p:cNvSpPr>
            <a:spLocks noChangeShapeType="1"/>
          </p:cNvSpPr>
          <p:nvPr/>
        </p:nvSpPr>
        <p:spPr bwMode="auto">
          <a:xfrm>
            <a:off x="5003800" y="602297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71" name="Freeform 47"/>
          <p:cNvSpPr>
            <a:spLocks/>
          </p:cNvSpPr>
          <p:nvPr/>
        </p:nvSpPr>
        <p:spPr bwMode="auto">
          <a:xfrm>
            <a:off x="3708400" y="4149725"/>
            <a:ext cx="215900" cy="2160588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0" y="454"/>
              </a:cxn>
              <a:cxn ang="0">
                <a:pos x="136" y="953"/>
              </a:cxn>
              <a:cxn ang="0">
                <a:pos x="0" y="1361"/>
              </a:cxn>
            </a:cxnLst>
            <a:rect l="0" t="0" r="r" b="b"/>
            <a:pathLst>
              <a:path w="136" h="1361">
                <a:moveTo>
                  <a:pt x="136" y="0"/>
                </a:moveTo>
                <a:cubicBezTo>
                  <a:pt x="68" y="147"/>
                  <a:pt x="0" y="295"/>
                  <a:pt x="0" y="454"/>
                </a:cubicBezTo>
                <a:cubicBezTo>
                  <a:pt x="0" y="613"/>
                  <a:pt x="136" y="802"/>
                  <a:pt x="136" y="953"/>
                </a:cubicBezTo>
                <a:cubicBezTo>
                  <a:pt x="136" y="1104"/>
                  <a:pt x="68" y="1232"/>
                  <a:pt x="0" y="1361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72" name="Freeform 48"/>
          <p:cNvSpPr>
            <a:spLocks/>
          </p:cNvSpPr>
          <p:nvPr/>
        </p:nvSpPr>
        <p:spPr bwMode="auto">
          <a:xfrm>
            <a:off x="3779838" y="4149725"/>
            <a:ext cx="215900" cy="2160588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0" y="454"/>
              </a:cxn>
              <a:cxn ang="0">
                <a:pos x="136" y="953"/>
              </a:cxn>
              <a:cxn ang="0">
                <a:pos x="0" y="1361"/>
              </a:cxn>
            </a:cxnLst>
            <a:rect l="0" t="0" r="r" b="b"/>
            <a:pathLst>
              <a:path w="136" h="1361">
                <a:moveTo>
                  <a:pt x="136" y="0"/>
                </a:moveTo>
                <a:cubicBezTo>
                  <a:pt x="68" y="147"/>
                  <a:pt x="0" y="295"/>
                  <a:pt x="0" y="454"/>
                </a:cubicBezTo>
                <a:cubicBezTo>
                  <a:pt x="0" y="613"/>
                  <a:pt x="136" y="802"/>
                  <a:pt x="136" y="953"/>
                </a:cubicBezTo>
                <a:cubicBezTo>
                  <a:pt x="136" y="1104"/>
                  <a:pt x="68" y="1232"/>
                  <a:pt x="0" y="1361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73" name="Text Box 49"/>
          <p:cNvSpPr txBox="1">
            <a:spLocks noChangeArrowheads="1"/>
          </p:cNvSpPr>
          <p:nvPr/>
        </p:nvSpPr>
        <p:spPr bwMode="auto">
          <a:xfrm>
            <a:off x="252413" y="4870450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/>
              <a:t>CSx</a:t>
            </a:r>
            <a:endParaRPr lang="en-US" altLang="zh-CN" sz="2000" baseline="-25000"/>
          </a:p>
        </p:txBody>
      </p:sp>
      <p:sp>
        <p:nvSpPr>
          <p:cNvPr id="1229874" name="Text Box 50"/>
          <p:cNvSpPr txBox="1">
            <a:spLocks noChangeArrowheads="1"/>
          </p:cNvSpPr>
          <p:nvPr/>
        </p:nvSpPr>
        <p:spPr bwMode="auto">
          <a:xfrm>
            <a:off x="252413" y="5373688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/>
              <a:t>IOW</a:t>
            </a:r>
            <a:endParaRPr lang="en-US" altLang="zh-CN" sz="2000" baseline="-25000"/>
          </a:p>
        </p:txBody>
      </p:sp>
      <p:sp>
        <p:nvSpPr>
          <p:cNvPr id="1229875" name="Text Box 51"/>
          <p:cNvSpPr txBox="1">
            <a:spLocks noChangeArrowheads="1"/>
          </p:cNvSpPr>
          <p:nvPr/>
        </p:nvSpPr>
        <p:spPr bwMode="auto">
          <a:xfrm>
            <a:off x="252413" y="5949950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/>
              <a:t>XFER</a:t>
            </a:r>
            <a:endParaRPr lang="en-US" altLang="zh-CN" sz="2000" baseline="-25000"/>
          </a:p>
        </p:txBody>
      </p:sp>
      <p:sp>
        <p:nvSpPr>
          <p:cNvPr id="1229876" name="Line 52"/>
          <p:cNvSpPr>
            <a:spLocks noChangeShapeType="1"/>
          </p:cNvSpPr>
          <p:nvPr/>
        </p:nvSpPr>
        <p:spPr bwMode="auto">
          <a:xfrm>
            <a:off x="996950" y="4914900"/>
            <a:ext cx="43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77" name="Line 53"/>
          <p:cNvSpPr>
            <a:spLocks noChangeShapeType="1"/>
          </p:cNvSpPr>
          <p:nvPr/>
        </p:nvSpPr>
        <p:spPr bwMode="auto">
          <a:xfrm>
            <a:off x="892175" y="5419725"/>
            <a:ext cx="542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78" name="Line 54"/>
          <p:cNvSpPr>
            <a:spLocks noChangeShapeType="1"/>
          </p:cNvSpPr>
          <p:nvPr/>
        </p:nvSpPr>
        <p:spPr bwMode="auto">
          <a:xfrm>
            <a:off x="758825" y="6000750"/>
            <a:ext cx="676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79" name="Line 55"/>
          <p:cNvSpPr>
            <a:spLocks noChangeShapeType="1"/>
          </p:cNvSpPr>
          <p:nvPr/>
        </p:nvSpPr>
        <p:spPr bwMode="auto">
          <a:xfrm>
            <a:off x="2987675" y="4149725"/>
            <a:ext cx="0" cy="2232025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9880" name="Line 56"/>
          <p:cNvSpPr>
            <a:spLocks noChangeShapeType="1"/>
          </p:cNvSpPr>
          <p:nvPr/>
        </p:nvSpPr>
        <p:spPr bwMode="auto">
          <a:xfrm>
            <a:off x="4716463" y="4149725"/>
            <a:ext cx="0" cy="22320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685A-78DA-4199-AA5F-481084D979BC}" type="slidenum">
              <a:rPr lang="zh-CN" altLang="en-US"/>
              <a:pPr/>
              <a:t>23</a:t>
            </a:fld>
            <a:endParaRPr lang="en-US" altLang="zh-CN"/>
          </a:p>
        </p:txBody>
      </p:sp>
      <p:graphicFrame>
        <p:nvGraphicFramePr>
          <p:cNvPr id="1230852" name="Object 4"/>
          <p:cNvGraphicFramePr>
            <a:graphicFrameLocks noChangeAspect="1"/>
          </p:cNvGraphicFramePr>
          <p:nvPr/>
        </p:nvGraphicFramePr>
        <p:xfrm>
          <a:off x="612775" y="849313"/>
          <a:ext cx="7920038" cy="49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54" name="Visio" r:id="rId3" imgW="8566551" imgH="5361717" progId="Visio.Drawing.11">
                  <p:embed/>
                </p:oleObj>
              </mc:Choice>
              <mc:Fallback>
                <p:oleObj name="Visio" r:id="rId3" imgW="8566551" imgH="5361717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849313"/>
                        <a:ext cx="7920038" cy="495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796083" y="2657142"/>
            <a:ext cx="53786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09E5F1-42ED-4A41-A00F-DF436B783400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/>
          <a:lstStyle/>
          <a:p>
            <a:pPr marL="444500" indent="-44450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/>
              <a:t>4</a:t>
            </a:r>
            <a:r>
              <a:rPr lang="zh-CN" altLang="en-US" sz="2800" b="1"/>
              <a:t>）与</a:t>
            </a:r>
            <a:r>
              <a:rPr lang="en-US" altLang="zh-CN" sz="2800" b="1"/>
              <a:t>CPU</a:t>
            </a:r>
            <a:r>
              <a:rPr lang="zh-CN" altLang="en-US" sz="2800" b="1"/>
              <a:t>接口及编程</a:t>
            </a:r>
          </a:p>
          <a:p>
            <a:pPr marL="444500" indent="-444500">
              <a:spcBef>
                <a:spcPct val="10000"/>
              </a:spcBef>
            </a:pPr>
            <a:r>
              <a:rPr lang="zh-CN" altLang="en-US" sz="2800" b="1"/>
              <a:t>多路</a:t>
            </a:r>
            <a:r>
              <a:rPr lang="en-US" altLang="zh-CN" sz="2800" b="1"/>
              <a:t>DAC</a:t>
            </a:r>
            <a:r>
              <a:rPr lang="zh-CN" altLang="en-US" sz="2800" b="1"/>
              <a:t>，输出同步</a:t>
            </a:r>
          </a:p>
          <a:p>
            <a:pPr marL="630238" lvl="1" indent="-6350">
              <a:spcBef>
                <a:spcPct val="10000"/>
              </a:spcBef>
              <a:buFont typeface="Wingdings" pitchFamily="2" charset="2"/>
              <a:buNone/>
            </a:pPr>
            <a:endParaRPr lang="en-US" altLang="zh-CN" b="1">
              <a:latin typeface="Times New Roman" pitchFamily="18" charset="0"/>
            </a:endParaRPr>
          </a:p>
          <a:p>
            <a:pPr marL="6302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</a:rPr>
              <a:t>MOV	AL, data1</a:t>
            </a:r>
            <a:endParaRPr lang="zh-CN" altLang="en-US" b="1">
              <a:latin typeface="Times New Roman" pitchFamily="18" charset="0"/>
            </a:endParaRPr>
          </a:p>
          <a:p>
            <a:pPr marL="6302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</a:rPr>
              <a:t>OUT	Port1, AL	; data1→</a:t>
            </a:r>
            <a:r>
              <a:rPr lang="zh-CN" altLang="en-US" b="1">
                <a:latin typeface="Times New Roman" pitchFamily="18" charset="0"/>
              </a:rPr>
              <a:t>第一片</a:t>
            </a:r>
            <a:r>
              <a:rPr lang="en-US" altLang="zh-CN" b="1">
                <a:latin typeface="Times New Roman" pitchFamily="18" charset="0"/>
              </a:rPr>
              <a:t>0832</a:t>
            </a:r>
            <a:r>
              <a:rPr lang="zh-CN" altLang="en-US" b="1">
                <a:latin typeface="Times New Roman" pitchFamily="18" charset="0"/>
              </a:rPr>
              <a:t>的</a:t>
            </a:r>
            <a:r>
              <a:rPr lang="en-US" altLang="zh-CN" b="1">
                <a:latin typeface="Times New Roman" pitchFamily="18" charset="0"/>
              </a:rPr>
              <a:t>R1</a:t>
            </a:r>
            <a:r>
              <a:rPr lang="zh-CN" altLang="en-US" b="1">
                <a:latin typeface="Times New Roman" pitchFamily="18" charset="0"/>
              </a:rPr>
              <a:t>锁存</a:t>
            </a:r>
            <a:endParaRPr lang="en-US" altLang="zh-CN" b="1">
              <a:latin typeface="Times New Roman" pitchFamily="18" charset="0"/>
            </a:endParaRPr>
          </a:p>
          <a:p>
            <a:pPr marL="6302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</a:rPr>
              <a:t>MOV	AL, data2</a:t>
            </a:r>
          </a:p>
          <a:p>
            <a:pPr marL="6302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</a:rPr>
              <a:t>OUT	Port2, AL	; data2→</a:t>
            </a:r>
            <a:r>
              <a:rPr lang="zh-CN" altLang="en-US" b="1">
                <a:latin typeface="Times New Roman" pitchFamily="18" charset="0"/>
              </a:rPr>
              <a:t>第二片</a:t>
            </a:r>
            <a:r>
              <a:rPr lang="en-US" altLang="zh-CN" b="1">
                <a:latin typeface="Times New Roman" pitchFamily="18" charset="0"/>
              </a:rPr>
              <a:t>0832</a:t>
            </a:r>
            <a:r>
              <a:rPr lang="zh-CN" altLang="en-US" b="1">
                <a:latin typeface="Times New Roman" pitchFamily="18" charset="0"/>
              </a:rPr>
              <a:t>的</a:t>
            </a:r>
            <a:r>
              <a:rPr lang="en-US" altLang="zh-CN" b="1">
                <a:latin typeface="Times New Roman" pitchFamily="18" charset="0"/>
              </a:rPr>
              <a:t>R1</a:t>
            </a:r>
            <a:r>
              <a:rPr lang="zh-CN" altLang="en-US" b="1">
                <a:latin typeface="Times New Roman" pitchFamily="18" charset="0"/>
              </a:rPr>
              <a:t>锁存</a:t>
            </a:r>
            <a:endParaRPr lang="en-US" altLang="zh-CN" b="1">
              <a:latin typeface="Times New Roman" pitchFamily="18" charset="0"/>
            </a:endParaRPr>
          </a:p>
          <a:p>
            <a:pPr marL="6302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>
                <a:latin typeface="宋体"/>
              </a:rPr>
              <a:t>…………</a:t>
            </a:r>
            <a:endParaRPr lang="en-US" altLang="zh-CN" b="1">
              <a:latin typeface="Times New Roman" pitchFamily="18" charset="0"/>
            </a:endParaRPr>
          </a:p>
          <a:p>
            <a:pPr marL="6302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</a:rPr>
              <a:t>OUT	PortX, AL	; </a:t>
            </a:r>
            <a:r>
              <a:rPr lang="zh-CN" altLang="en-US" b="1">
                <a:latin typeface="Times New Roman" pitchFamily="18" charset="0"/>
              </a:rPr>
              <a:t>不实际输出数据，只是同开</a:t>
            </a:r>
          </a:p>
          <a:p>
            <a:pPr marL="630238" lvl="1" indent="-635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</a:rPr>
              <a:t>					</a:t>
            </a:r>
            <a:r>
              <a:rPr lang="en-US" altLang="zh-CN" b="1">
                <a:latin typeface="Times New Roman" pitchFamily="18" charset="0"/>
              </a:rPr>
              <a:t>; </a:t>
            </a:r>
            <a:r>
              <a:rPr lang="zh-CN" altLang="en-US" b="1">
                <a:latin typeface="Times New Roman" pitchFamily="18" charset="0"/>
              </a:rPr>
              <a:t>两片第二级缓冲的控制端。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典型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DAC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芯片</a:t>
            </a:r>
          </a:p>
        </p:txBody>
      </p:sp>
      <p:sp>
        <p:nvSpPr>
          <p:cNvPr id="1231918" name="Text Box 46"/>
          <p:cNvSpPr txBox="1">
            <a:spLocks noChangeArrowheads="1"/>
          </p:cNvSpPr>
          <p:nvPr/>
        </p:nvSpPr>
        <p:spPr bwMode="auto">
          <a:xfrm>
            <a:off x="4114800" y="2447925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CS1</a:t>
            </a:r>
            <a:endParaRPr lang="en-US" altLang="zh-CN" sz="2000" baseline="-25000">
              <a:solidFill>
                <a:srgbClr val="FF0000"/>
              </a:solidFill>
            </a:endParaRPr>
          </a:p>
        </p:txBody>
      </p:sp>
      <p:sp>
        <p:nvSpPr>
          <p:cNvPr id="1231919" name="Line 47"/>
          <p:cNvSpPr>
            <a:spLocks noChangeShapeType="1"/>
          </p:cNvSpPr>
          <p:nvPr/>
        </p:nvSpPr>
        <p:spPr bwMode="auto">
          <a:xfrm>
            <a:off x="4859338" y="2492375"/>
            <a:ext cx="438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1920" name="Text Box 48"/>
          <p:cNvSpPr txBox="1">
            <a:spLocks noChangeArrowheads="1"/>
          </p:cNvSpPr>
          <p:nvPr/>
        </p:nvSpPr>
        <p:spPr bwMode="auto">
          <a:xfrm>
            <a:off x="4140200" y="3644900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CS2</a:t>
            </a:r>
            <a:endParaRPr lang="en-US" altLang="zh-CN" sz="2000" baseline="-25000">
              <a:solidFill>
                <a:srgbClr val="FF0000"/>
              </a:solidFill>
            </a:endParaRPr>
          </a:p>
        </p:txBody>
      </p:sp>
      <p:sp>
        <p:nvSpPr>
          <p:cNvPr id="1231921" name="Line 49"/>
          <p:cNvSpPr>
            <a:spLocks noChangeShapeType="1"/>
          </p:cNvSpPr>
          <p:nvPr/>
        </p:nvSpPr>
        <p:spPr bwMode="auto">
          <a:xfrm>
            <a:off x="4884738" y="3689350"/>
            <a:ext cx="438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1922" name="Text Box 50"/>
          <p:cNvSpPr txBox="1">
            <a:spLocks noChangeArrowheads="1"/>
          </p:cNvSpPr>
          <p:nvPr/>
        </p:nvSpPr>
        <p:spPr bwMode="auto">
          <a:xfrm>
            <a:off x="2339975" y="6164263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XFER</a:t>
            </a:r>
            <a:endParaRPr lang="en-US" altLang="zh-CN" sz="2000" baseline="-25000">
              <a:solidFill>
                <a:srgbClr val="FF0000"/>
              </a:solidFill>
            </a:endParaRPr>
          </a:p>
        </p:txBody>
      </p:sp>
      <p:sp>
        <p:nvSpPr>
          <p:cNvPr id="1231923" name="Line 51"/>
          <p:cNvSpPr>
            <a:spLocks noChangeShapeType="1"/>
          </p:cNvSpPr>
          <p:nvPr/>
        </p:nvSpPr>
        <p:spPr bwMode="auto">
          <a:xfrm>
            <a:off x="2846388" y="6215063"/>
            <a:ext cx="6762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1924" name="Freeform 52"/>
          <p:cNvSpPr>
            <a:spLocks/>
          </p:cNvSpPr>
          <p:nvPr/>
        </p:nvSpPr>
        <p:spPr bwMode="auto">
          <a:xfrm>
            <a:off x="2987675" y="2708275"/>
            <a:ext cx="1800225" cy="576263"/>
          </a:xfrm>
          <a:custGeom>
            <a:avLst/>
            <a:gdLst/>
            <a:ahLst/>
            <a:cxnLst>
              <a:cxn ang="0">
                <a:pos x="0" y="363"/>
              </a:cxn>
              <a:cxn ang="0">
                <a:pos x="1134" y="0"/>
              </a:cxn>
            </a:cxnLst>
            <a:rect l="0" t="0" r="r" b="b"/>
            <a:pathLst>
              <a:path w="1134" h="363">
                <a:moveTo>
                  <a:pt x="0" y="363"/>
                </a:moveTo>
                <a:cubicBezTo>
                  <a:pt x="0" y="363"/>
                  <a:pt x="567" y="181"/>
                  <a:pt x="1134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1925" name="Freeform 53"/>
          <p:cNvSpPr>
            <a:spLocks/>
          </p:cNvSpPr>
          <p:nvPr/>
        </p:nvSpPr>
        <p:spPr bwMode="auto">
          <a:xfrm>
            <a:off x="2987675" y="3860800"/>
            <a:ext cx="1800225" cy="36036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499" y="91"/>
              </a:cxn>
              <a:cxn ang="0">
                <a:pos x="1134" y="0"/>
              </a:cxn>
            </a:cxnLst>
            <a:rect l="0" t="0" r="r" b="b"/>
            <a:pathLst>
              <a:path w="1134" h="227">
                <a:moveTo>
                  <a:pt x="0" y="227"/>
                </a:moveTo>
                <a:cubicBezTo>
                  <a:pt x="155" y="178"/>
                  <a:pt x="310" y="129"/>
                  <a:pt x="499" y="91"/>
                </a:cubicBezTo>
                <a:cubicBezTo>
                  <a:pt x="688" y="53"/>
                  <a:pt x="911" y="26"/>
                  <a:pt x="1134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1926" name="Line 54"/>
          <p:cNvSpPr>
            <a:spLocks noChangeShapeType="1"/>
          </p:cNvSpPr>
          <p:nvPr/>
        </p:nvSpPr>
        <p:spPr bwMode="auto">
          <a:xfrm>
            <a:off x="2627313" y="5445125"/>
            <a:ext cx="360362" cy="6477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1927" name="AutoShape 55"/>
          <p:cNvSpPr>
            <a:spLocks/>
          </p:cNvSpPr>
          <p:nvPr/>
        </p:nvSpPr>
        <p:spPr bwMode="auto">
          <a:xfrm>
            <a:off x="611188" y="2636838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928" name="AutoShape 56"/>
          <p:cNvSpPr>
            <a:spLocks/>
          </p:cNvSpPr>
          <p:nvPr/>
        </p:nvSpPr>
        <p:spPr bwMode="auto">
          <a:xfrm>
            <a:off x="611188" y="3644900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1700213"/>
            <a:ext cx="7883525" cy="2592387"/>
          </a:xfrm>
          <a:noFill/>
          <a:ln/>
        </p:spPr>
        <p:txBody>
          <a:bodyPr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ea typeface="黑体" pitchFamily="2" charset="-122"/>
              </a:rPr>
              <a:t>微机原理及接口技术</a:t>
            </a:r>
            <a:endParaRPr lang="zh-CN" altLang="en-US" sz="4400">
              <a:solidFill>
                <a:srgbClr val="FFFF00"/>
              </a:solidFill>
              <a:ea typeface="黑体" pitchFamily="2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7200">
                <a:solidFill>
                  <a:srgbClr val="FFFFFF"/>
                </a:solidFill>
                <a:ea typeface="黑体" pitchFamily="2" charset="-122"/>
              </a:rPr>
              <a:t>8</a:t>
            </a: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章  基于总线的</a:t>
            </a:r>
            <a:r>
              <a:rPr lang="en-US" altLang="zh-CN" sz="4000">
                <a:solidFill>
                  <a:srgbClr val="FFFFFF"/>
                </a:solidFill>
                <a:ea typeface="黑体" pitchFamily="2" charset="-122"/>
              </a:rPr>
              <a:t>I/O</a:t>
            </a: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接口设计</a:t>
            </a:r>
            <a:endParaRPr lang="en-US" altLang="zh-CN" sz="4000">
              <a:solidFill>
                <a:srgbClr val="FFFFFF"/>
              </a:solidFill>
              <a:ea typeface="黑体" pitchFamily="2" charset="-122"/>
            </a:endParaRPr>
          </a:p>
        </p:txBody>
      </p:sp>
      <p:sp>
        <p:nvSpPr>
          <p:cNvPr id="1238019" name="Rectangle 3"/>
          <p:cNvSpPr>
            <a:spLocks noChangeArrowheads="1"/>
          </p:cNvSpPr>
          <p:nvPr/>
        </p:nvSpPr>
        <p:spPr bwMode="auto">
          <a:xfrm>
            <a:off x="611188" y="4437063"/>
            <a:ext cx="83534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8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8.1  </a:t>
            </a:r>
            <a:r>
              <a:rPr lang="zh-CN" altLang="en-US" sz="38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基于</a:t>
            </a:r>
            <a:r>
              <a:rPr lang="en-US" altLang="zh-CN" sz="38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ISA</a:t>
            </a:r>
            <a:r>
              <a:rPr lang="zh-CN" altLang="en-US" sz="38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总线的</a:t>
            </a:r>
            <a:r>
              <a:rPr lang="en-US" altLang="zh-CN" sz="38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I/O</a:t>
            </a:r>
            <a:r>
              <a:rPr lang="zh-CN" altLang="en-US" sz="38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接口设计</a:t>
            </a:r>
          </a:p>
          <a:p>
            <a:pPr algn="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400" dirty="0">
                <a:solidFill>
                  <a:srgbClr val="CC0000"/>
                </a:solidFill>
                <a:latin typeface="Arial" charset="0"/>
                <a:ea typeface="黑体" pitchFamily="2" charset="-122"/>
              </a:rPr>
              <a:t>8.1.4  A/D </a:t>
            </a:r>
            <a:r>
              <a:rPr lang="zh-CN" altLang="en-US" sz="3400" dirty="0">
                <a:solidFill>
                  <a:srgbClr val="CC0000"/>
                </a:solidFill>
                <a:latin typeface="Arial" charset="0"/>
                <a:ea typeface="黑体" pitchFamily="2" charset="-122"/>
              </a:rPr>
              <a:t>与 </a:t>
            </a:r>
            <a:r>
              <a:rPr lang="en-US" altLang="zh-CN" sz="3400" dirty="0">
                <a:solidFill>
                  <a:srgbClr val="CC0000"/>
                </a:solidFill>
                <a:latin typeface="Arial" charset="0"/>
                <a:ea typeface="黑体" pitchFamily="2" charset="-122"/>
              </a:rPr>
              <a:t>D/A </a:t>
            </a:r>
            <a:r>
              <a:rPr lang="zh-CN" altLang="en-US" sz="3400" dirty="0">
                <a:solidFill>
                  <a:srgbClr val="CC0000"/>
                </a:solidFill>
                <a:latin typeface="Arial" charset="0"/>
                <a:ea typeface="黑体" pitchFamily="2" charset="-122"/>
              </a:rPr>
              <a:t>变换器接口</a:t>
            </a:r>
          </a:p>
          <a:p>
            <a:pPr algn="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800" dirty="0" smtClean="0">
                <a:solidFill>
                  <a:srgbClr val="FF6600"/>
                </a:solidFill>
                <a:ea typeface="黑体" pitchFamily="2" charset="-122"/>
              </a:rPr>
              <a:t>P356</a:t>
            </a:r>
            <a:r>
              <a:rPr lang="en-US" altLang="zh-CN" sz="380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80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2. </a:t>
            </a:r>
            <a:r>
              <a:rPr lang="en-US" altLang="zh-CN" sz="3800" dirty="0">
                <a:solidFill>
                  <a:srgbClr val="D60093"/>
                </a:solidFill>
                <a:latin typeface="Arial" charset="0"/>
                <a:ea typeface="黑体" pitchFamily="2" charset="-122"/>
              </a:rPr>
              <a:t>A/D</a:t>
            </a:r>
            <a:r>
              <a:rPr lang="en-US" altLang="zh-CN" sz="3800" dirty="0">
                <a:solidFill>
                  <a:srgbClr val="008000"/>
                </a:solidFill>
                <a:ea typeface="黑体" pitchFamily="2" charset="-122"/>
              </a:rPr>
              <a:t>:</a:t>
            </a:r>
            <a:r>
              <a:rPr lang="en-US" altLang="zh-CN" sz="380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3800" b="0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模拟</a:t>
            </a:r>
            <a:r>
              <a:rPr lang="zh-CN" altLang="en-US" sz="3800" b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到</a:t>
            </a:r>
            <a:r>
              <a:rPr lang="zh-CN" altLang="en-US" sz="3800" b="0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数字</a:t>
            </a:r>
            <a:r>
              <a:rPr lang="zh-CN" altLang="en-US" sz="3800" b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变换器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8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8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8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8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23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528A4-0DBA-4524-BC3F-A6513F74EBC6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12875"/>
            <a:ext cx="8137525" cy="5256213"/>
          </a:xfrm>
        </p:spPr>
        <p:txBody>
          <a:bodyPr/>
          <a:lstStyle/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时间</a:t>
            </a:r>
            <a:r>
              <a:rPr lang="zh-CN" altLang="en-US" sz="2800" b="1"/>
              <a:t>连续、</a:t>
            </a:r>
            <a:r>
              <a:rPr lang="zh-CN" altLang="en-US" sz="2800" b="1">
                <a:solidFill>
                  <a:srgbClr val="0000FF"/>
                </a:solidFill>
              </a:rPr>
              <a:t>幅值</a:t>
            </a:r>
            <a:r>
              <a:rPr lang="zh-CN" altLang="en-US" sz="2800" b="1"/>
              <a:t>连续的</a:t>
            </a:r>
            <a:r>
              <a:rPr lang="zh-CN" altLang="en-US" sz="2800" b="1">
                <a:solidFill>
                  <a:srgbClr val="FF0000"/>
                </a:solidFill>
              </a:rPr>
              <a:t>模拟量</a:t>
            </a:r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endParaRPr lang="zh-CN" altLang="en-US" sz="2800" b="1"/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时间</a:t>
            </a:r>
            <a:r>
              <a:rPr lang="zh-CN" altLang="en-US" sz="2800" b="1"/>
              <a:t>离散、</a:t>
            </a:r>
            <a:r>
              <a:rPr lang="zh-CN" altLang="en-US" sz="2800" b="1">
                <a:solidFill>
                  <a:srgbClr val="0000FF"/>
                </a:solidFill>
              </a:rPr>
              <a:t>幅值</a:t>
            </a:r>
            <a:r>
              <a:rPr lang="zh-CN" altLang="en-US" sz="2800" b="1"/>
              <a:t>离散的</a:t>
            </a:r>
            <a:r>
              <a:rPr lang="zh-CN" altLang="en-US" sz="2800" b="1">
                <a:solidFill>
                  <a:srgbClr val="FF0000"/>
                </a:solidFill>
              </a:rPr>
              <a:t>数字量</a:t>
            </a:r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endParaRPr lang="zh-CN" altLang="en-US" sz="2800" b="1"/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endParaRPr lang="zh-CN" altLang="en-US" sz="2800" b="1"/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/>
              <a:t>取样、保持、量化、编码</a:t>
            </a:r>
          </a:p>
        </p:txBody>
      </p:sp>
      <p:sp>
        <p:nvSpPr>
          <p:cNvPr id="1128452" name="AutoShape 4"/>
          <p:cNvSpPr>
            <a:spLocks noChangeArrowheads="1"/>
          </p:cNvSpPr>
          <p:nvPr/>
        </p:nvSpPr>
        <p:spPr bwMode="auto">
          <a:xfrm rot="5400000">
            <a:off x="4714875" y="2060576"/>
            <a:ext cx="649287" cy="360362"/>
          </a:xfrm>
          <a:prstGeom prst="notchedRightArrow">
            <a:avLst>
              <a:gd name="adj1" fmla="val 49787"/>
              <a:gd name="adj2" fmla="val 72471"/>
            </a:avLst>
          </a:prstGeom>
          <a:solidFill>
            <a:srgbClr val="FF66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453" name="Text Box 5"/>
          <p:cNvSpPr txBox="1">
            <a:spLocks noChangeArrowheads="1"/>
          </p:cNvSpPr>
          <p:nvPr/>
        </p:nvSpPr>
        <p:spPr bwMode="auto">
          <a:xfrm>
            <a:off x="7164388" y="1412875"/>
            <a:ext cx="1152525" cy="18811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zh-CN" altLang="en-US">
                <a:solidFill>
                  <a:srgbClr val="009900"/>
                </a:solidFill>
              </a:rPr>
              <a:t>温度、</a:t>
            </a:r>
          </a:p>
          <a:p>
            <a:pPr algn="l">
              <a:spcBef>
                <a:spcPct val="30000"/>
              </a:spcBef>
            </a:pPr>
            <a:r>
              <a:rPr lang="zh-CN" altLang="en-US">
                <a:solidFill>
                  <a:srgbClr val="009900"/>
                </a:solidFill>
              </a:rPr>
              <a:t>压力、</a:t>
            </a:r>
          </a:p>
          <a:p>
            <a:pPr algn="l">
              <a:spcBef>
                <a:spcPct val="30000"/>
              </a:spcBef>
            </a:pPr>
            <a:r>
              <a:rPr lang="zh-CN" altLang="en-US">
                <a:solidFill>
                  <a:srgbClr val="009900"/>
                </a:solidFill>
              </a:rPr>
              <a:t>速度、</a:t>
            </a:r>
          </a:p>
          <a:p>
            <a:pPr algn="l">
              <a:spcBef>
                <a:spcPct val="3000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……</a:t>
            </a:r>
            <a:endParaRPr lang="en-US" altLang="zh-CN">
              <a:solidFill>
                <a:srgbClr val="009900"/>
              </a:solidFill>
            </a:endParaRPr>
          </a:p>
        </p:txBody>
      </p:sp>
      <p:sp>
        <p:nvSpPr>
          <p:cNvPr id="1128454" name="Line 6"/>
          <p:cNvSpPr>
            <a:spLocks noChangeShapeType="1"/>
          </p:cNvSpPr>
          <p:nvPr/>
        </p:nvSpPr>
        <p:spPr bwMode="auto">
          <a:xfrm>
            <a:off x="5724525" y="1700213"/>
            <a:ext cx="143986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455" name="AutoShape 7"/>
          <p:cNvSpPr>
            <a:spLocks/>
          </p:cNvSpPr>
          <p:nvPr/>
        </p:nvSpPr>
        <p:spPr bwMode="auto">
          <a:xfrm rot="-5400000">
            <a:off x="1727994" y="3896519"/>
            <a:ext cx="287338" cy="1943100"/>
          </a:xfrm>
          <a:prstGeom prst="leftBrace">
            <a:avLst>
              <a:gd name="adj1" fmla="val 39197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456" name="AutoShape 8"/>
          <p:cNvSpPr>
            <a:spLocks/>
          </p:cNvSpPr>
          <p:nvPr/>
        </p:nvSpPr>
        <p:spPr bwMode="auto">
          <a:xfrm rot="-5400000">
            <a:off x="3815557" y="3967956"/>
            <a:ext cx="287338" cy="1800225"/>
          </a:xfrm>
          <a:prstGeom prst="leftBrace">
            <a:avLst>
              <a:gd name="adj1" fmla="val 3631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457" name="Text Box 9"/>
          <p:cNvSpPr txBox="1">
            <a:spLocks noChangeArrowheads="1"/>
          </p:cNvSpPr>
          <p:nvPr/>
        </p:nvSpPr>
        <p:spPr bwMode="auto">
          <a:xfrm>
            <a:off x="6804025" y="3429000"/>
            <a:ext cx="18002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zh-CN" altLang="en-US">
                <a:solidFill>
                  <a:srgbClr val="009900"/>
                </a:solidFill>
              </a:rPr>
              <a:t>电流、电压</a:t>
            </a:r>
            <a:endParaRPr lang="en-US" altLang="zh-CN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12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2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128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128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128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128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2" grpId="0" animBg="1"/>
      <p:bldP spid="1128454" grpId="0" animBg="1"/>
      <p:bldP spid="1128455" grpId="0" animBg="1"/>
      <p:bldP spid="11284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135E0E-083A-49DE-8A23-C3BC433F1103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工作原理、结构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/>
              <a:t>A/D</a:t>
            </a:r>
            <a:r>
              <a:rPr lang="zh-CN" altLang="en-US" sz="2800" b="1"/>
              <a:t>变换器按</a:t>
            </a:r>
            <a:r>
              <a:rPr lang="zh-CN" altLang="en-US" sz="2800" b="1">
                <a:solidFill>
                  <a:srgbClr val="CC0000"/>
                </a:solidFill>
              </a:rPr>
              <a:t>工作原理</a:t>
            </a:r>
            <a:r>
              <a:rPr lang="en-US" altLang="zh-CN" sz="2800" b="1">
                <a:solidFill>
                  <a:srgbClr val="CC0000"/>
                </a:solidFill>
              </a:rPr>
              <a:t>/</a:t>
            </a:r>
            <a:r>
              <a:rPr lang="zh-CN" altLang="en-US" sz="2800" b="1">
                <a:solidFill>
                  <a:srgbClr val="CC0000"/>
                </a:solidFill>
              </a:rPr>
              <a:t>结构</a:t>
            </a:r>
            <a:r>
              <a:rPr lang="zh-CN" altLang="en-US" sz="2800" b="1"/>
              <a:t>分类：</a:t>
            </a:r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endParaRPr lang="zh-CN" altLang="en-US" sz="2800" b="1"/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/>
              <a:t>	并行比较型</a:t>
            </a:r>
            <a:r>
              <a:rPr lang="en-US" altLang="zh-CN" sz="2800" b="1"/>
              <a:t>A/D</a:t>
            </a:r>
            <a:r>
              <a:rPr lang="zh-CN" altLang="en-US" sz="2800" b="1"/>
              <a:t>转换器</a:t>
            </a:r>
          </a:p>
          <a:p>
            <a:pPr marL="444500" indent="-444500"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800" b="1"/>
              <a:t>			</a:t>
            </a:r>
            <a:r>
              <a:rPr lang="en-US" altLang="zh-CN" sz="2800" b="1">
                <a:solidFill>
                  <a:srgbClr val="0000FF"/>
                </a:solidFill>
              </a:rPr>
              <a:t>n</a:t>
            </a:r>
            <a:r>
              <a:rPr lang="zh-CN" altLang="en-US" sz="2800" b="1">
                <a:solidFill>
                  <a:srgbClr val="0000FF"/>
                </a:solidFill>
              </a:rPr>
              <a:t>位需</a:t>
            </a:r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en-US" altLang="zh-CN" sz="2800" b="1" baseline="30000">
                <a:solidFill>
                  <a:srgbClr val="0000FF"/>
                </a:solidFill>
              </a:rPr>
              <a:t>n</a:t>
            </a:r>
            <a:r>
              <a:rPr lang="zh-CN" altLang="en-US" sz="2800" b="1">
                <a:solidFill>
                  <a:srgbClr val="0000FF"/>
                </a:solidFill>
              </a:rPr>
              <a:t>－</a:t>
            </a:r>
            <a:r>
              <a:rPr lang="en-US" altLang="zh-CN" sz="2800" b="1">
                <a:solidFill>
                  <a:srgbClr val="0000FF"/>
                </a:solidFill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个比较器</a:t>
            </a:r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/>
              <a:t>	逐次比较型</a:t>
            </a:r>
            <a:r>
              <a:rPr lang="en-US" altLang="zh-CN" sz="2800" b="1"/>
              <a:t>A/D</a:t>
            </a:r>
            <a:r>
              <a:rPr lang="zh-CN" altLang="en-US" sz="2800" b="1"/>
              <a:t>转换器</a:t>
            </a:r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/>
              <a:t>		</a:t>
            </a:r>
            <a:endParaRPr lang="zh-CN" altLang="en-US" sz="2400" b="1">
              <a:solidFill>
                <a:srgbClr val="0000FF"/>
              </a:solidFill>
            </a:endParaRPr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/>
              <a:t>	双积分式</a:t>
            </a:r>
            <a:r>
              <a:rPr lang="en-US" altLang="zh-CN" sz="2800" b="1"/>
              <a:t>A/D</a:t>
            </a:r>
            <a:r>
              <a:rPr lang="zh-CN" altLang="en-US" sz="2800" b="1"/>
              <a:t>转换器</a:t>
            </a:r>
          </a:p>
          <a:p>
            <a:pPr marL="444500" indent="-444500"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800" b="1"/>
              <a:t>			</a:t>
            </a:r>
            <a:r>
              <a:rPr lang="en-US" altLang="zh-CN" sz="2800" b="1">
                <a:solidFill>
                  <a:srgbClr val="0000FF"/>
                </a:solidFill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</a:rPr>
              <a:t>in</a:t>
            </a:r>
            <a:r>
              <a:rPr lang="zh-CN" altLang="en-US" sz="2800" b="1">
                <a:solidFill>
                  <a:srgbClr val="0000FF"/>
                </a:solidFill>
              </a:rPr>
              <a:t>、</a:t>
            </a:r>
            <a:r>
              <a:rPr lang="en-US" altLang="zh-CN" sz="2800" b="1">
                <a:solidFill>
                  <a:srgbClr val="0000FF"/>
                </a:solidFill>
              </a:rPr>
              <a:t>V</a:t>
            </a:r>
            <a:r>
              <a:rPr lang="en-US" altLang="zh-CN" sz="2800" b="1" baseline="-25000">
                <a:solidFill>
                  <a:srgbClr val="0000FF"/>
                </a:solidFill>
              </a:rPr>
              <a:t>REF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+mn-ea"/>
              </a:rPr>
              <a:t>→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积分 </a:t>
            </a:r>
            <a:r>
              <a:rPr lang="en-US" altLang="zh-CN" sz="2800" b="1">
                <a:solidFill>
                  <a:srgbClr val="0000FF"/>
                </a:solidFill>
                <a:latin typeface="+mn-ea"/>
              </a:rPr>
              <a:t>→</a:t>
            </a:r>
            <a:r>
              <a:rPr lang="en-US" altLang="zh-CN" sz="2800" b="1">
                <a:solidFill>
                  <a:srgbClr val="0000FF"/>
                </a:solidFill>
              </a:rPr>
              <a:t> V</a:t>
            </a:r>
            <a:r>
              <a:rPr lang="en-US" altLang="zh-CN" sz="2800" b="1">
                <a:solidFill>
                  <a:srgbClr val="0000FF"/>
                </a:solidFill>
                <a:sym typeface="Wingdings" pitchFamily="2" charset="2"/>
              </a:rPr>
              <a:t></a:t>
            </a:r>
            <a:r>
              <a:rPr lang="en-US" altLang="zh-CN" sz="2800" b="1">
                <a:solidFill>
                  <a:srgbClr val="0000FF"/>
                </a:solidFill>
              </a:rPr>
              <a:t>T </a:t>
            </a:r>
            <a:r>
              <a:rPr lang="en-US" altLang="zh-CN" sz="2800" b="1">
                <a:solidFill>
                  <a:srgbClr val="0000FF"/>
                </a:solidFill>
                <a:latin typeface="+mn-ea"/>
              </a:rPr>
              <a:t>→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计数</a:t>
            </a:r>
            <a:r>
              <a:rPr lang="en-US" altLang="zh-CN" sz="2800" b="1">
                <a:solidFill>
                  <a:srgbClr val="0000FF"/>
                </a:solidFill>
              </a:rPr>
              <a:t>T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176585" name="AutoShape 9"/>
          <p:cNvSpPr>
            <a:spLocks/>
          </p:cNvSpPr>
          <p:nvPr/>
        </p:nvSpPr>
        <p:spPr bwMode="auto">
          <a:xfrm>
            <a:off x="395288" y="2420938"/>
            <a:ext cx="431800" cy="2663825"/>
          </a:xfrm>
          <a:prstGeom prst="leftBrace">
            <a:avLst>
              <a:gd name="adj1" fmla="val 514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5580063" y="2333625"/>
            <a:ext cx="32400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</a:rPr>
              <a:t>速度快、结构复杂</a:t>
            </a:r>
          </a:p>
        </p:txBody>
      </p:sp>
      <p:sp>
        <p:nvSpPr>
          <p:cNvPr id="1176587" name="Text Box 11"/>
          <p:cNvSpPr txBox="1">
            <a:spLocks noChangeArrowheads="1"/>
          </p:cNvSpPr>
          <p:nvPr/>
        </p:nvSpPr>
        <p:spPr bwMode="auto">
          <a:xfrm>
            <a:off x="5653088" y="4494213"/>
            <a:ext cx="32400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</a:rPr>
              <a:t>抗干扰能力好</a:t>
            </a:r>
          </a:p>
        </p:txBody>
      </p:sp>
      <p:sp>
        <p:nvSpPr>
          <p:cNvPr id="1176589" name="Line 13"/>
          <p:cNvSpPr>
            <a:spLocks noChangeShapeType="1"/>
          </p:cNvSpPr>
          <p:nvPr/>
        </p:nvSpPr>
        <p:spPr bwMode="auto">
          <a:xfrm>
            <a:off x="4427538" y="2636838"/>
            <a:ext cx="11525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6590" name="Line 14"/>
          <p:cNvSpPr>
            <a:spLocks noChangeShapeType="1"/>
          </p:cNvSpPr>
          <p:nvPr/>
        </p:nvSpPr>
        <p:spPr bwMode="auto">
          <a:xfrm>
            <a:off x="4067175" y="4797425"/>
            <a:ext cx="15843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5580063" y="3429000"/>
            <a:ext cx="32400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</a:rPr>
              <a:t>折衷方案</a:t>
            </a:r>
            <a:endParaRPr lang="en-US" altLang="zh-CN" sz="2800">
              <a:solidFill>
                <a:srgbClr val="FF0066"/>
              </a:solidFill>
            </a:endParaRPr>
          </a:p>
        </p:txBody>
      </p:sp>
      <p:sp>
        <p:nvSpPr>
          <p:cNvPr id="1176592" name="Line 16"/>
          <p:cNvSpPr>
            <a:spLocks noChangeShapeType="1"/>
          </p:cNvSpPr>
          <p:nvPr/>
        </p:nvSpPr>
        <p:spPr bwMode="auto">
          <a:xfrm>
            <a:off x="4427538" y="3716338"/>
            <a:ext cx="11525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6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6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76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76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1765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1765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1765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76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76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76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76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76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765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765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76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76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76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76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176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176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176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586" grpId="0"/>
      <p:bldP spid="1176587" grpId="0"/>
      <p:bldP spid="1176589" grpId="0" animBg="1"/>
      <p:bldP spid="1176590" grpId="0" animBg="1"/>
      <p:bldP spid="1176591" grpId="0"/>
      <p:bldP spid="11765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2512F7-4DF8-4BB4-8D02-5BBAD650B7DC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工作原理、结构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>
                <a:solidFill>
                  <a:srgbClr val="CC0000"/>
                </a:solidFill>
              </a:rPr>
              <a:t>逐次比较型</a:t>
            </a:r>
            <a:r>
              <a:rPr lang="zh-CN" altLang="en-US" sz="2800" b="1"/>
              <a:t>（逐次反馈型）</a:t>
            </a:r>
            <a:r>
              <a:rPr lang="en-US" altLang="zh-CN" sz="2800" b="1"/>
              <a:t>A/D</a:t>
            </a:r>
            <a:r>
              <a:rPr lang="zh-CN" altLang="en-US" sz="2800" b="1"/>
              <a:t>变换器</a:t>
            </a:r>
            <a:r>
              <a:rPr lang="zh-CN" altLang="en-US" sz="2800" b="1">
                <a:solidFill>
                  <a:srgbClr val="0000FF"/>
                </a:solidFill>
              </a:rPr>
              <a:t>原理</a:t>
            </a:r>
            <a:r>
              <a:rPr lang="zh-CN" altLang="en-US" sz="2800" b="1"/>
              <a:t>：</a:t>
            </a: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    类似于天平称物体重量，设待测物</a:t>
            </a:r>
            <a:r>
              <a:rPr lang="en-US" altLang="zh-CN" sz="2800" b="1">
                <a:latin typeface="Times New Roman" pitchFamily="18" charset="0"/>
              </a:rPr>
              <a:t>4.42g</a:t>
            </a:r>
            <a:r>
              <a:rPr lang="zh-CN" altLang="en-US" sz="2800" b="1">
                <a:latin typeface="Times New Roman" pitchFamily="18" charset="0"/>
              </a:rPr>
              <a:t>；满度测量量程为</a:t>
            </a:r>
            <a:r>
              <a:rPr lang="en-US" altLang="zh-CN" sz="2800" b="1">
                <a:latin typeface="Times New Roman" pitchFamily="18" charset="0"/>
              </a:rPr>
              <a:t>R</a:t>
            </a:r>
            <a:r>
              <a:rPr lang="en-US" altLang="zh-CN" sz="2800" b="1" baseline="-25000">
                <a:latin typeface="Times New Roman" pitchFamily="18" charset="0"/>
              </a:rPr>
              <a:t>NFS</a:t>
            </a:r>
            <a:r>
              <a:rPr lang="zh-CN" altLang="en-US" sz="2800" b="1">
                <a:latin typeface="Times New Roman" pitchFamily="18" charset="0"/>
              </a:rPr>
              <a:t>＝</a:t>
            </a:r>
            <a:r>
              <a:rPr lang="en-US" altLang="zh-CN" sz="2800" b="1">
                <a:latin typeface="Times New Roman" pitchFamily="18" charset="0"/>
              </a:rPr>
              <a:t>5.12g</a:t>
            </a:r>
            <a:r>
              <a:rPr lang="zh-CN" altLang="en-US" sz="2800" b="1">
                <a:latin typeface="Times New Roman" pitchFamily="18" charset="0"/>
              </a:rPr>
              <a:t>。砝码有四种：</a:t>
            </a: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</a:endParaRP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</a:endParaRP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</a:endParaRP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</a:endParaRP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    测量方法：先大砝码、后小砝码，依次比较（累计比较），要的记</a:t>
            </a:r>
            <a:r>
              <a:rPr lang="zh-CN" altLang="en-US" sz="2800" b="1">
                <a:latin typeface="宋体"/>
              </a:rPr>
              <a:t>“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en-US" altLang="zh-CN" sz="2800" b="1">
                <a:latin typeface="宋体"/>
              </a:rPr>
              <a:t>”</a:t>
            </a:r>
            <a:r>
              <a:rPr lang="zh-CN" altLang="en-US" sz="2800" b="1">
                <a:latin typeface="Times New Roman" pitchFamily="18" charset="0"/>
              </a:rPr>
              <a:t>，不要的记</a:t>
            </a:r>
            <a:r>
              <a:rPr lang="zh-CN" altLang="en-US" sz="2800" b="1">
                <a:latin typeface="宋体"/>
              </a:rPr>
              <a:t>“</a:t>
            </a:r>
            <a:r>
              <a:rPr lang="en-US" altLang="zh-CN" sz="2800" b="1">
                <a:latin typeface="Times New Roman" pitchFamily="18" charset="0"/>
              </a:rPr>
              <a:t>0</a:t>
            </a:r>
            <a:r>
              <a:rPr lang="en-US" altLang="zh-CN" sz="2800" b="1">
                <a:latin typeface="宋体"/>
              </a:rPr>
              <a:t>”</a:t>
            </a:r>
            <a:r>
              <a:rPr lang="zh-CN" altLang="en-US" sz="2800" b="1">
                <a:latin typeface="Times New Roman" pitchFamily="18" charset="0"/>
              </a:rPr>
              <a:t>。</a:t>
            </a:r>
            <a:endParaRPr lang="zh-CN" altLang="en-US" sz="2800" b="1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177611" name="Object 11"/>
          <p:cNvGraphicFramePr>
            <a:graphicFrameLocks noChangeAspect="1"/>
          </p:cNvGraphicFramePr>
          <p:nvPr/>
        </p:nvGraphicFramePr>
        <p:xfrm>
          <a:off x="1573213" y="2830513"/>
          <a:ext cx="25114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19" name="公式" r:id="rId3" imgW="990360" imgH="406080" progId="Equation.3">
                  <p:embed/>
                </p:oleObj>
              </mc:Choice>
              <mc:Fallback>
                <p:oleObj name="公式" r:id="rId3" imgW="990360" imgH="4060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830513"/>
                        <a:ext cx="2511425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2" name="Object 12"/>
          <p:cNvGraphicFramePr>
            <a:graphicFrameLocks noChangeAspect="1"/>
          </p:cNvGraphicFramePr>
          <p:nvPr/>
        </p:nvGraphicFramePr>
        <p:xfrm>
          <a:off x="4900613" y="2830513"/>
          <a:ext cx="24796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20" name="公式" r:id="rId5" imgW="977760" imgH="406080" progId="Equation.3">
                  <p:embed/>
                </p:oleObj>
              </mc:Choice>
              <mc:Fallback>
                <p:oleObj name="公式" r:id="rId5" imgW="977760" imgH="4060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2830513"/>
                        <a:ext cx="2479675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3" name="Object 13"/>
          <p:cNvGraphicFramePr>
            <a:graphicFrameLocks noChangeAspect="1"/>
          </p:cNvGraphicFramePr>
          <p:nvPr/>
        </p:nvGraphicFramePr>
        <p:xfrm>
          <a:off x="1573213" y="3983038"/>
          <a:ext cx="25114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21" name="公式" r:id="rId7" imgW="990360" imgH="406080" progId="Equation.3">
                  <p:embed/>
                </p:oleObj>
              </mc:Choice>
              <mc:Fallback>
                <p:oleObj name="公式" r:id="rId7" imgW="990360" imgH="4060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983038"/>
                        <a:ext cx="2511425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4" name="Object 14"/>
          <p:cNvGraphicFramePr>
            <a:graphicFrameLocks noChangeAspect="1"/>
          </p:cNvGraphicFramePr>
          <p:nvPr/>
        </p:nvGraphicFramePr>
        <p:xfrm>
          <a:off x="4805363" y="3983038"/>
          <a:ext cx="2671762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22" name="公式" r:id="rId9" imgW="1054080" imgH="406080" progId="Equation.3">
                  <p:embed/>
                </p:oleObj>
              </mc:Choice>
              <mc:Fallback>
                <p:oleObj name="公式" r:id="rId9" imgW="1054080" imgH="4060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3983038"/>
                        <a:ext cx="2671762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F9CCE0-4105-4721-9155-456BF8BAB6F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640763" cy="63357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C0000"/>
                </a:solidFill>
              </a:rPr>
              <a:t>逐次比较型</a:t>
            </a:r>
            <a:r>
              <a:rPr lang="zh-CN" altLang="en-US" sz="2800" b="1" dirty="0"/>
              <a:t>（逐次反馈型）</a:t>
            </a:r>
            <a:r>
              <a:rPr lang="en-US" altLang="zh-CN" sz="2800" b="1" dirty="0"/>
              <a:t>A/D</a:t>
            </a:r>
            <a:r>
              <a:rPr lang="zh-CN" altLang="en-US" sz="2800" b="1" dirty="0"/>
              <a:t>变换器</a:t>
            </a:r>
            <a:r>
              <a:rPr lang="zh-CN" altLang="en-US" sz="2800" b="1" dirty="0">
                <a:solidFill>
                  <a:srgbClr val="0000FF"/>
                </a:solidFill>
              </a:rPr>
              <a:t>原理</a:t>
            </a:r>
            <a:r>
              <a:rPr lang="zh-CN" altLang="en-US" sz="2800" b="1" dirty="0"/>
              <a:t>：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实测重物</a:t>
            </a:r>
            <a:r>
              <a:rPr lang="en-US" altLang="zh-CN" sz="2800" b="1" dirty="0">
                <a:latin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</a:rPr>
              <a:t>为：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误差：</a:t>
            </a:r>
            <a:r>
              <a:rPr lang="en-US" altLang="zh-CN" sz="2800" b="1" dirty="0">
                <a:latin typeface="Times New Roman" pitchFamily="18" charset="0"/>
              </a:rPr>
              <a:t>Δ</a:t>
            </a:r>
            <a:r>
              <a:rPr lang="zh-CN" altLang="en-US" sz="2800" b="1" dirty="0">
                <a:latin typeface="Times New Roman" pitchFamily="18" charset="0"/>
              </a:rPr>
              <a:t>＝</a:t>
            </a:r>
            <a:r>
              <a:rPr lang="en-US" altLang="zh-CN" sz="2800" b="1" dirty="0">
                <a:latin typeface="宋体" charset="-122"/>
              </a:rPr>
              <a:t>|</a:t>
            </a:r>
            <a:r>
              <a:rPr lang="en-US" altLang="zh-CN" sz="2800" b="1" dirty="0">
                <a:latin typeface="Times New Roman" pitchFamily="18" charset="0"/>
              </a:rPr>
              <a:t>4.16g</a:t>
            </a:r>
            <a:r>
              <a:rPr lang="en-US" altLang="zh-CN" sz="2800" b="1" dirty="0">
                <a:latin typeface="宋体" charset="-122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测</a:t>
            </a:r>
            <a:r>
              <a:rPr lang="en-US" altLang="zh-CN" sz="2800" b="1" dirty="0">
                <a:latin typeface="宋体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－</a:t>
            </a:r>
            <a:r>
              <a:rPr lang="en-US" altLang="zh-CN" sz="2800" b="1" dirty="0">
                <a:latin typeface="Times New Roman" pitchFamily="18" charset="0"/>
              </a:rPr>
              <a:t>4.42g</a:t>
            </a:r>
            <a:r>
              <a:rPr lang="en-US" altLang="zh-CN" sz="2800" b="1" dirty="0">
                <a:latin typeface="宋体" charset="-122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实际</a:t>
            </a:r>
            <a:r>
              <a:rPr lang="en-US" altLang="zh-CN" sz="2800" b="1" dirty="0">
                <a:latin typeface="宋体" charset="-122"/>
              </a:rPr>
              <a:t>)|</a:t>
            </a:r>
            <a:r>
              <a:rPr lang="zh-CN" altLang="en-US" sz="2800" b="1" dirty="0">
                <a:latin typeface="Times New Roman" pitchFamily="18" charset="0"/>
              </a:rPr>
              <a:t>＝</a:t>
            </a:r>
            <a:r>
              <a:rPr lang="en-US" altLang="zh-CN" sz="2800" b="1" dirty="0">
                <a:latin typeface="Times New Roman" pitchFamily="18" charset="0"/>
              </a:rPr>
              <a:t>0.26g</a:t>
            </a:r>
            <a:r>
              <a:rPr lang="zh-CN" altLang="en-US" sz="2800" b="1" dirty="0">
                <a:latin typeface="Times New Roman" pitchFamily="18" charset="0"/>
              </a:rPr>
              <a:t>＜</a:t>
            </a:r>
            <a:r>
              <a:rPr lang="en-US" altLang="zh-CN" sz="2800" b="1" dirty="0">
                <a:latin typeface="Times New Roman" pitchFamily="18" charset="0"/>
              </a:rPr>
              <a:t>0.32g</a:t>
            </a:r>
          </a:p>
          <a:p>
            <a:pPr marL="0" indent="0">
              <a:spcBef>
                <a:spcPts val="360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误差＜最小砝码</a:t>
            </a:r>
          </a:p>
        </p:txBody>
      </p:sp>
      <p:graphicFrame>
        <p:nvGraphicFramePr>
          <p:cNvPr id="1178628" name="Object 4"/>
          <p:cNvGraphicFramePr>
            <a:graphicFrameLocks noChangeAspect="1"/>
          </p:cNvGraphicFramePr>
          <p:nvPr/>
        </p:nvGraphicFramePr>
        <p:xfrm>
          <a:off x="506413" y="1268413"/>
          <a:ext cx="82423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30" name="公式" r:id="rId3" imgW="3251160" imgH="406080" progId="Equation.3">
                  <p:embed/>
                </p:oleObj>
              </mc:Choice>
              <mc:Fallback>
                <p:oleObj name="公式" r:id="rId3" imgW="3251160" imgH="406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1268413"/>
                        <a:ext cx="82423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633" name="Text Box 9"/>
          <p:cNvSpPr txBox="1">
            <a:spLocks noChangeArrowheads="1"/>
          </p:cNvSpPr>
          <p:nvPr/>
        </p:nvSpPr>
        <p:spPr bwMode="auto">
          <a:xfrm>
            <a:off x="395288" y="2419350"/>
            <a:ext cx="30241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2.56g</a:t>
            </a:r>
            <a:r>
              <a:rPr lang="zh-CN" altLang="en-US"/>
              <a:t>＜</a:t>
            </a:r>
            <a:r>
              <a:rPr lang="en-US" altLang="zh-CN"/>
              <a:t>4.42g “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” </a:t>
            </a:r>
            <a:r>
              <a:rPr lang="zh-CN" altLang="en-US">
                <a:solidFill>
                  <a:srgbClr val="FF0000"/>
                </a:solidFill>
              </a:rPr>
              <a:t>留</a:t>
            </a:r>
          </a:p>
        </p:txBody>
      </p:sp>
      <p:sp>
        <p:nvSpPr>
          <p:cNvPr id="1178634" name="AutoShape 10"/>
          <p:cNvSpPr>
            <a:spLocks/>
          </p:cNvSpPr>
          <p:nvPr/>
        </p:nvSpPr>
        <p:spPr bwMode="auto">
          <a:xfrm rot="-5400000">
            <a:off x="1870869" y="1591469"/>
            <a:ext cx="288925" cy="1512887"/>
          </a:xfrm>
          <a:prstGeom prst="leftBrace">
            <a:avLst>
              <a:gd name="adj1" fmla="val 43636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8635" name="AutoShape 11"/>
          <p:cNvSpPr>
            <a:spLocks/>
          </p:cNvSpPr>
          <p:nvPr/>
        </p:nvSpPr>
        <p:spPr bwMode="auto">
          <a:xfrm rot="-5400000">
            <a:off x="2770981" y="1339057"/>
            <a:ext cx="288925" cy="3313112"/>
          </a:xfrm>
          <a:prstGeom prst="leftBrace">
            <a:avLst>
              <a:gd name="adj1" fmla="val 47779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8636" name="Text Box 12"/>
          <p:cNvSpPr txBox="1">
            <a:spLocks noChangeArrowheads="1"/>
          </p:cNvSpPr>
          <p:nvPr/>
        </p:nvSpPr>
        <p:spPr bwMode="auto">
          <a:xfrm>
            <a:off x="611188" y="3068638"/>
            <a:ext cx="46085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2.56</a:t>
            </a:r>
            <a:r>
              <a:rPr lang="zh-CN" altLang="en-US"/>
              <a:t>＋</a:t>
            </a:r>
            <a:r>
              <a:rPr lang="en-US" altLang="zh-CN"/>
              <a:t>1.28</a:t>
            </a:r>
            <a:r>
              <a:rPr lang="zh-CN" altLang="en-US"/>
              <a:t>＝</a:t>
            </a:r>
            <a:r>
              <a:rPr lang="en-US" altLang="zh-CN"/>
              <a:t>3.84</a:t>
            </a:r>
            <a:r>
              <a:rPr lang="zh-CN" altLang="en-US"/>
              <a:t>＜</a:t>
            </a:r>
            <a:r>
              <a:rPr lang="en-US" altLang="zh-CN"/>
              <a:t>4.42 “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” </a:t>
            </a:r>
            <a:r>
              <a:rPr lang="zh-CN" altLang="en-US">
                <a:solidFill>
                  <a:srgbClr val="FF0000"/>
                </a:solidFill>
              </a:rPr>
              <a:t>留</a:t>
            </a:r>
          </a:p>
        </p:txBody>
      </p:sp>
      <p:sp>
        <p:nvSpPr>
          <p:cNvPr id="1178637" name="AutoShape 13"/>
          <p:cNvSpPr>
            <a:spLocks/>
          </p:cNvSpPr>
          <p:nvPr/>
        </p:nvSpPr>
        <p:spPr bwMode="auto">
          <a:xfrm rot="-5400000">
            <a:off x="3779044" y="978694"/>
            <a:ext cx="288925" cy="5329237"/>
          </a:xfrm>
          <a:prstGeom prst="leftBrace">
            <a:avLst>
              <a:gd name="adj1" fmla="val 5379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8638" name="Text Box 14"/>
          <p:cNvSpPr txBox="1">
            <a:spLocks noChangeArrowheads="1"/>
          </p:cNvSpPr>
          <p:nvPr/>
        </p:nvSpPr>
        <p:spPr bwMode="auto">
          <a:xfrm>
            <a:off x="1619250" y="3716338"/>
            <a:ext cx="46085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3.84</a:t>
            </a:r>
            <a:r>
              <a:rPr lang="zh-CN" altLang="en-US"/>
              <a:t>＋</a:t>
            </a:r>
            <a:r>
              <a:rPr lang="en-US" altLang="zh-CN"/>
              <a:t>0.64</a:t>
            </a:r>
            <a:r>
              <a:rPr lang="zh-CN" altLang="en-US"/>
              <a:t>＝</a:t>
            </a:r>
            <a:r>
              <a:rPr lang="en-US" altLang="zh-CN"/>
              <a:t>4.48</a:t>
            </a:r>
            <a:r>
              <a:rPr lang="zh-CN" altLang="en-US"/>
              <a:t>＞</a:t>
            </a:r>
            <a:r>
              <a:rPr lang="en-US" altLang="zh-CN"/>
              <a:t>4.42 “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en-US" altLang="zh-CN"/>
              <a:t>” </a:t>
            </a:r>
            <a:r>
              <a:rPr lang="zh-CN" altLang="en-US">
                <a:solidFill>
                  <a:srgbClr val="FF0000"/>
                </a:solidFill>
              </a:rPr>
              <a:t>去</a:t>
            </a:r>
          </a:p>
        </p:txBody>
      </p:sp>
      <p:sp>
        <p:nvSpPr>
          <p:cNvPr id="1178639" name="AutoShape 15"/>
          <p:cNvSpPr>
            <a:spLocks/>
          </p:cNvSpPr>
          <p:nvPr/>
        </p:nvSpPr>
        <p:spPr bwMode="auto">
          <a:xfrm rot="-5400000">
            <a:off x="4787106" y="548482"/>
            <a:ext cx="288925" cy="7345362"/>
          </a:xfrm>
          <a:prstGeom prst="leftBrace">
            <a:avLst>
              <a:gd name="adj1" fmla="val 5484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8640" name="Text Box 16"/>
          <p:cNvSpPr txBox="1">
            <a:spLocks noChangeArrowheads="1"/>
          </p:cNvSpPr>
          <p:nvPr/>
        </p:nvSpPr>
        <p:spPr bwMode="auto">
          <a:xfrm>
            <a:off x="2627313" y="4364038"/>
            <a:ext cx="46085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3.84</a:t>
            </a:r>
            <a:r>
              <a:rPr lang="zh-CN" altLang="en-US"/>
              <a:t>＋</a:t>
            </a:r>
            <a:r>
              <a:rPr lang="en-US" altLang="zh-CN"/>
              <a:t>0.32</a:t>
            </a:r>
            <a:r>
              <a:rPr lang="zh-CN" altLang="en-US"/>
              <a:t>＝</a:t>
            </a:r>
            <a:r>
              <a:rPr lang="en-US" altLang="zh-CN"/>
              <a:t>4.16</a:t>
            </a:r>
            <a:r>
              <a:rPr lang="zh-CN" altLang="en-US"/>
              <a:t>＜</a:t>
            </a:r>
            <a:r>
              <a:rPr lang="en-US" altLang="zh-CN"/>
              <a:t>4.42 “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” </a:t>
            </a:r>
            <a:r>
              <a:rPr lang="zh-CN" altLang="en-US">
                <a:solidFill>
                  <a:srgbClr val="FF0000"/>
                </a:solidFill>
              </a:rPr>
              <a:t>留</a:t>
            </a:r>
          </a:p>
        </p:txBody>
      </p:sp>
      <p:sp>
        <p:nvSpPr>
          <p:cNvPr id="1178641" name="Text Box 17"/>
          <p:cNvSpPr txBox="1">
            <a:spLocks noChangeArrowheads="1"/>
          </p:cNvSpPr>
          <p:nvPr/>
        </p:nvSpPr>
        <p:spPr bwMode="auto">
          <a:xfrm>
            <a:off x="4498975" y="5565775"/>
            <a:ext cx="3889375" cy="1031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>
                <a:solidFill>
                  <a:srgbClr val="008000"/>
                </a:solidFill>
              </a:rPr>
              <a:t>①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CC0000"/>
                </a:solidFill>
              </a:rPr>
              <a:t>4</a:t>
            </a:r>
            <a:r>
              <a:rPr lang="zh-CN" altLang="en-US" sz="2800">
                <a:solidFill>
                  <a:srgbClr val="CC0000"/>
                </a:solidFill>
              </a:rPr>
              <a:t>位，</a:t>
            </a:r>
            <a:r>
              <a:rPr lang="en-US" altLang="zh-CN" sz="2800">
                <a:solidFill>
                  <a:srgbClr val="CC0000"/>
                </a:solidFill>
              </a:rPr>
              <a:t>4</a:t>
            </a:r>
            <a:r>
              <a:rPr lang="zh-CN" altLang="en-US" sz="2800">
                <a:solidFill>
                  <a:srgbClr val="CC0000"/>
                </a:solidFill>
              </a:rPr>
              <a:t>次比较</a:t>
            </a:r>
          </a:p>
          <a:p>
            <a:pPr algn="l">
              <a:spcBef>
                <a:spcPct val="20000"/>
              </a:spcBef>
            </a:pPr>
            <a:r>
              <a:rPr lang="zh-CN" altLang="en-US" sz="2800">
                <a:solidFill>
                  <a:srgbClr val="008000"/>
                </a:solidFill>
              </a:rPr>
              <a:t>②</a:t>
            </a:r>
            <a:r>
              <a:rPr lang="zh-CN" altLang="en-US" sz="2800"/>
              <a:t> </a:t>
            </a:r>
            <a:r>
              <a:rPr lang="zh-CN" altLang="en-US" sz="2800">
                <a:solidFill>
                  <a:srgbClr val="CC0000"/>
                </a:solidFill>
              </a:rPr>
              <a:t>误差＜最小砝码值</a:t>
            </a:r>
          </a:p>
        </p:txBody>
      </p:sp>
      <p:sp>
        <p:nvSpPr>
          <p:cNvPr id="1178642" name="AutoShape 18"/>
          <p:cNvSpPr>
            <a:spLocks/>
          </p:cNvSpPr>
          <p:nvPr/>
        </p:nvSpPr>
        <p:spPr bwMode="auto">
          <a:xfrm>
            <a:off x="4356100" y="5589588"/>
            <a:ext cx="144463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8643" name="AutoShape 19"/>
          <p:cNvSpPr>
            <a:spLocks noChangeArrowheads="1"/>
          </p:cNvSpPr>
          <p:nvPr/>
        </p:nvSpPr>
        <p:spPr bwMode="auto">
          <a:xfrm>
            <a:off x="3203575" y="5949950"/>
            <a:ext cx="1008063" cy="287338"/>
          </a:xfrm>
          <a:prstGeom prst="rightArrow">
            <a:avLst>
              <a:gd name="adj1" fmla="val 50000"/>
              <a:gd name="adj2" fmla="val 87707"/>
            </a:avLst>
          </a:prstGeom>
          <a:solidFill>
            <a:srgbClr val="FF66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8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8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78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8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117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7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78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8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17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78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78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117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8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8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117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17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178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178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178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7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7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7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7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7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7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78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78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33" grpId="0"/>
      <p:bldP spid="1178634" grpId="0" animBg="1"/>
      <p:bldP spid="1178635" grpId="0" animBg="1"/>
      <p:bldP spid="1178636" grpId="0"/>
      <p:bldP spid="1178637" grpId="0" animBg="1"/>
      <p:bldP spid="1178638" grpId="0"/>
      <p:bldP spid="1178639" grpId="0" animBg="1"/>
      <p:bldP spid="1178640" grpId="0"/>
      <p:bldP spid="1178641" grpId="0"/>
      <p:bldP spid="1178642" grpId="0" animBg="1"/>
      <p:bldP spid="11786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2980D5-E83C-495F-B3BC-2D0AC36684CC}" type="slidenum">
              <a:rPr lang="zh-CN" altLang="en-US"/>
              <a:pPr/>
              <a:t>3</a:t>
            </a:fld>
            <a:endParaRPr lang="en-US" altLang="zh-CN"/>
          </a:p>
        </p:txBody>
      </p:sp>
      <p:graphicFrame>
        <p:nvGraphicFramePr>
          <p:cNvPr id="1212957" name="Group 541"/>
          <p:cNvGraphicFramePr>
            <a:graphicFrameLocks noGrp="1"/>
          </p:cNvGraphicFramePr>
          <p:nvPr/>
        </p:nvGraphicFramePr>
        <p:xfrm>
          <a:off x="77788" y="1341438"/>
          <a:ext cx="8988425" cy="5090160"/>
        </p:xfrm>
        <a:graphic>
          <a:graphicData uri="http://schemas.openxmlformats.org/drawingml/2006/table">
            <a:tbl>
              <a:tblPr/>
              <a:tblGrid>
                <a:gridCol w="1181100"/>
                <a:gridCol w="1441450"/>
                <a:gridCol w="1727200"/>
                <a:gridCol w="1081087"/>
                <a:gridCol w="1150938"/>
                <a:gridCol w="1225550"/>
                <a:gridCol w="1181100"/>
              </a:tblGrid>
              <a:tr h="2619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Q3,Q2,Q1,Q0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上拉电阻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下拉电阻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分 压 计 算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35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上拉电阻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下拉电阻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输出电压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= 3.6V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4k // 8k // 16k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1.066667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0.652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2.347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4k // 8k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1.142857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1.777778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0.609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2.192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4k // 16k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1.230769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0.565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2.034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4k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8k // 16k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1.333333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1.454545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0.522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1.879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8k // 16k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1.454545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1.333333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0.478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1.721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8k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4k // 16k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1.230769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0.435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1.566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16k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4k // 8k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1.777778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1.142857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0.391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1.408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4k // 8k // 16k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1.066667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0.348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1.253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4k // 8k // 16k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2.285714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0.304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1.094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4k // 8k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16k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2.666667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0.9411765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0.261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0.940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4k // 16k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8k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3.2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0.8888889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0.217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0.781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8k // 16k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0.8421053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0.174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0.626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8k // 16k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4k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5.333333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0.130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0.468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4k // 16k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0.7619048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0.087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0.313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4k // 8k // 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0.7272727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0.043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0.155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无穷大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2k // 4k // 8k // 16k //2k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无穷大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0.6956522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0.000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r>
                        <a:rPr kumimoji="0" lang="en-US" altLang="zh-CN" sz="1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0.000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2959" name="Rectangle 54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原理</a:t>
            </a:r>
          </a:p>
        </p:txBody>
      </p:sp>
      <p:sp>
        <p:nvSpPr>
          <p:cNvPr id="1212960" name="Line 544"/>
          <p:cNvSpPr>
            <a:spLocks noChangeShapeType="1"/>
          </p:cNvSpPr>
          <p:nvPr/>
        </p:nvSpPr>
        <p:spPr bwMode="auto">
          <a:xfrm>
            <a:off x="207963" y="1600200"/>
            <a:ext cx="16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2961" name="Line 545"/>
          <p:cNvSpPr>
            <a:spLocks noChangeShapeType="1"/>
          </p:cNvSpPr>
          <p:nvPr/>
        </p:nvSpPr>
        <p:spPr bwMode="auto">
          <a:xfrm>
            <a:off x="455613" y="1600200"/>
            <a:ext cx="16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2962" name="Line 546"/>
          <p:cNvSpPr>
            <a:spLocks noChangeShapeType="1"/>
          </p:cNvSpPr>
          <p:nvPr/>
        </p:nvSpPr>
        <p:spPr bwMode="auto">
          <a:xfrm>
            <a:off x="693738" y="1600200"/>
            <a:ext cx="16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2963" name="Line 547"/>
          <p:cNvSpPr>
            <a:spLocks noChangeShapeType="1"/>
          </p:cNvSpPr>
          <p:nvPr/>
        </p:nvSpPr>
        <p:spPr bwMode="auto">
          <a:xfrm>
            <a:off x="941388" y="1600200"/>
            <a:ext cx="16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6146DB-8AFB-4E1C-88C9-08C73B899AC5}" type="slidenum">
              <a:rPr lang="zh-CN" altLang="en-US"/>
              <a:pPr/>
              <a:t>30</a:t>
            </a:fld>
            <a:endParaRPr lang="en-US" altLang="zh-CN"/>
          </a:p>
        </p:txBody>
      </p:sp>
      <p:graphicFrame>
        <p:nvGraphicFramePr>
          <p:cNvPr id="1179653" name="Object 5"/>
          <p:cNvGraphicFramePr>
            <a:graphicFrameLocks noChangeAspect="1"/>
          </p:cNvGraphicFramePr>
          <p:nvPr/>
        </p:nvGraphicFramePr>
        <p:xfrm>
          <a:off x="142875" y="1511300"/>
          <a:ext cx="8893175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55" name="Visio" r:id="rId3" imgW="7292442" imgH="3639943" progId="Visio.Drawing.11">
                  <p:embed/>
                </p:oleObj>
              </mc:Choice>
              <mc:Fallback>
                <p:oleObj name="Visio" r:id="rId3" imgW="7292442" imgH="3639943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511300"/>
                        <a:ext cx="8893175" cy="443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9655" name="Rectangle 7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工作原理、结构</a:t>
            </a:r>
          </a:p>
        </p:txBody>
      </p:sp>
      <p:sp>
        <p:nvSpPr>
          <p:cNvPr id="1179656" name="Text Box 8"/>
          <p:cNvSpPr txBox="1">
            <a:spLocks noChangeArrowheads="1"/>
          </p:cNvSpPr>
          <p:nvPr/>
        </p:nvSpPr>
        <p:spPr bwMode="auto">
          <a:xfrm>
            <a:off x="1187450" y="6021388"/>
            <a:ext cx="69850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</a:rPr>
              <a:t>逐次比较型（逐次反馈型）</a:t>
            </a:r>
            <a:r>
              <a:rPr lang="en-US" altLang="zh-CN">
                <a:solidFill>
                  <a:schemeClr val="bg2"/>
                </a:solidFill>
              </a:rPr>
              <a:t>A/D</a:t>
            </a:r>
            <a:r>
              <a:rPr lang="zh-CN" altLang="en-US">
                <a:solidFill>
                  <a:schemeClr val="bg2"/>
                </a:solidFill>
              </a:rPr>
              <a:t>变换器结构框图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06F95A-694A-4FB1-9FFE-605CDF58103F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工作原理、结构</a:t>
            </a:r>
          </a:p>
        </p:txBody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例：</a:t>
            </a:r>
            <a:r>
              <a:rPr lang="en-US" altLang="zh-CN" sz="2800" b="1" dirty="0">
                <a:latin typeface="Times New Roman" pitchFamily="18" charset="0"/>
              </a:rPr>
              <a:t>8</a:t>
            </a:r>
            <a:r>
              <a:rPr lang="zh-CN" altLang="en-US" sz="2800" b="1" dirty="0">
                <a:latin typeface="Times New Roman" pitchFamily="18" charset="0"/>
              </a:rPr>
              <a:t>位</a:t>
            </a:r>
            <a:r>
              <a:rPr lang="en-US" altLang="zh-CN" sz="2800" b="1" dirty="0">
                <a:latin typeface="Times New Roman" pitchFamily="18" charset="0"/>
              </a:rPr>
              <a:t>ADC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</a:rPr>
              <a:t>I</a:t>
            </a:r>
            <a:r>
              <a:rPr lang="zh-CN" altLang="en-US" sz="2800" b="1" dirty="0">
                <a:latin typeface="Times New Roman" pitchFamily="18" charset="0"/>
              </a:rPr>
              <a:t>＝</a:t>
            </a:r>
            <a:r>
              <a:rPr lang="en-US" altLang="zh-CN" sz="2800" b="1" dirty="0">
                <a:latin typeface="Times New Roman" pitchFamily="18" charset="0"/>
              </a:rPr>
              <a:t>6.84V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</a:rPr>
              <a:t>REF</a:t>
            </a:r>
            <a:r>
              <a:rPr lang="zh-CN" altLang="en-US" sz="2800" b="1" dirty="0">
                <a:latin typeface="Times New Roman" pitchFamily="18" charset="0"/>
              </a:rPr>
              <a:t>＝</a:t>
            </a:r>
            <a:r>
              <a:rPr lang="en-US" altLang="zh-CN" sz="2800" b="1" dirty="0">
                <a:latin typeface="Times New Roman" pitchFamily="18" charset="0"/>
              </a:rPr>
              <a:t>10V</a:t>
            </a:r>
            <a:r>
              <a:rPr lang="zh-CN" altLang="en-US" sz="2800" b="1" dirty="0">
                <a:latin typeface="Times New Roman" pitchFamily="18" charset="0"/>
              </a:rPr>
              <a:t>，           开始</a:t>
            </a: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</a:rPr>
              <a:t>①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000 0000 </a:t>
            </a:r>
            <a:r>
              <a:rPr lang="en-US" altLang="zh-CN" sz="2800" b="1" dirty="0">
                <a:latin typeface="+mn-ea"/>
              </a:rPr>
              <a:t>→</a:t>
            </a:r>
            <a:r>
              <a:rPr lang="en-US" altLang="zh-CN" sz="2800" b="1" dirty="0">
                <a:latin typeface="Times New Roman" pitchFamily="18" charset="0"/>
              </a:rPr>
              <a:t> DAC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</a:rPr>
              <a:t>’</a:t>
            </a:r>
            <a:r>
              <a:rPr lang="zh-CN" altLang="en-US" sz="2800" b="1" dirty="0">
                <a:latin typeface="Times New Roman" pitchFamily="18" charset="0"/>
              </a:rPr>
              <a:t>＝</a:t>
            </a:r>
            <a:r>
              <a:rPr lang="en-US" altLang="zh-CN" sz="2800" b="1" dirty="0">
                <a:latin typeface="Times New Roman" pitchFamily="18" charset="0"/>
              </a:rPr>
              <a:t>5V</a:t>
            </a:r>
            <a:r>
              <a:rPr lang="zh-CN" altLang="en-US" sz="2800" b="1" dirty="0">
                <a:latin typeface="Times New Roman" pitchFamily="18" charset="0"/>
              </a:rPr>
              <a:t>＜</a:t>
            </a:r>
            <a:r>
              <a:rPr lang="en-US" altLang="zh-CN" sz="2800" b="1" dirty="0">
                <a:latin typeface="Times New Roman" pitchFamily="18" charset="0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</a:rPr>
              <a:t>I</a:t>
            </a:r>
            <a:r>
              <a:rPr lang="zh-CN" altLang="en-US" sz="2800" b="1" dirty="0">
                <a:latin typeface="Times New Roman" pitchFamily="18" charset="0"/>
              </a:rPr>
              <a:t> ，</a:t>
            </a:r>
            <a:r>
              <a:rPr lang="en-US" altLang="zh-CN" sz="2800" b="1" dirty="0">
                <a:latin typeface="Times New Roman" pitchFamily="18" charset="0"/>
              </a:rPr>
              <a:t>D</a:t>
            </a:r>
            <a:r>
              <a:rPr lang="en-US" altLang="zh-CN" sz="2800" b="1" baseline="-25000" dirty="0">
                <a:latin typeface="Times New Roman" pitchFamily="18" charset="0"/>
              </a:rPr>
              <a:t>7</a:t>
            </a:r>
            <a:r>
              <a:rPr lang="zh-CN" altLang="en-US" sz="2800" b="1" dirty="0">
                <a:latin typeface="Times New Roman" pitchFamily="18" charset="0"/>
              </a:rPr>
              <a:t>存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	    </a:t>
            </a:r>
            <a:r>
              <a:rPr lang="en-US" altLang="zh-CN" sz="2800" b="1" dirty="0">
                <a:solidFill>
                  <a:srgbClr val="FF6600"/>
                </a:solidFill>
                <a:latin typeface="Times New Roman" pitchFamily="18" charset="0"/>
              </a:rPr>
              <a:t>CP1</a:t>
            </a: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</a:rPr>
              <a:t>②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00 0000 </a:t>
            </a:r>
            <a:r>
              <a:rPr lang="en-US" altLang="zh-CN" sz="2800" b="1" dirty="0">
                <a:latin typeface="+mn-ea"/>
              </a:rPr>
              <a:t>→</a:t>
            </a:r>
            <a:r>
              <a:rPr lang="en-US" altLang="zh-CN" sz="2800" b="1" dirty="0">
                <a:latin typeface="Times New Roman" pitchFamily="18" charset="0"/>
              </a:rPr>
              <a:t> DAC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</a:rPr>
              <a:t>’</a:t>
            </a:r>
            <a:r>
              <a:rPr lang="zh-CN" altLang="en-US" sz="2800" b="1" dirty="0">
                <a:latin typeface="Times New Roman" pitchFamily="18" charset="0"/>
              </a:rPr>
              <a:t>＝</a:t>
            </a:r>
            <a:r>
              <a:rPr lang="en-US" altLang="zh-CN" sz="2800" b="1" dirty="0">
                <a:latin typeface="Times New Roman" pitchFamily="18" charset="0"/>
              </a:rPr>
              <a:t>7.5V</a:t>
            </a:r>
            <a:r>
              <a:rPr lang="zh-CN" altLang="en-US" sz="2800" b="1" dirty="0">
                <a:latin typeface="Times New Roman" pitchFamily="18" charset="0"/>
              </a:rPr>
              <a:t>＞</a:t>
            </a:r>
            <a:r>
              <a:rPr lang="en-US" altLang="zh-CN" sz="2800" b="1" dirty="0">
                <a:latin typeface="Times New Roman" pitchFamily="18" charset="0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</a:rPr>
              <a:t>I</a:t>
            </a:r>
            <a:r>
              <a:rPr lang="zh-CN" altLang="en-US" sz="2800" b="1" dirty="0">
                <a:latin typeface="Times New Roman" pitchFamily="18" charset="0"/>
              </a:rPr>
              <a:t> ，</a:t>
            </a:r>
            <a:r>
              <a:rPr lang="en-US" altLang="zh-CN" sz="2800" b="1" dirty="0">
                <a:latin typeface="Times New Roman" pitchFamily="18" charset="0"/>
              </a:rPr>
              <a:t>D</a:t>
            </a:r>
            <a:r>
              <a:rPr lang="en-US" altLang="zh-CN" sz="2800" b="1" baseline="-25000" dirty="0">
                <a:latin typeface="Times New Roman" pitchFamily="18" charset="0"/>
              </a:rPr>
              <a:t>6</a:t>
            </a:r>
            <a:r>
              <a:rPr lang="zh-CN" altLang="en-US" sz="2800" b="1" dirty="0">
                <a:latin typeface="Times New Roman" pitchFamily="18" charset="0"/>
              </a:rPr>
              <a:t>存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</a:rPr>
              <a:t>	    </a:t>
            </a:r>
            <a:r>
              <a:rPr lang="en-US" altLang="zh-CN" sz="2800" b="1" dirty="0">
                <a:solidFill>
                  <a:srgbClr val="FF6600"/>
                </a:solidFill>
                <a:latin typeface="Times New Roman" pitchFamily="18" charset="0"/>
              </a:rPr>
              <a:t>CP2</a:t>
            </a:r>
            <a:endParaRPr lang="zh-CN" altLang="en-US" sz="2800" b="1" dirty="0">
              <a:solidFill>
                <a:srgbClr val="FF6600"/>
              </a:solidFill>
              <a:latin typeface="Times New Roman" pitchFamily="18" charset="0"/>
            </a:endParaRP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</a:rPr>
              <a:t>③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10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0 0000 </a:t>
            </a:r>
            <a:r>
              <a:rPr lang="en-US" altLang="zh-CN" sz="2800" b="1" dirty="0">
                <a:latin typeface="+mn-ea"/>
              </a:rPr>
              <a:t>→</a:t>
            </a:r>
            <a:r>
              <a:rPr lang="en-US" altLang="zh-CN" sz="2800" b="1" dirty="0">
                <a:latin typeface="Times New Roman" pitchFamily="18" charset="0"/>
              </a:rPr>
              <a:t> DAC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</a:rPr>
              <a:t>’</a:t>
            </a:r>
            <a:r>
              <a:rPr lang="zh-CN" altLang="en-US" sz="2800" b="1" dirty="0">
                <a:latin typeface="Times New Roman" pitchFamily="18" charset="0"/>
              </a:rPr>
              <a:t>＝</a:t>
            </a:r>
            <a:r>
              <a:rPr lang="en-US" altLang="zh-CN" sz="2800" b="1" dirty="0">
                <a:latin typeface="Times New Roman" pitchFamily="18" charset="0"/>
              </a:rPr>
              <a:t>6.25V</a:t>
            </a:r>
            <a:r>
              <a:rPr lang="zh-CN" altLang="en-US" sz="2800" b="1" dirty="0">
                <a:latin typeface="Times New Roman" pitchFamily="18" charset="0"/>
              </a:rPr>
              <a:t>＜</a:t>
            </a:r>
            <a:r>
              <a:rPr lang="en-US" altLang="zh-CN" sz="2800" b="1" dirty="0">
                <a:latin typeface="Times New Roman" pitchFamily="18" charset="0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</a:rPr>
              <a:t>I</a:t>
            </a:r>
            <a:r>
              <a:rPr lang="zh-CN" altLang="en-US" sz="2800" b="1" dirty="0">
                <a:latin typeface="Times New Roman" pitchFamily="18" charset="0"/>
              </a:rPr>
              <a:t> ，</a:t>
            </a:r>
            <a:r>
              <a:rPr lang="en-US" altLang="zh-CN" sz="2800" b="1" dirty="0">
                <a:latin typeface="Times New Roman" pitchFamily="18" charset="0"/>
              </a:rPr>
              <a:t>D</a:t>
            </a:r>
            <a:r>
              <a:rPr lang="en-US" altLang="zh-CN" sz="2800" b="1" baseline="-25000" dirty="0">
                <a:latin typeface="Times New Roman" pitchFamily="18" charset="0"/>
              </a:rPr>
              <a:t>5</a:t>
            </a:r>
            <a:r>
              <a:rPr lang="zh-CN" altLang="en-US" sz="2800" b="1" dirty="0">
                <a:latin typeface="Times New Roman" pitchFamily="18" charset="0"/>
              </a:rPr>
              <a:t>存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   </a:t>
            </a:r>
            <a:r>
              <a:rPr lang="en-US" altLang="zh-CN" sz="2800" b="1" dirty="0">
                <a:solidFill>
                  <a:srgbClr val="FF6600"/>
                </a:solidFill>
                <a:latin typeface="Times New Roman" pitchFamily="18" charset="0"/>
              </a:rPr>
              <a:t>CP3</a:t>
            </a:r>
            <a:endParaRPr lang="zh-CN" altLang="en-US" sz="2800" b="1" dirty="0">
              <a:solidFill>
                <a:srgbClr val="FF6600"/>
              </a:solidFill>
              <a:latin typeface="Times New Roman" pitchFamily="18" charset="0"/>
            </a:endParaRP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	</a:t>
            </a:r>
            <a:r>
              <a:rPr lang="en-US" altLang="zh-CN" sz="2800" b="1" dirty="0">
                <a:latin typeface="宋体"/>
              </a:rPr>
              <a:t>…………</a:t>
            </a:r>
            <a:endParaRPr lang="en-US" altLang="zh-CN" sz="2800" b="1" dirty="0">
              <a:latin typeface="Times New Roman" pitchFamily="18" charset="0"/>
            </a:endParaRP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sym typeface="Wingdings" pitchFamily="2" charset="2"/>
              </a:rPr>
              <a:t> 1010 1111 </a:t>
            </a:r>
            <a:r>
              <a:rPr lang="zh-CN" altLang="en-US" sz="2800" b="1" dirty="0">
                <a:latin typeface="Times New Roman" pitchFamily="18" charset="0"/>
                <a:sym typeface="Wingdings" pitchFamily="2" charset="2"/>
              </a:rPr>
              <a:t>，	</a:t>
            </a:r>
            <a:r>
              <a:rPr lang="en-US" altLang="zh-CN" sz="2800" b="1" dirty="0">
                <a:latin typeface="Times New Roman" pitchFamily="18" charset="0"/>
                <a:sym typeface="Wingdings" pitchFamily="2" charset="2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  <a:sym typeface="Wingdings" pitchFamily="2" charset="2"/>
              </a:rPr>
              <a:t>O</a:t>
            </a:r>
            <a:r>
              <a:rPr lang="en-US" altLang="zh-CN" sz="2800" b="1" dirty="0">
                <a:latin typeface="Times New Roman" pitchFamily="18" charset="0"/>
                <a:sym typeface="Wingdings" pitchFamily="2" charset="2"/>
              </a:rPr>
              <a:t>’</a:t>
            </a:r>
            <a:r>
              <a:rPr lang="zh-CN" altLang="en-US" sz="2800" b="1" dirty="0">
                <a:latin typeface="Times New Roman" pitchFamily="18" charset="0"/>
                <a:sym typeface="Wingdings" pitchFamily="2" charset="2"/>
              </a:rPr>
              <a:t>＝ </a:t>
            </a:r>
            <a:r>
              <a:rPr lang="en-US" altLang="zh-CN" sz="2800" b="1" dirty="0">
                <a:latin typeface="Times New Roman" pitchFamily="18" charset="0"/>
                <a:sym typeface="Wingdings" pitchFamily="2" charset="2"/>
              </a:rPr>
              <a:t>6.8359375 V</a:t>
            </a:r>
          </a:p>
          <a:p>
            <a:pPr marL="0" indent="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sym typeface="Wingdings" pitchFamily="2" charset="2"/>
              </a:rPr>
              <a:t>			V</a:t>
            </a:r>
            <a:r>
              <a:rPr lang="en-US" altLang="zh-CN" sz="2800" b="1" baseline="-25000" dirty="0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zh-CN" sz="2800" b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zh-CN" altLang="en-US" sz="2800" b="1" dirty="0">
                <a:latin typeface="Times New Roman" pitchFamily="18" charset="0"/>
                <a:sym typeface="Wingdings" pitchFamily="2" charset="2"/>
              </a:rPr>
              <a:t>＝ </a:t>
            </a:r>
            <a:r>
              <a:rPr lang="en-US" altLang="zh-CN" sz="2800" b="1" dirty="0">
                <a:latin typeface="Times New Roman" pitchFamily="18" charset="0"/>
                <a:sym typeface="Wingdings" pitchFamily="2" charset="2"/>
              </a:rPr>
              <a:t>6.84 V</a:t>
            </a:r>
          </a:p>
        </p:txBody>
      </p:sp>
      <p:grpSp>
        <p:nvGrpSpPr>
          <p:cNvPr id="1180686" name="Group 14"/>
          <p:cNvGrpSpPr>
            <a:grpSpLocks/>
          </p:cNvGrpSpPr>
          <p:nvPr/>
        </p:nvGrpSpPr>
        <p:grpSpPr bwMode="auto">
          <a:xfrm>
            <a:off x="6753225" y="1412875"/>
            <a:ext cx="936625" cy="222250"/>
            <a:chOff x="4286" y="890"/>
            <a:chExt cx="590" cy="181"/>
          </a:xfrm>
        </p:grpSpPr>
        <p:sp>
          <p:nvSpPr>
            <p:cNvPr id="1180680" name="Line 8"/>
            <p:cNvSpPr>
              <a:spLocks noChangeShapeType="1"/>
            </p:cNvSpPr>
            <p:nvPr/>
          </p:nvSpPr>
          <p:spPr bwMode="auto">
            <a:xfrm>
              <a:off x="4286" y="89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0681" name="Line 9"/>
            <p:cNvSpPr>
              <a:spLocks noChangeShapeType="1"/>
            </p:cNvSpPr>
            <p:nvPr/>
          </p:nvSpPr>
          <p:spPr bwMode="auto">
            <a:xfrm>
              <a:off x="4468" y="89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0682" name="Line 10"/>
            <p:cNvSpPr>
              <a:spLocks noChangeShapeType="1"/>
            </p:cNvSpPr>
            <p:nvPr/>
          </p:nvSpPr>
          <p:spPr bwMode="auto">
            <a:xfrm>
              <a:off x="4468" y="107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0683" name="Line 11"/>
            <p:cNvSpPr>
              <a:spLocks noChangeShapeType="1"/>
            </p:cNvSpPr>
            <p:nvPr/>
          </p:nvSpPr>
          <p:spPr bwMode="auto">
            <a:xfrm flipV="1">
              <a:off x="4695" y="89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0684" name="Line 12"/>
            <p:cNvSpPr>
              <a:spLocks noChangeShapeType="1"/>
            </p:cNvSpPr>
            <p:nvPr/>
          </p:nvSpPr>
          <p:spPr bwMode="auto">
            <a:xfrm>
              <a:off x="4695" y="890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80687" name="AutoShape 15"/>
          <p:cNvSpPr>
            <a:spLocks/>
          </p:cNvSpPr>
          <p:nvPr/>
        </p:nvSpPr>
        <p:spPr bwMode="auto">
          <a:xfrm>
            <a:off x="6227763" y="4149725"/>
            <a:ext cx="215900" cy="935038"/>
          </a:xfrm>
          <a:prstGeom prst="rightBrace">
            <a:avLst>
              <a:gd name="adj1" fmla="val 3609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80688" name="Text Box 16"/>
          <p:cNvSpPr txBox="1">
            <a:spLocks noChangeArrowheads="1"/>
          </p:cNvSpPr>
          <p:nvPr/>
        </p:nvSpPr>
        <p:spPr bwMode="auto">
          <a:xfrm>
            <a:off x="6515100" y="4138613"/>
            <a:ext cx="1728788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相对误差</a:t>
            </a:r>
            <a:r>
              <a:rPr lang="en-US" altLang="zh-CN" sz="2800"/>
              <a:t>0.06</a:t>
            </a:r>
            <a:r>
              <a:rPr lang="zh-CN" altLang="en-US" sz="2800"/>
              <a:t>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06F95A-694A-4FB1-9FFE-605CDF58103F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工作原理、结构</a:t>
            </a:r>
          </a:p>
        </p:txBody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430" y="1844780"/>
            <a:ext cx="8497183" cy="3744520"/>
          </a:xfrm>
        </p:spPr>
        <p:txBody>
          <a:bodyPr/>
          <a:lstStyle/>
          <a:p>
            <a:pPr marL="0" indent="0">
              <a:spcAft>
                <a:spcPct val="10000"/>
              </a:spcAft>
              <a:buNone/>
            </a:pPr>
            <a:r>
              <a:rPr lang="zh-CN" altLang="en-US" sz="2800" b="1" smtClean="0">
                <a:latin typeface="Times New Roman" pitchFamily="18" charset="0"/>
                <a:sym typeface="Wingdings" pitchFamily="2" charset="2"/>
              </a:rPr>
              <a:t>量化间隔 </a:t>
            </a:r>
            <a:r>
              <a:rPr lang="en-US" altLang="zh-CN" sz="2800" smtClean="0">
                <a:sym typeface="Wingdings" pitchFamily="2" charset="2"/>
              </a:rPr>
              <a:t>Δ</a:t>
            </a:r>
            <a:r>
              <a:rPr lang="zh-CN" altLang="en-US" sz="2800" smtClean="0">
                <a:sym typeface="Wingdings" pitchFamily="2" charset="2"/>
              </a:rPr>
              <a:t>＝</a:t>
            </a:r>
            <a:endParaRPr lang="en-US" altLang="zh-CN" sz="2800" smtClean="0">
              <a:sym typeface="Wingdings" pitchFamily="2" charset="2"/>
            </a:endParaRPr>
          </a:p>
          <a:p>
            <a:pPr marL="0" indent="0">
              <a:spcAft>
                <a:spcPct val="10000"/>
              </a:spcAft>
              <a:buNone/>
            </a:pPr>
            <a:endParaRPr lang="en-US" altLang="zh-CN" sz="2800" b="1" smtClean="0">
              <a:latin typeface="Times New Roman" pitchFamily="18" charset="0"/>
              <a:sym typeface="Wingdings" pitchFamily="2" charset="2"/>
            </a:endParaRPr>
          </a:p>
          <a:p>
            <a:pPr marL="0" indent="0">
              <a:spcAft>
                <a:spcPct val="10000"/>
              </a:spcAft>
              <a:buNone/>
            </a:pPr>
            <a:r>
              <a:rPr lang="en-US" altLang="zh-CN" sz="2800" b="1" smtClean="0">
                <a:latin typeface="Times New Roman" pitchFamily="18" charset="0"/>
                <a:sym typeface="Wingdings" pitchFamily="2" charset="2"/>
              </a:rPr>
              <a:t>【</a:t>
            </a:r>
            <a:r>
              <a:rPr lang="zh-CN" altLang="en-US" sz="2800" b="1" smtClean="0">
                <a:latin typeface="Times New Roman" pitchFamily="18" charset="0"/>
                <a:sym typeface="Wingdings" pitchFamily="2" charset="2"/>
              </a:rPr>
              <a:t>例</a:t>
            </a:r>
            <a:r>
              <a:rPr lang="en-US" altLang="zh-CN" sz="2800" b="1" smtClean="0">
                <a:latin typeface="Times New Roman" pitchFamily="18" charset="0"/>
                <a:sym typeface="Wingdings" pitchFamily="2" charset="2"/>
              </a:rPr>
              <a:t>】</a:t>
            </a:r>
          </a:p>
          <a:p>
            <a:pPr marL="0" indent="0">
              <a:spcAft>
                <a:spcPct val="10000"/>
              </a:spcAft>
              <a:buNone/>
            </a:pPr>
            <a:r>
              <a:rPr lang="en-US" altLang="zh-CN" sz="2800" b="1" smtClean="0">
                <a:latin typeface="Times New Roman" pitchFamily="18" charset="0"/>
                <a:sym typeface="Wingdings" pitchFamily="2" charset="2"/>
              </a:rPr>
              <a:t>12</a:t>
            </a:r>
            <a:r>
              <a:rPr lang="zh-CN" altLang="en-US" sz="2800" b="1" smtClean="0">
                <a:latin typeface="Times New Roman" pitchFamily="18" charset="0"/>
                <a:sym typeface="Wingdings" pitchFamily="2" charset="2"/>
              </a:rPr>
              <a:t>位</a:t>
            </a:r>
            <a:r>
              <a:rPr lang="en-US" altLang="zh-CN" sz="2800" b="1" smtClean="0">
                <a:latin typeface="Times New Roman" pitchFamily="18" charset="0"/>
                <a:sym typeface="Wingdings" pitchFamily="2" charset="2"/>
              </a:rPr>
              <a:t>A/D</a:t>
            </a:r>
            <a:r>
              <a:rPr lang="zh-CN" altLang="en-US" sz="2800" b="1" smtClean="0">
                <a:latin typeface="Times New Roman" pitchFamily="18" charset="0"/>
                <a:sym typeface="Wingdings" pitchFamily="2" charset="2"/>
              </a:rPr>
              <a:t>变换器，输入模拟电压最大为</a:t>
            </a:r>
            <a:r>
              <a:rPr lang="en-US" altLang="zh-CN" sz="2800" b="1" smtClean="0">
                <a:latin typeface="Times New Roman" pitchFamily="18" charset="0"/>
                <a:sym typeface="Wingdings" pitchFamily="2" charset="2"/>
              </a:rPr>
              <a:t>5V</a:t>
            </a:r>
            <a:r>
              <a:rPr lang="zh-CN" altLang="en-US" sz="2800" b="1" smtClean="0">
                <a:latin typeface="Times New Roman" pitchFamily="18" charset="0"/>
                <a:sym typeface="Wingdings" pitchFamily="2" charset="2"/>
              </a:rPr>
              <a:t>，</a:t>
            </a:r>
            <a:endParaRPr lang="en-US" altLang="zh-CN" sz="2800" b="1" dirty="0">
              <a:latin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1297410" name="Object 2"/>
          <p:cNvGraphicFramePr>
            <a:graphicFrameLocks noChangeAspect="1"/>
          </p:cNvGraphicFramePr>
          <p:nvPr/>
        </p:nvGraphicFramePr>
        <p:xfrm>
          <a:off x="2699741" y="1556740"/>
          <a:ext cx="4896679" cy="111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414" name="公式" r:id="rId3" imgW="1841400" imgH="419040" progId="Equation.3">
                  <p:embed/>
                </p:oleObj>
              </mc:Choice>
              <mc:Fallback>
                <p:oleObj name="公式" r:id="rId3" imgW="18414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41" y="1556740"/>
                        <a:ext cx="4896679" cy="1114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979640" y="4076153"/>
          <a:ext cx="492918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415" name="公式" r:id="rId5" imgW="1854000" imgH="406080" progId="Equation.3">
                  <p:embed/>
                </p:oleObj>
              </mc:Choice>
              <mc:Fallback>
                <p:oleObj name="公式" r:id="rId5" imgW="185400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40" y="4076153"/>
                        <a:ext cx="4929187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6798E2-6B96-4FC4-B5D6-D3F407B1A5FF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2.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技术指标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1081087"/>
          </a:xfrm>
        </p:spPr>
        <p:txBody>
          <a:bodyPr/>
          <a:lstStyle/>
          <a:p>
            <a:pPr marL="534988" indent="-534988">
              <a:buSzTx/>
              <a:buFont typeface="Wingdings" pitchFamily="2" charset="2"/>
              <a:buAutoNum type="circleNumDbPlain"/>
            </a:pP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精度</a:t>
            </a:r>
          </a:p>
          <a:p>
            <a:pPr marL="1069975" lvl="1" indent="-355600">
              <a:buClr>
                <a:srgbClr val="008000"/>
              </a:buClr>
              <a:buSzTx/>
              <a:buFont typeface="Wingdings" pitchFamily="2" charset="2"/>
              <a:buAutoNum type="alphaLcPeriod"/>
            </a:pPr>
            <a:r>
              <a:rPr lang="zh-CN" altLang="en-US" b="1">
                <a:latin typeface="Times New Roman" pitchFamily="18" charset="0"/>
                <a:sym typeface="Wingdings" pitchFamily="2" charset="2"/>
              </a:rPr>
              <a:t>量化误差</a:t>
            </a:r>
          </a:p>
        </p:txBody>
      </p:sp>
      <p:graphicFrame>
        <p:nvGraphicFramePr>
          <p:cNvPr id="1181708" name="Object 12"/>
          <p:cNvGraphicFramePr>
            <a:graphicFrameLocks noChangeAspect="1"/>
          </p:cNvGraphicFramePr>
          <p:nvPr/>
        </p:nvGraphicFramePr>
        <p:xfrm>
          <a:off x="2916238" y="1773238"/>
          <a:ext cx="412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20" name="公式" r:id="rId3" imgW="164880" imgH="215640" progId="Equation.3">
                  <p:embed/>
                </p:oleObj>
              </mc:Choice>
              <mc:Fallback>
                <p:oleObj name="公式" r:id="rId3" imgW="16488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73238"/>
                        <a:ext cx="4127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1710" name="Rectangle 14"/>
          <p:cNvSpPr>
            <a:spLocks noChangeArrowheads="1"/>
          </p:cNvSpPr>
          <p:nvPr/>
        </p:nvSpPr>
        <p:spPr bwMode="auto">
          <a:xfrm>
            <a:off x="1187450" y="2492375"/>
            <a:ext cx="7777163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spcBef>
                <a:spcPct val="20000"/>
              </a:spcBef>
              <a:buClr>
                <a:schemeClr val="bg2"/>
              </a:buClr>
            </a:pPr>
            <a:r>
              <a:rPr lang="zh-CN" altLang="en-US" sz="2800" smtClean="0">
                <a:sym typeface="Wingdings" pitchFamily="2" charset="2"/>
              </a:rPr>
              <a:t>量化间隔</a:t>
            </a:r>
            <a:r>
              <a:rPr lang="en-US" altLang="zh-CN" sz="2800" smtClean="0">
                <a:sym typeface="Wingdings" pitchFamily="2" charset="2"/>
              </a:rPr>
              <a:t>Δ</a:t>
            </a:r>
            <a:r>
              <a:rPr lang="zh-CN" altLang="en-US" sz="2800" dirty="0">
                <a:sym typeface="Wingdings" pitchFamily="2" charset="2"/>
              </a:rPr>
              <a:t>（</a:t>
            </a:r>
            <a:r>
              <a:rPr lang="en-US" altLang="zh-CN" sz="2800" dirty="0">
                <a:sym typeface="Wingdings" pitchFamily="2" charset="2"/>
              </a:rPr>
              <a:t>1 LSB</a:t>
            </a:r>
            <a:r>
              <a:rPr lang="zh-CN" altLang="en-US" sz="2800" dirty="0">
                <a:sym typeface="Wingdings" pitchFamily="2" charset="2"/>
              </a:rPr>
              <a:t>）</a:t>
            </a:r>
          </a:p>
          <a:p>
            <a:pPr marL="444500" indent="-444500" algn="l">
              <a:spcBef>
                <a:spcPct val="20000"/>
              </a:spcBef>
              <a:buClr>
                <a:schemeClr val="bg2"/>
              </a:buClr>
            </a:pPr>
            <a:r>
              <a:rPr lang="zh-CN" altLang="en-US" sz="2800" dirty="0">
                <a:sym typeface="Wingdings" pitchFamily="2" charset="2"/>
              </a:rPr>
              <a:t>量化过程中，取样电压不一定能被</a:t>
            </a:r>
            <a:r>
              <a:rPr lang="en-US" altLang="zh-CN" sz="2800" dirty="0">
                <a:sym typeface="Wingdings" pitchFamily="2" charset="2"/>
              </a:rPr>
              <a:t>Δ</a:t>
            </a:r>
            <a:r>
              <a:rPr lang="zh-CN" altLang="en-US" sz="2800" dirty="0">
                <a:sym typeface="Wingdings" pitchFamily="2" charset="2"/>
              </a:rPr>
              <a:t>整除 </a:t>
            </a:r>
            <a:r>
              <a:rPr lang="zh-CN" altLang="en-US" sz="2800" dirty="0">
                <a:latin typeface="+mn-ea"/>
                <a:ea typeface="+mn-ea"/>
                <a:sym typeface="Wingdings" pitchFamily="2" charset="2"/>
              </a:rPr>
              <a:t>→</a:t>
            </a:r>
          </a:p>
          <a:p>
            <a:pPr marL="444500" indent="-444500" algn="l">
              <a:spcBef>
                <a:spcPct val="20000"/>
              </a:spcBef>
              <a:buClr>
                <a:schemeClr val="bg2"/>
              </a:buClr>
            </a:pPr>
            <a:r>
              <a:rPr lang="zh-CN" altLang="en-US" sz="2800" dirty="0">
                <a:sym typeface="Wingdings" pitchFamily="2" charset="2"/>
              </a:rPr>
              <a:t>原理性误差，无法消除</a:t>
            </a:r>
          </a:p>
          <a:p>
            <a:pPr marL="444500" indent="-444500" algn="l">
              <a:spcBef>
                <a:spcPct val="20000"/>
              </a:spcBef>
              <a:buClr>
                <a:schemeClr val="bg2"/>
              </a:buClr>
            </a:pPr>
            <a:r>
              <a:rPr lang="en-US" altLang="zh-CN" sz="2800" i="1" dirty="0">
                <a:sym typeface="Wingdings" pitchFamily="2" charset="2"/>
              </a:rPr>
              <a:t> </a:t>
            </a:r>
            <a:r>
              <a:rPr lang="en-US" altLang="zh-CN" sz="2800" i="1">
                <a:sym typeface="Wingdings" pitchFamily="2" charset="2"/>
              </a:rPr>
              <a:t>n</a:t>
            </a:r>
            <a:r>
              <a:rPr lang="en-US" altLang="zh-CN" sz="2800" smtClean="0">
                <a:latin typeface="+mn-ea"/>
                <a:ea typeface="+mn-ea"/>
                <a:sym typeface="Wingdings" pitchFamily="2" charset="2"/>
              </a:rPr>
              <a:t>↑</a:t>
            </a:r>
            <a:r>
              <a:rPr lang="zh-CN" altLang="en-US" sz="2800" smtClean="0">
                <a:latin typeface="+mn-ea"/>
                <a:ea typeface="+mn-ea"/>
                <a:sym typeface="Wingdings" pitchFamily="2" charset="2"/>
              </a:rPr>
              <a:t>→ </a:t>
            </a:r>
            <a:r>
              <a:rPr lang="zh-CN" altLang="en-US" sz="2800" smtClean="0">
                <a:sym typeface="Wingdings" pitchFamily="2" charset="2"/>
              </a:rPr>
              <a:t>  </a:t>
            </a:r>
            <a:r>
              <a:rPr lang="en-US" altLang="zh-CN" sz="2800" smtClean="0">
                <a:latin typeface="+mn-ea"/>
                <a:ea typeface="+mn-ea"/>
                <a:sym typeface="Wingdings" pitchFamily="2" charset="2"/>
              </a:rPr>
              <a:t>↓</a:t>
            </a:r>
            <a:endParaRPr lang="en-US" altLang="zh-CN" sz="2800" dirty="0">
              <a:latin typeface="+mn-ea"/>
              <a:ea typeface="+mn-ea"/>
              <a:sym typeface="Wingdings" pitchFamily="2" charset="2"/>
            </a:endParaRPr>
          </a:p>
          <a:p>
            <a:pPr marL="444500" indent="-444500" algn="l">
              <a:spcBef>
                <a:spcPct val="20000"/>
              </a:spcBef>
              <a:buClr>
                <a:schemeClr val="bg2"/>
              </a:buClr>
            </a:pPr>
            <a:r>
              <a:rPr lang="zh-CN" altLang="en-US" sz="2800" dirty="0">
                <a:sym typeface="Wingdings" pitchFamily="2" charset="2"/>
              </a:rPr>
              <a:t>量化过程采用两种近似量化方式：</a:t>
            </a:r>
          </a:p>
          <a:p>
            <a:pPr marL="444500" indent="-444500" algn="l">
              <a:spcBef>
                <a:spcPct val="50000"/>
              </a:spcBef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lang="zh-CN" altLang="en-US" sz="2800" dirty="0">
                <a:sym typeface="Wingdings" pitchFamily="2" charset="2"/>
              </a:rPr>
              <a:t>只舍不入：			</a:t>
            </a:r>
            <a:r>
              <a:rPr lang="zh-CN" altLang="en-US" sz="2800" dirty="0">
                <a:latin typeface="+mn-ea"/>
                <a:ea typeface="+mn-ea"/>
                <a:sym typeface="Wingdings" pitchFamily="2" charset="2"/>
              </a:rPr>
              <a:t>→</a:t>
            </a:r>
            <a:r>
              <a:rPr lang="zh-CN" altLang="en-US" sz="2800" dirty="0">
                <a:sym typeface="Wingdings" pitchFamily="2" charset="2"/>
              </a:rPr>
              <a:t> 量化单位 </a:t>
            </a:r>
            <a:r>
              <a:rPr lang="en-US" altLang="zh-CN" sz="2800" dirty="0">
                <a:sym typeface="Wingdings" pitchFamily="2" charset="2"/>
              </a:rPr>
              <a:t>1 LSB</a:t>
            </a:r>
          </a:p>
          <a:p>
            <a:pPr marL="444500" indent="-444500" algn="l">
              <a:spcBef>
                <a:spcPct val="50000"/>
              </a:spcBef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CC0000"/>
                </a:solidFill>
                <a:sym typeface="Wingdings" pitchFamily="2" charset="2"/>
              </a:rPr>
              <a:t>四舍五入</a:t>
            </a:r>
            <a:r>
              <a:rPr lang="zh-CN" altLang="en-US" sz="2800" dirty="0">
                <a:sym typeface="Wingdings" pitchFamily="2" charset="2"/>
              </a:rPr>
              <a:t>：			</a:t>
            </a:r>
            <a:r>
              <a:rPr lang="zh-CN" altLang="en-US" sz="2800" dirty="0">
                <a:latin typeface="+mn-ea"/>
                <a:ea typeface="+mn-ea"/>
                <a:sym typeface="Wingdings" pitchFamily="2" charset="2"/>
              </a:rPr>
              <a:t>→</a:t>
            </a:r>
            <a:r>
              <a:rPr lang="zh-CN" altLang="en-US" sz="2800" dirty="0">
                <a:sym typeface="Wingdings" pitchFamily="2" charset="2"/>
              </a:rPr>
              <a:t> 量化单位</a:t>
            </a:r>
            <a:r>
              <a:rPr lang="en-US" altLang="zh-CN" sz="2800" dirty="0">
                <a:sym typeface="Wingdings" pitchFamily="2" charset="2"/>
              </a:rPr>
              <a:t>    LSB</a:t>
            </a:r>
            <a:endParaRPr lang="zh-CN" altLang="en-US" sz="2800" dirty="0">
              <a:sym typeface="Wingdings" pitchFamily="2" charset="2"/>
            </a:endParaRPr>
          </a:p>
        </p:txBody>
      </p:sp>
      <p:graphicFrame>
        <p:nvGraphicFramePr>
          <p:cNvPr id="1181711" name="Object 15"/>
          <p:cNvGraphicFramePr>
            <a:graphicFrameLocks noChangeAspect="1"/>
          </p:cNvGraphicFramePr>
          <p:nvPr/>
        </p:nvGraphicFramePr>
        <p:xfrm>
          <a:off x="2277570" y="4005263"/>
          <a:ext cx="412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21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570" y="4005263"/>
                        <a:ext cx="4127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1712" name="Object 16"/>
          <p:cNvGraphicFramePr>
            <a:graphicFrameLocks noChangeAspect="1"/>
          </p:cNvGraphicFramePr>
          <p:nvPr/>
        </p:nvGraphicFramePr>
        <p:xfrm>
          <a:off x="3397250" y="5157788"/>
          <a:ext cx="2254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22" name="公式" r:id="rId6" imgW="901440" imgH="253800" progId="Equation.3">
                  <p:embed/>
                </p:oleObj>
              </mc:Choice>
              <mc:Fallback>
                <p:oleObj name="公式" r:id="rId6" imgW="901440" imgH="253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5157788"/>
                        <a:ext cx="2254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1713" name="Object 17"/>
          <p:cNvGraphicFramePr>
            <a:graphicFrameLocks noChangeAspect="1"/>
          </p:cNvGraphicFramePr>
          <p:nvPr/>
        </p:nvGraphicFramePr>
        <p:xfrm>
          <a:off x="3382963" y="5581650"/>
          <a:ext cx="2413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23" name="公式" r:id="rId8" imgW="965160" imgH="406080" progId="Equation.3">
                  <p:embed/>
                </p:oleObj>
              </mc:Choice>
              <mc:Fallback>
                <p:oleObj name="公式" r:id="rId8" imgW="965160" imgH="4060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5581650"/>
                        <a:ext cx="2413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1714" name="Object 18"/>
          <p:cNvGraphicFramePr>
            <a:graphicFrameLocks noChangeAspect="1"/>
          </p:cNvGraphicFramePr>
          <p:nvPr/>
        </p:nvGraphicFramePr>
        <p:xfrm>
          <a:off x="7800975" y="5661025"/>
          <a:ext cx="300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24" name="公式" r:id="rId10" imgW="152280" imgH="406080" progId="Equation.3">
                  <p:embed/>
                </p:oleObj>
              </mc:Choice>
              <mc:Fallback>
                <p:oleObj name="公式" r:id="rId10" imgW="152280" imgH="4060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975" y="5661025"/>
                        <a:ext cx="300038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1719" name="AutoShape 23"/>
          <p:cNvSpPr>
            <a:spLocks noChangeArrowheads="1"/>
          </p:cNvSpPr>
          <p:nvPr/>
        </p:nvSpPr>
        <p:spPr bwMode="auto">
          <a:xfrm>
            <a:off x="898525" y="4076700"/>
            <a:ext cx="360363" cy="431800"/>
          </a:xfrm>
          <a:prstGeom prst="irregularSeal1">
            <a:avLst/>
          </a:prstGeom>
          <a:solidFill>
            <a:srgbClr val="FFFF00"/>
          </a:solidFill>
          <a:ln w="28575" algn="ctr">
            <a:solidFill>
              <a:srgbClr val="FF3300"/>
            </a:solidFill>
            <a:miter lim="800000"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F1824-7CDE-4FEF-A04E-3121D9256CB1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2.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技术指标</a:t>
            </a:r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1081087"/>
          </a:xfrm>
        </p:spPr>
        <p:txBody>
          <a:bodyPr/>
          <a:lstStyle/>
          <a:p>
            <a:pPr marL="534988" indent="-534988">
              <a:buSzTx/>
              <a:buFont typeface="Wingdings" pitchFamily="2" charset="2"/>
              <a:buAutoNum type="circleNumDbPlain"/>
            </a:pP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精度</a:t>
            </a:r>
          </a:p>
          <a:p>
            <a:pPr marL="1069975" lvl="1" indent="-355600">
              <a:buClr>
                <a:srgbClr val="008000"/>
              </a:buClr>
              <a:buSzTx/>
              <a:buFont typeface="Wingdings" pitchFamily="2" charset="2"/>
              <a:buAutoNum type="alphaLcPeriod"/>
            </a:pPr>
            <a:r>
              <a:rPr lang="zh-CN" altLang="en-US" b="1">
                <a:latin typeface="Times New Roman" pitchFamily="18" charset="0"/>
                <a:sym typeface="Wingdings" pitchFamily="2" charset="2"/>
              </a:rPr>
              <a:t>量化误差</a:t>
            </a:r>
          </a:p>
        </p:txBody>
      </p:sp>
      <p:graphicFrame>
        <p:nvGraphicFramePr>
          <p:cNvPr id="1235972" name="Object 4"/>
          <p:cNvGraphicFramePr>
            <a:graphicFrameLocks noChangeAspect="1"/>
          </p:cNvGraphicFramePr>
          <p:nvPr/>
        </p:nvGraphicFramePr>
        <p:xfrm>
          <a:off x="2916238" y="1773238"/>
          <a:ext cx="412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48" name="公式" r:id="rId3" imgW="164880" imgH="215640" progId="Equation.3">
                  <p:embed/>
                </p:oleObj>
              </mc:Choice>
              <mc:Fallback>
                <p:oleObj name="公式" r:id="rId3" imgW="1648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73238"/>
                        <a:ext cx="4127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973" name="Rectangle 5"/>
          <p:cNvSpPr>
            <a:spLocks noChangeArrowheads="1"/>
          </p:cNvSpPr>
          <p:nvPr/>
        </p:nvSpPr>
        <p:spPr bwMode="auto">
          <a:xfrm>
            <a:off x="1187450" y="2492375"/>
            <a:ext cx="7777163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spcBef>
                <a:spcPct val="20000"/>
              </a:spcBef>
              <a:buClr>
                <a:schemeClr val="bg2"/>
              </a:buClr>
            </a:pPr>
            <a:endParaRPr lang="zh-CN" altLang="en-US" sz="2800">
              <a:sym typeface="Wingdings" pitchFamily="2" charset="2"/>
            </a:endParaRPr>
          </a:p>
          <a:p>
            <a:pPr marL="444500" indent="-444500" algn="l">
              <a:spcBef>
                <a:spcPct val="20000"/>
              </a:spcBef>
              <a:buClr>
                <a:schemeClr val="bg2"/>
              </a:buClr>
            </a:pPr>
            <a:endParaRPr lang="zh-CN" altLang="en-US" sz="2800">
              <a:sym typeface="Wingdings" pitchFamily="2" charset="2"/>
            </a:endParaRPr>
          </a:p>
          <a:p>
            <a:pPr marL="444500" indent="-444500" algn="l">
              <a:spcBef>
                <a:spcPct val="20000"/>
              </a:spcBef>
              <a:buClr>
                <a:schemeClr val="bg2"/>
              </a:buClr>
            </a:pPr>
            <a:endParaRPr lang="zh-CN" altLang="en-US" sz="2800">
              <a:sym typeface="Wingdings" pitchFamily="2" charset="2"/>
            </a:endParaRPr>
          </a:p>
          <a:p>
            <a:pPr marL="444500" indent="-444500" algn="l">
              <a:spcBef>
                <a:spcPct val="20000"/>
              </a:spcBef>
              <a:buClr>
                <a:schemeClr val="bg2"/>
              </a:buClr>
            </a:pPr>
            <a:r>
              <a:rPr lang="en-US" altLang="zh-CN" sz="2800" i="1">
                <a:sym typeface="Wingdings" pitchFamily="2" charset="2"/>
              </a:rPr>
              <a:t> </a:t>
            </a:r>
            <a:endParaRPr lang="en-US" altLang="zh-CN" sz="2800">
              <a:sym typeface="Wingdings" pitchFamily="2" charset="2"/>
            </a:endParaRPr>
          </a:p>
          <a:p>
            <a:pPr marL="444500" indent="-444500" algn="l">
              <a:spcBef>
                <a:spcPct val="20000"/>
              </a:spcBef>
              <a:buClr>
                <a:schemeClr val="bg2"/>
              </a:buClr>
            </a:pPr>
            <a:r>
              <a:rPr lang="zh-CN" altLang="en-US" sz="2800">
                <a:sym typeface="Wingdings" pitchFamily="2" charset="2"/>
              </a:rPr>
              <a:t>量化过程采用两种近似量化方式：</a:t>
            </a:r>
          </a:p>
          <a:p>
            <a:pPr marL="444500" indent="-444500" algn="l">
              <a:spcBef>
                <a:spcPct val="50000"/>
              </a:spcBef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lang="zh-CN" altLang="en-US" sz="2800">
                <a:sym typeface="Wingdings" pitchFamily="2" charset="2"/>
              </a:rPr>
              <a:t>只舍不入：			</a:t>
            </a:r>
            <a:r>
              <a:rPr lang="zh-CN" altLang="en-US" sz="2800">
                <a:latin typeface="+mn-ea"/>
                <a:ea typeface="+mn-ea"/>
                <a:sym typeface="Wingdings" pitchFamily="2" charset="2"/>
              </a:rPr>
              <a:t>→</a:t>
            </a:r>
            <a:r>
              <a:rPr lang="zh-CN" altLang="en-US" sz="2800">
                <a:sym typeface="Wingdings" pitchFamily="2" charset="2"/>
              </a:rPr>
              <a:t> 量化单位 </a:t>
            </a:r>
            <a:r>
              <a:rPr lang="en-US" altLang="zh-CN" sz="2800">
                <a:sym typeface="Wingdings" pitchFamily="2" charset="2"/>
              </a:rPr>
              <a:t>1 LSB</a:t>
            </a:r>
          </a:p>
          <a:p>
            <a:pPr marL="444500" indent="-444500" algn="l">
              <a:spcBef>
                <a:spcPct val="50000"/>
              </a:spcBef>
              <a:buClr>
                <a:srgbClr val="008000"/>
              </a:buClr>
              <a:buSzPct val="75000"/>
              <a:buFont typeface="Wingdings" pitchFamily="2" charset="2"/>
              <a:buChar char="l"/>
            </a:pPr>
            <a:r>
              <a:rPr lang="zh-CN" altLang="en-US" sz="2800">
                <a:solidFill>
                  <a:srgbClr val="CC0000"/>
                </a:solidFill>
                <a:sym typeface="Wingdings" pitchFamily="2" charset="2"/>
              </a:rPr>
              <a:t>四舍五入</a:t>
            </a:r>
            <a:r>
              <a:rPr lang="zh-CN" altLang="en-US" sz="2800">
                <a:sym typeface="Wingdings" pitchFamily="2" charset="2"/>
              </a:rPr>
              <a:t>：			</a:t>
            </a:r>
            <a:r>
              <a:rPr lang="zh-CN" altLang="en-US" sz="2800">
                <a:latin typeface="+mn-ea"/>
                <a:ea typeface="+mn-ea"/>
                <a:sym typeface="Wingdings" pitchFamily="2" charset="2"/>
              </a:rPr>
              <a:t>→</a:t>
            </a:r>
            <a:r>
              <a:rPr lang="zh-CN" altLang="en-US" sz="2800">
                <a:sym typeface="Wingdings" pitchFamily="2" charset="2"/>
              </a:rPr>
              <a:t> 量化单位</a:t>
            </a:r>
            <a:r>
              <a:rPr lang="en-US" altLang="zh-CN" sz="2800">
                <a:sym typeface="Wingdings" pitchFamily="2" charset="2"/>
              </a:rPr>
              <a:t>    LSB</a:t>
            </a:r>
            <a:endParaRPr lang="zh-CN" altLang="en-US" sz="2800">
              <a:sym typeface="Wingdings" pitchFamily="2" charset="2"/>
            </a:endParaRPr>
          </a:p>
        </p:txBody>
      </p:sp>
      <p:graphicFrame>
        <p:nvGraphicFramePr>
          <p:cNvPr id="1235975" name="Object 7"/>
          <p:cNvGraphicFramePr>
            <a:graphicFrameLocks noChangeAspect="1"/>
          </p:cNvGraphicFramePr>
          <p:nvPr/>
        </p:nvGraphicFramePr>
        <p:xfrm>
          <a:off x="3397250" y="5157788"/>
          <a:ext cx="2254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49" name="公式" r:id="rId5" imgW="901440" imgH="253800" progId="Equation.3">
                  <p:embed/>
                </p:oleObj>
              </mc:Choice>
              <mc:Fallback>
                <p:oleObj name="公式" r:id="rId5" imgW="90144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5157788"/>
                        <a:ext cx="2254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976" name="Object 8"/>
          <p:cNvGraphicFramePr>
            <a:graphicFrameLocks noChangeAspect="1"/>
          </p:cNvGraphicFramePr>
          <p:nvPr/>
        </p:nvGraphicFramePr>
        <p:xfrm>
          <a:off x="3382963" y="5581650"/>
          <a:ext cx="2413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50" name="公式" r:id="rId7" imgW="965160" imgH="406080" progId="Equation.3">
                  <p:embed/>
                </p:oleObj>
              </mc:Choice>
              <mc:Fallback>
                <p:oleObj name="公式" r:id="rId7" imgW="965160" imgH="4060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5581650"/>
                        <a:ext cx="2413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977" name="Object 9"/>
          <p:cNvGraphicFramePr>
            <a:graphicFrameLocks noChangeAspect="1"/>
          </p:cNvGraphicFramePr>
          <p:nvPr/>
        </p:nvGraphicFramePr>
        <p:xfrm>
          <a:off x="7800975" y="5661025"/>
          <a:ext cx="300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51" name="公式" r:id="rId9" imgW="152280" imgH="406080" progId="Equation.3">
                  <p:embed/>
                </p:oleObj>
              </mc:Choice>
              <mc:Fallback>
                <p:oleObj name="公式" r:id="rId9" imgW="152280" imgH="4060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975" y="5661025"/>
                        <a:ext cx="300038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001" name="Line 33"/>
          <p:cNvSpPr>
            <a:spLocks noChangeShapeType="1"/>
          </p:cNvSpPr>
          <p:nvPr/>
        </p:nvSpPr>
        <p:spPr bwMode="auto">
          <a:xfrm>
            <a:off x="5364163" y="4078288"/>
            <a:ext cx="32400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02" name="Line 34"/>
          <p:cNvSpPr>
            <a:spLocks noChangeShapeType="1"/>
          </p:cNvSpPr>
          <p:nvPr/>
        </p:nvSpPr>
        <p:spPr bwMode="auto">
          <a:xfrm flipV="1">
            <a:off x="5364163" y="1341438"/>
            <a:ext cx="0" cy="2736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03" name="Line 35"/>
          <p:cNvSpPr>
            <a:spLocks noChangeShapeType="1"/>
          </p:cNvSpPr>
          <p:nvPr/>
        </p:nvSpPr>
        <p:spPr bwMode="auto">
          <a:xfrm>
            <a:off x="5364163" y="1773238"/>
            <a:ext cx="266382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04" name="Line 36"/>
          <p:cNvSpPr>
            <a:spLocks noChangeShapeType="1"/>
          </p:cNvSpPr>
          <p:nvPr/>
        </p:nvSpPr>
        <p:spPr bwMode="auto">
          <a:xfrm>
            <a:off x="5364163" y="2349500"/>
            <a:ext cx="266382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05" name="Line 37"/>
          <p:cNvSpPr>
            <a:spLocks noChangeShapeType="1"/>
          </p:cNvSpPr>
          <p:nvPr/>
        </p:nvSpPr>
        <p:spPr bwMode="auto">
          <a:xfrm>
            <a:off x="5364163" y="2925763"/>
            <a:ext cx="266382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06" name="Line 38"/>
          <p:cNvSpPr>
            <a:spLocks noChangeShapeType="1"/>
          </p:cNvSpPr>
          <p:nvPr/>
        </p:nvSpPr>
        <p:spPr bwMode="auto">
          <a:xfrm>
            <a:off x="5364163" y="3502025"/>
            <a:ext cx="266382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07" name="Line 39"/>
          <p:cNvSpPr>
            <a:spLocks noChangeShapeType="1"/>
          </p:cNvSpPr>
          <p:nvPr/>
        </p:nvSpPr>
        <p:spPr bwMode="auto">
          <a:xfrm flipV="1">
            <a:off x="5940425" y="1485900"/>
            <a:ext cx="0" cy="2592388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08" name="Line 40"/>
          <p:cNvSpPr>
            <a:spLocks noChangeShapeType="1"/>
          </p:cNvSpPr>
          <p:nvPr/>
        </p:nvSpPr>
        <p:spPr bwMode="auto">
          <a:xfrm flipV="1">
            <a:off x="6516688" y="1485900"/>
            <a:ext cx="0" cy="2592388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09" name="Line 41"/>
          <p:cNvSpPr>
            <a:spLocks noChangeShapeType="1"/>
          </p:cNvSpPr>
          <p:nvPr/>
        </p:nvSpPr>
        <p:spPr bwMode="auto">
          <a:xfrm flipV="1">
            <a:off x="7092950" y="1485900"/>
            <a:ext cx="0" cy="2592388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10" name="Line 42"/>
          <p:cNvSpPr>
            <a:spLocks noChangeShapeType="1"/>
          </p:cNvSpPr>
          <p:nvPr/>
        </p:nvSpPr>
        <p:spPr bwMode="auto">
          <a:xfrm flipV="1">
            <a:off x="7667625" y="1484313"/>
            <a:ext cx="0" cy="259238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11" name="Line 43"/>
          <p:cNvSpPr>
            <a:spLocks noChangeShapeType="1"/>
          </p:cNvSpPr>
          <p:nvPr/>
        </p:nvSpPr>
        <p:spPr bwMode="auto">
          <a:xfrm flipV="1">
            <a:off x="5651500" y="1628775"/>
            <a:ext cx="0" cy="2449513"/>
          </a:xfrm>
          <a:prstGeom prst="line">
            <a:avLst/>
          </a:prstGeom>
          <a:noFill/>
          <a:ln w="12700">
            <a:solidFill>
              <a:srgbClr val="00FF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12" name="Line 44"/>
          <p:cNvSpPr>
            <a:spLocks noChangeShapeType="1"/>
          </p:cNvSpPr>
          <p:nvPr/>
        </p:nvSpPr>
        <p:spPr bwMode="auto">
          <a:xfrm flipV="1">
            <a:off x="6227763" y="1628775"/>
            <a:ext cx="0" cy="2449513"/>
          </a:xfrm>
          <a:prstGeom prst="line">
            <a:avLst/>
          </a:prstGeom>
          <a:noFill/>
          <a:ln w="12700">
            <a:solidFill>
              <a:srgbClr val="00FF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13" name="Line 45"/>
          <p:cNvSpPr>
            <a:spLocks noChangeShapeType="1"/>
          </p:cNvSpPr>
          <p:nvPr/>
        </p:nvSpPr>
        <p:spPr bwMode="auto">
          <a:xfrm flipV="1">
            <a:off x="6804025" y="1628775"/>
            <a:ext cx="0" cy="2449513"/>
          </a:xfrm>
          <a:prstGeom prst="line">
            <a:avLst/>
          </a:prstGeom>
          <a:noFill/>
          <a:ln w="12700">
            <a:solidFill>
              <a:srgbClr val="00FF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14" name="Line 46"/>
          <p:cNvSpPr>
            <a:spLocks noChangeShapeType="1"/>
          </p:cNvSpPr>
          <p:nvPr/>
        </p:nvSpPr>
        <p:spPr bwMode="auto">
          <a:xfrm flipV="1">
            <a:off x="7380288" y="1628775"/>
            <a:ext cx="0" cy="2449513"/>
          </a:xfrm>
          <a:prstGeom prst="line">
            <a:avLst/>
          </a:prstGeom>
          <a:noFill/>
          <a:ln w="12700">
            <a:solidFill>
              <a:srgbClr val="00FF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15" name="Line 47"/>
          <p:cNvSpPr>
            <a:spLocks noChangeShapeType="1"/>
          </p:cNvSpPr>
          <p:nvPr/>
        </p:nvSpPr>
        <p:spPr bwMode="auto">
          <a:xfrm flipV="1">
            <a:off x="5651500" y="35020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16" name="Line 48"/>
          <p:cNvSpPr>
            <a:spLocks noChangeShapeType="1"/>
          </p:cNvSpPr>
          <p:nvPr/>
        </p:nvSpPr>
        <p:spPr bwMode="auto">
          <a:xfrm>
            <a:off x="5651500" y="35020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17" name="Line 49"/>
          <p:cNvSpPr>
            <a:spLocks noChangeShapeType="1"/>
          </p:cNvSpPr>
          <p:nvPr/>
        </p:nvSpPr>
        <p:spPr bwMode="auto">
          <a:xfrm flipV="1">
            <a:off x="6227763" y="292576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18" name="Line 50"/>
          <p:cNvSpPr>
            <a:spLocks noChangeShapeType="1"/>
          </p:cNvSpPr>
          <p:nvPr/>
        </p:nvSpPr>
        <p:spPr bwMode="auto">
          <a:xfrm>
            <a:off x="6227763" y="29257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19" name="Line 51"/>
          <p:cNvSpPr>
            <a:spLocks noChangeShapeType="1"/>
          </p:cNvSpPr>
          <p:nvPr/>
        </p:nvSpPr>
        <p:spPr bwMode="auto">
          <a:xfrm flipV="1">
            <a:off x="6804025" y="23495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20" name="Line 52"/>
          <p:cNvSpPr>
            <a:spLocks noChangeShapeType="1"/>
          </p:cNvSpPr>
          <p:nvPr/>
        </p:nvSpPr>
        <p:spPr bwMode="auto">
          <a:xfrm>
            <a:off x="6804025" y="234950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21" name="Line 53"/>
          <p:cNvSpPr>
            <a:spLocks noChangeShapeType="1"/>
          </p:cNvSpPr>
          <p:nvPr/>
        </p:nvSpPr>
        <p:spPr bwMode="auto">
          <a:xfrm flipV="1">
            <a:off x="7380288" y="17732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22" name="Line 54"/>
          <p:cNvSpPr>
            <a:spLocks noChangeShapeType="1"/>
          </p:cNvSpPr>
          <p:nvPr/>
        </p:nvSpPr>
        <p:spPr bwMode="auto">
          <a:xfrm>
            <a:off x="7380288" y="177323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6023" name="Text Box 55"/>
          <p:cNvSpPr txBox="1">
            <a:spLocks noChangeArrowheads="1"/>
          </p:cNvSpPr>
          <p:nvPr/>
        </p:nvSpPr>
        <p:spPr bwMode="auto">
          <a:xfrm rot="16200000">
            <a:off x="4979988" y="3597275"/>
            <a:ext cx="7064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6600"/>
                </a:solidFill>
                <a:latin typeface="Arial" charset="0"/>
              </a:rPr>
              <a:t>0000</a:t>
            </a:r>
          </a:p>
        </p:txBody>
      </p:sp>
      <p:sp>
        <p:nvSpPr>
          <p:cNvPr id="1236024" name="Text Box 56"/>
          <p:cNvSpPr txBox="1">
            <a:spLocks noChangeArrowheads="1"/>
          </p:cNvSpPr>
          <p:nvPr/>
        </p:nvSpPr>
        <p:spPr bwMode="auto">
          <a:xfrm>
            <a:off x="4645025" y="3286125"/>
            <a:ext cx="7191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001</a:t>
            </a:r>
          </a:p>
        </p:txBody>
      </p:sp>
      <p:sp>
        <p:nvSpPr>
          <p:cNvPr id="1236025" name="Text Box 57"/>
          <p:cNvSpPr txBox="1">
            <a:spLocks noChangeArrowheads="1"/>
          </p:cNvSpPr>
          <p:nvPr/>
        </p:nvSpPr>
        <p:spPr bwMode="auto">
          <a:xfrm>
            <a:off x="4641850" y="2684463"/>
            <a:ext cx="7191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010</a:t>
            </a:r>
          </a:p>
        </p:txBody>
      </p:sp>
      <p:sp>
        <p:nvSpPr>
          <p:cNvPr id="1236026" name="Text Box 58"/>
          <p:cNvSpPr txBox="1">
            <a:spLocks noChangeArrowheads="1"/>
          </p:cNvSpPr>
          <p:nvPr/>
        </p:nvSpPr>
        <p:spPr bwMode="auto">
          <a:xfrm>
            <a:off x="4643438" y="2133600"/>
            <a:ext cx="7191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011</a:t>
            </a:r>
          </a:p>
        </p:txBody>
      </p:sp>
      <p:sp>
        <p:nvSpPr>
          <p:cNvPr id="1236027" name="Text Box 59"/>
          <p:cNvSpPr txBox="1">
            <a:spLocks noChangeArrowheads="1"/>
          </p:cNvSpPr>
          <p:nvPr/>
        </p:nvSpPr>
        <p:spPr bwMode="auto">
          <a:xfrm>
            <a:off x="4643438" y="1557338"/>
            <a:ext cx="7191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100</a:t>
            </a:r>
          </a:p>
        </p:txBody>
      </p:sp>
      <p:sp>
        <p:nvSpPr>
          <p:cNvPr id="1236028" name="Text Box 60"/>
          <p:cNvSpPr txBox="1">
            <a:spLocks noChangeArrowheads="1"/>
          </p:cNvSpPr>
          <p:nvPr/>
        </p:nvSpPr>
        <p:spPr bwMode="auto">
          <a:xfrm>
            <a:off x="5194300" y="4052888"/>
            <a:ext cx="288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0</a:t>
            </a:r>
          </a:p>
        </p:txBody>
      </p:sp>
      <p:sp>
        <p:nvSpPr>
          <p:cNvPr id="1236029" name="Text Box 61"/>
          <p:cNvSpPr txBox="1">
            <a:spLocks noChangeArrowheads="1"/>
          </p:cNvSpPr>
          <p:nvPr/>
        </p:nvSpPr>
        <p:spPr bwMode="auto">
          <a:xfrm>
            <a:off x="5770563" y="4078288"/>
            <a:ext cx="288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1</a:t>
            </a:r>
          </a:p>
        </p:txBody>
      </p:sp>
      <p:sp>
        <p:nvSpPr>
          <p:cNvPr id="1236030" name="Text Box 62"/>
          <p:cNvSpPr txBox="1">
            <a:spLocks noChangeArrowheads="1"/>
          </p:cNvSpPr>
          <p:nvPr/>
        </p:nvSpPr>
        <p:spPr bwMode="auto">
          <a:xfrm>
            <a:off x="6346825" y="4078288"/>
            <a:ext cx="288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2</a:t>
            </a:r>
          </a:p>
        </p:txBody>
      </p:sp>
      <p:sp>
        <p:nvSpPr>
          <p:cNvPr id="1236031" name="Text Box 63"/>
          <p:cNvSpPr txBox="1">
            <a:spLocks noChangeArrowheads="1"/>
          </p:cNvSpPr>
          <p:nvPr/>
        </p:nvSpPr>
        <p:spPr bwMode="auto">
          <a:xfrm>
            <a:off x="6923088" y="4078288"/>
            <a:ext cx="288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3</a:t>
            </a:r>
          </a:p>
        </p:txBody>
      </p:sp>
      <p:sp>
        <p:nvSpPr>
          <p:cNvPr id="1236032" name="Text Box 64"/>
          <p:cNvSpPr txBox="1">
            <a:spLocks noChangeArrowheads="1"/>
          </p:cNvSpPr>
          <p:nvPr/>
        </p:nvSpPr>
        <p:spPr bwMode="auto">
          <a:xfrm>
            <a:off x="7499350" y="4078288"/>
            <a:ext cx="288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4</a:t>
            </a:r>
          </a:p>
        </p:txBody>
      </p:sp>
      <p:sp>
        <p:nvSpPr>
          <p:cNvPr id="1236033" name="Text Box 65"/>
          <p:cNvSpPr txBox="1">
            <a:spLocks noChangeArrowheads="1"/>
          </p:cNvSpPr>
          <p:nvPr/>
        </p:nvSpPr>
        <p:spPr bwMode="auto">
          <a:xfrm rot="16200000">
            <a:off x="5264944" y="3599656"/>
            <a:ext cx="7080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6600"/>
                </a:solidFill>
                <a:latin typeface="Arial" charset="0"/>
              </a:rPr>
              <a:t>0001</a:t>
            </a:r>
          </a:p>
        </p:txBody>
      </p:sp>
      <p:sp>
        <p:nvSpPr>
          <p:cNvPr id="1236034" name="Text Box 66"/>
          <p:cNvSpPr txBox="1">
            <a:spLocks noChangeArrowheads="1"/>
          </p:cNvSpPr>
          <p:nvPr/>
        </p:nvSpPr>
        <p:spPr bwMode="auto">
          <a:xfrm rot="16200000">
            <a:off x="5553869" y="3599656"/>
            <a:ext cx="7080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6600"/>
                </a:solidFill>
                <a:latin typeface="Arial" charset="0"/>
              </a:rPr>
              <a:t>0010</a:t>
            </a:r>
          </a:p>
        </p:txBody>
      </p:sp>
      <p:sp>
        <p:nvSpPr>
          <p:cNvPr id="1236035" name="Text Box 67"/>
          <p:cNvSpPr txBox="1">
            <a:spLocks noChangeArrowheads="1"/>
          </p:cNvSpPr>
          <p:nvPr/>
        </p:nvSpPr>
        <p:spPr bwMode="auto">
          <a:xfrm rot="16200000">
            <a:off x="5841206" y="3599657"/>
            <a:ext cx="7080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6600"/>
                </a:solidFill>
                <a:latin typeface="Arial" charset="0"/>
              </a:rPr>
              <a:t>0011</a:t>
            </a:r>
          </a:p>
        </p:txBody>
      </p:sp>
      <p:sp>
        <p:nvSpPr>
          <p:cNvPr id="1236036" name="Text Box 68"/>
          <p:cNvSpPr txBox="1">
            <a:spLocks noChangeArrowheads="1"/>
          </p:cNvSpPr>
          <p:nvPr/>
        </p:nvSpPr>
        <p:spPr bwMode="auto">
          <a:xfrm rot="16200000">
            <a:off x="6130131" y="3599657"/>
            <a:ext cx="7080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6600"/>
                </a:solidFill>
                <a:latin typeface="Arial" charset="0"/>
              </a:rPr>
              <a:t>0100</a:t>
            </a:r>
          </a:p>
        </p:txBody>
      </p:sp>
      <p:sp>
        <p:nvSpPr>
          <p:cNvPr id="1236037" name="Text Box 69"/>
          <p:cNvSpPr txBox="1">
            <a:spLocks noChangeArrowheads="1"/>
          </p:cNvSpPr>
          <p:nvPr/>
        </p:nvSpPr>
        <p:spPr bwMode="auto">
          <a:xfrm rot="16200000">
            <a:off x="6417469" y="3599656"/>
            <a:ext cx="7080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6600"/>
                </a:solidFill>
                <a:latin typeface="Arial" charset="0"/>
              </a:rPr>
              <a:t>0101</a:t>
            </a:r>
          </a:p>
        </p:txBody>
      </p:sp>
      <p:sp>
        <p:nvSpPr>
          <p:cNvPr id="1236038" name="Text Box 70"/>
          <p:cNvSpPr txBox="1">
            <a:spLocks noChangeArrowheads="1"/>
          </p:cNvSpPr>
          <p:nvPr/>
        </p:nvSpPr>
        <p:spPr bwMode="auto">
          <a:xfrm rot="16200000">
            <a:off x="6706394" y="3599656"/>
            <a:ext cx="7080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6600"/>
                </a:solidFill>
                <a:latin typeface="Arial" charset="0"/>
              </a:rPr>
              <a:t>0110</a:t>
            </a:r>
          </a:p>
        </p:txBody>
      </p:sp>
      <p:sp>
        <p:nvSpPr>
          <p:cNvPr id="1236039" name="Text Box 71"/>
          <p:cNvSpPr txBox="1">
            <a:spLocks noChangeArrowheads="1"/>
          </p:cNvSpPr>
          <p:nvPr/>
        </p:nvSpPr>
        <p:spPr bwMode="auto">
          <a:xfrm rot="16200000">
            <a:off x="6993731" y="3599657"/>
            <a:ext cx="7080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6600"/>
                </a:solidFill>
                <a:latin typeface="Arial" charset="0"/>
              </a:rPr>
              <a:t>0111</a:t>
            </a:r>
          </a:p>
        </p:txBody>
      </p:sp>
      <p:sp>
        <p:nvSpPr>
          <p:cNvPr id="1236041" name="Text Box 73"/>
          <p:cNvSpPr txBox="1">
            <a:spLocks noChangeArrowheads="1"/>
          </p:cNvSpPr>
          <p:nvPr/>
        </p:nvSpPr>
        <p:spPr bwMode="auto">
          <a:xfrm rot="16200000">
            <a:off x="7282656" y="3598070"/>
            <a:ext cx="7080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6600"/>
                </a:solidFill>
                <a:latin typeface="Arial" charset="0"/>
              </a:rPr>
              <a:t>1000</a:t>
            </a:r>
          </a:p>
        </p:txBody>
      </p:sp>
      <p:graphicFrame>
        <p:nvGraphicFramePr>
          <p:cNvPr id="1236042" name="Object 74"/>
          <p:cNvGraphicFramePr>
            <a:graphicFrameLocks noChangeAspect="1"/>
          </p:cNvGraphicFramePr>
          <p:nvPr/>
        </p:nvGraphicFramePr>
        <p:xfrm>
          <a:off x="1201738" y="2506663"/>
          <a:ext cx="3282950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52" name="公式" r:id="rId11" imgW="1473120" imgH="825480" progId="Equation.3">
                  <p:embed/>
                </p:oleObj>
              </mc:Choice>
              <mc:Fallback>
                <p:oleObj name="公式" r:id="rId11" imgW="1473120" imgH="8254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506663"/>
                        <a:ext cx="3282950" cy="18399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043" name="Text Box 75"/>
          <p:cNvSpPr txBox="1">
            <a:spLocks noChangeArrowheads="1"/>
          </p:cNvSpPr>
          <p:nvPr/>
        </p:nvSpPr>
        <p:spPr bwMode="auto">
          <a:xfrm>
            <a:off x="4643438" y="3835400"/>
            <a:ext cx="7191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000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3410" y="2492870"/>
            <a:ext cx="100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</a:rPr>
              <a:t>绝对误差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410" y="3462123"/>
            <a:ext cx="100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</a:rPr>
              <a:t>相对误差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2C787-A693-4CDE-BDFE-4A3C2E93F90C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2.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技术指标</a:t>
            </a:r>
          </a:p>
        </p:txBody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1081087"/>
          </a:xfrm>
        </p:spPr>
        <p:txBody>
          <a:bodyPr/>
          <a:lstStyle/>
          <a:p>
            <a:pPr marL="534988" indent="-534988">
              <a:buSzTx/>
              <a:buFont typeface="Wingdings" pitchFamily="2" charset="2"/>
              <a:buAutoNum type="circleNumDbPlain"/>
            </a:pP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精度</a:t>
            </a:r>
          </a:p>
          <a:p>
            <a:pPr marL="1071563" lvl="1" indent="-357188">
              <a:buClr>
                <a:srgbClr val="008000"/>
              </a:buClr>
              <a:buSzTx/>
              <a:buFont typeface="Wingdings" pitchFamily="2" charset="2"/>
              <a:buAutoNum type="alphaLcPeriod" startAt="2"/>
            </a:pPr>
            <a:r>
              <a:rPr lang="zh-CN" altLang="en-US" b="1">
                <a:latin typeface="Times New Roman" pitchFamily="18" charset="0"/>
                <a:sym typeface="Wingdings" pitchFamily="2" charset="2"/>
              </a:rPr>
              <a:t>非线性误差</a:t>
            </a:r>
          </a:p>
        </p:txBody>
      </p:sp>
      <p:graphicFrame>
        <p:nvGraphicFramePr>
          <p:cNvPr id="1183748" name="Object 4"/>
          <p:cNvGraphicFramePr>
            <a:graphicFrameLocks noChangeAspect="1"/>
          </p:cNvGraphicFramePr>
          <p:nvPr/>
        </p:nvGraphicFramePr>
        <p:xfrm>
          <a:off x="3335338" y="1773238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50" name="公式" r:id="rId3" imgW="177480" imgH="215640" progId="Equation.3">
                  <p:embed/>
                </p:oleObj>
              </mc:Choice>
              <mc:Fallback>
                <p:oleObj name="公式" r:id="rId3" imgW="177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1773238"/>
                        <a:ext cx="444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54" name="Line 10"/>
          <p:cNvSpPr>
            <a:spLocks noChangeShapeType="1"/>
          </p:cNvSpPr>
          <p:nvPr/>
        </p:nvSpPr>
        <p:spPr bwMode="auto">
          <a:xfrm>
            <a:off x="2482850" y="5948363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3755" name="Line 11"/>
          <p:cNvSpPr>
            <a:spLocks noChangeShapeType="1"/>
          </p:cNvSpPr>
          <p:nvPr/>
        </p:nvSpPr>
        <p:spPr bwMode="auto">
          <a:xfrm rot="-5400000">
            <a:off x="898525" y="4364038"/>
            <a:ext cx="3168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3760" name="Line 16"/>
          <p:cNvSpPr>
            <a:spLocks noChangeShapeType="1"/>
          </p:cNvSpPr>
          <p:nvPr/>
        </p:nvSpPr>
        <p:spPr bwMode="auto">
          <a:xfrm flipV="1">
            <a:off x="2482850" y="3213100"/>
            <a:ext cx="4032250" cy="27352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3762" name="Freeform 18"/>
          <p:cNvSpPr>
            <a:spLocks/>
          </p:cNvSpPr>
          <p:nvPr/>
        </p:nvSpPr>
        <p:spPr bwMode="auto">
          <a:xfrm>
            <a:off x="2482850" y="3213100"/>
            <a:ext cx="4032250" cy="2735263"/>
          </a:xfrm>
          <a:custGeom>
            <a:avLst/>
            <a:gdLst/>
            <a:ahLst/>
            <a:cxnLst>
              <a:cxn ang="0">
                <a:pos x="0" y="1723"/>
              </a:cxn>
              <a:cxn ang="0">
                <a:pos x="998" y="635"/>
              </a:cxn>
              <a:cxn ang="0">
                <a:pos x="2540" y="0"/>
              </a:cxn>
            </a:cxnLst>
            <a:rect l="0" t="0" r="r" b="b"/>
            <a:pathLst>
              <a:path w="2540" h="1723">
                <a:moveTo>
                  <a:pt x="0" y="1723"/>
                </a:moveTo>
                <a:cubicBezTo>
                  <a:pt x="287" y="1322"/>
                  <a:pt x="575" y="922"/>
                  <a:pt x="998" y="635"/>
                </a:cubicBezTo>
                <a:cubicBezTo>
                  <a:pt x="1421" y="348"/>
                  <a:pt x="1980" y="174"/>
                  <a:pt x="254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3765" name="Freeform 21"/>
          <p:cNvSpPr>
            <a:spLocks/>
          </p:cNvSpPr>
          <p:nvPr/>
        </p:nvSpPr>
        <p:spPr bwMode="auto">
          <a:xfrm>
            <a:off x="2482850" y="3213100"/>
            <a:ext cx="4032250" cy="2735263"/>
          </a:xfrm>
          <a:custGeom>
            <a:avLst/>
            <a:gdLst/>
            <a:ahLst/>
            <a:cxnLst>
              <a:cxn ang="0">
                <a:pos x="0" y="1723"/>
              </a:cxn>
              <a:cxn ang="0">
                <a:pos x="1588" y="1088"/>
              </a:cxn>
              <a:cxn ang="0">
                <a:pos x="2540" y="0"/>
              </a:cxn>
            </a:cxnLst>
            <a:rect l="0" t="0" r="r" b="b"/>
            <a:pathLst>
              <a:path w="2540" h="1723">
                <a:moveTo>
                  <a:pt x="0" y="1723"/>
                </a:moveTo>
                <a:cubicBezTo>
                  <a:pt x="582" y="1549"/>
                  <a:pt x="1165" y="1375"/>
                  <a:pt x="1588" y="1088"/>
                </a:cubicBezTo>
                <a:cubicBezTo>
                  <a:pt x="2011" y="801"/>
                  <a:pt x="2275" y="400"/>
                  <a:pt x="254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3769" name="Line 25"/>
          <p:cNvSpPr>
            <a:spLocks noChangeShapeType="1"/>
          </p:cNvSpPr>
          <p:nvPr/>
        </p:nvSpPr>
        <p:spPr bwMode="auto">
          <a:xfrm flipH="1">
            <a:off x="2482850" y="3213100"/>
            <a:ext cx="4032250" cy="0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3770" name="Line 26"/>
          <p:cNvSpPr>
            <a:spLocks noChangeShapeType="1"/>
          </p:cNvSpPr>
          <p:nvPr/>
        </p:nvSpPr>
        <p:spPr bwMode="auto">
          <a:xfrm>
            <a:off x="6515100" y="3213100"/>
            <a:ext cx="0" cy="2735263"/>
          </a:xfrm>
          <a:prstGeom prst="line">
            <a:avLst/>
          </a:prstGeom>
          <a:noFill/>
          <a:ln w="1270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3772" name="Line 28"/>
          <p:cNvSpPr>
            <a:spLocks noChangeShapeType="1"/>
          </p:cNvSpPr>
          <p:nvPr/>
        </p:nvSpPr>
        <p:spPr bwMode="auto">
          <a:xfrm flipV="1">
            <a:off x="2482850" y="3213100"/>
            <a:ext cx="2952750" cy="20161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3773" name="Line 29"/>
          <p:cNvSpPr>
            <a:spLocks noChangeShapeType="1"/>
          </p:cNvSpPr>
          <p:nvPr/>
        </p:nvSpPr>
        <p:spPr bwMode="auto">
          <a:xfrm flipV="1">
            <a:off x="3635375" y="4005263"/>
            <a:ext cx="2879725" cy="19431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3774" name="Text Box 30"/>
          <p:cNvSpPr txBox="1">
            <a:spLocks noChangeArrowheads="1"/>
          </p:cNvSpPr>
          <p:nvPr/>
        </p:nvSpPr>
        <p:spPr bwMode="auto">
          <a:xfrm>
            <a:off x="5653088" y="2755900"/>
            <a:ext cx="11509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非线性</a:t>
            </a:r>
          </a:p>
        </p:txBody>
      </p:sp>
      <p:sp>
        <p:nvSpPr>
          <p:cNvPr id="1183775" name="Text Box 31"/>
          <p:cNvSpPr txBox="1">
            <a:spLocks noChangeArrowheads="1"/>
          </p:cNvSpPr>
          <p:nvPr/>
        </p:nvSpPr>
        <p:spPr bwMode="auto">
          <a:xfrm>
            <a:off x="5219700" y="4262438"/>
            <a:ext cx="2232025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</a:rPr>
              <a:t>偏移</a:t>
            </a:r>
          </a:p>
          <a:p>
            <a:r>
              <a:rPr lang="zh-CN" altLang="en-US">
                <a:solidFill>
                  <a:srgbClr val="008000"/>
                </a:solidFill>
              </a:rPr>
              <a:t>（零点漂移）</a:t>
            </a:r>
          </a:p>
        </p:txBody>
      </p:sp>
      <p:sp>
        <p:nvSpPr>
          <p:cNvPr id="1183776" name="Text Box 32"/>
          <p:cNvSpPr txBox="1">
            <a:spLocks noChangeArrowheads="1"/>
          </p:cNvSpPr>
          <p:nvPr/>
        </p:nvSpPr>
        <p:spPr bwMode="auto">
          <a:xfrm>
            <a:off x="7164388" y="5707063"/>
            <a:ext cx="9350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输入</a:t>
            </a:r>
          </a:p>
        </p:txBody>
      </p:sp>
      <p:sp>
        <p:nvSpPr>
          <p:cNvPr id="1183777" name="Text Box 33"/>
          <p:cNvSpPr txBox="1">
            <a:spLocks noChangeArrowheads="1"/>
          </p:cNvSpPr>
          <p:nvPr/>
        </p:nvSpPr>
        <p:spPr bwMode="auto">
          <a:xfrm>
            <a:off x="1692275" y="2420938"/>
            <a:ext cx="9350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输出</a:t>
            </a:r>
          </a:p>
        </p:txBody>
      </p:sp>
      <p:sp>
        <p:nvSpPr>
          <p:cNvPr id="1183778" name="Text Box 34"/>
          <p:cNvSpPr txBox="1">
            <a:spLocks noChangeArrowheads="1"/>
          </p:cNvSpPr>
          <p:nvPr/>
        </p:nvSpPr>
        <p:spPr bwMode="auto">
          <a:xfrm>
            <a:off x="2122488" y="5851525"/>
            <a:ext cx="3603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183779" name="Text Box 35"/>
          <p:cNvSpPr txBox="1">
            <a:spLocks noChangeArrowheads="1"/>
          </p:cNvSpPr>
          <p:nvPr/>
        </p:nvSpPr>
        <p:spPr bwMode="auto">
          <a:xfrm>
            <a:off x="6227763" y="5876925"/>
            <a:ext cx="7921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10V</a:t>
            </a:r>
          </a:p>
        </p:txBody>
      </p:sp>
      <p:sp>
        <p:nvSpPr>
          <p:cNvPr id="1183780" name="Text Box 36"/>
          <p:cNvSpPr txBox="1">
            <a:spLocks noChangeArrowheads="1"/>
          </p:cNvSpPr>
          <p:nvPr/>
        </p:nvSpPr>
        <p:spPr bwMode="auto">
          <a:xfrm>
            <a:off x="1835150" y="2924175"/>
            <a:ext cx="7921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255</a:t>
            </a:r>
          </a:p>
        </p:txBody>
      </p:sp>
      <p:sp>
        <p:nvSpPr>
          <p:cNvPr id="1183781" name="Text Box 37"/>
          <p:cNvSpPr txBox="1">
            <a:spLocks noChangeArrowheads="1"/>
          </p:cNvSpPr>
          <p:nvPr/>
        </p:nvSpPr>
        <p:spPr bwMode="auto">
          <a:xfrm>
            <a:off x="3492500" y="5949950"/>
            <a:ext cx="20161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Analog Input</a:t>
            </a:r>
          </a:p>
        </p:txBody>
      </p:sp>
      <p:sp>
        <p:nvSpPr>
          <p:cNvPr id="1183782" name="Text Box 38"/>
          <p:cNvSpPr txBox="1">
            <a:spLocks noChangeArrowheads="1"/>
          </p:cNvSpPr>
          <p:nvPr/>
        </p:nvSpPr>
        <p:spPr bwMode="auto">
          <a:xfrm>
            <a:off x="2006600" y="3502025"/>
            <a:ext cx="549275" cy="22320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Digital 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75AFB8-5E5A-486A-844B-BC9A516C56BC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2.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技术指标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1081087"/>
          </a:xfrm>
        </p:spPr>
        <p:txBody>
          <a:bodyPr/>
          <a:lstStyle/>
          <a:p>
            <a:pPr marL="444500" indent="-444500">
              <a:buSzTx/>
              <a:buFont typeface="Wingdings" pitchFamily="2" charset="2"/>
              <a:buAutoNum type="circleNumDbPlain"/>
            </a:pP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精度</a:t>
            </a:r>
          </a:p>
          <a:p>
            <a:pPr marL="979488" lvl="1" indent="-355600">
              <a:buClr>
                <a:srgbClr val="008000"/>
              </a:buClr>
              <a:buSzTx/>
              <a:buFont typeface="Wingdings" pitchFamily="2" charset="2"/>
              <a:buAutoNum type="alphaLcPeriod" startAt="3"/>
            </a:pPr>
            <a:r>
              <a:rPr lang="zh-CN" altLang="en-US" b="1">
                <a:latin typeface="Times New Roman" pitchFamily="18" charset="0"/>
                <a:sym typeface="Wingdings" pitchFamily="2" charset="2"/>
              </a:rPr>
              <a:t>电源、温度、零点漂移、参考电压</a:t>
            </a:r>
          </a:p>
        </p:txBody>
      </p:sp>
      <p:graphicFrame>
        <p:nvGraphicFramePr>
          <p:cNvPr id="1184772" name="Object 4"/>
          <p:cNvGraphicFramePr>
            <a:graphicFrameLocks noChangeAspect="1"/>
          </p:cNvGraphicFramePr>
          <p:nvPr/>
        </p:nvGraphicFramePr>
        <p:xfrm>
          <a:off x="1476375" y="4221163"/>
          <a:ext cx="44640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774" name="公式" r:id="rId3" imgW="1307880" imgH="291960" progId="Equation.3">
                  <p:embed/>
                </p:oleObj>
              </mc:Choice>
              <mc:Fallback>
                <p:oleObj name="公式" r:id="rId3" imgW="130788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21163"/>
                        <a:ext cx="446405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4791" name="Text Box 23"/>
          <p:cNvSpPr txBox="1">
            <a:spLocks noChangeArrowheads="1"/>
          </p:cNvSpPr>
          <p:nvPr/>
        </p:nvSpPr>
        <p:spPr bwMode="auto">
          <a:xfrm>
            <a:off x="1042988" y="2997200"/>
            <a:ext cx="22320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ADC</a:t>
            </a:r>
            <a:r>
              <a:rPr lang="zh-CN" altLang="en-US">
                <a:solidFill>
                  <a:srgbClr val="0000FF"/>
                </a:solidFill>
              </a:rPr>
              <a:t>中的运放</a:t>
            </a:r>
          </a:p>
        </p:txBody>
      </p:sp>
      <p:sp>
        <p:nvSpPr>
          <p:cNvPr id="1184792" name="Text Box 24"/>
          <p:cNvSpPr txBox="1">
            <a:spLocks noChangeArrowheads="1"/>
          </p:cNvSpPr>
          <p:nvPr/>
        </p:nvSpPr>
        <p:spPr bwMode="auto">
          <a:xfrm>
            <a:off x="5580063" y="2924175"/>
            <a:ext cx="10795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ADC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184793" name="Line 25"/>
          <p:cNvSpPr>
            <a:spLocks noChangeShapeType="1"/>
          </p:cNvSpPr>
          <p:nvPr/>
        </p:nvSpPr>
        <p:spPr bwMode="auto">
          <a:xfrm>
            <a:off x="6083300" y="2349500"/>
            <a:ext cx="0" cy="647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4794" name="Line 26"/>
          <p:cNvSpPr>
            <a:spLocks noChangeShapeType="1"/>
          </p:cNvSpPr>
          <p:nvPr/>
        </p:nvSpPr>
        <p:spPr bwMode="auto">
          <a:xfrm>
            <a:off x="1763713" y="2276475"/>
            <a:ext cx="0" cy="7921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C0A56-50D3-4D62-9E6C-C4FD1A24DE8A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2.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技术指标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534988" indent="-534988">
              <a:spcAft>
                <a:spcPct val="10000"/>
              </a:spcAft>
              <a:buSzTx/>
              <a:buFont typeface="Wingdings" pitchFamily="2" charset="2"/>
              <a:buAutoNum type="circleNumDbPlain" startAt="2"/>
            </a:pP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变换时间</a:t>
            </a:r>
            <a:br>
              <a:rPr lang="zh-CN" altLang="en-US" sz="2800" b="1">
                <a:latin typeface="Times New Roman" pitchFamily="18" charset="0"/>
                <a:sym typeface="Wingdings" pitchFamily="2" charset="2"/>
              </a:rPr>
            </a:b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AD574KD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：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35μs</a:t>
            </a:r>
            <a:br>
              <a:rPr lang="en-US" altLang="zh-CN" sz="2800" b="1">
                <a:latin typeface="Times New Roman" pitchFamily="18" charset="0"/>
                <a:sym typeface="Wingdings" pitchFamily="2" charset="2"/>
              </a:rPr>
            </a:b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i="1">
                <a:latin typeface="Times New Roman" pitchFamily="18" charset="0"/>
                <a:sym typeface="Wingdings" pitchFamily="2" charset="2"/>
              </a:rPr>
              <a:t>ms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级 ～ </a:t>
            </a:r>
            <a:r>
              <a:rPr lang="en-US" altLang="zh-CN" sz="2800" b="1" i="1">
                <a:latin typeface="Times New Roman" pitchFamily="18" charset="0"/>
                <a:sym typeface="Wingdings" pitchFamily="2" charset="2"/>
              </a:rPr>
              <a:t>ns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级</a:t>
            </a:r>
            <a:br>
              <a:rPr lang="zh-CN" altLang="en-US" sz="2800" b="1">
                <a:latin typeface="Times New Roman" pitchFamily="18" charset="0"/>
                <a:sym typeface="Wingdings" pitchFamily="2" charset="2"/>
              </a:rPr>
            </a:b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选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ADC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时，其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变换时间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应小于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采样周期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。</a:t>
            </a:r>
          </a:p>
          <a:p>
            <a:pPr marL="534988" indent="-534988">
              <a:spcAft>
                <a:spcPct val="10000"/>
              </a:spcAft>
              <a:buSzTx/>
              <a:buFont typeface="Wingdings" pitchFamily="2" charset="2"/>
              <a:buAutoNum type="circleNumDbPlain" startAt="2"/>
            </a:pP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输入动态范围</a:t>
            </a:r>
            <a:br>
              <a:rPr lang="zh-CN" altLang="en-US" sz="2800" b="1">
                <a:latin typeface="Times New Roman" pitchFamily="18" charset="0"/>
                <a:sym typeface="Wingdings" pitchFamily="2" charset="2"/>
              </a:rPr>
            </a:b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	</a:t>
            </a:r>
            <a:r>
              <a:rPr lang="zh-CN" altLang="en-US" sz="2800" b="1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单极性	双极型输入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/>
            </a:r>
            <a:br>
              <a:rPr lang="zh-CN" altLang="en-US" sz="2800" b="1">
                <a:latin typeface="Times New Roman" pitchFamily="18" charset="0"/>
                <a:sym typeface="Wingdings" pitchFamily="2" charset="2"/>
              </a:rPr>
            </a:b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0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～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10V    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－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5V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～＋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5V</a:t>
            </a:r>
            <a:br>
              <a:rPr lang="en-US" altLang="zh-CN" sz="2800" b="1">
                <a:latin typeface="Times New Roman" pitchFamily="18" charset="0"/>
                <a:sym typeface="Wingdings" pitchFamily="2" charset="2"/>
              </a:rPr>
            </a:b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	0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～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20V    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－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10V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～＋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10V</a:t>
            </a:r>
          </a:p>
        </p:txBody>
      </p:sp>
      <p:sp>
        <p:nvSpPr>
          <p:cNvPr id="1182724" name="AutoShape 4"/>
          <p:cNvSpPr>
            <a:spLocks/>
          </p:cNvSpPr>
          <p:nvPr/>
        </p:nvSpPr>
        <p:spPr bwMode="auto">
          <a:xfrm>
            <a:off x="1022350" y="4043363"/>
            <a:ext cx="215900" cy="792162"/>
          </a:xfrm>
          <a:prstGeom prst="leftBrace">
            <a:avLst>
              <a:gd name="adj1" fmla="val 30576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FF20F2-18F6-4380-B29B-DC1DF0A974CA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AD574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：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12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位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ADC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8/16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位微处理器接口，</a:t>
            </a:r>
            <a:br>
              <a:rPr lang="zh-CN" altLang="en-US" sz="2800" b="1">
                <a:latin typeface="Times New Roman" pitchFamily="18" charset="0"/>
                <a:sym typeface="Wingdings" pitchFamily="2" charset="2"/>
              </a:rPr>
            </a:b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最大转换时间：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35μs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①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引线</a:t>
            </a:r>
          </a:p>
        </p:txBody>
      </p:sp>
      <p:sp>
        <p:nvSpPr>
          <p:cNvPr id="1185797" name="Text Box 5"/>
          <p:cNvSpPr txBox="1">
            <a:spLocks noChangeArrowheads="1"/>
          </p:cNvSpPr>
          <p:nvPr/>
        </p:nvSpPr>
        <p:spPr bwMode="auto">
          <a:xfrm>
            <a:off x="7235825" y="1412875"/>
            <a:ext cx="1582738" cy="10048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AD574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ADC0809</a:t>
            </a:r>
          </a:p>
        </p:txBody>
      </p:sp>
      <p:sp>
        <p:nvSpPr>
          <p:cNvPr id="1185798" name="AutoShape 6"/>
          <p:cNvSpPr>
            <a:spLocks/>
          </p:cNvSpPr>
          <p:nvPr/>
        </p:nvSpPr>
        <p:spPr bwMode="auto">
          <a:xfrm>
            <a:off x="7092950" y="1484313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5799" name="Line 7"/>
          <p:cNvSpPr>
            <a:spLocks noChangeShapeType="1"/>
          </p:cNvSpPr>
          <p:nvPr/>
        </p:nvSpPr>
        <p:spPr bwMode="auto">
          <a:xfrm>
            <a:off x="5795963" y="1268413"/>
            <a:ext cx="18002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5800" name="Line 8"/>
          <p:cNvSpPr>
            <a:spLocks noChangeShapeType="1"/>
          </p:cNvSpPr>
          <p:nvPr/>
        </p:nvSpPr>
        <p:spPr bwMode="auto">
          <a:xfrm>
            <a:off x="6732588" y="1268413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5801" name="Line 9"/>
          <p:cNvSpPr>
            <a:spLocks noChangeShapeType="1"/>
          </p:cNvSpPr>
          <p:nvPr/>
        </p:nvSpPr>
        <p:spPr bwMode="auto">
          <a:xfrm>
            <a:off x="6732588" y="1989138"/>
            <a:ext cx="3603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5802" name="Line 10"/>
          <p:cNvSpPr>
            <a:spLocks noChangeShapeType="1"/>
          </p:cNvSpPr>
          <p:nvPr/>
        </p:nvSpPr>
        <p:spPr bwMode="auto">
          <a:xfrm>
            <a:off x="7308850" y="1844675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8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8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18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857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857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857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2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8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7" grpId="0"/>
      <p:bldP spid="1185798" grpId="0" animBg="1"/>
      <p:bldP spid="1185799" grpId="0" animBg="1"/>
      <p:bldP spid="1185800" grpId="0" animBg="1"/>
      <p:bldP spid="1185801" grpId="0" animBg="1"/>
      <p:bldP spid="118580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83BF17-8F26-400A-84EA-A4C964FBF965}" type="slidenum">
              <a:rPr lang="zh-CN" altLang="en-US"/>
              <a:pPr/>
              <a:t>39</a:t>
            </a:fld>
            <a:endParaRPr lang="en-US" altLang="zh-CN"/>
          </a:p>
        </p:txBody>
      </p:sp>
      <p:graphicFrame>
        <p:nvGraphicFramePr>
          <p:cNvPr id="1188868" name="Object 4"/>
          <p:cNvGraphicFramePr>
            <a:graphicFrameLocks noChangeAspect="1"/>
          </p:cNvGraphicFramePr>
          <p:nvPr/>
        </p:nvGraphicFramePr>
        <p:xfrm>
          <a:off x="539750" y="476250"/>
          <a:ext cx="7777163" cy="618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70" name="Image" r:id="rId3" imgW="19307755" imgH="15340408" progId="">
                  <p:embed/>
                </p:oleObj>
              </mc:Choice>
              <mc:Fallback>
                <p:oleObj name="Image" r:id="rId3" imgW="19307755" imgH="1534040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6250"/>
                        <a:ext cx="7777163" cy="618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869" name="Line 5"/>
          <p:cNvSpPr>
            <a:spLocks noChangeShapeType="1"/>
          </p:cNvSpPr>
          <p:nvPr/>
        </p:nvSpPr>
        <p:spPr bwMode="auto">
          <a:xfrm>
            <a:off x="1042988" y="5876925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70" name="Line 6"/>
          <p:cNvSpPr>
            <a:spLocks noChangeShapeType="1"/>
          </p:cNvSpPr>
          <p:nvPr/>
        </p:nvSpPr>
        <p:spPr bwMode="auto">
          <a:xfrm>
            <a:off x="1042988" y="6308725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71" name="AutoShape 7"/>
          <p:cNvSpPr>
            <a:spLocks noChangeArrowheads="1"/>
          </p:cNvSpPr>
          <p:nvPr/>
        </p:nvSpPr>
        <p:spPr bwMode="auto">
          <a:xfrm>
            <a:off x="7596188" y="4076700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88872" name="Text Box 8"/>
          <p:cNvSpPr txBox="1">
            <a:spLocks noChangeArrowheads="1"/>
          </p:cNvSpPr>
          <p:nvPr/>
        </p:nvSpPr>
        <p:spPr bwMode="auto">
          <a:xfrm>
            <a:off x="7451725" y="671513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忙</a:t>
            </a:r>
          </a:p>
        </p:txBody>
      </p:sp>
      <p:sp>
        <p:nvSpPr>
          <p:cNvPr id="1188873" name="AutoShape 9"/>
          <p:cNvSpPr>
            <a:spLocks noChangeArrowheads="1"/>
          </p:cNvSpPr>
          <p:nvPr/>
        </p:nvSpPr>
        <p:spPr bwMode="auto">
          <a:xfrm>
            <a:off x="6770688" y="6021388"/>
            <a:ext cx="1584325" cy="43180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88874" name="AutoShape 10"/>
          <p:cNvSpPr>
            <a:spLocks noChangeArrowheads="1"/>
          </p:cNvSpPr>
          <p:nvPr/>
        </p:nvSpPr>
        <p:spPr bwMode="auto">
          <a:xfrm>
            <a:off x="1187450" y="692150"/>
            <a:ext cx="1152525" cy="43180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75" name="AutoShape 11"/>
          <p:cNvSpPr>
            <a:spLocks noChangeArrowheads="1"/>
          </p:cNvSpPr>
          <p:nvPr/>
        </p:nvSpPr>
        <p:spPr bwMode="auto">
          <a:xfrm>
            <a:off x="755650" y="3213100"/>
            <a:ext cx="1584325" cy="37465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76" name="AutoShape 12"/>
          <p:cNvSpPr>
            <a:spLocks noChangeArrowheads="1"/>
          </p:cNvSpPr>
          <p:nvPr/>
        </p:nvSpPr>
        <p:spPr bwMode="auto">
          <a:xfrm>
            <a:off x="755650" y="3630613"/>
            <a:ext cx="1584325" cy="35560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0066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77" name="AutoShape 13"/>
          <p:cNvSpPr>
            <a:spLocks noChangeArrowheads="1"/>
          </p:cNvSpPr>
          <p:nvPr/>
        </p:nvSpPr>
        <p:spPr bwMode="auto">
          <a:xfrm>
            <a:off x="685800" y="4024313"/>
            <a:ext cx="1654175" cy="36195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78" name="AutoShape 14"/>
          <p:cNvSpPr>
            <a:spLocks noChangeArrowheads="1"/>
          </p:cNvSpPr>
          <p:nvPr/>
        </p:nvSpPr>
        <p:spPr bwMode="auto">
          <a:xfrm>
            <a:off x="679450" y="4435475"/>
            <a:ext cx="1660525" cy="34290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0066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79" name="AutoShape 15"/>
          <p:cNvSpPr>
            <a:spLocks noChangeArrowheads="1"/>
          </p:cNvSpPr>
          <p:nvPr/>
        </p:nvSpPr>
        <p:spPr bwMode="auto">
          <a:xfrm>
            <a:off x="755650" y="4822825"/>
            <a:ext cx="1584325" cy="38735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80" name="AutoShape 16"/>
          <p:cNvSpPr>
            <a:spLocks noChangeArrowheads="1"/>
          </p:cNvSpPr>
          <p:nvPr/>
        </p:nvSpPr>
        <p:spPr bwMode="auto">
          <a:xfrm>
            <a:off x="501650" y="1155700"/>
            <a:ext cx="1825625" cy="38735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81" name="AutoShape 17"/>
          <p:cNvSpPr>
            <a:spLocks noChangeArrowheads="1"/>
          </p:cNvSpPr>
          <p:nvPr/>
        </p:nvSpPr>
        <p:spPr bwMode="auto">
          <a:xfrm>
            <a:off x="508000" y="1543050"/>
            <a:ext cx="1825625" cy="38735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82" name="AutoShape 18"/>
          <p:cNvSpPr>
            <a:spLocks noChangeArrowheads="1"/>
          </p:cNvSpPr>
          <p:nvPr/>
        </p:nvSpPr>
        <p:spPr bwMode="auto">
          <a:xfrm>
            <a:off x="508000" y="1930400"/>
            <a:ext cx="1825625" cy="50165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83" name="AutoShape 19"/>
          <p:cNvSpPr>
            <a:spLocks noChangeArrowheads="1"/>
          </p:cNvSpPr>
          <p:nvPr/>
        </p:nvSpPr>
        <p:spPr bwMode="auto">
          <a:xfrm>
            <a:off x="508000" y="2438400"/>
            <a:ext cx="1825625" cy="35560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84" name="AutoShape 20"/>
          <p:cNvSpPr>
            <a:spLocks noChangeArrowheads="1"/>
          </p:cNvSpPr>
          <p:nvPr/>
        </p:nvSpPr>
        <p:spPr bwMode="auto">
          <a:xfrm>
            <a:off x="514350" y="2800350"/>
            <a:ext cx="1825625" cy="38100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85" name="AutoShape 21"/>
          <p:cNvSpPr>
            <a:spLocks noChangeArrowheads="1"/>
          </p:cNvSpPr>
          <p:nvPr/>
        </p:nvSpPr>
        <p:spPr bwMode="auto">
          <a:xfrm>
            <a:off x="749300" y="5241925"/>
            <a:ext cx="1584325" cy="34290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0066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86" name="AutoShape 22"/>
          <p:cNvSpPr>
            <a:spLocks noChangeArrowheads="1"/>
          </p:cNvSpPr>
          <p:nvPr/>
        </p:nvSpPr>
        <p:spPr bwMode="auto">
          <a:xfrm>
            <a:off x="6756400" y="698500"/>
            <a:ext cx="796925" cy="387350"/>
          </a:xfrm>
          <a:prstGeom prst="roundRect">
            <a:avLst>
              <a:gd name="adj" fmla="val 22796"/>
            </a:avLst>
          </a:prstGeom>
          <a:noFill/>
          <a:ln w="28575" algn="ctr">
            <a:solidFill>
              <a:srgbClr val="0099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87" name="Text Box 23"/>
          <p:cNvSpPr txBox="1">
            <a:spLocks noChangeArrowheads="1"/>
          </p:cNvSpPr>
          <p:nvPr/>
        </p:nvSpPr>
        <p:spPr bwMode="auto">
          <a:xfrm>
            <a:off x="76200" y="5648325"/>
            <a:ext cx="1006475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模拟量输入</a:t>
            </a:r>
          </a:p>
        </p:txBody>
      </p:sp>
      <p:sp>
        <p:nvSpPr>
          <p:cNvPr id="1188888" name="Text Box 24"/>
          <p:cNvSpPr txBox="1">
            <a:spLocks noChangeArrowheads="1"/>
          </p:cNvSpPr>
          <p:nvPr/>
        </p:nvSpPr>
        <p:spPr bwMode="auto">
          <a:xfrm>
            <a:off x="7432675" y="4405313"/>
            <a:ext cx="1006475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数字量输出</a:t>
            </a:r>
          </a:p>
        </p:txBody>
      </p:sp>
      <p:sp>
        <p:nvSpPr>
          <p:cNvPr id="1188889" name="Freeform 25"/>
          <p:cNvSpPr>
            <a:spLocks/>
          </p:cNvSpPr>
          <p:nvPr/>
        </p:nvSpPr>
        <p:spPr bwMode="auto">
          <a:xfrm>
            <a:off x="220663" y="3395663"/>
            <a:ext cx="523875" cy="1633537"/>
          </a:xfrm>
          <a:custGeom>
            <a:avLst/>
            <a:gdLst/>
            <a:ahLst/>
            <a:cxnLst>
              <a:cxn ang="0">
                <a:pos x="322" y="0"/>
              </a:cxn>
              <a:cxn ang="0">
                <a:pos x="1" y="519"/>
              </a:cxn>
              <a:cxn ang="0">
                <a:pos x="330" y="1029"/>
              </a:cxn>
            </a:cxnLst>
            <a:rect l="0" t="0" r="r" b="b"/>
            <a:pathLst>
              <a:path w="330" h="1029">
                <a:moveTo>
                  <a:pt x="322" y="0"/>
                </a:moveTo>
                <a:cubicBezTo>
                  <a:pt x="161" y="174"/>
                  <a:pt x="0" y="348"/>
                  <a:pt x="1" y="519"/>
                </a:cubicBezTo>
                <a:cubicBezTo>
                  <a:pt x="2" y="690"/>
                  <a:pt x="166" y="859"/>
                  <a:pt x="330" y="1029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90" name="Text Box 26"/>
          <p:cNvSpPr txBox="1">
            <a:spLocks noChangeArrowheads="1"/>
          </p:cNvSpPr>
          <p:nvPr/>
        </p:nvSpPr>
        <p:spPr bwMode="auto">
          <a:xfrm>
            <a:off x="1084263" y="4152900"/>
            <a:ext cx="8747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800080"/>
                </a:solidFill>
                <a:latin typeface="Arial" charset="0"/>
              </a:rPr>
              <a:t>AGND</a:t>
            </a:r>
          </a:p>
        </p:txBody>
      </p:sp>
      <p:sp>
        <p:nvSpPr>
          <p:cNvPr id="1188891" name="Freeform 27"/>
          <p:cNvSpPr>
            <a:spLocks/>
          </p:cNvSpPr>
          <p:nvPr/>
        </p:nvSpPr>
        <p:spPr bwMode="auto">
          <a:xfrm>
            <a:off x="457200" y="3814763"/>
            <a:ext cx="287338" cy="757237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8" y="222"/>
              </a:cxn>
              <a:cxn ang="0">
                <a:pos x="132" y="477"/>
              </a:cxn>
            </a:cxnLst>
            <a:rect l="0" t="0" r="r" b="b"/>
            <a:pathLst>
              <a:path w="181" h="477">
                <a:moveTo>
                  <a:pt x="181" y="0"/>
                </a:moveTo>
                <a:cubicBezTo>
                  <a:pt x="98" y="71"/>
                  <a:pt x="16" y="143"/>
                  <a:pt x="8" y="222"/>
                </a:cubicBezTo>
                <a:cubicBezTo>
                  <a:pt x="0" y="301"/>
                  <a:pt x="66" y="389"/>
                  <a:pt x="132" y="477"/>
                </a:cubicBezTo>
              </a:path>
            </a:pathLst>
          </a:custGeom>
          <a:noFill/>
          <a:ln w="28575" cap="flat" cmpd="sng">
            <a:solidFill>
              <a:srgbClr val="0066FF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8892" name="Text Box 28"/>
          <p:cNvSpPr txBox="1">
            <a:spLocks noChangeArrowheads="1"/>
          </p:cNvSpPr>
          <p:nvPr/>
        </p:nvSpPr>
        <p:spPr bwMode="auto">
          <a:xfrm>
            <a:off x="7126288" y="6178550"/>
            <a:ext cx="8747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800080"/>
                </a:solidFill>
                <a:latin typeface="Arial" charset="0"/>
              </a:rPr>
              <a:t>DGND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D3391-215F-430E-BC91-8A1A368383BD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）权电阻网络</a:t>
            </a:r>
            <a:r>
              <a:rPr lang="en-US" altLang="zh-CN" sz="2800" b="1"/>
              <a:t>D/A</a:t>
            </a:r>
            <a:r>
              <a:rPr lang="zh-CN" altLang="en-US" sz="2800" b="1"/>
              <a:t>转换器</a:t>
            </a:r>
          </a:p>
        </p:txBody>
      </p:sp>
      <p:sp>
        <p:nvSpPr>
          <p:cNvPr id="1213447" name="Rectangle 7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原理</a:t>
            </a:r>
          </a:p>
        </p:txBody>
      </p:sp>
      <p:sp>
        <p:nvSpPr>
          <p:cNvPr id="1213449" name="Text Box 9"/>
          <p:cNvSpPr txBox="1">
            <a:spLocks noChangeArrowheads="1"/>
          </p:cNvSpPr>
          <p:nvPr/>
        </p:nvSpPr>
        <p:spPr bwMode="auto">
          <a:xfrm>
            <a:off x="179388" y="2755900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电阻网</a:t>
            </a:r>
          </a:p>
        </p:txBody>
      </p:sp>
      <p:graphicFrame>
        <p:nvGraphicFramePr>
          <p:cNvPr id="1213450" name="Object 10"/>
          <p:cNvGraphicFramePr>
            <a:graphicFrameLocks noChangeAspect="1"/>
          </p:cNvGraphicFramePr>
          <p:nvPr/>
        </p:nvGraphicFramePr>
        <p:xfrm>
          <a:off x="1116013" y="1844675"/>
          <a:ext cx="7294562" cy="40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52" name="Visio" r:id="rId3" imgW="6862922" imgH="3838498" progId="Visio.Drawing.11">
                  <p:embed/>
                </p:oleObj>
              </mc:Choice>
              <mc:Fallback>
                <p:oleObj name="Visio" r:id="rId3" imgW="6862922" imgH="3838498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7294562" cy="407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51" name="Line 11"/>
          <p:cNvSpPr>
            <a:spLocks noChangeShapeType="1"/>
          </p:cNvSpPr>
          <p:nvPr/>
        </p:nvSpPr>
        <p:spPr bwMode="auto">
          <a:xfrm>
            <a:off x="1331913" y="2997200"/>
            <a:ext cx="7191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3452" name="Text Box 12"/>
          <p:cNvSpPr txBox="1">
            <a:spLocks noChangeArrowheads="1"/>
          </p:cNvSpPr>
          <p:nvPr/>
        </p:nvSpPr>
        <p:spPr bwMode="auto">
          <a:xfrm>
            <a:off x="179388" y="4581525"/>
            <a:ext cx="1476375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数控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模拟开关</a:t>
            </a:r>
          </a:p>
        </p:txBody>
      </p:sp>
      <p:sp>
        <p:nvSpPr>
          <p:cNvPr id="1213453" name="Freeform 13"/>
          <p:cNvSpPr>
            <a:spLocks/>
          </p:cNvSpPr>
          <p:nvPr/>
        </p:nvSpPr>
        <p:spPr bwMode="auto">
          <a:xfrm>
            <a:off x="900113" y="3933825"/>
            <a:ext cx="935037" cy="647700"/>
          </a:xfrm>
          <a:custGeom>
            <a:avLst/>
            <a:gdLst/>
            <a:ahLst/>
            <a:cxnLst>
              <a:cxn ang="0">
                <a:pos x="0" y="408"/>
              </a:cxn>
              <a:cxn ang="0">
                <a:pos x="272" y="90"/>
              </a:cxn>
              <a:cxn ang="0">
                <a:pos x="589" y="0"/>
              </a:cxn>
            </a:cxnLst>
            <a:rect l="0" t="0" r="r" b="b"/>
            <a:pathLst>
              <a:path w="589" h="408">
                <a:moveTo>
                  <a:pt x="0" y="408"/>
                </a:moveTo>
                <a:cubicBezTo>
                  <a:pt x="87" y="283"/>
                  <a:pt x="174" y="158"/>
                  <a:pt x="272" y="90"/>
                </a:cubicBezTo>
                <a:cubicBezTo>
                  <a:pt x="370" y="22"/>
                  <a:pt x="479" y="11"/>
                  <a:pt x="589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3454" name="Text Box 14"/>
          <p:cNvSpPr txBox="1">
            <a:spLocks noChangeArrowheads="1"/>
          </p:cNvSpPr>
          <p:nvPr/>
        </p:nvSpPr>
        <p:spPr bwMode="auto">
          <a:xfrm>
            <a:off x="7885113" y="3548063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基准源</a:t>
            </a:r>
          </a:p>
        </p:txBody>
      </p:sp>
      <p:sp>
        <p:nvSpPr>
          <p:cNvPr id="1213455" name="Line 15"/>
          <p:cNvSpPr>
            <a:spLocks noChangeShapeType="1"/>
          </p:cNvSpPr>
          <p:nvPr/>
        </p:nvSpPr>
        <p:spPr bwMode="auto">
          <a:xfrm flipH="1">
            <a:off x="8388350" y="4005263"/>
            <a:ext cx="215900" cy="287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3456" name="Rectangle 16"/>
          <p:cNvSpPr>
            <a:spLocks noChangeArrowheads="1"/>
          </p:cNvSpPr>
          <p:nvPr/>
        </p:nvSpPr>
        <p:spPr bwMode="auto">
          <a:xfrm>
            <a:off x="7092950" y="2060575"/>
            <a:ext cx="719138" cy="1873250"/>
          </a:xfrm>
          <a:prstGeom prst="rect">
            <a:avLst/>
          </a:prstGeom>
          <a:noFill/>
          <a:ln w="28575" algn="ctr">
            <a:solidFill>
              <a:srgbClr val="008000"/>
            </a:solidFill>
            <a:prstDash val="dash"/>
            <a:miter lim="800000"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3457" name="Text Box 17"/>
          <p:cNvSpPr txBox="1">
            <a:spLocks noChangeArrowheads="1"/>
          </p:cNvSpPr>
          <p:nvPr/>
        </p:nvSpPr>
        <p:spPr bwMode="auto">
          <a:xfrm>
            <a:off x="6877050" y="15573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</a:rPr>
              <a:t>可不要</a:t>
            </a:r>
          </a:p>
        </p:txBody>
      </p:sp>
      <p:sp>
        <p:nvSpPr>
          <p:cNvPr id="1213458" name="Oval 18"/>
          <p:cNvSpPr>
            <a:spLocks noChangeArrowheads="1"/>
          </p:cNvSpPr>
          <p:nvPr/>
        </p:nvSpPr>
        <p:spPr bwMode="auto">
          <a:xfrm>
            <a:off x="1763713" y="3357563"/>
            <a:ext cx="1079500" cy="1079500"/>
          </a:xfrm>
          <a:prstGeom prst="ellipse">
            <a:avLst/>
          </a:prstGeom>
          <a:noFill/>
          <a:ln w="28575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3459" name="Oval 19"/>
          <p:cNvSpPr>
            <a:spLocks noChangeArrowheads="1"/>
          </p:cNvSpPr>
          <p:nvPr/>
        </p:nvSpPr>
        <p:spPr bwMode="auto">
          <a:xfrm>
            <a:off x="2916238" y="3357563"/>
            <a:ext cx="1079500" cy="1079500"/>
          </a:xfrm>
          <a:prstGeom prst="ellipse">
            <a:avLst/>
          </a:prstGeom>
          <a:noFill/>
          <a:ln w="28575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3460" name="Oval 20"/>
          <p:cNvSpPr>
            <a:spLocks noChangeArrowheads="1"/>
          </p:cNvSpPr>
          <p:nvPr/>
        </p:nvSpPr>
        <p:spPr bwMode="auto">
          <a:xfrm>
            <a:off x="4067175" y="3357563"/>
            <a:ext cx="1079500" cy="1079500"/>
          </a:xfrm>
          <a:prstGeom prst="ellipse">
            <a:avLst/>
          </a:prstGeom>
          <a:noFill/>
          <a:ln w="28575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3461" name="Oval 21"/>
          <p:cNvSpPr>
            <a:spLocks noChangeArrowheads="1"/>
          </p:cNvSpPr>
          <p:nvPr/>
        </p:nvSpPr>
        <p:spPr bwMode="auto">
          <a:xfrm>
            <a:off x="5795963" y="3357563"/>
            <a:ext cx="1079500" cy="1079500"/>
          </a:xfrm>
          <a:prstGeom prst="ellipse">
            <a:avLst/>
          </a:prstGeom>
          <a:noFill/>
          <a:ln w="28575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D9D3-1CAD-483C-8063-C520A94C864C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①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引线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输入	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0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～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10V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、－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5V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～＋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5V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（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10V</a:t>
            </a:r>
            <a:r>
              <a:rPr lang="en-US" altLang="zh-CN" sz="2400" b="1" baseline="-25000">
                <a:latin typeface="Times New Roman" pitchFamily="18" charset="0"/>
                <a:sym typeface="Wingdings" pitchFamily="2" charset="2"/>
              </a:rPr>
              <a:t>IN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）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0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～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20V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、－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10V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～＋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10V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（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20V</a:t>
            </a:r>
            <a:r>
              <a:rPr lang="en-US" altLang="zh-CN" sz="2400" b="1" baseline="-25000">
                <a:latin typeface="Times New Roman" pitchFamily="18" charset="0"/>
                <a:sym typeface="Wingdings" pitchFamily="2" charset="2"/>
              </a:rPr>
              <a:t>IN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）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输出：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DB0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～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DB11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电源	模拟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: 	±12V/ ±15V</a:t>
            </a:r>
            <a:r>
              <a:rPr lang="en-US" altLang="zh-CN" sz="2400" b="1">
                <a:latin typeface="宋体" charset="-122"/>
                <a:sym typeface="Wingdings" pitchFamily="2" charset="2"/>
              </a:rPr>
              <a:t>(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Pin7, Pin11</a:t>
            </a:r>
            <a:r>
              <a:rPr lang="en-US" altLang="zh-CN" sz="2400" b="1">
                <a:latin typeface="宋体" charset="-122"/>
                <a:sym typeface="Wingdings" pitchFamily="2" charset="2"/>
              </a:rPr>
              <a:t>)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AGND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、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		Ref In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Ref Out</a:t>
            </a:r>
            <a:r>
              <a:rPr lang="en-US" altLang="zh-CN" sz="2400" b="1">
                <a:latin typeface="宋体" charset="-122"/>
                <a:sym typeface="Wingdings" pitchFamily="2" charset="2"/>
              </a:rPr>
              <a:t>(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＋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10V</a:t>
            </a:r>
            <a:r>
              <a:rPr lang="en-US" altLang="zh-CN" sz="2400" b="1">
                <a:latin typeface="宋体" charset="-122"/>
                <a:sym typeface="Wingdings" pitchFamily="2" charset="2"/>
              </a:rPr>
              <a:t>)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BIP</a:t>
            </a:r>
            <a:r>
              <a:rPr lang="en-US" altLang="zh-CN" sz="2400" b="1">
                <a:latin typeface="宋体" charset="-122"/>
                <a:sym typeface="Wingdings" pitchFamily="2" charset="2"/>
              </a:rPr>
              <a:t>(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偏置电压输入</a:t>
            </a:r>
            <a:r>
              <a:rPr lang="en-US" altLang="zh-CN" sz="2400" b="1">
                <a:latin typeface="宋体" charset="-122"/>
                <a:sym typeface="Wingdings" pitchFamily="2" charset="2"/>
              </a:rPr>
              <a:t>)</a:t>
            </a:r>
            <a:endParaRPr lang="zh-CN" altLang="en-US" sz="2400" b="1">
              <a:latin typeface="宋体" charset="-122"/>
              <a:sym typeface="Wingdings" pitchFamily="2" charset="2"/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	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数字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:	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＋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5V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DGND</a:t>
            </a:r>
            <a:r>
              <a:rPr lang="en-US" altLang="zh-CN" sz="2400" b="1">
                <a:latin typeface="宋体" charset="-122"/>
                <a:sym typeface="Wingdings" pitchFamily="2" charset="2"/>
              </a:rPr>
              <a:t>(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Pin1, Pin15</a:t>
            </a:r>
            <a:r>
              <a:rPr lang="en-US" altLang="zh-CN" sz="2400" b="1">
                <a:latin typeface="宋体" charset="-122"/>
                <a:sym typeface="Wingdings" pitchFamily="2" charset="2"/>
              </a:rPr>
              <a:t>)</a:t>
            </a:r>
          </a:p>
        </p:txBody>
      </p:sp>
      <p:sp>
        <p:nvSpPr>
          <p:cNvPr id="1186820" name="Text Box 4"/>
          <p:cNvSpPr txBox="1">
            <a:spLocks noChangeArrowheads="1"/>
          </p:cNvSpPr>
          <p:nvPr/>
        </p:nvSpPr>
        <p:spPr bwMode="auto">
          <a:xfrm>
            <a:off x="7486650" y="752475"/>
            <a:ext cx="14446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AD574</a:t>
            </a:r>
          </a:p>
        </p:txBody>
      </p:sp>
      <p:sp>
        <p:nvSpPr>
          <p:cNvPr id="1186830" name="Text Box 14"/>
          <p:cNvSpPr txBox="1">
            <a:spLocks noChangeArrowheads="1"/>
          </p:cNvSpPr>
          <p:nvPr/>
        </p:nvSpPr>
        <p:spPr bwMode="auto">
          <a:xfrm>
            <a:off x="682625" y="4724400"/>
            <a:ext cx="2952750" cy="15525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CS</a:t>
            </a:r>
            <a:r>
              <a:rPr lang="zh-CN" altLang="en-US"/>
              <a:t>：</a:t>
            </a:r>
            <a:r>
              <a:rPr lang="en-US" altLang="zh-CN"/>
              <a:t>Chip Select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CE</a:t>
            </a:r>
            <a:r>
              <a:rPr lang="zh-CN" altLang="en-US"/>
              <a:t>：</a:t>
            </a:r>
            <a:r>
              <a:rPr lang="en-US" altLang="zh-CN"/>
              <a:t>Chip Enable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STS</a:t>
            </a:r>
            <a:r>
              <a:rPr lang="zh-CN" altLang="en-US"/>
              <a:t>：</a:t>
            </a:r>
            <a:r>
              <a:rPr lang="en-US" altLang="zh-CN"/>
              <a:t>Status</a:t>
            </a:r>
            <a:r>
              <a:rPr lang="zh-CN" altLang="en-US"/>
              <a:t>（忙）</a:t>
            </a:r>
          </a:p>
        </p:txBody>
      </p:sp>
      <p:sp>
        <p:nvSpPr>
          <p:cNvPr id="1186831" name="Text Box 15"/>
          <p:cNvSpPr txBox="1">
            <a:spLocks noChangeArrowheads="1"/>
          </p:cNvSpPr>
          <p:nvPr/>
        </p:nvSpPr>
        <p:spPr bwMode="auto">
          <a:xfrm>
            <a:off x="3851275" y="4724400"/>
            <a:ext cx="5032375" cy="164623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12/8</a:t>
            </a:r>
            <a:r>
              <a:rPr lang="zh-CN" altLang="en-US"/>
              <a:t>：	</a:t>
            </a:r>
            <a:r>
              <a:rPr lang="en-US" altLang="zh-CN"/>
              <a:t>8</a:t>
            </a:r>
            <a:r>
              <a:rPr lang="zh-CN" altLang="en-US"/>
              <a:t>位读时接低电平（地）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A0</a:t>
            </a:r>
            <a:r>
              <a:rPr lang="zh-CN" altLang="en-US"/>
              <a:t>：	</a:t>
            </a:r>
            <a:r>
              <a:rPr lang="en-US" altLang="zh-CN"/>
              <a:t>Byte Address / Short Cycle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R</a:t>
            </a:r>
            <a:r>
              <a:rPr lang="en-US" altLang="zh-CN" sz="2800"/>
              <a:t>/</a:t>
            </a:r>
            <a:r>
              <a:rPr lang="en-US" altLang="zh-CN"/>
              <a:t>C</a:t>
            </a:r>
            <a:r>
              <a:rPr lang="zh-CN" altLang="en-US"/>
              <a:t>：	</a:t>
            </a:r>
            <a:r>
              <a:rPr lang="en-US" altLang="zh-CN"/>
              <a:t>Read / Convert</a:t>
            </a:r>
          </a:p>
        </p:txBody>
      </p:sp>
      <p:sp>
        <p:nvSpPr>
          <p:cNvPr id="1186832" name="AutoShape 16"/>
          <p:cNvSpPr>
            <a:spLocks/>
          </p:cNvSpPr>
          <p:nvPr/>
        </p:nvSpPr>
        <p:spPr bwMode="auto">
          <a:xfrm>
            <a:off x="1116013" y="1844675"/>
            <a:ext cx="215900" cy="792163"/>
          </a:xfrm>
          <a:prstGeom prst="leftBrace">
            <a:avLst>
              <a:gd name="adj1" fmla="val 30576"/>
              <a:gd name="adj2" fmla="val 22907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6833" name="AutoShape 17"/>
          <p:cNvSpPr>
            <a:spLocks/>
          </p:cNvSpPr>
          <p:nvPr/>
        </p:nvSpPr>
        <p:spPr bwMode="auto">
          <a:xfrm>
            <a:off x="1116013" y="3213100"/>
            <a:ext cx="215900" cy="1223963"/>
          </a:xfrm>
          <a:prstGeom prst="leftBrace">
            <a:avLst>
              <a:gd name="adj1" fmla="val 29422"/>
              <a:gd name="adj2" fmla="val 16213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6834" name="AutoShape 18"/>
          <p:cNvSpPr>
            <a:spLocks/>
          </p:cNvSpPr>
          <p:nvPr/>
        </p:nvSpPr>
        <p:spPr bwMode="auto">
          <a:xfrm>
            <a:off x="466725" y="4724400"/>
            <a:ext cx="287338" cy="1584325"/>
          </a:xfrm>
          <a:prstGeom prst="leftBrace">
            <a:avLst>
              <a:gd name="adj1" fmla="val 4594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6835" name="AutoShape 19"/>
          <p:cNvSpPr>
            <a:spLocks/>
          </p:cNvSpPr>
          <p:nvPr/>
        </p:nvSpPr>
        <p:spPr bwMode="auto">
          <a:xfrm>
            <a:off x="3635375" y="4724400"/>
            <a:ext cx="287338" cy="1584325"/>
          </a:xfrm>
          <a:prstGeom prst="leftBrace">
            <a:avLst>
              <a:gd name="adj1" fmla="val 4594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6836" name="Line 20"/>
          <p:cNvSpPr>
            <a:spLocks noChangeShapeType="1"/>
          </p:cNvSpPr>
          <p:nvPr/>
        </p:nvSpPr>
        <p:spPr bwMode="auto">
          <a:xfrm>
            <a:off x="787400" y="47942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6837" name="Line 21"/>
          <p:cNvSpPr>
            <a:spLocks noChangeShapeType="1"/>
          </p:cNvSpPr>
          <p:nvPr/>
        </p:nvSpPr>
        <p:spPr bwMode="auto">
          <a:xfrm>
            <a:off x="4343400" y="481965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6838" name="Line 22"/>
          <p:cNvSpPr>
            <a:spLocks noChangeShapeType="1"/>
          </p:cNvSpPr>
          <p:nvPr/>
        </p:nvSpPr>
        <p:spPr bwMode="auto">
          <a:xfrm>
            <a:off x="4292600" y="5988050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5D5F5A-4462-4B0C-98E7-A1341349C3DE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1008062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①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引线</a:t>
            </a:r>
          </a:p>
          <a:p>
            <a:pPr marL="0" indent="0" algn="ctr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表</a:t>
            </a:r>
            <a:r>
              <a:rPr lang="en-US" altLang="zh-CN" sz="24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8.6   AD574</a:t>
            </a:r>
            <a:r>
              <a:rPr lang="zh-CN" altLang="en-US" sz="24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控制功能状态表</a:t>
            </a:r>
            <a:endParaRPr lang="zh-CN" altLang="en-US" sz="2400" b="1">
              <a:solidFill>
                <a:schemeClr val="bg2"/>
              </a:solidFill>
              <a:latin typeface="宋体" charset="-122"/>
              <a:sym typeface="Wingdings" pitchFamily="2" charset="2"/>
            </a:endParaRPr>
          </a:p>
        </p:txBody>
      </p:sp>
      <p:sp>
        <p:nvSpPr>
          <p:cNvPr id="1189892" name="Text Box 4"/>
          <p:cNvSpPr txBox="1">
            <a:spLocks noChangeArrowheads="1"/>
          </p:cNvSpPr>
          <p:nvPr/>
        </p:nvSpPr>
        <p:spPr bwMode="auto">
          <a:xfrm>
            <a:off x="7486650" y="752475"/>
            <a:ext cx="14446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AD574</a:t>
            </a:r>
          </a:p>
        </p:txBody>
      </p:sp>
      <p:graphicFrame>
        <p:nvGraphicFramePr>
          <p:cNvPr id="1190097" name="Group 209"/>
          <p:cNvGraphicFramePr>
            <a:graphicFrameLocks noGrp="1"/>
          </p:cNvGraphicFramePr>
          <p:nvPr/>
        </p:nvGraphicFramePr>
        <p:xfrm>
          <a:off x="684213" y="2306638"/>
          <a:ext cx="7848600" cy="404965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2768600"/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功能说明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转换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转换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位数据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DB4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DB11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位数据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DB0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DB3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0089" name="Line 201"/>
          <p:cNvSpPr>
            <a:spLocks noChangeShapeType="1"/>
          </p:cNvSpPr>
          <p:nvPr/>
        </p:nvSpPr>
        <p:spPr bwMode="auto">
          <a:xfrm>
            <a:off x="2022475" y="2493963"/>
            <a:ext cx="382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090" name="Line 202"/>
          <p:cNvSpPr>
            <a:spLocks noChangeShapeType="1"/>
          </p:cNvSpPr>
          <p:nvPr/>
        </p:nvSpPr>
        <p:spPr bwMode="auto">
          <a:xfrm>
            <a:off x="3286125" y="2514600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091" name="Line 203"/>
          <p:cNvSpPr>
            <a:spLocks noChangeShapeType="1"/>
          </p:cNvSpPr>
          <p:nvPr/>
        </p:nvSpPr>
        <p:spPr bwMode="auto">
          <a:xfrm>
            <a:off x="4395788" y="2519363"/>
            <a:ext cx="13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607CD-3881-4CF3-B7F5-D6E60D388EC9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76262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②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工作时序</a:t>
            </a:r>
            <a:endParaRPr lang="zh-CN" altLang="en-US" sz="2400" b="1">
              <a:solidFill>
                <a:schemeClr val="bg2"/>
              </a:solidFill>
              <a:latin typeface="宋体" charset="-122"/>
              <a:sym typeface="Wingdings" pitchFamily="2" charset="2"/>
            </a:endParaRPr>
          </a:p>
        </p:txBody>
      </p:sp>
      <p:sp>
        <p:nvSpPr>
          <p:cNvPr id="1190916" name="Text Box 4"/>
          <p:cNvSpPr txBox="1">
            <a:spLocks noChangeArrowheads="1"/>
          </p:cNvSpPr>
          <p:nvPr/>
        </p:nvSpPr>
        <p:spPr bwMode="auto">
          <a:xfrm>
            <a:off x="7486650" y="752475"/>
            <a:ext cx="14446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AD574</a:t>
            </a:r>
          </a:p>
        </p:txBody>
      </p:sp>
      <p:sp>
        <p:nvSpPr>
          <p:cNvPr id="1190971" name="Text Box 59"/>
          <p:cNvSpPr txBox="1">
            <a:spLocks noChangeArrowheads="1"/>
          </p:cNvSpPr>
          <p:nvPr/>
        </p:nvSpPr>
        <p:spPr bwMode="auto">
          <a:xfrm>
            <a:off x="2700338" y="5949950"/>
            <a:ext cx="3716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bg2"/>
                </a:solidFill>
              </a:rPr>
              <a:t>图</a:t>
            </a:r>
            <a:r>
              <a:rPr kumimoji="1" lang="en-US" altLang="zh-CN">
                <a:solidFill>
                  <a:schemeClr val="bg2"/>
                </a:solidFill>
              </a:rPr>
              <a:t>8.30  AD574</a:t>
            </a:r>
            <a:r>
              <a:rPr kumimoji="1" lang="zh-CN" altLang="en-US">
                <a:solidFill>
                  <a:schemeClr val="bg2"/>
                </a:solidFill>
              </a:rPr>
              <a:t>的工作时序 </a:t>
            </a:r>
          </a:p>
        </p:txBody>
      </p:sp>
      <p:sp>
        <p:nvSpPr>
          <p:cNvPr id="1190973" name="Line 61"/>
          <p:cNvSpPr>
            <a:spLocks noChangeShapeType="1"/>
          </p:cNvSpPr>
          <p:nvPr/>
        </p:nvSpPr>
        <p:spPr bwMode="auto">
          <a:xfrm>
            <a:off x="1763713" y="213360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74" name="Line 62"/>
          <p:cNvSpPr>
            <a:spLocks noChangeShapeType="1"/>
          </p:cNvSpPr>
          <p:nvPr/>
        </p:nvSpPr>
        <p:spPr bwMode="auto">
          <a:xfrm>
            <a:off x="2124075" y="2133600"/>
            <a:ext cx="144463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75" name="Line 63"/>
          <p:cNvSpPr>
            <a:spLocks noChangeShapeType="1"/>
          </p:cNvSpPr>
          <p:nvPr/>
        </p:nvSpPr>
        <p:spPr bwMode="auto">
          <a:xfrm>
            <a:off x="2268538" y="2420938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76" name="Line 64"/>
          <p:cNvSpPr>
            <a:spLocks noChangeShapeType="1"/>
          </p:cNvSpPr>
          <p:nvPr/>
        </p:nvSpPr>
        <p:spPr bwMode="auto">
          <a:xfrm flipV="1">
            <a:off x="2987675" y="2133600"/>
            <a:ext cx="144463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77" name="Line 65"/>
          <p:cNvSpPr>
            <a:spLocks noChangeShapeType="1"/>
          </p:cNvSpPr>
          <p:nvPr/>
        </p:nvSpPr>
        <p:spPr bwMode="auto">
          <a:xfrm>
            <a:off x="3132138" y="2133600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78" name="Line 66"/>
          <p:cNvSpPr>
            <a:spLocks noChangeShapeType="1"/>
          </p:cNvSpPr>
          <p:nvPr/>
        </p:nvSpPr>
        <p:spPr bwMode="auto">
          <a:xfrm>
            <a:off x="5364163" y="2133600"/>
            <a:ext cx="144462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79" name="Line 67"/>
          <p:cNvSpPr>
            <a:spLocks noChangeShapeType="1"/>
          </p:cNvSpPr>
          <p:nvPr/>
        </p:nvSpPr>
        <p:spPr bwMode="auto">
          <a:xfrm>
            <a:off x="5508625" y="2420938"/>
            <a:ext cx="93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80" name="Line 68"/>
          <p:cNvSpPr>
            <a:spLocks noChangeShapeType="1"/>
          </p:cNvSpPr>
          <p:nvPr/>
        </p:nvSpPr>
        <p:spPr bwMode="auto">
          <a:xfrm flipV="1">
            <a:off x="6443663" y="2133600"/>
            <a:ext cx="144462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81" name="Line 69"/>
          <p:cNvSpPr>
            <a:spLocks noChangeShapeType="1"/>
          </p:cNvSpPr>
          <p:nvPr/>
        </p:nvSpPr>
        <p:spPr bwMode="auto">
          <a:xfrm>
            <a:off x="6588125" y="21336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82" name="Line 70"/>
          <p:cNvSpPr>
            <a:spLocks noChangeShapeType="1"/>
          </p:cNvSpPr>
          <p:nvPr/>
        </p:nvSpPr>
        <p:spPr bwMode="auto">
          <a:xfrm>
            <a:off x="1763713" y="3068638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83" name="Line 71"/>
          <p:cNvSpPr>
            <a:spLocks noChangeShapeType="1"/>
          </p:cNvSpPr>
          <p:nvPr/>
        </p:nvSpPr>
        <p:spPr bwMode="auto">
          <a:xfrm>
            <a:off x="3132138" y="2781300"/>
            <a:ext cx="144462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84" name="Line 72"/>
          <p:cNvSpPr>
            <a:spLocks noChangeShapeType="1"/>
          </p:cNvSpPr>
          <p:nvPr/>
        </p:nvSpPr>
        <p:spPr bwMode="auto">
          <a:xfrm>
            <a:off x="2413000" y="2781300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85" name="Line 73"/>
          <p:cNvSpPr>
            <a:spLocks noChangeShapeType="1"/>
          </p:cNvSpPr>
          <p:nvPr/>
        </p:nvSpPr>
        <p:spPr bwMode="auto">
          <a:xfrm flipV="1">
            <a:off x="2268538" y="2781300"/>
            <a:ext cx="144462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86" name="Line 74"/>
          <p:cNvSpPr>
            <a:spLocks noChangeShapeType="1"/>
          </p:cNvSpPr>
          <p:nvPr/>
        </p:nvSpPr>
        <p:spPr bwMode="auto">
          <a:xfrm>
            <a:off x="3276600" y="3068638"/>
            <a:ext cx="2374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87" name="Line 75"/>
          <p:cNvSpPr>
            <a:spLocks noChangeShapeType="1"/>
          </p:cNvSpPr>
          <p:nvPr/>
        </p:nvSpPr>
        <p:spPr bwMode="auto">
          <a:xfrm>
            <a:off x="6443663" y="2781300"/>
            <a:ext cx="144462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88" name="Line 76"/>
          <p:cNvSpPr>
            <a:spLocks noChangeShapeType="1"/>
          </p:cNvSpPr>
          <p:nvPr/>
        </p:nvSpPr>
        <p:spPr bwMode="auto">
          <a:xfrm>
            <a:off x="5795963" y="2781300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89" name="Line 77"/>
          <p:cNvSpPr>
            <a:spLocks noChangeShapeType="1"/>
          </p:cNvSpPr>
          <p:nvPr/>
        </p:nvSpPr>
        <p:spPr bwMode="auto">
          <a:xfrm flipV="1">
            <a:off x="5651500" y="2781300"/>
            <a:ext cx="144463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90" name="Line 78"/>
          <p:cNvSpPr>
            <a:spLocks noChangeShapeType="1"/>
          </p:cNvSpPr>
          <p:nvPr/>
        </p:nvSpPr>
        <p:spPr bwMode="auto">
          <a:xfrm>
            <a:off x="6588125" y="306863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92" name="Line 80"/>
          <p:cNvSpPr>
            <a:spLocks noChangeShapeType="1"/>
          </p:cNvSpPr>
          <p:nvPr/>
        </p:nvSpPr>
        <p:spPr bwMode="auto">
          <a:xfrm>
            <a:off x="1836738" y="342900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93" name="Line 81"/>
          <p:cNvSpPr>
            <a:spLocks noChangeShapeType="1"/>
          </p:cNvSpPr>
          <p:nvPr/>
        </p:nvSpPr>
        <p:spPr bwMode="auto">
          <a:xfrm>
            <a:off x="2197100" y="3429000"/>
            <a:ext cx="144463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94" name="Line 82"/>
          <p:cNvSpPr>
            <a:spLocks noChangeShapeType="1"/>
          </p:cNvSpPr>
          <p:nvPr/>
        </p:nvSpPr>
        <p:spPr bwMode="auto">
          <a:xfrm>
            <a:off x="2341563" y="3716338"/>
            <a:ext cx="646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95" name="Line 83"/>
          <p:cNvSpPr>
            <a:spLocks noChangeShapeType="1"/>
          </p:cNvSpPr>
          <p:nvPr/>
        </p:nvSpPr>
        <p:spPr bwMode="auto">
          <a:xfrm flipV="1">
            <a:off x="2987675" y="3429000"/>
            <a:ext cx="144463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96" name="Line 84"/>
          <p:cNvSpPr>
            <a:spLocks noChangeShapeType="1"/>
          </p:cNvSpPr>
          <p:nvPr/>
        </p:nvSpPr>
        <p:spPr bwMode="auto">
          <a:xfrm>
            <a:off x="3132138" y="3429000"/>
            <a:ext cx="331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0997" name="Line 85"/>
          <p:cNvSpPr>
            <a:spLocks noChangeShapeType="1"/>
          </p:cNvSpPr>
          <p:nvPr/>
        </p:nvSpPr>
        <p:spPr bwMode="auto">
          <a:xfrm>
            <a:off x="6443663" y="3429000"/>
            <a:ext cx="144462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00" name="Line 88"/>
          <p:cNvSpPr>
            <a:spLocks noChangeShapeType="1"/>
          </p:cNvSpPr>
          <p:nvPr/>
        </p:nvSpPr>
        <p:spPr bwMode="auto">
          <a:xfrm>
            <a:off x="6588125" y="371633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01" name="Line 89"/>
          <p:cNvSpPr>
            <a:spLocks noChangeShapeType="1"/>
          </p:cNvSpPr>
          <p:nvPr/>
        </p:nvSpPr>
        <p:spPr bwMode="auto">
          <a:xfrm>
            <a:off x="2195513" y="4005263"/>
            <a:ext cx="1444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02" name="Line 90"/>
          <p:cNvSpPr>
            <a:spLocks noChangeShapeType="1"/>
          </p:cNvSpPr>
          <p:nvPr/>
        </p:nvSpPr>
        <p:spPr bwMode="auto">
          <a:xfrm flipV="1">
            <a:off x="2195513" y="4005263"/>
            <a:ext cx="1444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03" name="Line 91"/>
          <p:cNvSpPr>
            <a:spLocks noChangeShapeType="1"/>
          </p:cNvSpPr>
          <p:nvPr/>
        </p:nvSpPr>
        <p:spPr bwMode="auto">
          <a:xfrm>
            <a:off x="3132138" y="4005263"/>
            <a:ext cx="1444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04" name="Line 92"/>
          <p:cNvSpPr>
            <a:spLocks noChangeShapeType="1"/>
          </p:cNvSpPr>
          <p:nvPr/>
        </p:nvSpPr>
        <p:spPr bwMode="auto">
          <a:xfrm flipV="1">
            <a:off x="3132138" y="4005263"/>
            <a:ext cx="1444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05" name="Line 93"/>
          <p:cNvSpPr>
            <a:spLocks noChangeShapeType="1"/>
          </p:cNvSpPr>
          <p:nvPr/>
        </p:nvSpPr>
        <p:spPr bwMode="auto">
          <a:xfrm>
            <a:off x="5364163" y="4005263"/>
            <a:ext cx="1444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06" name="Line 94"/>
          <p:cNvSpPr>
            <a:spLocks noChangeShapeType="1"/>
          </p:cNvSpPr>
          <p:nvPr/>
        </p:nvSpPr>
        <p:spPr bwMode="auto">
          <a:xfrm flipV="1">
            <a:off x="5364163" y="4005263"/>
            <a:ext cx="1444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07" name="Line 95"/>
          <p:cNvSpPr>
            <a:spLocks noChangeShapeType="1"/>
          </p:cNvSpPr>
          <p:nvPr/>
        </p:nvSpPr>
        <p:spPr bwMode="auto">
          <a:xfrm>
            <a:off x="6443663" y="4005263"/>
            <a:ext cx="1444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08" name="Line 96"/>
          <p:cNvSpPr>
            <a:spLocks noChangeShapeType="1"/>
          </p:cNvSpPr>
          <p:nvPr/>
        </p:nvSpPr>
        <p:spPr bwMode="auto">
          <a:xfrm flipV="1">
            <a:off x="6443663" y="4005263"/>
            <a:ext cx="1444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09" name="Line 97"/>
          <p:cNvSpPr>
            <a:spLocks noChangeShapeType="1"/>
          </p:cNvSpPr>
          <p:nvPr/>
        </p:nvSpPr>
        <p:spPr bwMode="auto">
          <a:xfrm>
            <a:off x="1692275" y="4292600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10" name="Line 98"/>
          <p:cNvSpPr>
            <a:spLocks noChangeShapeType="1"/>
          </p:cNvSpPr>
          <p:nvPr/>
        </p:nvSpPr>
        <p:spPr bwMode="auto">
          <a:xfrm>
            <a:off x="2339975" y="4292600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11" name="Line 99"/>
          <p:cNvSpPr>
            <a:spLocks noChangeShapeType="1"/>
          </p:cNvSpPr>
          <p:nvPr/>
        </p:nvSpPr>
        <p:spPr bwMode="auto">
          <a:xfrm>
            <a:off x="3276600" y="4292600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12" name="Line 100"/>
          <p:cNvSpPr>
            <a:spLocks noChangeShapeType="1"/>
          </p:cNvSpPr>
          <p:nvPr/>
        </p:nvSpPr>
        <p:spPr bwMode="auto">
          <a:xfrm>
            <a:off x="5508625" y="4292600"/>
            <a:ext cx="93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13" name="Line 101"/>
          <p:cNvSpPr>
            <a:spLocks noChangeShapeType="1"/>
          </p:cNvSpPr>
          <p:nvPr/>
        </p:nvSpPr>
        <p:spPr bwMode="auto">
          <a:xfrm>
            <a:off x="6588125" y="42926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14" name="Line 102"/>
          <p:cNvSpPr>
            <a:spLocks noChangeShapeType="1"/>
          </p:cNvSpPr>
          <p:nvPr/>
        </p:nvSpPr>
        <p:spPr bwMode="auto">
          <a:xfrm>
            <a:off x="1692275" y="4005263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15" name="Line 103"/>
          <p:cNvSpPr>
            <a:spLocks noChangeShapeType="1"/>
          </p:cNvSpPr>
          <p:nvPr/>
        </p:nvSpPr>
        <p:spPr bwMode="auto">
          <a:xfrm>
            <a:off x="2339975" y="400526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16" name="Line 104"/>
          <p:cNvSpPr>
            <a:spLocks noChangeShapeType="1"/>
          </p:cNvSpPr>
          <p:nvPr/>
        </p:nvSpPr>
        <p:spPr bwMode="auto">
          <a:xfrm>
            <a:off x="3276600" y="4005263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17" name="Line 105"/>
          <p:cNvSpPr>
            <a:spLocks noChangeShapeType="1"/>
          </p:cNvSpPr>
          <p:nvPr/>
        </p:nvSpPr>
        <p:spPr bwMode="auto">
          <a:xfrm>
            <a:off x="5508625" y="4005263"/>
            <a:ext cx="93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18" name="Line 106"/>
          <p:cNvSpPr>
            <a:spLocks noChangeShapeType="1"/>
          </p:cNvSpPr>
          <p:nvPr/>
        </p:nvSpPr>
        <p:spPr bwMode="auto">
          <a:xfrm>
            <a:off x="6588125" y="4005263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19" name="Line 107"/>
          <p:cNvSpPr>
            <a:spLocks noChangeShapeType="1"/>
          </p:cNvSpPr>
          <p:nvPr/>
        </p:nvSpPr>
        <p:spPr bwMode="auto">
          <a:xfrm flipV="1">
            <a:off x="2411413" y="4581525"/>
            <a:ext cx="144462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20" name="Line 108"/>
          <p:cNvSpPr>
            <a:spLocks noChangeShapeType="1"/>
          </p:cNvSpPr>
          <p:nvPr/>
        </p:nvSpPr>
        <p:spPr bwMode="auto">
          <a:xfrm>
            <a:off x="3995738" y="4581525"/>
            <a:ext cx="144462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21" name="Line 109"/>
          <p:cNvSpPr>
            <a:spLocks noChangeShapeType="1"/>
          </p:cNvSpPr>
          <p:nvPr/>
        </p:nvSpPr>
        <p:spPr bwMode="auto">
          <a:xfrm>
            <a:off x="1619250" y="486886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22" name="Line 110"/>
          <p:cNvSpPr>
            <a:spLocks noChangeShapeType="1"/>
          </p:cNvSpPr>
          <p:nvPr/>
        </p:nvSpPr>
        <p:spPr bwMode="auto">
          <a:xfrm>
            <a:off x="2555875" y="4581525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23" name="Line 111"/>
          <p:cNvSpPr>
            <a:spLocks noChangeShapeType="1"/>
          </p:cNvSpPr>
          <p:nvPr/>
        </p:nvSpPr>
        <p:spPr bwMode="auto">
          <a:xfrm>
            <a:off x="4140200" y="4868863"/>
            <a:ext cx="324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91032" name="Group 120"/>
          <p:cNvGrpSpPr>
            <a:grpSpLocks/>
          </p:cNvGrpSpPr>
          <p:nvPr/>
        </p:nvGrpSpPr>
        <p:grpSpPr bwMode="auto">
          <a:xfrm>
            <a:off x="1619250" y="5300663"/>
            <a:ext cx="5761038" cy="360362"/>
            <a:chOff x="1156" y="3294"/>
            <a:chExt cx="3629" cy="272"/>
          </a:xfrm>
        </p:grpSpPr>
        <p:sp>
          <p:nvSpPr>
            <p:cNvPr id="1191024" name="Line 112"/>
            <p:cNvSpPr>
              <a:spLocks noChangeShapeType="1"/>
            </p:cNvSpPr>
            <p:nvPr/>
          </p:nvSpPr>
          <p:spPr bwMode="auto">
            <a:xfrm flipH="1">
              <a:off x="3742" y="3294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1025" name="Line 113"/>
            <p:cNvSpPr>
              <a:spLocks noChangeShapeType="1"/>
            </p:cNvSpPr>
            <p:nvPr/>
          </p:nvSpPr>
          <p:spPr bwMode="auto">
            <a:xfrm>
              <a:off x="3742" y="343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1026" name="Line 114"/>
            <p:cNvSpPr>
              <a:spLocks noChangeShapeType="1"/>
            </p:cNvSpPr>
            <p:nvPr/>
          </p:nvSpPr>
          <p:spPr bwMode="auto">
            <a:xfrm>
              <a:off x="4467" y="3294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1027" name="Line 115"/>
            <p:cNvSpPr>
              <a:spLocks noChangeShapeType="1"/>
            </p:cNvSpPr>
            <p:nvPr/>
          </p:nvSpPr>
          <p:spPr bwMode="auto">
            <a:xfrm flipH="1">
              <a:off x="4467" y="343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1028" name="Line 116"/>
            <p:cNvSpPr>
              <a:spLocks noChangeShapeType="1"/>
            </p:cNvSpPr>
            <p:nvPr/>
          </p:nvSpPr>
          <p:spPr bwMode="auto">
            <a:xfrm>
              <a:off x="3833" y="3294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1029" name="Line 117"/>
            <p:cNvSpPr>
              <a:spLocks noChangeShapeType="1"/>
            </p:cNvSpPr>
            <p:nvPr/>
          </p:nvSpPr>
          <p:spPr bwMode="auto">
            <a:xfrm>
              <a:off x="3833" y="3566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1030" name="Line 118"/>
            <p:cNvSpPr>
              <a:spLocks noChangeShapeType="1"/>
            </p:cNvSpPr>
            <p:nvPr/>
          </p:nvSpPr>
          <p:spPr bwMode="auto">
            <a:xfrm flipH="1">
              <a:off x="1156" y="3430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1031" name="Line 119"/>
            <p:cNvSpPr>
              <a:spLocks noChangeShapeType="1"/>
            </p:cNvSpPr>
            <p:nvPr/>
          </p:nvSpPr>
          <p:spPr bwMode="auto">
            <a:xfrm>
              <a:off x="4558" y="343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1033" name="Text Box 121"/>
          <p:cNvSpPr txBox="1">
            <a:spLocks noChangeArrowheads="1"/>
          </p:cNvSpPr>
          <p:nvPr/>
        </p:nvSpPr>
        <p:spPr bwMode="auto">
          <a:xfrm>
            <a:off x="684213" y="2095500"/>
            <a:ext cx="10080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/>
              <a:t>CS</a:t>
            </a:r>
          </a:p>
        </p:txBody>
      </p:sp>
      <p:sp>
        <p:nvSpPr>
          <p:cNvPr id="1191034" name="Text Box 122"/>
          <p:cNvSpPr txBox="1">
            <a:spLocks noChangeArrowheads="1"/>
          </p:cNvSpPr>
          <p:nvPr/>
        </p:nvSpPr>
        <p:spPr bwMode="auto">
          <a:xfrm>
            <a:off x="684213" y="2708275"/>
            <a:ext cx="10080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/>
              <a:t>CE</a:t>
            </a:r>
          </a:p>
        </p:txBody>
      </p:sp>
      <p:sp>
        <p:nvSpPr>
          <p:cNvPr id="1191035" name="Text Box 123"/>
          <p:cNvSpPr txBox="1">
            <a:spLocks noChangeArrowheads="1"/>
          </p:cNvSpPr>
          <p:nvPr/>
        </p:nvSpPr>
        <p:spPr bwMode="auto">
          <a:xfrm>
            <a:off x="684213" y="3392488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/>
              <a:t>R</a:t>
            </a:r>
            <a:r>
              <a:rPr lang="en-US" altLang="zh-CN"/>
              <a:t>/</a:t>
            </a:r>
            <a:r>
              <a:rPr lang="en-US" altLang="zh-CN" sz="2000"/>
              <a:t>C</a:t>
            </a:r>
          </a:p>
        </p:txBody>
      </p:sp>
      <p:sp>
        <p:nvSpPr>
          <p:cNvPr id="1191036" name="Text Box 124"/>
          <p:cNvSpPr txBox="1">
            <a:spLocks noChangeArrowheads="1"/>
          </p:cNvSpPr>
          <p:nvPr/>
        </p:nvSpPr>
        <p:spPr bwMode="auto">
          <a:xfrm>
            <a:off x="684213" y="3895725"/>
            <a:ext cx="10080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/>
              <a:t>A</a:t>
            </a:r>
            <a:r>
              <a:rPr lang="en-US" altLang="zh-CN" sz="2000" baseline="-25000"/>
              <a:t>0</a:t>
            </a:r>
          </a:p>
        </p:txBody>
      </p:sp>
      <p:sp>
        <p:nvSpPr>
          <p:cNvPr id="1191037" name="Text Box 125"/>
          <p:cNvSpPr txBox="1">
            <a:spLocks noChangeArrowheads="1"/>
          </p:cNvSpPr>
          <p:nvPr/>
        </p:nvSpPr>
        <p:spPr bwMode="auto">
          <a:xfrm>
            <a:off x="468313" y="4545013"/>
            <a:ext cx="12239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>
                <a:solidFill>
                  <a:srgbClr val="FF0066"/>
                </a:solidFill>
              </a:rPr>
              <a:t>忙</a:t>
            </a:r>
            <a:r>
              <a:rPr lang="zh-CN" altLang="en-US" sz="2000"/>
              <a:t>  </a:t>
            </a:r>
            <a:r>
              <a:rPr lang="en-US" altLang="zh-CN" sz="2000"/>
              <a:t>STS</a:t>
            </a:r>
          </a:p>
        </p:txBody>
      </p:sp>
      <p:sp>
        <p:nvSpPr>
          <p:cNvPr id="1191038" name="Text Box 126"/>
          <p:cNvSpPr txBox="1">
            <a:spLocks noChangeArrowheads="1"/>
          </p:cNvSpPr>
          <p:nvPr/>
        </p:nvSpPr>
        <p:spPr bwMode="auto">
          <a:xfrm>
            <a:off x="107950" y="5048250"/>
            <a:ext cx="16557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/>
              <a:t>DB</a:t>
            </a:r>
            <a:r>
              <a:rPr lang="en-US" altLang="zh-CN" sz="2000" baseline="-25000"/>
              <a:t>0</a:t>
            </a:r>
            <a:r>
              <a:rPr lang="zh-CN" altLang="en-US" sz="2000"/>
              <a:t>～</a:t>
            </a:r>
            <a:r>
              <a:rPr lang="en-US" altLang="zh-CN" sz="2000"/>
              <a:t>DB</a:t>
            </a:r>
            <a:r>
              <a:rPr lang="en-US" altLang="zh-CN" sz="2000" baseline="-25000"/>
              <a:t>11</a:t>
            </a:r>
          </a:p>
        </p:txBody>
      </p:sp>
      <p:sp>
        <p:nvSpPr>
          <p:cNvPr id="1191039" name="Line 127"/>
          <p:cNvSpPr>
            <a:spLocks noChangeShapeType="1"/>
          </p:cNvSpPr>
          <p:nvPr/>
        </p:nvSpPr>
        <p:spPr bwMode="auto">
          <a:xfrm>
            <a:off x="2484438" y="2060575"/>
            <a:ext cx="0" cy="3097213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40" name="Line 128"/>
          <p:cNvSpPr>
            <a:spLocks noChangeShapeType="1"/>
          </p:cNvSpPr>
          <p:nvPr/>
        </p:nvSpPr>
        <p:spPr bwMode="auto">
          <a:xfrm>
            <a:off x="6011863" y="2060575"/>
            <a:ext cx="0" cy="3744913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91043" name="Group 131"/>
          <p:cNvGrpSpPr>
            <a:grpSpLocks/>
          </p:cNvGrpSpPr>
          <p:nvPr/>
        </p:nvGrpSpPr>
        <p:grpSpPr bwMode="auto">
          <a:xfrm>
            <a:off x="5940425" y="3357563"/>
            <a:ext cx="142875" cy="144462"/>
            <a:chOff x="567" y="3657"/>
            <a:chExt cx="90" cy="91"/>
          </a:xfrm>
        </p:grpSpPr>
        <p:sp>
          <p:nvSpPr>
            <p:cNvPr id="1191041" name="Line 129"/>
            <p:cNvSpPr>
              <a:spLocks noChangeShapeType="1"/>
            </p:cNvSpPr>
            <p:nvPr/>
          </p:nvSpPr>
          <p:spPr bwMode="auto">
            <a:xfrm>
              <a:off x="567" y="365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1042" name="Line 130"/>
            <p:cNvSpPr>
              <a:spLocks noChangeShapeType="1"/>
            </p:cNvSpPr>
            <p:nvPr/>
          </p:nvSpPr>
          <p:spPr bwMode="auto">
            <a:xfrm flipH="1">
              <a:off x="567" y="365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1044" name="Group 132"/>
          <p:cNvGrpSpPr>
            <a:grpSpLocks/>
          </p:cNvGrpSpPr>
          <p:nvPr/>
        </p:nvGrpSpPr>
        <p:grpSpPr bwMode="auto">
          <a:xfrm>
            <a:off x="2411413" y="2349500"/>
            <a:ext cx="142875" cy="144463"/>
            <a:chOff x="567" y="3657"/>
            <a:chExt cx="90" cy="91"/>
          </a:xfrm>
        </p:grpSpPr>
        <p:sp>
          <p:nvSpPr>
            <p:cNvPr id="1191045" name="Line 133"/>
            <p:cNvSpPr>
              <a:spLocks noChangeShapeType="1"/>
            </p:cNvSpPr>
            <p:nvPr/>
          </p:nvSpPr>
          <p:spPr bwMode="auto">
            <a:xfrm>
              <a:off x="567" y="365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1046" name="Line 134"/>
            <p:cNvSpPr>
              <a:spLocks noChangeShapeType="1"/>
            </p:cNvSpPr>
            <p:nvPr/>
          </p:nvSpPr>
          <p:spPr bwMode="auto">
            <a:xfrm flipH="1">
              <a:off x="567" y="365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1047" name="Group 135"/>
          <p:cNvGrpSpPr>
            <a:grpSpLocks/>
          </p:cNvGrpSpPr>
          <p:nvPr/>
        </p:nvGrpSpPr>
        <p:grpSpPr bwMode="auto">
          <a:xfrm>
            <a:off x="2411413" y="2708275"/>
            <a:ext cx="142875" cy="144463"/>
            <a:chOff x="567" y="3657"/>
            <a:chExt cx="90" cy="91"/>
          </a:xfrm>
        </p:grpSpPr>
        <p:sp>
          <p:nvSpPr>
            <p:cNvPr id="1191048" name="Line 136"/>
            <p:cNvSpPr>
              <a:spLocks noChangeShapeType="1"/>
            </p:cNvSpPr>
            <p:nvPr/>
          </p:nvSpPr>
          <p:spPr bwMode="auto">
            <a:xfrm>
              <a:off x="567" y="365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1049" name="Line 137"/>
            <p:cNvSpPr>
              <a:spLocks noChangeShapeType="1"/>
            </p:cNvSpPr>
            <p:nvPr/>
          </p:nvSpPr>
          <p:spPr bwMode="auto">
            <a:xfrm flipH="1">
              <a:off x="567" y="365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1050" name="Group 138"/>
          <p:cNvGrpSpPr>
            <a:grpSpLocks/>
          </p:cNvGrpSpPr>
          <p:nvPr/>
        </p:nvGrpSpPr>
        <p:grpSpPr bwMode="auto">
          <a:xfrm>
            <a:off x="2411413" y="3644900"/>
            <a:ext cx="142875" cy="144463"/>
            <a:chOff x="567" y="3657"/>
            <a:chExt cx="90" cy="91"/>
          </a:xfrm>
        </p:grpSpPr>
        <p:sp>
          <p:nvSpPr>
            <p:cNvPr id="1191051" name="Line 139"/>
            <p:cNvSpPr>
              <a:spLocks noChangeShapeType="1"/>
            </p:cNvSpPr>
            <p:nvPr/>
          </p:nvSpPr>
          <p:spPr bwMode="auto">
            <a:xfrm>
              <a:off x="567" y="365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1052" name="Line 140"/>
            <p:cNvSpPr>
              <a:spLocks noChangeShapeType="1"/>
            </p:cNvSpPr>
            <p:nvPr/>
          </p:nvSpPr>
          <p:spPr bwMode="auto">
            <a:xfrm flipH="1">
              <a:off x="567" y="365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1053" name="Group 141"/>
          <p:cNvGrpSpPr>
            <a:grpSpLocks/>
          </p:cNvGrpSpPr>
          <p:nvPr/>
        </p:nvGrpSpPr>
        <p:grpSpPr bwMode="auto">
          <a:xfrm>
            <a:off x="5940425" y="2349500"/>
            <a:ext cx="142875" cy="144463"/>
            <a:chOff x="567" y="3657"/>
            <a:chExt cx="90" cy="91"/>
          </a:xfrm>
        </p:grpSpPr>
        <p:sp>
          <p:nvSpPr>
            <p:cNvPr id="1191054" name="Line 142"/>
            <p:cNvSpPr>
              <a:spLocks noChangeShapeType="1"/>
            </p:cNvSpPr>
            <p:nvPr/>
          </p:nvSpPr>
          <p:spPr bwMode="auto">
            <a:xfrm>
              <a:off x="567" y="365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1055" name="Line 143"/>
            <p:cNvSpPr>
              <a:spLocks noChangeShapeType="1"/>
            </p:cNvSpPr>
            <p:nvPr/>
          </p:nvSpPr>
          <p:spPr bwMode="auto">
            <a:xfrm flipH="1">
              <a:off x="567" y="365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1056" name="Group 144"/>
          <p:cNvGrpSpPr>
            <a:grpSpLocks/>
          </p:cNvGrpSpPr>
          <p:nvPr/>
        </p:nvGrpSpPr>
        <p:grpSpPr bwMode="auto">
          <a:xfrm>
            <a:off x="5940425" y="2708275"/>
            <a:ext cx="142875" cy="144463"/>
            <a:chOff x="567" y="3657"/>
            <a:chExt cx="90" cy="91"/>
          </a:xfrm>
        </p:grpSpPr>
        <p:sp>
          <p:nvSpPr>
            <p:cNvPr id="1191057" name="Line 145"/>
            <p:cNvSpPr>
              <a:spLocks noChangeShapeType="1"/>
            </p:cNvSpPr>
            <p:nvPr/>
          </p:nvSpPr>
          <p:spPr bwMode="auto">
            <a:xfrm>
              <a:off x="567" y="365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1058" name="Line 146"/>
            <p:cNvSpPr>
              <a:spLocks noChangeShapeType="1"/>
            </p:cNvSpPr>
            <p:nvPr/>
          </p:nvSpPr>
          <p:spPr bwMode="auto">
            <a:xfrm flipH="1">
              <a:off x="567" y="3657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1059" name="Text Box 147"/>
          <p:cNvSpPr txBox="1">
            <a:spLocks noChangeArrowheads="1"/>
          </p:cNvSpPr>
          <p:nvPr/>
        </p:nvSpPr>
        <p:spPr bwMode="auto">
          <a:xfrm>
            <a:off x="2124075" y="1663700"/>
            <a:ext cx="7921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启动</a:t>
            </a:r>
          </a:p>
        </p:txBody>
      </p:sp>
      <p:sp>
        <p:nvSpPr>
          <p:cNvPr id="1191060" name="Text Box 148"/>
          <p:cNvSpPr txBox="1">
            <a:spLocks noChangeArrowheads="1"/>
          </p:cNvSpPr>
          <p:nvPr/>
        </p:nvSpPr>
        <p:spPr bwMode="auto">
          <a:xfrm>
            <a:off x="5651500" y="1628775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读</a:t>
            </a:r>
          </a:p>
        </p:txBody>
      </p:sp>
      <p:sp>
        <p:nvSpPr>
          <p:cNvPr id="1191061" name="Text Box 149"/>
          <p:cNvSpPr txBox="1">
            <a:spLocks noChangeArrowheads="1"/>
          </p:cNvSpPr>
          <p:nvPr/>
        </p:nvSpPr>
        <p:spPr bwMode="auto">
          <a:xfrm>
            <a:off x="2411413" y="3789363"/>
            <a:ext cx="7921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8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1191062" name="Text Box 150"/>
          <p:cNvSpPr txBox="1">
            <a:spLocks noChangeArrowheads="1"/>
          </p:cNvSpPr>
          <p:nvPr/>
        </p:nvSpPr>
        <p:spPr bwMode="auto">
          <a:xfrm>
            <a:off x="2411413" y="4076700"/>
            <a:ext cx="7921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12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1191063" name="Text Box 151"/>
          <p:cNvSpPr txBox="1">
            <a:spLocks noChangeArrowheads="1"/>
          </p:cNvSpPr>
          <p:nvPr/>
        </p:nvSpPr>
        <p:spPr bwMode="auto">
          <a:xfrm>
            <a:off x="5435600" y="3644900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读低</a:t>
            </a:r>
            <a:r>
              <a:rPr lang="en-US" altLang="zh-CN" sz="2000">
                <a:solidFill>
                  <a:srgbClr val="FF0000"/>
                </a:solidFill>
              </a:rPr>
              <a:t>4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1191064" name="Text Box 152"/>
          <p:cNvSpPr txBox="1">
            <a:spLocks noChangeArrowheads="1"/>
          </p:cNvSpPr>
          <p:nvPr/>
        </p:nvSpPr>
        <p:spPr bwMode="auto">
          <a:xfrm>
            <a:off x="5435600" y="4256088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读高</a:t>
            </a:r>
            <a:r>
              <a:rPr lang="en-US" altLang="zh-CN" sz="2000">
                <a:solidFill>
                  <a:srgbClr val="FF0000"/>
                </a:solidFill>
              </a:rPr>
              <a:t>8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1191065" name="Text Box 153"/>
          <p:cNvSpPr txBox="1">
            <a:spLocks noChangeArrowheads="1"/>
          </p:cNvSpPr>
          <p:nvPr/>
        </p:nvSpPr>
        <p:spPr bwMode="auto">
          <a:xfrm>
            <a:off x="4572000" y="3644900"/>
            <a:ext cx="10080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12/8=0</a:t>
            </a:r>
          </a:p>
        </p:txBody>
      </p:sp>
      <p:sp>
        <p:nvSpPr>
          <p:cNvPr id="1191066" name="Text Box 154"/>
          <p:cNvSpPr txBox="1">
            <a:spLocks noChangeArrowheads="1"/>
          </p:cNvSpPr>
          <p:nvPr/>
        </p:nvSpPr>
        <p:spPr bwMode="auto">
          <a:xfrm>
            <a:off x="7451725" y="3644900"/>
            <a:ext cx="1512888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12/8=1</a:t>
            </a:r>
            <a:r>
              <a:rPr lang="zh-CN" altLang="en-US" sz="2000">
                <a:solidFill>
                  <a:srgbClr val="0000FF"/>
                </a:solidFill>
              </a:rPr>
              <a:t>，</a:t>
            </a:r>
            <a:br>
              <a:rPr lang="zh-CN" altLang="en-US" sz="2000">
                <a:solidFill>
                  <a:srgbClr val="0000FF"/>
                </a:solidFill>
              </a:rPr>
            </a:br>
            <a:r>
              <a:rPr lang="zh-CN" altLang="en-US" sz="2000">
                <a:solidFill>
                  <a:srgbClr val="0000FF"/>
                </a:solidFill>
              </a:rPr>
              <a:t>一次输出，与</a:t>
            </a:r>
            <a:r>
              <a:rPr lang="en-US" altLang="zh-CN" sz="2000">
                <a:solidFill>
                  <a:srgbClr val="0000FF"/>
                </a:solidFill>
              </a:rPr>
              <a:t>A0</a:t>
            </a:r>
            <a:r>
              <a:rPr lang="zh-CN" altLang="en-US" sz="2000">
                <a:solidFill>
                  <a:srgbClr val="0000FF"/>
                </a:solidFill>
              </a:rPr>
              <a:t>无关</a:t>
            </a:r>
          </a:p>
        </p:txBody>
      </p:sp>
      <p:sp>
        <p:nvSpPr>
          <p:cNvPr id="1191067" name="Text Box 155"/>
          <p:cNvSpPr txBox="1">
            <a:spLocks noChangeArrowheads="1"/>
          </p:cNvSpPr>
          <p:nvPr/>
        </p:nvSpPr>
        <p:spPr bwMode="auto">
          <a:xfrm>
            <a:off x="2843213" y="4545013"/>
            <a:ext cx="7921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忙</a:t>
            </a:r>
          </a:p>
        </p:txBody>
      </p:sp>
      <p:sp>
        <p:nvSpPr>
          <p:cNvPr id="1191068" name="Text Box 156"/>
          <p:cNvSpPr txBox="1">
            <a:spLocks noChangeArrowheads="1"/>
          </p:cNvSpPr>
          <p:nvPr/>
        </p:nvSpPr>
        <p:spPr bwMode="auto">
          <a:xfrm>
            <a:off x="5940425" y="5264150"/>
            <a:ext cx="7921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数据</a:t>
            </a:r>
          </a:p>
        </p:txBody>
      </p:sp>
      <p:sp>
        <p:nvSpPr>
          <p:cNvPr id="1191069" name="Line 157"/>
          <p:cNvSpPr>
            <a:spLocks noChangeShapeType="1"/>
          </p:cNvSpPr>
          <p:nvPr/>
        </p:nvSpPr>
        <p:spPr bwMode="auto">
          <a:xfrm>
            <a:off x="1276350" y="21590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70" name="Line 158"/>
          <p:cNvSpPr>
            <a:spLocks noChangeShapeType="1"/>
          </p:cNvSpPr>
          <p:nvPr/>
        </p:nvSpPr>
        <p:spPr bwMode="auto">
          <a:xfrm>
            <a:off x="1441450" y="3517900"/>
            <a:ext cx="158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71" name="Line 159"/>
          <p:cNvSpPr>
            <a:spLocks noChangeShapeType="1"/>
          </p:cNvSpPr>
          <p:nvPr/>
        </p:nvSpPr>
        <p:spPr bwMode="auto">
          <a:xfrm>
            <a:off x="5041900" y="3727450"/>
            <a:ext cx="107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1072" name="Line 160"/>
          <p:cNvSpPr>
            <a:spLocks noChangeShapeType="1"/>
          </p:cNvSpPr>
          <p:nvPr/>
        </p:nvSpPr>
        <p:spPr bwMode="auto">
          <a:xfrm>
            <a:off x="7874000" y="3727450"/>
            <a:ext cx="107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E85AE-A220-4627-9DAE-705EB2381987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③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应用：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zh-CN" sz="2800" b="1">
                <a:latin typeface="宋体" charset="-122"/>
                <a:sym typeface="Wingdings" pitchFamily="2" charset="2"/>
              </a:rPr>
              <a:t>)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模拟量输入电路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a.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模拟输入：单极性、双极性</a:t>
            </a:r>
            <a:endParaRPr lang="zh-CN" altLang="en-US" sz="2400" b="1">
              <a:solidFill>
                <a:schemeClr val="bg2"/>
              </a:solidFill>
              <a:latin typeface="宋体" charset="-122"/>
              <a:sym typeface="Wingdings" pitchFamily="2" charset="2"/>
            </a:endParaRPr>
          </a:p>
        </p:txBody>
      </p:sp>
      <p:sp>
        <p:nvSpPr>
          <p:cNvPr id="1191940" name="Text Box 4"/>
          <p:cNvSpPr txBox="1">
            <a:spLocks noChangeArrowheads="1"/>
          </p:cNvSpPr>
          <p:nvPr/>
        </p:nvSpPr>
        <p:spPr bwMode="auto">
          <a:xfrm>
            <a:off x="7486650" y="752475"/>
            <a:ext cx="14446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AD574</a:t>
            </a:r>
          </a:p>
        </p:txBody>
      </p:sp>
      <p:sp>
        <p:nvSpPr>
          <p:cNvPr id="1192039" name="Text Box 103"/>
          <p:cNvSpPr txBox="1">
            <a:spLocks noChangeArrowheads="1"/>
          </p:cNvSpPr>
          <p:nvPr/>
        </p:nvSpPr>
        <p:spPr bwMode="auto">
          <a:xfrm>
            <a:off x="3132138" y="5888038"/>
            <a:ext cx="40322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chemeClr val="bg2"/>
                </a:solidFill>
              </a:rPr>
              <a:t> 图</a:t>
            </a:r>
            <a:r>
              <a:rPr kumimoji="1" lang="en-US" altLang="zh-CN" sz="2000">
                <a:solidFill>
                  <a:schemeClr val="bg2"/>
                </a:solidFill>
              </a:rPr>
              <a:t>8.31  AD574</a:t>
            </a:r>
            <a:r>
              <a:rPr kumimoji="1" lang="zh-CN" altLang="en-US" sz="2000">
                <a:solidFill>
                  <a:schemeClr val="bg2"/>
                </a:solidFill>
              </a:rPr>
              <a:t>的模拟电压输入</a:t>
            </a:r>
          </a:p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</a:rPr>
              <a:t>(a)</a:t>
            </a:r>
            <a:r>
              <a:rPr kumimoji="1" lang="zh-CN" altLang="en-US" sz="2000">
                <a:solidFill>
                  <a:schemeClr val="bg2"/>
                </a:solidFill>
              </a:rPr>
              <a:t>单极性输入；   </a:t>
            </a:r>
            <a:r>
              <a:rPr kumimoji="1" lang="en-US" altLang="zh-CN" sz="2000">
                <a:solidFill>
                  <a:schemeClr val="bg2"/>
                </a:solidFill>
              </a:rPr>
              <a:t>(b)</a:t>
            </a:r>
            <a:r>
              <a:rPr kumimoji="1" lang="zh-CN" altLang="en-US" sz="2000">
                <a:solidFill>
                  <a:schemeClr val="bg2"/>
                </a:solidFill>
              </a:rPr>
              <a:t>双极性输入 </a:t>
            </a:r>
          </a:p>
        </p:txBody>
      </p:sp>
      <p:graphicFrame>
        <p:nvGraphicFramePr>
          <p:cNvPr id="1192041" name="Object 105"/>
          <p:cNvGraphicFramePr>
            <a:graphicFrameLocks noChangeAspect="1"/>
          </p:cNvGraphicFramePr>
          <p:nvPr/>
        </p:nvGraphicFramePr>
        <p:xfrm>
          <a:off x="252413" y="2420938"/>
          <a:ext cx="8640762" cy="343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043" name="Visio" r:id="rId3" imgW="3319836" imgH="1319619" progId="Visio.Drawing.11">
                  <p:embed/>
                </p:oleObj>
              </mc:Choice>
              <mc:Fallback>
                <p:oleObj name="Visio" r:id="rId3" imgW="3319836" imgH="1319619" progId="Visio.Drawing.11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2420938"/>
                        <a:ext cx="8640762" cy="343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455CB-EF4B-4D96-A8BB-7DC546DDA9A9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192964" name="Text Box 4"/>
          <p:cNvSpPr txBox="1">
            <a:spLocks noChangeArrowheads="1"/>
          </p:cNvSpPr>
          <p:nvPr/>
        </p:nvSpPr>
        <p:spPr bwMode="auto">
          <a:xfrm>
            <a:off x="7486650" y="752475"/>
            <a:ext cx="14446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AD574</a:t>
            </a:r>
          </a:p>
        </p:txBody>
      </p:sp>
      <p:sp>
        <p:nvSpPr>
          <p:cNvPr id="1192965" name="Text Box 5"/>
          <p:cNvSpPr txBox="1">
            <a:spLocks noChangeArrowheads="1"/>
          </p:cNvSpPr>
          <p:nvPr/>
        </p:nvSpPr>
        <p:spPr bwMode="auto">
          <a:xfrm>
            <a:off x="3132138" y="6092825"/>
            <a:ext cx="4032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Tx/>
              <a:buFontTx/>
              <a:buNone/>
            </a:pPr>
            <a:r>
              <a:rPr kumimoji="1" lang="zh-CN" altLang="en-US" sz="2000">
                <a:solidFill>
                  <a:schemeClr val="bg2"/>
                </a:solidFill>
              </a:rPr>
              <a:t> 图</a:t>
            </a:r>
            <a:r>
              <a:rPr kumimoji="1" lang="en-US" altLang="zh-CN" sz="2000">
                <a:solidFill>
                  <a:schemeClr val="bg2"/>
                </a:solidFill>
              </a:rPr>
              <a:t>8.31  AD574</a:t>
            </a:r>
            <a:r>
              <a:rPr kumimoji="1" lang="zh-CN" altLang="en-US" sz="2000">
                <a:solidFill>
                  <a:schemeClr val="bg2"/>
                </a:solidFill>
              </a:rPr>
              <a:t>的模拟电压输入</a:t>
            </a:r>
          </a:p>
          <a:p>
            <a:pPr algn="just">
              <a:buClr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</a:rPr>
              <a:t>(a)</a:t>
            </a:r>
            <a:r>
              <a:rPr kumimoji="1" lang="zh-CN" altLang="en-US" sz="2000">
                <a:solidFill>
                  <a:schemeClr val="bg2"/>
                </a:solidFill>
              </a:rPr>
              <a:t>单极性输入；   </a:t>
            </a:r>
            <a:r>
              <a:rPr kumimoji="1" lang="en-US" altLang="zh-CN" sz="2000">
                <a:solidFill>
                  <a:schemeClr val="bg2"/>
                </a:solidFill>
              </a:rPr>
              <a:t>(b)</a:t>
            </a:r>
            <a:r>
              <a:rPr kumimoji="1" lang="zh-CN" altLang="en-US" sz="2000">
                <a:solidFill>
                  <a:schemeClr val="bg2"/>
                </a:solidFill>
              </a:rPr>
              <a:t>双极性输入 </a:t>
            </a:r>
          </a:p>
        </p:txBody>
      </p:sp>
      <p:graphicFrame>
        <p:nvGraphicFramePr>
          <p:cNvPr id="1192967" name="Object 7"/>
          <p:cNvGraphicFramePr>
            <a:graphicFrameLocks noChangeAspect="1"/>
          </p:cNvGraphicFramePr>
          <p:nvPr/>
        </p:nvGraphicFramePr>
        <p:xfrm>
          <a:off x="36513" y="1341438"/>
          <a:ext cx="4679950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972" name="Image" r:id="rId3" imgW="9286531" imgH="8973061" progId="">
                  <p:embed/>
                </p:oleObj>
              </mc:Choice>
              <mc:Fallback>
                <p:oleObj name="Image" r:id="rId3" imgW="9286531" imgH="8973061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1341438"/>
                        <a:ext cx="4679950" cy="452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2969" name="Object 9"/>
          <p:cNvGraphicFramePr>
            <a:graphicFrameLocks noChangeAspect="1"/>
          </p:cNvGraphicFramePr>
          <p:nvPr/>
        </p:nvGraphicFramePr>
        <p:xfrm>
          <a:off x="4719638" y="1339850"/>
          <a:ext cx="4389437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973" name="Image" r:id="rId5" imgW="6406531" imgH="6935510" progId="">
                  <p:embed/>
                </p:oleObj>
              </mc:Choice>
              <mc:Fallback>
                <p:oleObj name="Image" r:id="rId5" imgW="6406531" imgH="693551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1339850"/>
                        <a:ext cx="4389437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2970" name="Text Box 10"/>
          <p:cNvSpPr txBox="1">
            <a:spLocks noChangeArrowheads="1"/>
          </p:cNvSpPr>
          <p:nvPr/>
        </p:nvSpPr>
        <p:spPr bwMode="auto">
          <a:xfrm>
            <a:off x="2195513" y="5805488"/>
            <a:ext cx="7207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(a)</a:t>
            </a:r>
          </a:p>
        </p:txBody>
      </p:sp>
      <p:sp>
        <p:nvSpPr>
          <p:cNvPr id="1192971" name="Text Box 11"/>
          <p:cNvSpPr txBox="1">
            <a:spLocks noChangeArrowheads="1"/>
          </p:cNvSpPr>
          <p:nvPr/>
        </p:nvSpPr>
        <p:spPr bwMode="auto">
          <a:xfrm>
            <a:off x="7308850" y="5995988"/>
            <a:ext cx="7207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(b)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FAFCDE-A81B-475F-B96D-963F382B5750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③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应用：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zh-CN" sz="2800" b="1">
                <a:latin typeface="宋体" charset="-122"/>
                <a:sym typeface="Wingdings" pitchFamily="2" charset="2"/>
              </a:rPr>
              <a:t>)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模拟量输入电路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b.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输入路数扩展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   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模拟开关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	H1508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：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8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路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  <a:sym typeface="Wingdings" pitchFamily="2" charset="2"/>
            </a:endParaRP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  <a:sym typeface="Wingdings" pitchFamily="2" charset="2"/>
            </a:endParaRP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  <a:sym typeface="Wingdings" pitchFamily="2" charset="2"/>
            </a:endParaRP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	 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74HC4051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MAX4051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：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8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路</a:t>
            </a:r>
            <a:endParaRPr lang="en-US" altLang="zh-CN" sz="2800" b="1">
              <a:latin typeface="Times New Roman" pitchFamily="18" charset="0"/>
              <a:sym typeface="Wingdings" pitchFamily="2" charset="2"/>
            </a:endParaRP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	 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74HC4052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MAX4052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：双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4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路</a:t>
            </a:r>
            <a:endParaRPr lang="en-US" altLang="zh-CN" sz="2800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93988" name="Text Box 4"/>
          <p:cNvSpPr txBox="1">
            <a:spLocks noChangeArrowheads="1"/>
          </p:cNvSpPr>
          <p:nvPr/>
        </p:nvSpPr>
        <p:spPr bwMode="auto">
          <a:xfrm>
            <a:off x="7486650" y="752475"/>
            <a:ext cx="14446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AD574</a:t>
            </a:r>
          </a:p>
        </p:txBody>
      </p:sp>
      <p:graphicFrame>
        <p:nvGraphicFramePr>
          <p:cNvPr id="1193991" name="Object 7"/>
          <p:cNvGraphicFramePr>
            <a:graphicFrameLocks noChangeAspect="1"/>
          </p:cNvGraphicFramePr>
          <p:nvPr/>
        </p:nvGraphicFramePr>
        <p:xfrm>
          <a:off x="4572000" y="1341438"/>
          <a:ext cx="4392613" cy="37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993" name="Visio" r:id="rId3" imgW="2009252" imgH="1722336" progId="Visio.Drawing.11">
                  <p:embed/>
                </p:oleObj>
              </mc:Choice>
              <mc:Fallback>
                <p:oleObj name="Visio" r:id="rId3" imgW="2009252" imgH="1722336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41438"/>
                        <a:ext cx="4392613" cy="376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92" name="AutoShape 8"/>
          <p:cNvSpPr>
            <a:spLocks/>
          </p:cNvSpPr>
          <p:nvPr/>
        </p:nvSpPr>
        <p:spPr bwMode="auto">
          <a:xfrm>
            <a:off x="1042988" y="5157788"/>
            <a:ext cx="215900" cy="10795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93997" name="Line 13"/>
          <p:cNvSpPr>
            <a:spLocks noChangeShapeType="1"/>
          </p:cNvSpPr>
          <p:nvPr/>
        </p:nvSpPr>
        <p:spPr bwMode="auto">
          <a:xfrm flipH="1" flipV="1">
            <a:off x="2843213" y="4724400"/>
            <a:ext cx="576262" cy="10810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3998" name="Line 14"/>
          <p:cNvSpPr>
            <a:spLocks noChangeShapeType="1"/>
          </p:cNvSpPr>
          <p:nvPr/>
        </p:nvSpPr>
        <p:spPr bwMode="auto">
          <a:xfrm flipH="1" flipV="1">
            <a:off x="2987675" y="4724400"/>
            <a:ext cx="504825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3999" name="Text Box 15"/>
          <p:cNvSpPr txBox="1">
            <a:spLocks noChangeArrowheads="1"/>
          </p:cNvSpPr>
          <p:nvPr/>
        </p:nvSpPr>
        <p:spPr bwMode="auto">
          <a:xfrm>
            <a:off x="1692275" y="4267200"/>
            <a:ext cx="23050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导通电阻</a:t>
            </a:r>
            <a:r>
              <a:rPr lang="en-US" altLang="zh-CN">
                <a:solidFill>
                  <a:srgbClr val="0000FF"/>
                </a:solidFill>
              </a:rPr>
              <a:t>100Ω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500"/>
                                        <p:tgtEl>
                                          <p:spTgt spid="119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19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92" grpId="0" animBg="1"/>
      <p:bldP spid="1193997" grpId="0" animBg="1"/>
      <p:bldP spid="1193998" grpId="0" animBg="1"/>
      <p:bldP spid="119399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703DCA-954F-405E-8E89-E8F8E854AA74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119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③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应用：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zh-CN" sz="2800" b="1">
                <a:latin typeface="宋体" charset="-122"/>
                <a:sym typeface="Wingdings" pitchFamily="2" charset="2"/>
              </a:rPr>
              <a:t>)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模拟量输入电路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c.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采样保持电路</a:t>
            </a:r>
            <a:endParaRPr lang="en-US" altLang="zh-CN" sz="2800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95012" name="Text Box 4"/>
          <p:cNvSpPr txBox="1">
            <a:spLocks noChangeArrowheads="1"/>
          </p:cNvSpPr>
          <p:nvPr/>
        </p:nvSpPr>
        <p:spPr bwMode="auto">
          <a:xfrm>
            <a:off x="7486650" y="752475"/>
            <a:ext cx="14446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AD574</a:t>
            </a:r>
          </a:p>
        </p:txBody>
      </p:sp>
      <p:graphicFrame>
        <p:nvGraphicFramePr>
          <p:cNvPr id="1195018" name="Object 10"/>
          <p:cNvGraphicFramePr>
            <a:graphicFrameLocks noChangeAspect="1"/>
          </p:cNvGraphicFramePr>
          <p:nvPr/>
        </p:nvGraphicFramePr>
        <p:xfrm>
          <a:off x="1187450" y="1844675"/>
          <a:ext cx="6985000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20" name="Visio" r:id="rId3" imgW="4376476" imgH="2695093" progId="Visio.Drawing.11">
                  <p:embed/>
                </p:oleObj>
              </mc:Choice>
              <mc:Fallback>
                <p:oleObj name="Visio" r:id="rId3" imgW="4376476" imgH="2695093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44675"/>
                        <a:ext cx="6985000" cy="430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6FCF4-FA2B-4050-981C-3A8BC48E0014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③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应用：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zh-CN" sz="2800" b="1">
                <a:latin typeface="宋体" charset="-122"/>
                <a:sym typeface="Wingdings" pitchFamily="2" charset="2"/>
              </a:rPr>
              <a:t>)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模拟量输入电路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d.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输入滤波电容：平滑、减小干扰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	电容大小：	模拟信号源内阻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R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、滤波电容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C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  <a:sym typeface="Wingdings" pitchFamily="2" charset="2"/>
            </a:endParaRP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  <a:sym typeface="Wingdings" pitchFamily="2" charset="2"/>
            </a:endParaRP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  <a:sym typeface="Wingdings" pitchFamily="2" charset="2"/>
            </a:endParaRP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	位置：模拟开关前（输入端）</a:t>
            </a:r>
          </a:p>
        </p:txBody>
      </p:sp>
      <p:sp>
        <p:nvSpPr>
          <p:cNvPr id="1196036" name="Text Box 4"/>
          <p:cNvSpPr txBox="1">
            <a:spLocks noChangeArrowheads="1"/>
          </p:cNvSpPr>
          <p:nvPr/>
        </p:nvSpPr>
        <p:spPr bwMode="auto">
          <a:xfrm>
            <a:off x="7486650" y="752475"/>
            <a:ext cx="14446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AD574</a:t>
            </a:r>
          </a:p>
        </p:txBody>
      </p:sp>
      <p:sp>
        <p:nvSpPr>
          <p:cNvPr id="1196038" name="AutoShape 6"/>
          <p:cNvSpPr>
            <a:spLocks/>
          </p:cNvSpPr>
          <p:nvPr/>
        </p:nvSpPr>
        <p:spPr bwMode="auto">
          <a:xfrm>
            <a:off x="1042988" y="2420938"/>
            <a:ext cx="215900" cy="2663825"/>
          </a:xfrm>
          <a:prstGeom prst="leftBrace">
            <a:avLst>
              <a:gd name="adj1" fmla="val 632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6039" name="Object 7"/>
          <p:cNvGraphicFramePr>
            <a:graphicFrameLocks noChangeAspect="1"/>
          </p:cNvGraphicFramePr>
          <p:nvPr/>
        </p:nvGraphicFramePr>
        <p:xfrm>
          <a:off x="2155825" y="2852738"/>
          <a:ext cx="64484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041" name="公式" r:id="rId3" imgW="2971800" imgH="431640" progId="Equation.3">
                  <p:embed/>
                </p:oleObj>
              </mc:Choice>
              <mc:Fallback>
                <p:oleObj name="公式" r:id="rId3" imgW="297180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852738"/>
                        <a:ext cx="64484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信息 8">
            <a:hlinkClick r:id="rId5" action="ppaction://hlinksldjump" highlightClick="1"/>
          </p:cNvPr>
          <p:cNvSpPr/>
          <p:nvPr/>
        </p:nvSpPr>
        <p:spPr bwMode="auto">
          <a:xfrm>
            <a:off x="6084210" y="4581160"/>
            <a:ext cx="504070" cy="504070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6FCF4-FA2B-4050-981C-3A8BC48E0014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1152447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③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应用：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zh-CN" sz="2800" b="1">
                <a:latin typeface="宋体" charset="-122"/>
                <a:sym typeface="Wingdings" pitchFamily="2" charset="2"/>
              </a:rPr>
              <a:t>)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模拟量输入电路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d.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输入滤波电容：平滑、减小</a:t>
            </a:r>
            <a:r>
              <a:rPr lang="zh-CN" altLang="en-US" sz="2800" b="1" smtClean="0">
                <a:latin typeface="Times New Roman" pitchFamily="18" charset="0"/>
                <a:sym typeface="Wingdings" pitchFamily="2" charset="2"/>
              </a:rPr>
              <a:t>干扰</a:t>
            </a:r>
            <a:endParaRPr lang="zh-CN" altLang="en-US" sz="2800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96036" name="Text Box 4"/>
          <p:cNvSpPr txBox="1">
            <a:spLocks noChangeArrowheads="1"/>
          </p:cNvSpPr>
          <p:nvPr/>
        </p:nvSpPr>
        <p:spPr bwMode="auto">
          <a:xfrm>
            <a:off x="7486650" y="752475"/>
            <a:ext cx="14446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AD574</a:t>
            </a:r>
          </a:p>
        </p:txBody>
      </p:sp>
      <p:graphicFrame>
        <p:nvGraphicFramePr>
          <p:cNvPr id="1298435" name="Object 3"/>
          <p:cNvGraphicFramePr>
            <a:graphicFrameLocks noChangeAspect="1"/>
          </p:cNvGraphicFramePr>
          <p:nvPr/>
        </p:nvGraphicFramePr>
        <p:xfrm>
          <a:off x="4571997" y="2420860"/>
          <a:ext cx="4392613" cy="37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439" name="Visio" r:id="rId3" imgW="2009252" imgH="1722336" progId="Visio.Drawing.11">
                  <p:embed/>
                </p:oleObj>
              </mc:Choice>
              <mc:Fallback>
                <p:oleObj name="Visio" r:id="rId3" imgW="2009252" imgH="1722336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7" y="2420860"/>
                        <a:ext cx="4392613" cy="376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79390" y="2420860"/>
          <a:ext cx="4392613" cy="37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440" name="Visio" r:id="rId5" imgW="2009252" imgH="1722336" progId="Visio.Drawing.11">
                  <p:embed/>
                </p:oleObj>
              </mc:Choice>
              <mc:Fallback>
                <p:oleObj name="Visio" r:id="rId5" imgW="2009252" imgH="172233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90" y="2420860"/>
                        <a:ext cx="4392613" cy="376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动作按钮: 上一张 9">
            <a:hlinkClick r:id="" action="ppaction://hlinkshowjump?jump=lastslideviewed" highlightClick="1"/>
          </p:cNvPr>
          <p:cNvSpPr/>
          <p:nvPr/>
        </p:nvSpPr>
        <p:spPr bwMode="auto">
          <a:xfrm>
            <a:off x="7884460" y="1700760"/>
            <a:ext cx="504070" cy="504070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570" y="5085230"/>
            <a:ext cx="115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0" smtClean="0">
                <a:solidFill>
                  <a:srgbClr val="FF0000"/>
                </a:solidFill>
                <a:latin typeface="+mn-lt"/>
              </a:rPr>
              <a:t>X</a:t>
            </a:r>
            <a:endParaRPr lang="zh-CN" altLang="en-US" sz="5400" b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80" y="5085230"/>
            <a:ext cx="115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mtClean="0">
                <a:solidFill>
                  <a:srgbClr val="FF0000"/>
                </a:solidFill>
                <a:latin typeface="+mn-ea"/>
                <a:ea typeface="+mn-ea"/>
              </a:rPr>
              <a:t>√</a:t>
            </a:r>
            <a:endParaRPr lang="zh-CN" altLang="en-US" sz="54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3CD2D-F38E-44E5-89CD-787F9395E3EC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③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应用：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ii</a:t>
            </a:r>
            <a:r>
              <a:rPr lang="en-US" altLang="zh-CN" sz="2800" b="1">
                <a:latin typeface="宋体" charset="-122"/>
                <a:sym typeface="Wingdings" pitchFamily="2" charset="2"/>
              </a:rPr>
              <a:t>)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与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CPU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连接：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     12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位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ADC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，与	   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16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位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CPU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连接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			   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8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位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CPU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连接</a:t>
            </a:r>
          </a:p>
        </p:txBody>
      </p:sp>
      <p:sp>
        <p:nvSpPr>
          <p:cNvPr id="1197060" name="Text Box 4"/>
          <p:cNvSpPr txBox="1">
            <a:spLocks noChangeArrowheads="1"/>
          </p:cNvSpPr>
          <p:nvPr/>
        </p:nvSpPr>
        <p:spPr bwMode="auto">
          <a:xfrm>
            <a:off x="7486650" y="752475"/>
            <a:ext cx="14446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AD574</a:t>
            </a:r>
          </a:p>
        </p:txBody>
      </p:sp>
      <p:sp>
        <p:nvSpPr>
          <p:cNvPr id="1197062" name="AutoShape 6"/>
          <p:cNvSpPr>
            <a:spLocks/>
          </p:cNvSpPr>
          <p:nvPr/>
        </p:nvSpPr>
        <p:spPr bwMode="auto">
          <a:xfrm>
            <a:off x="3132138" y="1844675"/>
            <a:ext cx="215900" cy="936625"/>
          </a:xfrm>
          <a:prstGeom prst="leftBrace">
            <a:avLst>
              <a:gd name="adj1" fmla="val 36152"/>
              <a:gd name="adj2" fmla="val 28981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19D668-83D3-43C5-B369-14042C423BB0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214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 marL="609600" indent="-60960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）权电阻网络</a:t>
            </a:r>
            <a:r>
              <a:rPr lang="en-US" altLang="zh-CN" sz="2800" b="1"/>
              <a:t>D/A</a:t>
            </a:r>
            <a:r>
              <a:rPr lang="zh-CN" altLang="en-US" sz="2800" b="1"/>
              <a:t>转换器</a:t>
            </a:r>
          </a:p>
          <a:p>
            <a:pPr marL="1069975" lvl="1" indent="-538163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b="1"/>
              <a:t>缺点：</a:t>
            </a:r>
          </a:p>
          <a:p>
            <a:pPr marL="1069975" lvl="1" indent="-538163">
              <a:spcAft>
                <a:spcPct val="10000"/>
              </a:spcAft>
              <a:buClr>
                <a:srgbClr val="008000"/>
              </a:buClr>
              <a:buSzTx/>
              <a:buFont typeface="Wingdings" pitchFamily="2" charset="2"/>
              <a:buAutoNum type="circleNumDbPlain"/>
            </a:pPr>
            <a:r>
              <a:rPr lang="zh-CN" altLang="en-US" b="1"/>
              <a:t>阻值种类多，</a:t>
            </a:r>
            <a:r>
              <a:rPr lang="en-US" altLang="zh-CN" b="1"/>
              <a:t>n</a:t>
            </a:r>
            <a:r>
              <a:rPr lang="zh-CN" altLang="en-US" b="1"/>
              <a:t>位就是</a:t>
            </a:r>
            <a:r>
              <a:rPr lang="en-US" altLang="zh-CN" b="1"/>
              <a:t>n</a:t>
            </a:r>
            <a:r>
              <a:rPr lang="zh-CN" altLang="en-US" b="1"/>
              <a:t>种；</a:t>
            </a:r>
          </a:p>
          <a:p>
            <a:pPr marL="1069975" lvl="1" indent="-538163">
              <a:spcAft>
                <a:spcPct val="10000"/>
              </a:spcAft>
              <a:buClr>
                <a:srgbClr val="008000"/>
              </a:buClr>
              <a:buSzTx/>
              <a:buFont typeface="Wingdings" pitchFamily="2" charset="2"/>
              <a:buAutoNum type="circleNumDbPlain"/>
            </a:pPr>
            <a:r>
              <a:rPr lang="zh-CN" altLang="en-US" b="1"/>
              <a:t>阻值差距大，</a:t>
            </a:r>
            <a:r>
              <a:rPr lang="en-US" altLang="zh-CN" b="1"/>
              <a:t>2</a:t>
            </a:r>
            <a:r>
              <a:rPr lang="en-US" altLang="zh-CN" b="1" baseline="30000"/>
              <a:t>0</a:t>
            </a:r>
            <a:r>
              <a:rPr lang="en-US" altLang="zh-CN" b="1">
                <a:latin typeface="宋体"/>
              </a:rPr>
              <a:t>·</a:t>
            </a:r>
            <a:r>
              <a:rPr lang="en-US" altLang="zh-CN" b="1"/>
              <a:t>R  </a:t>
            </a:r>
            <a:r>
              <a:rPr lang="zh-CN" altLang="en-US" b="1"/>
              <a:t>～  </a:t>
            </a:r>
            <a:r>
              <a:rPr lang="en-US" altLang="zh-CN" b="1" smtClean="0"/>
              <a:t>2</a:t>
            </a:r>
            <a:r>
              <a:rPr lang="en-US" altLang="zh-CN" b="1" baseline="30000" smtClean="0"/>
              <a:t>n-1</a:t>
            </a:r>
            <a:r>
              <a:rPr lang="en-US" altLang="zh-CN" b="1" smtClean="0">
                <a:latin typeface="宋体"/>
              </a:rPr>
              <a:t>·</a:t>
            </a:r>
            <a:r>
              <a:rPr lang="en-US" altLang="zh-CN" b="1" smtClean="0"/>
              <a:t>R </a:t>
            </a:r>
            <a:r>
              <a:rPr lang="zh-CN" altLang="en-US" b="1"/>
              <a:t>；</a:t>
            </a:r>
          </a:p>
          <a:p>
            <a:pPr marL="1069975" lvl="1" indent="-538163">
              <a:spcAft>
                <a:spcPct val="10000"/>
              </a:spcAft>
              <a:buClr>
                <a:srgbClr val="008000"/>
              </a:buClr>
              <a:buSzTx/>
              <a:buFont typeface="Wingdings" pitchFamily="2" charset="2"/>
              <a:buAutoNum type="circleNumDbPlain"/>
            </a:pPr>
            <a:r>
              <a:rPr lang="zh-CN" altLang="en-US" b="1"/>
              <a:t>各位电阻均要精确 </a:t>
            </a:r>
            <a:r>
              <a:rPr lang="zh-CN" altLang="en-US" b="1">
                <a:latin typeface="+mn-ea"/>
              </a:rPr>
              <a:t>→</a:t>
            </a:r>
            <a:r>
              <a:rPr lang="zh-CN" altLang="en-US" b="1"/>
              <a:t> 致命缺点</a:t>
            </a:r>
          </a:p>
        </p:txBody>
      </p:sp>
      <p:sp>
        <p:nvSpPr>
          <p:cNvPr id="12144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原理</a:t>
            </a:r>
          </a:p>
        </p:txBody>
      </p:sp>
      <p:graphicFrame>
        <p:nvGraphicFramePr>
          <p:cNvPr id="1214481" name="Object 17"/>
          <p:cNvGraphicFramePr>
            <a:graphicFrameLocks noChangeAspect="1"/>
          </p:cNvGraphicFramePr>
          <p:nvPr/>
        </p:nvGraphicFramePr>
        <p:xfrm>
          <a:off x="3924300" y="4100513"/>
          <a:ext cx="4465638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83" name="Visio" r:id="rId3" imgW="6862922" imgH="3838498" progId="Visio.Drawing.11">
                  <p:embed/>
                </p:oleObj>
              </mc:Choice>
              <mc:Fallback>
                <p:oleObj name="Visio" r:id="rId3" imgW="6862922" imgH="3838498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100513"/>
                        <a:ext cx="4465638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F3A2B0-C308-4CD0-B5AE-F6B03D6A3D96}" type="slidenum">
              <a:rPr lang="zh-CN" altLang="en-US"/>
              <a:pPr/>
              <a:t>50</a:t>
            </a:fld>
            <a:endParaRPr lang="en-US" altLang="zh-CN"/>
          </a:p>
        </p:txBody>
      </p:sp>
      <p:graphicFrame>
        <p:nvGraphicFramePr>
          <p:cNvPr id="1198088" name="Object 8"/>
          <p:cNvGraphicFramePr>
            <a:graphicFrameLocks noChangeAspect="1"/>
          </p:cNvGraphicFramePr>
          <p:nvPr/>
        </p:nvGraphicFramePr>
        <p:xfrm>
          <a:off x="323850" y="404813"/>
          <a:ext cx="7920038" cy="573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90" name="Visio" r:id="rId3" imgW="4064000" imgH="2945179" progId="Visio.Drawing.11">
                  <p:embed/>
                </p:oleObj>
              </mc:Choice>
              <mc:Fallback>
                <p:oleObj name="Visio" r:id="rId3" imgW="4064000" imgH="2945179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7920038" cy="573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089" name="Text Box 9"/>
          <p:cNvSpPr txBox="1">
            <a:spLocks noChangeArrowheads="1"/>
          </p:cNvSpPr>
          <p:nvPr/>
        </p:nvSpPr>
        <p:spPr bwMode="auto">
          <a:xfrm>
            <a:off x="2132013" y="6175375"/>
            <a:ext cx="563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chemeClr val="bg2"/>
                </a:solidFill>
              </a:rPr>
              <a:t>图</a:t>
            </a:r>
            <a:r>
              <a:rPr kumimoji="1" lang="en-US" altLang="zh-CN" sz="2000">
                <a:solidFill>
                  <a:schemeClr val="bg2"/>
                </a:solidFill>
              </a:rPr>
              <a:t>8.34  AD574</a:t>
            </a:r>
            <a:r>
              <a:rPr kumimoji="1" lang="zh-CN" altLang="en-US" sz="2000">
                <a:solidFill>
                  <a:schemeClr val="bg2"/>
                </a:solidFill>
              </a:rPr>
              <a:t>经</a:t>
            </a:r>
            <a:r>
              <a:rPr kumimoji="1" lang="en-US" altLang="zh-CN" sz="2000">
                <a:solidFill>
                  <a:schemeClr val="bg2"/>
                </a:solidFill>
              </a:rPr>
              <a:t>8255</a:t>
            </a:r>
            <a:r>
              <a:rPr kumimoji="1" lang="zh-CN" altLang="en-US" sz="2000">
                <a:solidFill>
                  <a:schemeClr val="bg2"/>
                </a:solidFill>
              </a:rPr>
              <a:t>与</a:t>
            </a:r>
            <a:r>
              <a:rPr kumimoji="1" lang="en-US" altLang="zh-CN" sz="2000">
                <a:solidFill>
                  <a:schemeClr val="bg2"/>
                </a:solidFill>
              </a:rPr>
              <a:t>8088</a:t>
            </a:r>
            <a:r>
              <a:rPr kumimoji="1" lang="zh-CN" altLang="en-US" sz="2000">
                <a:solidFill>
                  <a:schemeClr val="bg2"/>
                </a:solidFill>
              </a:rPr>
              <a:t>系统总线相连接</a:t>
            </a:r>
          </a:p>
        </p:txBody>
      </p:sp>
      <p:sp>
        <p:nvSpPr>
          <p:cNvPr id="1198090" name="Text Box 10"/>
          <p:cNvSpPr txBox="1">
            <a:spLocks noChangeArrowheads="1"/>
          </p:cNvSpPr>
          <p:nvPr/>
        </p:nvSpPr>
        <p:spPr bwMode="auto">
          <a:xfrm>
            <a:off x="512763" y="2727325"/>
            <a:ext cx="504825" cy="31162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lnSpc>
                <a:spcPct val="74000"/>
              </a:lnSpc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</a:p>
          <a:p>
            <a:pPr algn="r">
              <a:lnSpc>
                <a:spcPct val="74000"/>
              </a:lnSpc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</a:p>
          <a:p>
            <a:pPr algn="r">
              <a:lnSpc>
                <a:spcPct val="74000"/>
              </a:lnSpc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</a:p>
          <a:p>
            <a:pPr algn="r">
              <a:lnSpc>
                <a:spcPct val="74000"/>
              </a:lnSpc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</a:p>
          <a:p>
            <a:pPr algn="r">
              <a:lnSpc>
                <a:spcPct val="74000"/>
              </a:lnSpc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</a:p>
          <a:p>
            <a:pPr algn="r">
              <a:lnSpc>
                <a:spcPct val="74000"/>
              </a:lnSpc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</a:p>
          <a:p>
            <a:pPr algn="r">
              <a:lnSpc>
                <a:spcPct val="74000"/>
              </a:lnSpc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</a:p>
          <a:p>
            <a:pPr algn="r">
              <a:lnSpc>
                <a:spcPct val="74000"/>
              </a:lnSpc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</a:p>
          <a:p>
            <a:pPr algn="r">
              <a:lnSpc>
                <a:spcPct val="70000"/>
              </a:lnSpc>
              <a:spcBef>
                <a:spcPct val="3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</a:p>
          <a:p>
            <a:pPr algn="r">
              <a:lnSpc>
                <a:spcPct val="70000"/>
              </a:lnSpc>
            </a:pPr>
            <a:r>
              <a:rPr lang="en-US" altLang="zh-CN" sz="1800">
                <a:solidFill>
                  <a:srgbClr val="FF0000"/>
                </a:solidFill>
              </a:rPr>
              <a:t>1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>
                <a:solidFill>
                  <a:srgbClr val="FF0000"/>
                </a:solidFill>
              </a:rPr>
              <a:t>1</a:t>
            </a:r>
          </a:p>
          <a:p>
            <a:pPr algn="r"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</a:p>
          <a:p>
            <a:pPr algn="r"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</a:p>
          <a:p>
            <a:pPr algn="r"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198094" name="Group 14"/>
          <p:cNvGrpSpPr>
            <a:grpSpLocks/>
          </p:cNvGrpSpPr>
          <p:nvPr/>
        </p:nvGrpSpPr>
        <p:grpSpPr bwMode="auto">
          <a:xfrm>
            <a:off x="411163" y="3568700"/>
            <a:ext cx="427037" cy="1784350"/>
            <a:chOff x="192" y="2248"/>
            <a:chExt cx="352" cy="1124"/>
          </a:xfrm>
        </p:grpSpPr>
        <p:sp>
          <p:nvSpPr>
            <p:cNvPr id="1198091" name="Line 11"/>
            <p:cNvSpPr>
              <a:spLocks noChangeShapeType="1"/>
            </p:cNvSpPr>
            <p:nvPr/>
          </p:nvSpPr>
          <p:spPr bwMode="auto">
            <a:xfrm flipH="1">
              <a:off x="192" y="2248"/>
              <a:ext cx="3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092" name="Line 12"/>
            <p:cNvSpPr>
              <a:spLocks noChangeShapeType="1"/>
            </p:cNvSpPr>
            <p:nvPr/>
          </p:nvSpPr>
          <p:spPr bwMode="auto">
            <a:xfrm flipH="1">
              <a:off x="196" y="2788"/>
              <a:ext cx="3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093" name="Line 13"/>
            <p:cNvSpPr>
              <a:spLocks noChangeShapeType="1"/>
            </p:cNvSpPr>
            <p:nvPr/>
          </p:nvSpPr>
          <p:spPr bwMode="auto">
            <a:xfrm flipH="1">
              <a:off x="192" y="3372"/>
              <a:ext cx="3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8096" name="Text Box 16"/>
          <p:cNvSpPr txBox="1">
            <a:spLocks noChangeArrowheads="1"/>
          </p:cNvSpPr>
          <p:nvPr/>
        </p:nvSpPr>
        <p:spPr bwMode="auto">
          <a:xfrm>
            <a:off x="2989263" y="4365625"/>
            <a:ext cx="21590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0060</a:t>
            </a:r>
            <a:r>
              <a:rPr lang="zh-CN" altLang="en-US">
                <a:solidFill>
                  <a:srgbClr val="FF0000"/>
                </a:solidFill>
              </a:rPr>
              <a:t>～</a:t>
            </a:r>
            <a:r>
              <a:rPr lang="en-US" altLang="zh-CN">
                <a:solidFill>
                  <a:srgbClr val="FF0000"/>
                </a:solidFill>
              </a:rPr>
              <a:t>0063H</a:t>
            </a:r>
          </a:p>
        </p:txBody>
      </p:sp>
      <p:sp>
        <p:nvSpPr>
          <p:cNvPr id="1198097" name="Text Box 17"/>
          <p:cNvSpPr txBox="1">
            <a:spLocks noChangeArrowheads="1"/>
          </p:cNvSpPr>
          <p:nvPr/>
        </p:nvSpPr>
        <p:spPr bwMode="auto">
          <a:xfrm>
            <a:off x="7092950" y="188913"/>
            <a:ext cx="18002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</a:rPr>
              <a:t>双极性输入</a:t>
            </a:r>
          </a:p>
        </p:txBody>
      </p:sp>
      <p:sp>
        <p:nvSpPr>
          <p:cNvPr id="1198098" name="Freeform 18"/>
          <p:cNvSpPr>
            <a:spLocks/>
          </p:cNvSpPr>
          <p:nvPr/>
        </p:nvSpPr>
        <p:spPr bwMode="auto">
          <a:xfrm>
            <a:off x="7596188" y="620713"/>
            <a:ext cx="431800" cy="647700"/>
          </a:xfrm>
          <a:custGeom>
            <a:avLst/>
            <a:gdLst/>
            <a:ahLst/>
            <a:cxnLst>
              <a:cxn ang="0">
                <a:pos x="0" y="408"/>
              </a:cxn>
              <a:cxn ang="0">
                <a:pos x="227" y="317"/>
              </a:cxn>
              <a:cxn ang="0">
                <a:pos x="272" y="0"/>
              </a:cxn>
            </a:cxnLst>
            <a:rect l="0" t="0" r="r" b="b"/>
            <a:pathLst>
              <a:path w="272" h="408">
                <a:moveTo>
                  <a:pt x="0" y="408"/>
                </a:moveTo>
                <a:cubicBezTo>
                  <a:pt x="91" y="396"/>
                  <a:pt x="182" y="385"/>
                  <a:pt x="227" y="317"/>
                </a:cubicBezTo>
                <a:cubicBezTo>
                  <a:pt x="272" y="249"/>
                  <a:pt x="272" y="124"/>
                  <a:pt x="272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8099" name="Line 19"/>
          <p:cNvSpPr>
            <a:spLocks noChangeShapeType="1"/>
          </p:cNvSpPr>
          <p:nvPr/>
        </p:nvSpPr>
        <p:spPr bwMode="auto">
          <a:xfrm flipH="1">
            <a:off x="6659563" y="3068638"/>
            <a:ext cx="288925" cy="144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8100" name="Line 20"/>
          <p:cNvSpPr>
            <a:spLocks noChangeShapeType="1"/>
          </p:cNvSpPr>
          <p:nvPr/>
        </p:nvSpPr>
        <p:spPr bwMode="auto">
          <a:xfrm flipH="1">
            <a:off x="6659563" y="3933825"/>
            <a:ext cx="288925" cy="142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8101" name="Text Box 21"/>
          <p:cNvSpPr txBox="1">
            <a:spLocks noChangeArrowheads="1"/>
          </p:cNvSpPr>
          <p:nvPr/>
        </p:nvSpPr>
        <p:spPr bwMode="auto">
          <a:xfrm>
            <a:off x="7237413" y="4365625"/>
            <a:ext cx="14398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12</a:t>
            </a:r>
            <a:r>
              <a:rPr lang="zh-CN" altLang="en-US">
                <a:solidFill>
                  <a:srgbClr val="FF0066"/>
                </a:solidFill>
              </a:rPr>
              <a:t>位转换</a:t>
            </a:r>
          </a:p>
        </p:txBody>
      </p:sp>
      <p:sp>
        <p:nvSpPr>
          <p:cNvPr id="1198102" name="Text Box 22"/>
          <p:cNvSpPr txBox="1">
            <a:spLocks noChangeArrowheads="1"/>
          </p:cNvSpPr>
          <p:nvPr/>
        </p:nvSpPr>
        <p:spPr bwMode="auto">
          <a:xfrm>
            <a:off x="7596188" y="3810000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12</a:t>
            </a:r>
            <a:r>
              <a:rPr lang="zh-CN" altLang="en-US">
                <a:solidFill>
                  <a:srgbClr val="FF0066"/>
                </a:solidFill>
              </a:rPr>
              <a:t>位读</a:t>
            </a:r>
          </a:p>
        </p:txBody>
      </p:sp>
      <p:sp>
        <p:nvSpPr>
          <p:cNvPr id="1198104" name="Freeform 24"/>
          <p:cNvSpPr>
            <a:spLocks/>
          </p:cNvSpPr>
          <p:nvPr/>
        </p:nvSpPr>
        <p:spPr bwMode="auto">
          <a:xfrm>
            <a:off x="6588125" y="3681413"/>
            <a:ext cx="1079500" cy="755650"/>
          </a:xfrm>
          <a:custGeom>
            <a:avLst/>
            <a:gdLst/>
            <a:ahLst/>
            <a:cxnLst>
              <a:cxn ang="0">
                <a:pos x="680" y="476"/>
              </a:cxn>
              <a:cxn ang="0">
                <a:pos x="454" y="68"/>
              </a:cxn>
              <a:cxn ang="0">
                <a:pos x="0" y="68"/>
              </a:cxn>
            </a:cxnLst>
            <a:rect l="0" t="0" r="r" b="b"/>
            <a:pathLst>
              <a:path w="680" h="476">
                <a:moveTo>
                  <a:pt x="680" y="476"/>
                </a:moveTo>
                <a:cubicBezTo>
                  <a:pt x="623" y="306"/>
                  <a:pt x="567" y="136"/>
                  <a:pt x="454" y="68"/>
                </a:cubicBezTo>
                <a:cubicBezTo>
                  <a:pt x="341" y="0"/>
                  <a:pt x="170" y="34"/>
                  <a:pt x="0" y="68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8105" name="Freeform 25"/>
          <p:cNvSpPr>
            <a:spLocks/>
          </p:cNvSpPr>
          <p:nvPr/>
        </p:nvSpPr>
        <p:spPr bwMode="auto">
          <a:xfrm>
            <a:off x="6659563" y="3440113"/>
            <a:ext cx="1368425" cy="420687"/>
          </a:xfrm>
          <a:custGeom>
            <a:avLst/>
            <a:gdLst/>
            <a:ahLst/>
            <a:cxnLst>
              <a:cxn ang="0">
                <a:pos x="862" y="265"/>
              </a:cxn>
              <a:cxn ang="0">
                <a:pos x="590" y="38"/>
              </a:cxn>
              <a:cxn ang="0">
                <a:pos x="0" y="38"/>
              </a:cxn>
            </a:cxnLst>
            <a:rect l="0" t="0" r="r" b="b"/>
            <a:pathLst>
              <a:path w="862" h="265">
                <a:moveTo>
                  <a:pt x="862" y="265"/>
                </a:moveTo>
                <a:cubicBezTo>
                  <a:pt x="798" y="170"/>
                  <a:pt x="734" y="76"/>
                  <a:pt x="590" y="38"/>
                </a:cubicBezTo>
                <a:cubicBezTo>
                  <a:pt x="446" y="0"/>
                  <a:pt x="223" y="19"/>
                  <a:pt x="0" y="38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8106" name="Text Box 26"/>
          <p:cNvSpPr txBox="1">
            <a:spLocks noChangeArrowheads="1"/>
          </p:cNvSpPr>
          <p:nvPr/>
        </p:nvSpPr>
        <p:spPr bwMode="auto">
          <a:xfrm>
            <a:off x="3635375" y="2924175"/>
            <a:ext cx="10080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</a:rPr>
              <a:t>方式</a:t>
            </a: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198107" name="Line 27"/>
          <p:cNvSpPr>
            <a:spLocks noChangeShapeType="1"/>
          </p:cNvSpPr>
          <p:nvPr/>
        </p:nvSpPr>
        <p:spPr bwMode="auto">
          <a:xfrm flipH="1" flipV="1">
            <a:off x="3132138" y="3860800"/>
            <a:ext cx="144462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8108" name="AutoShape 2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2450" y="5588000"/>
            <a:ext cx="504825" cy="504825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2BF9A3-F350-4580-9E36-A634BC109329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③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应用：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ii</a:t>
            </a:r>
            <a:r>
              <a:rPr lang="en-US" altLang="zh-CN" sz="2800" b="1">
                <a:latin typeface="宋体" charset="-122"/>
                <a:sym typeface="Wingdings" pitchFamily="2" charset="2"/>
              </a:rPr>
              <a:t>)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与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CPU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连接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     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程序：</a:t>
            </a:r>
          </a:p>
        </p:txBody>
      </p:sp>
      <p:sp>
        <p:nvSpPr>
          <p:cNvPr id="1199108" name="Text Box 4"/>
          <p:cNvSpPr txBox="1">
            <a:spLocks noChangeArrowheads="1"/>
          </p:cNvSpPr>
          <p:nvPr/>
        </p:nvSpPr>
        <p:spPr bwMode="auto">
          <a:xfrm>
            <a:off x="7486650" y="752475"/>
            <a:ext cx="14446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AD574</a:t>
            </a:r>
          </a:p>
        </p:txBody>
      </p:sp>
      <p:graphicFrame>
        <p:nvGraphicFramePr>
          <p:cNvPr id="1199110" name="Object 6"/>
          <p:cNvGraphicFramePr>
            <a:graphicFrameLocks noChangeAspect="1"/>
          </p:cNvGraphicFramePr>
          <p:nvPr/>
        </p:nvGraphicFramePr>
        <p:xfrm>
          <a:off x="2843213" y="1916113"/>
          <a:ext cx="3541712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12" name="Visio" r:id="rId3" imgW="2396134" imgH="2922116" progId="Visio.Drawing.11">
                  <p:embed/>
                </p:oleObj>
              </mc:Choice>
              <mc:Fallback>
                <p:oleObj name="Visio" r:id="rId3" imgW="2396134" imgH="2922116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16113"/>
                        <a:ext cx="3541712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640763" cy="6264275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对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8255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初始化，此段程序放在应用程序开始的位置上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INTI55:	MOV	DX, 0063H	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控制字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MOV	AL, 10011010B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OUT	DX, AL		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控制字写入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8255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的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CR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MOV	AL, 00000001B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OUT	DX, AL		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位控方式，使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PC0=1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latin typeface="Times New Roman" pitchFamily="18" charset="0"/>
              <a:sym typeface="Wingdings" pitchFamily="2" charset="2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latin typeface="Times New Roman" pitchFamily="18" charset="0"/>
              <a:sym typeface="Wingdings" pitchFamily="2" charset="2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latin typeface="Times New Roman" pitchFamily="18" charset="0"/>
              <a:sym typeface="Wingdings" pitchFamily="2" charset="2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</a:t>
            </a:r>
            <a:r>
              <a:rPr lang="zh-CN" altLang="en-US" sz="2400" b="1">
                <a:latin typeface="Times New Roman" pitchFamily="18" charset="0"/>
                <a:sym typeface="Wingdings" pitchFamily="2" charset="2"/>
              </a:rPr>
              <a:t>控制字：</a:t>
            </a:r>
            <a:r>
              <a:rPr lang="en-US" altLang="zh-CN" sz="2400" b="1">
                <a:solidFill>
                  <a:srgbClr val="008000"/>
                </a:solidFill>
                <a:sym typeface="Wingdings" pitchFamily="2" charset="2"/>
              </a:rPr>
              <a:t>1</a:t>
            </a:r>
            <a:r>
              <a:rPr lang="en-US" altLang="zh-CN" sz="2400" b="1">
                <a:sym typeface="Wingdings" pitchFamily="2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sym typeface="Wingdings" pitchFamily="2" charset="2"/>
              </a:rPr>
              <a:t>0 0</a:t>
            </a:r>
            <a:r>
              <a:rPr lang="en-US" altLang="zh-CN" sz="2400" b="1">
                <a:sym typeface="Wingdings" pitchFamily="2" charset="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sym typeface="Wingdings" pitchFamily="2" charset="2"/>
              </a:rPr>
              <a:t>1</a:t>
            </a:r>
            <a:r>
              <a:rPr lang="en-US" altLang="zh-CN" sz="2400" b="1">
                <a:sym typeface="Wingdings" pitchFamily="2" charset="2"/>
              </a:rPr>
              <a:t>  </a:t>
            </a:r>
            <a:r>
              <a:rPr lang="en-US" altLang="zh-CN" sz="2400" b="1">
                <a:solidFill>
                  <a:srgbClr val="800080"/>
                </a:solidFill>
                <a:sym typeface="Wingdings" pitchFamily="2" charset="2"/>
              </a:rPr>
              <a:t>1</a:t>
            </a:r>
            <a:r>
              <a:rPr lang="en-US" altLang="zh-CN" sz="2400" b="1">
                <a:sym typeface="Wingdings" pitchFamily="2" charset="2"/>
              </a:rPr>
              <a:t> </a:t>
            </a:r>
            <a:r>
              <a:rPr lang="en-US" altLang="zh-CN" sz="2400" b="1">
                <a:solidFill>
                  <a:srgbClr val="FF0066"/>
                </a:solidFill>
                <a:sym typeface="Wingdings" pitchFamily="2" charset="2"/>
              </a:rPr>
              <a:t>0</a:t>
            </a:r>
            <a:r>
              <a:rPr lang="en-US" altLang="zh-CN" sz="2400" b="1">
                <a:sym typeface="Wingdings" pitchFamily="2" charset="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sym typeface="Wingdings" pitchFamily="2" charset="2"/>
              </a:rPr>
              <a:t>1</a:t>
            </a:r>
            <a:r>
              <a:rPr lang="en-US" altLang="zh-CN" sz="2400" b="1">
                <a:sym typeface="Wingdings" pitchFamily="2" charset="2"/>
              </a:rPr>
              <a:t> </a:t>
            </a:r>
            <a:r>
              <a:rPr lang="en-US" altLang="zh-CN" sz="2400" b="1">
                <a:solidFill>
                  <a:srgbClr val="800080"/>
                </a:solidFill>
                <a:sym typeface="Wingdings" pitchFamily="2" charset="2"/>
              </a:rPr>
              <a:t>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>
              <a:solidFill>
                <a:srgbClr val="800080"/>
              </a:solidFill>
              <a:sym typeface="Wingdings" pitchFamily="2" charset="2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>
              <a:solidFill>
                <a:srgbClr val="800080"/>
              </a:solidFill>
              <a:sym typeface="Wingdings" pitchFamily="2" charset="2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>
              <a:solidFill>
                <a:srgbClr val="800080"/>
              </a:solidFill>
              <a:sym typeface="Wingdings" pitchFamily="2" charset="2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>
              <a:solidFill>
                <a:srgbClr val="800080"/>
              </a:solidFill>
              <a:sym typeface="Wingdings" pitchFamily="2" charset="2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>
              <a:solidFill>
                <a:srgbClr val="800080"/>
              </a:solidFill>
              <a:sym typeface="Wingdings" pitchFamily="2" charset="2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800080"/>
                </a:solidFill>
                <a:sym typeface="Wingdings" pitchFamily="2" charset="2"/>
              </a:rPr>
              <a:t>	</a:t>
            </a:r>
            <a:r>
              <a:rPr lang="zh-CN" altLang="en-US" sz="2400" b="1">
                <a:solidFill>
                  <a:srgbClr val="008000"/>
                </a:solidFill>
                <a:sym typeface="Wingdings" pitchFamily="2" charset="2"/>
              </a:rPr>
              <a:t>位操作</a:t>
            </a:r>
            <a:r>
              <a:rPr lang="zh-CN" altLang="en-US" sz="2400" b="1">
                <a:sym typeface="Wingdings" pitchFamily="2" charset="2"/>
              </a:rPr>
              <a:t>：</a:t>
            </a:r>
            <a:r>
              <a:rPr lang="en-US" altLang="zh-CN" sz="2400" b="1">
                <a:solidFill>
                  <a:srgbClr val="008000"/>
                </a:solidFill>
                <a:sym typeface="Wingdings" pitchFamily="2" charset="2"/>
              </a:rPr>
              <a:t>0</a:t>
            </a:r>
            <a:r>
              <a:rPr lang="en-US" altLang="zh-CN" sz="2400" b="1">
                <a:sym typeface="Wingdings" pitchFamily="2" charset="2"/>
              </a:rPr>
              <a:t> 0 0 0  </a:t>
            </a:r>
            <a:r>
              <a:rPr lang="en-US" altLang="zh-CN" sz="2400" b="1">
                <a:solidFill>
                  <a:srgbClr val="FF0000"/>
                </a:solidFill>
                <a:sym typeface="Wingdings" pitchFamily="2" charset="2"/>
              </a:rPr>
              <a:t>0 0 0</a:t>
            </a:r>
            <a:r>
              <a:rPr lang="en-US" altLang="zh-CN" sz="2400" b="1">
                <a:sym typeface="Wingdings" pitchFamily="2" charset="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sym typeface="Wingdings" pitchFamily="2" charset="2"/>
              </a:rPr>
              <a:t>1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endParaRPr lang="zh-CN" altLang="en-US" sz="2000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00134" name="AutoShape 6"/>
          <p:cNvSpPr>
            <a:spLocks/>
          </p:cNvSpPr>
          <p:nvPr/>
        </p:nvSpPr>
        <p:spPr bwMode="auto">
          <a:xfrm rot="5400000">
            <a:off x="3167857" y="2601118"/>
            <a:ext cx="215900" cy="1008063"/>
          </a:xfrm>
          <a:prstGeom prst="leftBrace">
            <a:avLst>
              <a:gd name="adj1" fmla="val 38909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35" name="AutoShape 7"/>
          <p:cNvSpPr>
            <a:spLocks/>
          </p:cNvSpPr>
          <p:nvPr/>
        </p:nvSpPr>
        <p:spPr bwMode="auto">
          <a:xfrm rot="5400000">
            <a:off x="4103688" y="2744787"/>
            <a:ext cx="215900" cy="720725"/>
          </a:xfrm>
          <a:prstGeom prst="leftBrace">
            <a:avLst>
              <a:gd name="adj1" fmla="val 27819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36" name="Text Box 8"/>
          <p:cNvSpPr txBox="1">
            <a:spLocks noChangeArrowheads="1"/>
          </p:cNvSpPr>
          <p:nvPr/>
        </p:nvSpPr>
        <p:spPr bwMode="auto">
          <a:xfrm>
            <a:off x="3059113" y="2565400"/>
            <a:ext cx="431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200137" name="Text Box 9"/>
          <p:cNvSpPr txBox="1">
            <a:spLocks noChangeArrowheads="1"/>
          </p:cNvSpPr>
          <p:nvPr/>
        </p:nvSpPr>
        <p:spPr bwMode="auto">
          <a:xfrm>
            <a:off x="3995738" y="2565400"/>
            <a:ext cx="431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200138" name="Text Box 10"/>
          <p:cNvSpPr txBox="1">
            <a:spLocks noChangeArrowheads="1"/>
          </p:cNvSpPr>
          <p:nvPr/>
        </p:nvSpPr>
        <p:spPr bwMode="auto">
          <a:xfrm>
            <a:off x="1546225" y="3860800"/>
            <a:ext cx="15128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</a:rPr>
              <a:t>方式选择</a:t>
            </a:r>
          </a:p>
        </p:txBody>
      </p:sp>
      <p:sp>
        <p:nvSpPr>
          <p:cNvPr id="1200139" name="Text Box 11"/>
          <p:cNvSpPr txBox="1">
            <a:spLocks noChangeArrowheads="1"/>
          </p:cNvSpPr>
          <p:nvPr/>
        </p:nvSpPr>
        <p:spPr bwMode="auto">
          <a:xfrm>
            <a:off x="2555875" y="4267200"/>
            <a:ext cx="10810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方式</a:t>
            </a:r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00140" name="Text Box 12"/>
          <p:cNvSpPr txBox="1">
            <a:spLocks noChangeArrowheads="1"/>
          </p:cNvSpPr>
          <p:nvPr/>
        </p:nvSpPr>
        <p:spPr bwMode="auto">
          <a:xfrm>
            <a:off x="2916238" y="3860800"/>
            <a:ext cx="10810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输入</a:t>
            </a:r>
          </a:p>
        </p:txBody>
      </p:sp>
      <p:sp>
        <p:nvSpPr>
          <p:cNvPr id="1200141" name="Text Box 13"/>
          <p:cNvSpPr txBox="1">
            <a:spLocks noChangeArrowheads="1"/>
          </p:cNvSpPr>
          <p:nvPr/>
        </p:nvSpPr>
        <p:spPr bwMode="auto">
          <a:xfrm>
            <a:off x="3203575" y="4700588"/>
            <a:ext cx="24495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800080"/>
                </a:solidFill>
              </a:rPr>
              <a:t>输入</a:t>
            </a:r>
            <a:r>
              <a:rPr lang="en-US" altLang="zh-CN">
                <a:solidFill>
                  <a:srgbClr val="800080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800080"/>
                </a:solidFill>
              </a:rPr>
              <a:t>C</a:t>
            </a:r>
            <a:r>
              <a:rPr lang="zh-CN" altLang="en-US">
                <a:solidFill>
                  <a:srgbClr val="800080"/>
                </a:solidFill>
              </a:rPr>
              <a:t>口高</a:t>
            </a:r>
            <a:r>
              <a:rPr lang="en-US" altLang="zh-CN">
                <a:solidFill>
                  <a:srgbClr val="800080"/>
                </a:solidFill>
              </a:rPr>
              <a:t>4</a:t>
            </a:r>
            <a:r>
              <a:rPr lang="zh-CN" altLang="en-US">
                <a:solidFill>
                  <a:srgbClr val="800080"/>
                </a:solidFill>
              </a:rPr>
              <a:t>位</a:t>
            </a:r>
            <a:r>
              <a:rPr lang="en-US" altLang="zh-CN">
                <a:solidFill>
                  <a:srgbClr val="800080"/>
                </a:solidFill>
                <a:latin typeface="宋体" charset="-122"/>
              </a:rPr>
              <a:t>)</a:t>
            </a:r>
          </a:p>
        </p:txBody>
      </p:sp>
      <p:sp>
        <p:nvSpPr>
          <p:cNvPr id="1200142" name="Text Box 14"/>
          <p:cNvSpPr txBox="1">
            <a:spLocks noChangeArrowheads="1"/>
          </p:cNvSpPr>
          <p:nvPr/>
        </p:nvSpPr>
        <p:spPr bwMode="auto">
          <a:xfrm>
            <a:off x="3922713" y="4267200"/>
            <a:ext cx="10810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</a:rPr>
              <a:t>方式</a:t>
            </a:r>
            <a:r>
              <a:rPr lang="en-US" altLang="zh-CN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200143" name="Text Box 15"/>
          <p:cNvSpPr txBox="1">
            <a:spLocks noChangeArrowheads="1"/>
          </p:cNvSpPr>
          <p:nvPr/>
        </p:nvSpPr>
        <p:spPr bwMode="auto">
          <a:xfrm>
            <a:off x="4284663" y="3860800"/>
            <a:ext cx="10810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输入</a:t>
            </a:r>
          </a:p>
        </p:txBody>
      </p:sp>
      <p:sp>
        <p:nvSpPr>
          <p:cNvPr id="1200144" name="Text Box 16"/>
          <p:cNvSpPr txBox="1">
            <a:spLocks noChangeArrowheads="1"/>
          </p:cNvSpPr>
          <p:nvPr/>
        </p:nvSpPr>
        <p:spPr bwMode="auto">
          <a:xfrm>
            <a:off x="5002213" y="4267200"/>
            <a:ext cx="24495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800080"/>
                </a:solidFill>
              </a:rPr>
              <a:t>输出</a:t>
            </a:r>
            <a:r>
              <a:rPr lang="en-US" altLang="zh-CN">
                <a:solidFill>
                  <a:srgbClr val="800080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800080"/>
                </a:solidFill>
              </a:rPr>
              <a:t>C</a:t>
            </a:r>
            <a:r>
              <a:rPr lang="zh-CN" altLang="en-US">
                <a:solidFill>
                  <a:srgbClr val="800080"/>
                </a:solidFill>
              </a:rPr>
              <a:t>口低</a:t>
            </a:r>
            <a:r>
              <a:rPr lang="en-US" altLang="zh-CN">
                <a:solidFill>
                  <a:srgbClr val="800080"/>
                </a:solidFill>
              </a:rPr>
              <a:t>4</a:t>
            </a:r>
            <a:r>
              <a:rPr lang="zh-CN" altLang="en-US">
                <a:solidFill>
                  <a:srgbClr val="800080"/>
                </a:solidFill>
              </a:rPr>
              <a:t>位</a:t>
            </a:r>
            <a:r>
              <a:rPr lang="en-US" altLang="zh-CN">
                <a:solidFill>
                  <a:srgbClr val="800080"/>
                </a:solidFill>
                <a:latin typeface="宋体" charset="-122"/>
              </a:rPr>
              <a:t>)</a:t>
            </a:r>
          </a:p>
        </p:txBody>
      </p:sp>
      <p:sp>
        <p:nvSpPr>
          <p:cNvPr id="1200145" name="Line 17"/>
          <p:cNvSpPr>
            <a:spLocks noChangeShapeType="1"/>
          </p:cNvSpPr>
          <p:nvPr/>
        </p:nvSpPr>
        <p:spPr bwMode="auto">
          <a:xfrm flipH="1">
            <a:off x="2266950" y="3573463"/>
            <a:ext cx="360363" cy="3603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46" name="Line 18"/>
          <p:cNvSpPr>
            <a:spLocks noChangeShapeType="1"/>
          </p:cNvSpPr>
          <p:nvPr/>
        </p:nvSpPr>
        <p:spPr bwMode="auto">
          <a:xfrm>
            <a:off x="2987675" y="3573463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47" name="Line 19"/>
          <p:cNvSpPr>
            <a:spLocks noChangeShapeType="1"/>
          </p:cNvSpPr>
          <p:nvPr/>
        </p:nvSpPr>
        <p:spPr bwMode="auto">
          <a:xfrm>
            <a:off x="2843213" y="3573463"/>
            <a:ext cx="360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48" name="Line 20"/>
          <p:cNvSpPr>
            <a:spLocks noChangeShapeType="1"/>
          </p:cNvSpPr>
          <p:nvPr/>
        </p:nvSpPr>
        <p:spPr bwMode="auto">
          <a:xfrm>
            <a:off x="3419475" y="3573463"/>
            <a:ext cx="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49" name="Freeform 21"/>
          <p:cNvSpPr>
            <a:spLocks/>
          </p:cNvSpPr>
          <p:nvPr/>
        </p:nvSpPr>
        <p:spPr bwMode="auto">
          <a:xfrm>
            <a:off x="3708400" y="3573463"/>
            <a:ext cx="227013" cy="1150937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36" y="272"/>
              </a:cxn>
              <a:cxn ang="0">
                <a:pos x="0" y="725"/>
              </a:cxn>
            </a:cxnLst>
            <a:rect l="0" t="0" r="r" b="b"/>
            <a:pathLst>
              <a:path w="143" h="725">
                <a:moveTo>
                  <a:pt x="45" y="0"/>
                </a:moveTo>
                <a:cubicBezTo>
                  <a:pt x="94" y="75"/>
                  <a:pt x="143" y="151"/>
                  <a:pt x="136" y="272"/>
                </a:cubicBezTo>
                <a:cubicBezTo>
                  <a:pt x="129" y="393"/>
                  <a:pt x="64" y="559"/>
                  <a:pt x="0" y="725"/>
                </a:cubicBezTo>
              </a:path>
            </a:pathLst>
          </a:custGeom>
          <a:noFill/>
          <a:ln w="2857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50" name="Line 22"/>
          <p:cNvSpPr>
            <a:spLocks noChangeShapeType="1"/>
          </p:cNvSpPr>
          <p:nvPr/>
        </p:nvSpPr>
        <p:spPr bwMode="auto">
          <a:xfrm>
            <a:off x="3995738" y="3573463"/>
            <a:ext cx="288925" cy="79216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51" name="Line 23"/>
          <p:cNvSpPr>
            <a:spLocks noChangeShapeType="1"/>
          </p:cNvSpPr>
          <p:nvPr/>
        </p:nvSpPr>
        <p:spPr bwMode="auto">
          <a:xfrm>
            <a:off x="4284663" y="3573463"/>
            <a:ext cx="287337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52" name="Freeform 24"/>
          <p:cNvSpPr>
            <a:spLocks/>
          </p:cNvSpPr>
          <p:nvPr/>
        </p:nvSpPr>
        <p:spPr bwMode="auto">
          <a:xfrm>
            <a:off x="4643438" y="3429000"/>
            <a:ext cx="792162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136"/>
              </a:cxn>
              <a:cxn ang="0">
                <a:pos x="499" y="544"/>
              </a:cxn>
            </a:cxnLst>
            <a:rect l="0" t="0" r="r" b="b"/>
            <a:pathLst>
              <a:path w="499" h="544">
                <a:moveTo>
                  <a:pt x="0" y="0"/>
                </a:moveTo>
                <a:cubicBezTo>
                  <a:pt x="140" y="22"/>
                  <a:pt x="280" y="45"/>
                  <a:pt x="363" y="136"/>
                </a:cubicBezTo>
                <a:cubicBezTo>
                  <a:pt x="446" y="227"/>
                  <a:pt x="472" y="385"/>
                  <a:pt x="499" y="544"/>
                </a:cubicBezTo>
              </a:path>
            </a:pathLst>
          </a:custGeom>
          <a:noFill/>
          <a:ln w="28575" cap="flat" cmpd="sng">
            <a:solidFill>
              <a:srgbClr val="80008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53" name="Freeform 25"/>
          <p:cNvSpPr>
            <a:spLocks/>
          </p:cNvSpPr>
          <p:nvPr/>
        </p:nvSpPr>
        <p:spPr bwMode="auto">
          <a:xfrm>
            <a:off x="1979613" y="5157788"/>
            <a:ext cx="647700" cy="215900"/>
          </a:xfrm>
          <a:custGeom>
            <a:avLst/>
            <a:gdLst/>
            <a:ahLst/>
            <a:cxnLst>
              <a:cxn ang="0">
                <a:pos x="408" y="136"/>
              </a:cxn>
              <a:cxn ang="0">
                <a:pos x="181" y="0"/>
              </a:cxn>
              <a:cxn ang="0">
                <a:pos x="0" y="136"/>
              </a:cxn>
            </a:cxnLst>
            <a:rect l="0" t="0" r="r" b="b"/>
            <a:pathLst>
              <a:path w="408" h="136">
                <a:moveTo>
                  <a:pt x="408" y="136"/>
                </a:moveTo>
                <a:cubicBezTo>
                  <a:pt x="328" y="68"/>
                  <a:pt x="249" y="0"/>
                  <a:pt x="181" y="0"/>
                </a:cubicBezTo>
                <a:cubicBezTo>
                  <a:pt x="113" y="0"/>
                  <a:pt x="30" y="98"/>
                  <a:pt x="0" y="136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54" name="Text Box 26"/>
          <p:cNvSpPr txBox="1">
            <a:spLocks noChangeArrowheads="1"/>
          </p:cNvSpPr>
          <p:nvPr/>
        </p:nvSpPr>
        <p:spPr bwMode="auto">
          <a:xfrm>
            <a:off x="3635375" y="5924550"/>
            <a:ext cx="7921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PC0</a:t>
            </a:r>
          </a:p>
        </p:txBody>
      </p:sp>
      <p:sp>
        <p:nvSpPr>
          <p:cNvPr id="1200155" name="Text Box 27"/>
          <p:cNvSpPr txBox="1">
            <a:spLocks noChangeArrowheads="1"/>
          </p:cNvSpPr>
          <p:nvPr/>
        </p:nvSpPr>
        <p:spPr bwMode="auto">
          <a:xfrm>
            <a:off x="4572000" y="5924550"/>
            <a:ext cx="7921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置</a:t>
            </a: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00156" name="Line 28"/>
          <p:cNvSpPr>
            <a:spLocks noChangeShapeType="1"/>
          </p:cNvSpPr>
          <p:nvPr/>
        </p:nvSpPr>
        <p:spPr bwMode="auto">
          <a:xfrm>
            <a:off x="3635375" y="5734050"/>
            <a:ext cx="649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57" name="Line 29"/>
          <p:cNvSpPr>
            <a:spLocks noChangeShapeType="1"/>
          </p:cNvSpPr>
          <p:nvPr/>
        </p:nvSpPr>
        <p:spPr bwMode="auto">
          <a:xfrm>
            <a:off x="3995738" y="5734050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58" name="Line 30"/>
          <p:cNvSpPr>
            <a:spLocks noChangeShapeType="1"/>
          </p:cNvSpPr>
          <p:nvPr/>
        </p:nvSpPr>
        <p:spPr bwMode="auto">
          <a:xfrm>
            <a:off x="4572000" y="5734050"/>
            <a:ext cx="144463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0160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43825" y="5656263"/>
            <a:ext cx="1076325" cy="50958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8.34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640763" cy="6119813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以下是对输入信号进行一次变换的程序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ACQUQ: MOV	DX, 0062H	; C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口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   MOV	AL, 00H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   OUT	DX, AL		;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使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PC0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＝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   MOV	AL, 01H	;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使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PC0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＝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1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   OUT	DX, AL		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由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PC0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输出负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R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/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C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脉冲启动变换开始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	   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NOP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   NOP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WAITS:   IN	AL, DX		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取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STS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状态（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PC7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）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	   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AND	AL, 80H	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判断变换结束否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?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   JNZ	WAITS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		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未结束等待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	   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MOV	DX, 0060H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   IN	AL, DX		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读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A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口，取得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A/D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变换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低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8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位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   MOV	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BL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, AL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   MOV	DX, 0061H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   IN	AL, DX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   AND	AL, 0FH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读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B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口，取得</a:t>
            </a:r>
            <a:r>
              <a:rPr lang="zh-CN" altLang="en-US" sz="2000" b="1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高</a:t>
            </a:r>
            <a:r>
              <a:rPr lang="en-US" altLang="zh-CN" sz="2000" b="1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4</a:t>
            </a:r>
            <a:r>
              <a:rPr lang="zh-CN" altLang="en-US" sz="2000" b="1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位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	   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MOV	</a:t>
            </a:r>
            <a:r>
              <a:rPr lang="en-US" altLang="zh-CN" sz="2000" b="1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BH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, AL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   RET</a:t>
            </a:r>
            <a:endParaRPr lang="zh-CN" altLang="en-US" sz="2000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01155" name="AutoShape 3"/>
          <p:cNvSpPr>
            <a:spLocks/>
          </p:cNvSpPr>
          <p:nvPr/>
        </p:nvSpPr>
        <p:spPr bwMode="auto">
          <a:xfrm>
            <a:off x="3203575" y="1268413"/>
            <a:ext cx="215900" cy="504825"/>
          </a:xfrm>
          <a:prstGeom prst="rightBrace">
            <a:avLst>
              <a:gd name="adj1" fmla="val 1948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1156" name="AutoShape 4"/>
          <p:cNvSpPr>
            <a:spLocks/>
          </p:cNvSpPr>
          <p:nvPr/>
        </p:nvSpPr>
        <p:spPr bwMode="auto">
          <a:xfrm>
            <a:off x="3203575" y="1844675"/>
            <a:ext cx="215900" cy="576263"/>
          </a:xfrm>
          <a:prstGeom prst="rightBrace">
            <a:avLst>
              <a:gd name="adj1" fmla="val 2224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1157" name="Freeform 5"/>
          <p:cNvSpPr>
            <a:spLocks/>
          </p:cNvSpPr>
          <p:nvPr/>
        </p:nvSpPr>
        <p:spPr bwMode="auto">
          <a:xfrm>
            <a:off x="3492500" y="1328738"/>
            <a:ext cx="1008063" cy="22860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408" y="8"/>
              </a:cxn>
              <a:cxn ang="0">
                <a:pos x="635" y="144"/>
              </a:cxn>
            </a:cxnLst>
            <a:rect l="0" t="0" r="r" b="b"/>
            <a:pathLst>
              <a:path w="635" h="144">
                <a:moveTo>
                  <a:pt x="0" y="98"/>
                </a:moveTo>
                <a:cubicBezTo>
                  <a:pt x="151" y="49"/>
                  <a:pt x="302" y="0"/>
                  <a:pt x="408" y="8"/>
                </a:cubicBezTo>
                <a:cubicBezTo>
                  <a:pt x="514" y="16"/>
                  <a:pt x="574" y="80"/>
                  <a:pt x="635" y="14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1159" name="Freeform 7"/>
          <p:cNvSpPr>
            <a:spLocks/>
          </p:cNvSpPr>
          <p:nvPr/>
        </p:nvSpPr>
        <p:spPr bwMode="auto">
          <a:xfrm>
            <a:off x="3492500" y="1844675"/>
            <a:ext cx="719138" cy="288925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226" y="30"/>
              </a:cxn>
              <a:cxn ang="0">
                <a:pos x="453" y="30"/>
              </a:cxn>
            </a:cxnLst>
            <a:rect l="0" t="0" r="r" b="b"/>
            <a:pathLst>
              <a:path w="453" h="212">
                <a:moveTo>
                  <a:pt x="0" y="212"/>
                </a:moveTo>
                <a:cubicBezTo>
                  <a:pt x="75" y="136"/>
                  <a:pt x="150" y="60"/>
                  <a:pt x="226" y="30"/>
                </a:cubicBezTo>
                <a:cubicBezTo>
                  <a:pt x="302" y="0"/>
                  <a:pt x="415" y="0"/>
                  <a:pt x="453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1160" name="Line 8"/>
          <p:cNvSpPr>
            <a:spLocks noChangeShapeType="1"/>
          </p:cNvSpPr>
          <p:nvPr/>
        </p:nvSpPr>
        <p:spPr bwMode="auto">
          <a:xfrm>
            <a:off x="6011863" y="2205038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1161" name="AutoShape 9"/>
          <p:cNvSpPr>
            <a:spLocks/>
          </p:cNvSpPr>
          <p:nvPr/>
        </p:nvSpPr>
        <p:spPr bwMode="auto">
          <a:xfrm>
            <a:off x="3203575" y="3141663"/>
            <a:ext cx="215900" cy="792162"/>
          </a:xfrm>
          <a:prstGeom prst="rightBrace">
            <a:avLst>
              <a:gd name="adj1" fmla="val 3057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1162" name="AutoShape 10"/>
          <p:cNvSpPr>
            <a:spLocks/>
          </p:cNvSpPr>
          <p:nvPr/>
        </p:nvSpPr>
        <p:spPr bwMode="auto">
          <a:xfrm>
            <a:off x="3492500" y="4076700"/>
            <a:ext cx="215900" cy="792163"/>
          </a:xfrm>
          <a:prstGeom prst="rightBrace">
            <a:avLst>
              <a:gd name="adj1" fmla="val 3057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1163" name="AutoShape 11"/>
          <p:cNvSpPr>
            <a:spLocks/>
          </p:cNvSpPr>
          <p:nvPr/>
        </p:nvSpPr>
        <p:spPr bwMode="auto">
          <a:xfrm>
            <a:off x="3492500" y="5013325"/>
            <a:ext cx="287338" cy="1079500"/>
          </a:xfrm>
          <a:prstGeom prst="rightBrace">
            <a:avLst>
              <a:gd name="adj1" fmla="val 3130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1164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43825" y="5656263"/>
            <a:ext cx="1076325" cy="50958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8.34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679E83-3AB9-4A10-973E-B5A81392C0E2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640763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③</a:t>
            </a:r>
            <a:r>
              <a:rPr lang="zh-CN" altLang="en-US" sz="2800" b="1" dirty="0">
                <a:latin typeface="Times New Roman" pitchFamily="18" charset="0"/>
                <a:sym typeface="Wingdings" pitchFamily="2" charset="2"/>
              </a:rPr>
              <a:t> 应用：</a:t>
            </a:r>
            <a:r>
              <a:rPr lang="en-US" altLang="zh-CN" sz="2800" b="1" dirty="0">
                <a:latin typeface="Times New Roman" pitchFamily="18" charset="0"/>
                <a:sym typeface="Wingdings" pitchFamily="2" charset="2"/>
              </a:rPr>
              <a:t>ii</a:t>
            </a:r>
            <a:r>
              <a:rPr lang="en-US" altLang="zh-CN" sz="2800" b="1" dirty="0">
                <a:latin typeface="宋体" charset="-122"/>
                <a:sym typeface="Wingdings" pitchFamily="2" charset="2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2800" b="1" dirty="0">
                <a:latin typeface="Times New Roman" pitchFamily="18" charset="0"/>
                <a:sym typeface="Wingdings" pitchFamily="2" charset="2"/>
              </a:rPr>
              <a:t>与</a:t>
            </a:r>
            <a:r>
              <a:rPr lang="en-US" altLang="zh-CN" sz="2800" b="1" dirty="0">
                <a:latin typeface="Times New Roman" pitchFamily="18" charset="0"/>
                <a:sym typeface="Wingdings" pitchFamily="2" charset="2"/>
              </a:rPr>
              <a:t>CPU</a:t>
            </a:r>
            <a:r>
              <a:rPr lang="zh-CN" altLang="en-US" sz="2800" b="1" dirty="0">
                <a:latin typeface="Times New Roman" pitchFamily="18" charset="0"/>
                <a:sym typeface="Wingdings" pitchFamily="2" charset="2"/>
              </a:rPr>
              <a:t>连接：与</a:t>
            </a:r>
            <a:r>
              <a:rPr lang="en-US" altLang="zh-CN" sz="2800" b="1" dirty="0">
                <a:latin typeface="Times New Roman" pitchFamily="18" charset="0"/>
                <a:sym typeface="Wingdings" pitchFamily="2" charset="2"/>
              </a:rPr>
              <a:t>8088</a:t>
            </a:r>
            <a:r>
              <a:rPr lang="zh-CN" altLang="en-US" sz="2800" b="1" dirty="0">
                <a:latin typeface="Times New Roman" pitchFamily="18" charset="0"/>
                <a:sym typeface="Wingdings" pitchFamily="2" charset="2"/>
              </a:rPr>
              <a:t>系统总线连接</a:t>
            </a:r>
          </a:p>
        </p:txBody>
      </p:sp>
      <p:sp>
        <p:nvSpPr>
          <p:cNvPr id="1202180" name="Text Box 4"/>
          <p:cNvSpPr txBox="1">
            <a:spLocks noChangeArrowheads="1"/>
          </p:cNvSpPr>
          <p:nvPr/>
        </p:nvSpPr>
        <p:spPr bwMode="auto">
          <a:xfrm>
            <a:off x="7486650" y="752475"/>
            <a:ext cx="14446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</a:rPr>
              <a:t>AD574</a:t>
            </a:r>
          </a:p>
        </p:txBody>
      </p:sp>
      <p:graphicFrame>
        <p:nvGraphicFramePr>
          <p:cNvPr id="1202183" name="Object 7"/>
          <p:cNvGraphicFramePr>
            <a:graphicFrameLocks noChangeAspect="1"/>
          </p:cNvGraphicFramePr>
          <p:nvPr/>
        </p:nvGraphicFramePr>
        <p:xfrm>
          <a:off x="1763713" y="1700213"/>
          <a:ext cx="5545137" cy="50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185" name="Image" r:id="rId3" imgW="7973878" imgH="7317551" progId="">
                  <p:embed/>
                </p:oleObj>
              </mc:Choice>
              <mc:Fallback>
                <p:oleObj name="Image" r:id="rId3" imgW="7973878" imgH="7317551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00213"/>
                        <a:ext cx="5545137" cy="508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2184" name="Text Box 8"/>
          <p:cNvSpPr txBox="1">
            <a:spLocks noChangeArrowheads="1"/>
          </p:cNvSpPr>
          <p:nvPr/>
        </p:nvSpPr>
        <p:spPr bwMode="auto">
          <a:xfrm>
            <a:off x="4833938" y="1755775"/>
            <a:ext cx="12255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D4</a:t>
            </a:r>
            <a:r>
              <a:rPr lang="zh-CN" altLang="en-US" sz="2000">
                <a:solidFill>
                  <a:srgbClr val="FF0000"/>
                </a:solidFill>
              </a:rPr>
              <a:t>～</a:t>
            </a:r>
            <a:r>
              <a:rPr lang="en-US" altLang="zh-CN" sz="2000">
                <a:solidFill>
                  <a:srgbClr val="FF0000"/>
                </a:solidFill>
              </a:rPr>
              <a:t>D7</a:t>
            </a:r>
          </a:p>
        </p:txBody>
      </p:sp>
      <p:sp>
        <p:nvSpPr>
          <p:cNvPr id="1202185" name="Text Box 9"/>
          <p:cNvSpPr txBox="1">
            <a:spLocks noChangeArrowheads="1"/>
          </p:cNvSpPr>
          <p:nvPr/>
        </p:nvSpPr>
        <p:spPr bwMode="auto">
          <a:xfrm>
            <a:off x="4035425" y="2463800"/>
            <a:ext cx="12255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D0</a:t>
            </a:r>
            <a:r>
              <a:rPr lang="zh-CN" altLang="en-US" sz="2000">
                <a:solidFill>
                  <a:srgbClr val="FF0000"/>
                </a:solidFill>
              </a:rPr>
              <a:t>～</a:t>
            </a:r>
            <a:r>
              <a:rPr lang="en-US" altLang="zh-CN" sz="2000">
                <a:solidFill>
                  <a:srgbClr val="FF0000"/>
                </a:solidFill>
              </a:rPr>
              <a:t>D3</a:t>
            </a:r>
          </a:p>
        </p:txBody>
      </p:sp>
      <p:sp>
        <p:nvSpPr>
          <p:cNvPr id="1202186" name="Text Box 10"/>
          <p:cNvSpPr txBox="1">
            <a:spLocks noChangeArrowheads="1"/>
          </p:cNvSpPr>
          <p:nvPr/>
        </p:nvSpPr>
        <p:spPr bwMode="auto">
          <a:xfrm>
            <a:off x="4148138" y="2895600"/>
            <a:ext cx="12255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D4</a:t>
            </a:r>
            <a:r>
              <a:rPr lang="zh-CN" altLang="en-US" sz="2000">
                <a:solidFill>
                  <a:srgbClr val="FF0000"/>
                </a:solidFill>
              </a:rPr>
              <a:t>～</a:t>
            </a:r>
            <a:r>
              <a:rPr lang="en-US" altLang="zh-CN" sz="2000">
                <a:solidFill>
                  <a:srgbClr val="FF0000"/>
                </a:solidFill>
              </a:rPr>
              <a:t>D7</a:t>
            </a:r>
          </a:p>
        </p:txBody>
      </p:sp>
      <p:sp>
        <p:nvSpPr>
          <p:cNvPr id="1202187" name="Text Box 11"/>
          <p:cNvSpPr txBox="1">
            <a:spLocks noChangeArrowheads="1"/>
          </p:cNvSpPr>
          <p:nvPr/>
        </p:nvSpPr>
        <p:spPr bwMode="auto">
          <a:xfrm>
            <a:off x="3059113" y="2060575"/>
            <a:ext cx="549275" cy="71913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～</a:t>
            </a:r>
          </a:p>
        </p:txBody>
      </p:sp>
      <p:sp>
        <p:nvSpPr>
          <p:cNvPr id="1202188" name="Line 12"/>
          <p:cNvSpPr>
            <a:spLocks noChangeShapeType="1"/>
          </p:cNvSpPr>
          <p:nvPr/>
        </p:nvSpPr>
        <p:spPr bwMode="auto">
          <a:xfrm>
            <a:off x="3924300" y="4732338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2189" name="Line 13"/>
          <p:cNvSpPr>
            <a:spLocks noChangeShapeType="1"/>
          </p:cNvSpPr>
          <p:nvPr/>
        </p:nvSpPr>
        <p:spPr bwMode="auto">
          <a:xfrm>
            <a:off x="3492500" y="5092700"/>
            <a:ext cx="574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2190" name="Line 14"/>
          <p:cNvSpPr>
            <a:spLocks noChangeShapeType="1"/>
          </p:cNvSpPr>
          <p:nvPr/>
        </p:nvSpPr>
        <p:spPr bwMode="auto">
          <a:xfrm>
            <a:off x="5413375" y="521335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2191" name="Text Box 15"/>
          <p:cNvSpPr txBox="1">
            <a:spLocks noChangeArrowheads="1"/>
          </p:cNvSpPr>
          <p:nvPr/>
        </p:nvSpPr>
        <p:spPr bwMode="auto">
          <a:xfrm>
            <a:off x="2389188" y="5383213"/>
            <a:ext cx="1031875" cy="33655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600">
                <a:latin typeface="Arial" charset="0"/>
              </a:rPr>
              <a:t>A1</a:t>
            </a:r>
            <a:r>
              <a:rPr lang="zh-CN" altLang="en-US" sz="1600">
                <a:latin typeface="Arial" charset="0"/>
              </a:rPr>
              <a:t>～</a:t>
            </a:r>
            <a:r>
              <a:rPr lang="en-US" altLang="zh-CN" sz="1600">
                <a:latin typeface="Arial" charset="0"/>
              </a:rPr>
              <a:t>A15</a:t>
            </a:r>
          </a:p>
        </p:txBody>
      </p:sp>
      <p:sp>
        <p:nvSpPr>
          <p:cNvPr id="1202194" name="Text Box 18"/>
          <p:cNvSpPr txBox="1">
            <a:spLocks noChangeArrowheads="1"/>
          </p:cNvSpPr>
          <p:nvPr/>
        </p:nvSpPr>
        <p:spPr bwMode="auto">
          <a:xfrm>
            <a:off x="7596188" y="5373688"/>
            <a:ext cx="10810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8</a:t>
            </a:r>
            <a:r>
              <a:rPr lang="zh-CN" altLang="en-US">
                <a:solidFill>
                  <a:srgbClr val="FF0066"/>
                </a:solidFill>
              </a:rPr>
              <a:t>位读</a:t>
            </a:r>
          </a:p>
        </p:txBody>
      </p:sp>
      <p:sp>
        <p:nvSpPr>
          <p:cNvPr id="1202198" name="Freeform 22"/>
          <p:cNvSpPr>
            <a:spLocks/>
          </p:cNvSpPr>
          <p:nvPr/>
        </p:nvSpPr>
        <p:spPr bwMode="auto">
          <a:xfrm>
            <a:off x="6588125" y="5805488"/>
            <a:ext cx="1296988" cy="814387"/>
          </a:xfrm>
          <a:custGeom>
            <a:avLst/>
            <a:gdLst/>
            <a:ahLst/>
            <a:cxnLst>
              <a:cxn ang="0">
                <a:pos x="0" y="363"/>
              </a:cxn>
              <a:cxn ang="0">
                <a:pos x="544" y="453"/>
              </a:cxn>
              <a:cxn ang="0">
                <a:pos x="817" y="0"/>
              </a:cxn>
            </a:cxnLst>
            <a:rect l="0" t="0" r="r" b="b"/>
            <a:pathLst>
              <a:path w="817" h="513">
                <a:moveTo>
                  <a:pt x="0" y="363"/>
                </a:moveTo>
                <a:cubicBezTo>
                  <a:pt x="204" y="438"/>
                  <a:pt x="408" y="513"/>
                  <a:pt x="544" y="453"/>
                </a:cubicBezTo>
                <a:cubicBezTo>
                  <a:pt x="680" y="393"/>
                  <a:pt x="748" y="196"/>
                  <a:pt x="817" y="0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triangle" w="med" len="lg"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57884" y="3000372"/>
            <a:ext cx="11430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latin typeface="+mn-lt"/>
              </a:rPr>
              <a:t>D0</a:t>
            </a:r>
            <a:r>
              <a:rPr lang="zh-CN" altLang="en-US" sz="1400" dirty="0" smtClean="0">
                <a:latin typeface="+mn-lt"/>
              </a:rPr>
              <a:t>～</a:t>
            </a:r>
            <a:r>
              <a:rPr lang="en-US" altLang="zh-CN" sz="1400" dirty="0" smtClean="0">
                <a:latin typeface="+mn-lt"/>
              </a:rPr>
              <a:t>D3</a:t>
            </a:r>
            <a:endParaRPr lang="zh-CN" alt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7884" y="2500306"/>
            <a:ext cx="11430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latin typeface="+mn-lt"/>
              </a:rPr>
              <a:t>D4</a:t>
            </a:r>
            <a:r>
              <a:rPr lang="zh-CN" altLang="en-US" sz="1400" dirty="0" smtClean="0">
                <a:latin typeface="+mn-lt"/>
              </a:rPr>
              <a:t>～</a:t>
            </a:r>
            <a:r>
              <a:rPr lang="en-US" altLang="zh-CN" sz="1400" dirty="0" smtClean="0">
                <a:latin typeface="+mn-lt"/>
              </a:rPr>
              <a:t>D7</a:t>
            </a:r>
            <a:endParaRPr lang="zh-CN" alt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57884" y="2049653"/>
            <a:ext cx="11430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latin typeface="+mn-lt"/>
              </a:rPr>
              <a:t>D8</a:t>
            </a:r>
            <a:r>
              <a:rPr lang="zh-CN" altLang="en-US" sz="1400" dirty="0" smtClean="0">
                <a:latin typeface="+mn-lt"/>
              </a:rPr>
              <a:t>～</a:t>
            </a:r>
            <a:r>
              <a:rPr lang="en-US" altLang="zh-CN" sz="1400" dirty="0" smtClean="0">
                <a:latin typeface="+mn-lt"/>
              </a:rPr>
              <a:t>D11</a:t>
            </a:r>
            <a:endParaRPr lang="zh-CN" altLang="en-US" sz="14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52F9D5-D737-4BB1-B5E1-5E52D5A8F2BC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ADC0809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：</a:t>
            </a: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8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位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ADC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8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通道模拟信号输入，通道地址选择；</a:t>
            </a:r>
            <a:br>
              <a:rPr lang="zh-CN" altLang="en-US" sz="2800" b="1">
                <a:latin typeface="Times New Roman" pitchFamily="18" charset="0"/>
                <a:sym typeface="Wingdings" pitchFamily="2" charset="2"/>
              </a:rPr>
            </a:b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需外接参考电压、外接时钟（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10KHz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～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1.2MHz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）。</a:t>
            </a:r>
            <a:br>
              <a:rPr lang="zh-CN" altLang="en-US" sz="2800" b="1">
                <a:latin typeface="Times New Roman" pitchFamily="18" charset="0"/>
                <a:sym typeface="Wingdings" pitchFamily="2" charset="2"/>
              </a:rPr>
            </a:br>
            <a:endParaRPr lang="zh-CN" altLang="en-US" sz="2800" b="1">
              <a:latin typeface="Times New Roman" pitchFamily="18" charset="0"/>
              <a:sym typeface="Wingdings" pitchFamily="2" charset="2"/>
            </a:endParaRPr>
          </a:p>
          <a:p>
            <a:pPr marL="0" indent="0">
              <a:spcAft>
                <a:spcPct val="10000"/>
              </a:spcAft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时钟为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640KHz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时，转换时间：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100μs</a:t>
            </a:r>
            <a:endParaRPr lang="zh-CN" altLang="en-US" sz="2800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87845" name="Text Box 5"/>
          <p:cNvSpPr txBox="1">
            <a:spLocks noChangeArrowheads="1"/>
          </p:cNvSpPr>
          <p:nvPr/>
        </p:nvSpPr>
        <p:spPr bwMode="auto">
          <a:xfrm>
            <a:off x="7453313" y="790575"/>
            <a:ext cx="15827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</a:rPr>
              <a:t>ADC0809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9B26E-B433-4364-B880-04D3FEB5267A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①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引线</a:t>
            </a:r>
          </a:p>
        </p:txBody>
      </p:sp>
      <p:sp>
        <p:nvSpPr>
          <p:cNvPr id="1203204" name="Text Box 4"/>
          <p:cNvSpPr txBox="1">
            <a:spLocks noChangeArrowheads="1"/>
          </p:cNvSpPr>
          <p:nvPr/>
        </p:nvSpPr>
        <p:spPr bwMode="auto">
          <a:xfrm>
            <a:off x="7453313" y="790575"/>
            <a:ext cx="15827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</a:rPr>
              <a:t>ADC0809</a:t>
            </a:r>
          </a:p>
        </p:txBody>
      </p:sp>
      <p:graphicFrame>
        <p:nvGraphicFramePr>
          <p:cNvPr id="1203205" name="Object 5"/>
          <p:cNvGraphicFramePr>
            <a:graphicFrameLocks noChangeAspect="1"/>
          </p:cNvGraphicFramePr>
          <p:nvPr/>
        </p:nvGraphicFramePr>
        <p:xfrm>
          <a:off x="466725" y="1123950"/>
          <a:ext cx="8353425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207" name="Visio" r:id="rId3" imgW="7098092" imgH="4358129" progId="Visio.Drawing.11">
                  <p:embed/>
                </p:oleObj>
              </mc:Choice>
              <mc:Fallback>
                <p:oleObj name="Visio" r:id="rId3" imgW="7098092" imgH="4358129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123950"/>
                        <a:ext cx="8353425" cy="512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3206" name="Text Box 6"/>
          <p:cNvSpPr txBox="1">
            <a:spLocks noChangeArrowheads="1"/>
          </p:cNvSpPr>
          <p:nvPr/>
        </p:nvSpPr>
        <p:spPr bwMode="auto">
          <a:xfrm>
            <a:off x="611188" y="5589588"/>
            <a:ext cx="1512887" cy="8953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/>
              <a:t>VREF</a:t>
            </a:r>
            <a:r>
              <a:rPr lang="en-US" altLang="zh-CN">
                <a:latin typeface="宋体" charset="-122"/>
              </a:rPr>
              <a:t>(+)</a:t>
            </a:r>
          </a:p>
          <a:p>
            <a:pPr algn="l">
              <a:spcBef>
                <a:spcPct val="20000"/>
              </a:spcBef>
            </a:pPr>
            <a:r>
              <a:rPr lang="en-US" altLang="zh-CN"/>
              <a:t>VREF</a:t>
            </a:r>
            <a:r>
              <a:rPr lang="en-US" altLang="zh-CN">
                <a:latin typeface="宋体" charset="-122"/>
              </a:rPr>
              <a:t>(-)</a:t>
            </a:r>
          </a:p>
        </p:txBody>
      </p:sp>
      <p:sp>
        <p:nvSpPr>
          <p:cNvPr id="1203207" name="Text Box 7"/>
          <p:cNvSpPr txBox="1">
            <a:spLocks noChangeArrowheads="1"/>
          </p:cNvSpPr>
          <p:nvPr/>
        </p:nvSpPr>
        <p:spPr bwMode="auto">
          <a:xfrm>
            <a:off x="6300788" y="5661025"/>
            <a:ext cx="2087562" cy="8953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/>
              <a:t>VCC</a:t>
            </a:r>
            <a:r>
              <a:rPr lang="zh-CN" altLang="en-US"/>
              <a:t>：＋</a:t>
            </a:r>
            <a:r>
              <a:rPr lang="en-US" altLang="zh-CN"/>
              <a:t>5V</a:t>
            </a:r>
            <a:endParaRPr lang="en-US" altLang="zh-CN">
              <a:latin typeface="宋体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/>
              <a:t>GND</a:t>
            </a:r>
            <a:r>
              <a:rPr lang="zh-CN" altLang="en-US"/>
              <a:t>：地</a:t>
            </a:r>
            <a:endParaRPr lang="zh-CN" altLang="en-US">
              <a:latin typeface="宋体" charset="-122"/>
            </a:endParaRPr>
          </a:p>
        </p:txBody>
      </p:sp>
      <p:sp>
        <p:nvSpPr>
          <p:cNvPr id="1203208" name="AutoShape 8"/>
          <p:cNvSpPr>
            <a:spLocks/>
          </p:cNvSpPr>
          <p:nvPr/>
        </p:nvSpPr>
        <p:spPr bwMode="auto">
          <a:xfrm>
            <a:off x="6156325" y="5661025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03209" name="AutoShape 9"/>
          <p:cNvSpPr>
            <a:spLocks/>
          </p:cNvSpPr>
          <p:nvPr/>
        </p:nvSpPr>
        <p:spPr bwMode="auto">
          <a:xfrm>
            <a:off x="466725" y="5589588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03210" name="Text Box 10"/>
          <p:cNvSpPr txBox="1">
            <a:spLocks noChangeArrowheads="1"/>
          </p:cNvSpPr>
          <p:nvPr/>
        </p:nvSpPr>
        <p:spPr bwMode="auto">
          <a:xfrm>
            <a:off x="2266950" y="6237288"/>
            <a:ext cx="21605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参考电压输入</a:t>
            </a:r>
          </a:p>
        </p:txBody>
      </p:sp>
      <p:sp>
        <p:nvSpPr>
          <p:cNvPr id="1203211" name="Line 11"/>
          <p:cNvSpPr>
            <a:spLocks noChangeShapeType="1"/>
          </p:cNvSpPr>
          <p:nvPr/>
        </p:nvSpPr>
        <p:spPr bwMode="auto">
          <a:xfrm>
            <a:off x="1979613" y="6092825"/>
            <a:ext cx="4318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3212" name="Rectangle 12"/>
          <p:cNvSpPr>
            <a:spLocks noChangeArrowheads="1"/>
          </p:cNvSpPr>
          <p:nvPr/>
        </p:nvSpPr>
        <p:spPr bwMode="auto">
          <a:xfrm>
            <a:off x="2051050" y="1557338"/>
            <a:ext cx="5400675" cy="338455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miter lim="800000"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EFD9AB-CB7C-4F0D-9BCD-F303087B35DB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204276" name="Line 52"/>
          <p:cNvSpPr>
            <a:spLocks noChangeShapeType="1"/>
          </p:cNvSpPr>
          <p:nvPr/>
        </p:nvSpPr>
        <p:spPr bwMode="auto">
          <a:xfrm>
            <a:off x="7525060" y="1989138"/>
            <a:ext cx="0" cy="3671887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77" name="Line 53"/>
          <p:cNvSpPr>
            <a:spLocks noChangeShapeType="1"/>
          </p:cNvSpPr>
          <p:nvPr/>
        </p:nvSpPr>
        <p:spPr bwMode="auto">
          <a:xfrm>
            <a:off x="3635685" y="1989138"/>
            <a:ext cx="0" cy="3671887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78" name="Line 54"/>
          <p:cNvSpPr>
            <a:spLocks noChangeShapeType="1"/>
          </p:cNvSpPr>
          <p:nvPr/>
        </p:nvSpPr>
        <p:spPr bwMode="auto">
          <a:xfrm>
            <a:off x="4211948" y="1989138"/>
            <a:ext cx="0" cy="3671887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②</a:t>
            </a:r>
            <a:r>
              <a:rPr lang="zh-CN" altLang="en-US" sz="2800" b="1" dirty="0">
                <a:latin typeface="Times New Roman" pitchFamily="18" charset="0"/>
                <a:sym typeface="Wingdings" pitchFamily="2" charset="2"/>
              </a:rPr>
              <a:t> 时序</a:t>
            </a:r>
          </a:p>
        </p:txBody>
      </p:sp>
      <p:sp>
        <p:nvSpPr>
          <p:cNvPr id="1204228" name="Text Box 4"/>
          <p:cNvSpPr txBox="1">
            <a:spLocks noChangeArrowheads="1"/>
          </p:cNvSpPr>
          <p:nvPr/>
        </p:nvSpPr>
        <p:spPr bwMode="auto">
          <a:xfrm>
            <a:off x="7453313" y="790575"/>
            <a:ext cx="15827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</a:rPr>
              <a:t>ADC0809</a:t>
            </a:r>
          </a:p>
        </p:txBody>
      </p:sp>
      <p:sp>
        <p:nvSpPr>
          <p:cNvPr id="1204236" name="Text Box 12"/>
          <p:cNvSpPr txBox="1">
            <a:spLocks noChangeArrowheads="1"/>
          </p:cNvSpPr>
          <p:nvPr/>
        </p:nvSpPr>
        <p:spPr bwMode="auto">
          <a:xfrm>
            <a:off x="2700338" y="5805488"/>
            <a:ext cx="446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bg2"/>
                </a:solidFill>
              </a:rPr>
              <a:t>图</a:t>
            </a:r>
            <a:r>
              <a:rPr kumimoji="1" lang="en-US" altLang="zh-CN">
                <a:solidFill>
                  <a:schemeClr val="bg2"/>
                </a:solidFill>
              </a:rPr>
              <a:t>8.36   ADC0809</a:t>
            </a:r>
            <a:r>
              <a:rPr kumimoji="1" lang="zh-CN" altLang="en-US">
                <a:solidFill>
                  <a:schemeClr val="bg2"/>
                </a:solidFill>
              </a:rPr>
              <a:t>工作时序图 </a:t>
            </a:r>
          </a:p>
        </p:txBody>
      </p:sp>
      <p:sp>
        <p:nvSpPr>
          <p:cNvPr id="1204239" name="Line 15"/>
          <p:cNvSpPr>
            <a:spLocks noChangeShapeType="1"/>
          </p:cNvSpPr>
          <p:nvPr/>
        </p:nvSpPr>
        <p:spPr bwMode="auto">
          <a:xfrm flipH="1">
            <a:off x="2987985" y="2205038"/>
            <a:ext cx="21590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40" name="Line 16"/>
          <p:cNvSpPr>
            <a:spLocks noChangeShapeType="1"/>
          </p:cNvSpPr>
          <p:nvPr/>
        </p:nvSpPr>
        <p:spPr bwMode="auto">
          <a:xfrm>
            <a:off x="2987985" y="2205038"/>
            <a:ext cx="21590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41" name="Line 17"/>
          <p:cNvSpPr>
            <a:spLocks noChangeShapeType="1"/>
          </p:cNvSpPr>
          <p:nvPr/>
        </p:nvSpPr>
        <p:spPr bwMode="auto">
          <a:xfrm flipH="1">
            <a:off x="2556185" y="25527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42" name="Line 18"/>
          <p:cNvSpPr>
            <a:spLocks noChangeShapeType="1"/>
          </p:cNvSpPr>
          <p:nvPr/>
        </p:nvSpPr>
        <p:spPr bwMode="auto">
          <a:xfrm flipH="1">
            <a:off x="2556185" y="22050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43" name="Line 19"/>
          <p:cNvSpPr>
            <a:spLocks noChangeShapeType="1"/>
          </p:cNvSpPr>
          <p:nvPr/>
        </p:nvSpPr>
        <p:spPr bwMode="auto">
          <a:xfrm>
            <a:off x="3203885" y="2205038"/>
            <a:ext cx="5329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44" name="Line 20"/>
          <p:cNvSpPr>
            <a:spLocks noChangeShapeType="1"/>
          </p:cNvSpPr>
          <p:nvPr/>
        </p:nvSpPr>
        <p:spPr bwMode="auto">
          <a:xfrm>
            <a:off x="3203885" y="2552700"/>
            <a:ext cx="5329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45" name="Line 21"/>
          <p:cNvSpPr>
            <a:spLocks noChangeShapeType="1"/>
          </p:cNvSpPr>
          <p:nvPr/>
        </p:nvSpPr>
        <p:spPr bwMode="auto">
          <a:xfrm>
            <a:off x="4140510" y="2870200"/>
            <a:ext cx="142875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46" name="Line 22"/>
          <p:cNvSpPr>
            <a:spLocks noChangeShapeType="1"/>
          </p:cNvSpPr>
          <p:nvPr/>
        </p:nvSpPr>
        <p:spPr bwMode="auto">
          <a:xfrm flipH="1">
            <a:off x="3564248" y="2870200"/>
            <a:ext cx="142875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47" name="Line 23"/>
          <p:cNvSpPr>
            <a:spLocks noChangeShapeType="1"/>
          </p:cNvSpPr>
          <p:nvPr/>
        </p:nvSpPr>
        <p:spPr bwMode="auto">
          <a:xfrm flipH="1">
            <a:off x="2483190" y="3217863"/>
            <a:ext cx="108105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04248" name="Line 24"/>
          <p:cNvSpPr>
            <a:spLocks noChangeShapeType="1"/>
          </p:cNvSpPr>
          <p:nvPr/>
        </p:nvSpPr>
        <p:spPr bwMode="auto">
          <a:xfrm>
            <a:off x="3707123" y="28702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49" name="Line 25"/>
          <p:cNvSpPr>
            <a:spLocks noChangeShapeType="1"/>
          </p:cNvSpPr>
          <p:nvPr/>
        </p:nvSpPr>
        <p:spPr bwMode="auto">
          <a:xfrm>
            <a:off x="4283385" y="3217863"/>
            <a:ext cx="4249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50" name="Line 26"/>
          <p:cNvSpPr>
            <a:spLocks noChangeShapeType="1"/>
          </p:cNvSpPr>
          <p:nvPr/>
        </p:nvSpPr>
        <p:spPr bwMode="auto">
          <a:xfrm flipH="1">
            <a:off x="6228073" y="3595688"/>
            <a:ext cx="142875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51" name="Line 27"/>
          <p:cNvSpPr>
            <a:spLocks noChangeShapeType="1"/>
          </p:cNvSpPr>
          <p:nvPr/>
        </p:nvSpPr>
        <p:spPr bwMode="auto">
          <a:xfrm>
            <a:off x="4356410" y="3595688"/>
            <a:ext cx="142875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52" name="Line 28"/>
          <p:cNvSpPr>
            <a:spLocks noChangeShapeType="1"/>
          </p:cNvSpPr>
          <p:nvPr/>
        </p:nvSpPr>
        <p:spPr bwMode="auto">
          <a:xfrm flipH="1">
            <a:off x="2411723" y="3595688"/>
            <a:ext cx="1944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53" name="Line 29"/>
          <p:cNvSpPr>
            <a:spLocks noChangeShapeType="1"/>
          </p:cNvSpPr>
          <p:nvPr/>
        </p:nvSpPr>
        <p:spPr bwMode="auto">
          <a:xfrm>
            <a:off x="4499285" y="3943350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54" name="Line 30"/>
          <p:cNvSpPr>
            <a:spLocks noChangeShapeType="1"/>
          </p:cNvSpPr>
          <p:nvPr/>
        </p:nvSpPr>
        <p:spPr bwMode="auto">
          <a:xfrm>
            <a:off x="6372535" y="3595688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55" name="Line 31"/>
          <p:cNvSpPr>
            <a:spLocks noChangeShapeType="1"/>
          </p:cNvSpPr>
          <p:nvPr/>
        </p:nvSpPr>
        <p:spPr bwMode="auto">
          <a:xfrm>
            <a:off x="7452035" y="4229100"/>
            <a:ext cx="142875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56" name="Line 32"/>
          <p:cNvSpPr>
            <a:spLocks noChangeShapeType="1"/>
          </p:cNvSpPr>
          <p:nvPr/>
        </p:nvSpPr>
        <p:spPr bwMode="auto">
          <a:xfrm flipH="1">
            <a:off x="6590023" y="4229100"/>
            <a:ext cx="142875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57" name="Line 33"/>
          <p:cNvSpPr>
            <a:spLocks noChangeShapeType="1"/>
          </p:cNvSpPr>
          <p:nvPr/>
        </p:nvSpPr>
        <p:spPr bwMode="auto">
          <a:xfrm>
            <a:off x="6732898" y="4229100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58" name="Line 34"/>
          <p:cNvSpPr>
            <a:spLocks noChangeShapeType="1"/>
          </p:cNvSpPr>
          <p:nvPr/>
        </p:nvSpPr>
        <p:spPr bwMode="auto">
          <a:xfrm>
            <a:off x="7596498" y="4576763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59" name="Line 35"/>
          <p:cNvSpPr>
            <a:spLocks noChangeShapeType="1"/>
          </p:cNvSpPr>
          <p:nvPr/>
        </p:nvSpPr>
        <p:spPr bwMode="auto">
          <a:xfrm flipH="1">
            <a:off x="2411723" y="4576763"/>
            <a:ext cx="4176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60" name="Line 36"/>
          <p:cNvSpPr>
            <a:spLocks noChangeShapeType="1"/>
          </p:cNvSpPr>
          <p:nvPr/>
        </p:nvSpPr>
        <p:spPr bwMode="auto">
          <a:xfrm flipV="1">
            <a:off x="6732898" y="4981575"/>
            <a:ext cx="144462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61" name="Line 37"/>
          <p:cNvSpPr>
            <a:spLocks noChangeShapeType="1"/>
          </p:cNvSpPr>
          <p:nvPr/>
        </p:nvSpPr>
        <p:spPr bwMode="auto">
          <a:xfrm flipH="1" flipV="1">
            <a:off x="7596498" y="4981575"/>
            <a:ext cx="144462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62" name="Line 38"/>
          <p:cNvSpPr>
            <a:spLocks noChangeShapeType="1"/>
          </p:cNvSpPr>
          <p:nvPr/>
        </p:nvSpPr>
        <p:spPr bwMode="auto">
          <a:xfrm flipH="1">
            <a:off x="7596498" y="5213350"/>
            <a:ext cx="144462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63" name="Line 39"/>
          <p:cNvSpPr>
            <a:spLocks noChangeShapeType="1"/>
          </p:cNvSpPr>
          <p:nvPr/>
        </p:nvSpPr>
        <p:spPr bwMode="auto">
          <a:xfrm>
            <a:off x="6732898" y="5213350"/>
            <a:ext cx="144462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64" name="Line 40"/>
          <p:cNvSpPr>
            <a:spLocks noChangeShapeType="1"/>
          </p:cNvSpPr>
          <p:nvPr/>
        </p:nvSpPr>
        <p:spPr bwMode="auto">
          <a:xfrm>
            <a:off x="6877360" y="4981575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65" name="Line 41"/>
          <p:cNvSpPr>
            <a:spLocks noChangeShapeType="1"/>
          </p:cNvSpPr>
          <p:nvPr/>
        </p:nvSpPr>
        <p:spPr bwMode="auto">
          <a:xfrm>
            <a:off x="6877360" y="5445125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66" name="Line 42"/>
          <p:cNvSpPr>
            <a:spLocks noChangeShapeType="1"/>
          </p:cNvSpPr>
          <p:nvPr/>
        </p:nvSpPr>
        <p:spPr bwMode="auto">
          <a:xfrm>
            <a:off x="7740960" y="521335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67" name="Line 43"/>
          <p:cNvSpPr>
            <a:spLocks noChangeShapeType="1"/>
          </p:cNvSpPr>
          <p:nvPr/>
        </p:nvSpPr>
        <p:spPr bwMode="auto">
          <a:xfrm flipH="1">
            <a:off x="2556185" y="5213350"/>
            <a:ext cx="4176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68" name="Text Box 44"/>
          <p:cNvSpPr txBox="1">
            <a:spLocks noChangeArrowheads="1"/>
          </p:cNvSpPr>
          <p:nvPr/>
        </p:nvSpPr>
        <p:spPr bwMode="auto">
          <a:xfrm>
            <a:off x="393676" y="2158947"/>
            <a:ext cx="2378074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ADDA</a:t>
            </a:r>
            <a:r>
              <a:rPr lang="zh-CN" altLang="en-US" dirty="0"/>
              <a:t>～</a:t>
            </a:r>
            <a:r>
              <a:rPr lang="en-US" altLang="zh-CN" dirty="0"/>
              <a:t>ADDC</a:t>
            </a:r>
          </a:p>
        </p:txBody>
      </p:sp>
      <p:sp>
        <p:nvSpPr>
          <p:cNvPr id="1204269" name="Text Box 45"/>
          <p:cNvSpPr txBox="1">
            <a:spLocks noChangeArrowheads="1"/>
          </p:cNvSpPr>
          <p:nvPr/>
        </p:nvSpPr>
        <p:spPr bwMode="auto">
          <a:xfrm>
            <a:off x="683460" y="2781300"/>
            <a:ext cx="20161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ALE/START</a:t>
            </a:r>
          </a:p>
        </p:txBody>
      </p:sp>
      <p:sp>
        <p:nvSpPr>
          <p:cNvPr id="1204270" name="Text Box 46"/>
          <p:cNvSpPr txBox="1">
            <a:spLocks noChangeArrowheads="1"/>
          </p:cNvSpPr>
          <p:nvPr/>
        </p:nvSpPr>
        <p:spPr bwMode="auto">
          <a:xfrm>
            <a:off x="1548123" y="3521753"/>
            <a:ext cx="863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EOC</a:t>
            </a:r>
          </a:p>
        </p:txBody>
      </p:sp>
      <p:sp>
        <p:nvSpPr>
          <p:cNvPr id="1204271" name="Text Box 47"/>
          <p:cNvSpPr txBox="1">
            <a:spLocks noChangeArrowheads="1"/>
          </p:cNvSpPr>
          <p:nvPr/>
        </p:nvSpPr>
        <p:spPr bwMode="auto">
          <a:xfrm>
            <a:off x="1619590" y="4195970"/>
            <a:ext cx="8636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OE</a:t>
            </a:r>
          </a:p>
        </p:txBody>
      </p:sp>
      <p:sp>
        <p:nvSpPr>
          <p:cNvPr id="1204272" name="Text Box 48"/>
          <p:cNvSpPr txBox="1">
            <a:spLocks noChangeArrowheads="1"/>
          </p:cNvSpPr>
          <p:nvPr/>
        </p:nvSpPr>
        <p:spPr bwMode="auto">
          <a:xfrm>
            <a:off x="1259198" y="4941888"/>
            <a:ext cx="13684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D0</a:t>
            </a:r>
            <a:r>
              <a:rPr lang="zh-CN" altLang="en-US"/>
              <a:t>～</a:t>
            </a:r>
            <a:r>
              <a:rPr lang="en-US" altLang="zh-CN"/>
              <a:t>D7</a:t>
            </a:r>
          </a:p>
        </p:txBody>
      </p:sp>
      <p:sp>
        <p:nvSpPr>
          <p:cNvPr id="1204275" name="Freeform 51"/>
          <p:cNvSpPr>
            <a:spLocks/>
          </p:cNvSpPr>
          <p:nvPr/>
        </p:nvSpPr>
        <p:spPr bwMode="auto">
          <a:xfrm>
            <a:off x="4211948" y="2997200"/>
            <a:ext cx="323850" cy="719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91"/>
              </a:cxn>
              <a:cxn ang="0">
                <a:pos x="136" y="453"/>
              </a:cxn>
            </a:cxnLst>
            <a:rect l="0" t="0" r="r" b="b"/>
            <a:pathLst>
              <a:path w="204" h="453">
                <a:moveTo>
                  <a:pt x="0" y="0"/>
                </a:moveTo>
                <a:cubicBezTo>
                  <a:pt x="79" y="8"/>
                  <a:pt x="158" y="16"/>
                  <a:pt x="181" y="91"/>
                </a:cubicBezTo>
                <a:cubicBezTo>
                  <a:pt x="204" y="166"/>
                  <a:pt x="170" y="309"/>
                  <a:pt x="136" y="453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4279" name="Text Box 55"/>
          <p:cNvSpPr txBox="1">
            <a:spLocks noChangeArrowheads="1"/>
          </p:cNvSpPr>
          <p:nvPr/>
        </p:nvSpPr>
        <p:spPr bwMode="auto">
          <a:xfrm>
            <a:off x="2484748" y="3141663"/>
            <a:ext cx="16557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路地址锁存</a:t>
            </a:r>
          </a:p>
        </p:txBody>
      </p:sp>
      <p:sp>
        <p:nvSpPr>
          <p:cNvPr id="1204280" name="Text Box 56"/>
          <p:cNvSpPr txBox="1">
            <a:spLocks noChangeArrowheads="1"/>
          </p:cNvSpPr>
          <p:nvPr/>
        </p:nvSpPr>
        <p:spPr bwMode="auto">
          <a:xfrm>
            <a:off x="3996048" y="2671763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启动</a:t>
            </a:r>
          </a:p>
        </p:txBody>
      </p:sp>
      <p:sp>
        <p:nvSpPr>
          <p:cNvPr id="1204281" name="Text Box 57"/>
          <p:cNvSpPr txBox="1">
            <a:spLocks noChangeArrowheads="1"/>
          </p:cNvSpPr>
          <p:nvPr/>
        </p:nvSpPr>
        <p:spPr bwMode="auto">
          <a:xfrm>
            <a:off x="3059423" y="2168525"/>
            <a:ext cx="14398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路地址</a:t>
            </a:r>
          </a:p>
        </p:txBody>
      </p:sp>
      <p:sp>
        <p:nvSpPr>
          <p:cNvPr id="1204282" name="Text Box 58"/>
          <p:cNvSpPr txBox="1">
            <a:spLocks noChangeArrowheads="1"/>
          </p:cNvSpPr>
          <p:nvPr/>
        </p:nvSpPr>
        <p:spPr bwMode="auto">
          <a:xfrm>
            <a:off x="4859648" y="3536950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652C2B-F5E6-4A10-8667-3A41B4FA46CD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205253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二、模拟到数字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A/D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</a:t>
            </a:r>
            <a:r>
              <a:rPr lang="en-US" altLang="zh-CN" sz="2800" b="1">
                <a:solidFill>
                  <a:srgbClr val="FF6600"/>
                </a:solidFill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芯片及应用</a:t>
            </a:r>
          </a:p>
        </p:txBody>
      </p:sp>
      <p:sp>
        <p:nvSpPr>
          <p:cNvPr id="1205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③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 与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8088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系统总线连接</a:t>
            </a:r>
          </a:p>
        </p:txBody>
      </p:sp>
      <p:sp>
        <p:nvSpPr>
          <p:cNvPr id="1205255" name="Text Box 7"/>
          <p:cNvSpPr txBox="1">
            <a:spLocks noChangeArrowheads="1"/>
          </p:cNvSpPr>
          <p:nvPr/>
        </p:nvSpPr>
        <p:spPr bwMode="auto">
          <a:xfrm>
            <a:off x="7453313" y="790575"/>
            <a:ext cx="15827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</a:rPr>
              <a:t>ADC0809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9" name="Text Box 7"/>
          <p:cNvSpPr txBox="1">
            <a:spLocks noChangeArrowheads="1"/>
          </p:cNvSpPr>
          <p:nvPr/>
        </p:nvSpPr>
        <p:spPr bwMode="auto">
          <a:xfrm>
            <a:off x="2374900" y="6284913"/>
            <a:ext cx="493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bg2"/>
                </a:solidFill>
              </a:rPr>
              <a:t>图</a:t>
            </a:r>
            <a:r>
              <a:rPr kumimoji="1" lang="en-US" altLang="zh-CN">
                <a:solidFill>
                  <a:schemeClr val="bg2"/>
                </a:solidFill>
              </a:rPr>
              <a:t>8.37  ADC0809</a:t>
            </a:r>
            <a:r>
              <a:rPr kumimoji="1" lang="zh-CN" altLang="en-US">
                <a:solidFill>
                  <a:schemeClr val="bg2"/>
                </a:solidFill>
              </a:rPr>
              <a:t>的一种接口电路 </a:t>
            </a:r>
          </a:p>
        </p:txBody>
      </p:sp>
      <p:graphicFrame>
        <p:nvGraphicFramePr>
          <p:cNvPr id="1206280" name="Object 8"/>
          <p:cNvGraphicFramePr>
            <a:graphicFrameLocks noChangeAspect="1"/>
          </p:cNvGraphicFramePr>
          <p:nvPr/>
        </p:nvGraphicFramePr>
        <p:xfrm>
          <a:off x="0" y="68263"/>
          <a:ext cx="8748713" cy="609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282" name="Visio" r:id="rId3" imgW="4174541" imgH="2909143" progId="Visio.Drawing.11">
                  <p:embed/>
                </p:oleObj>
              </mc:Choice>
              <mc:Fallback>
                <p:oleObj name="Visio" r:id="rId3" imgW="4174541" imgH="2909143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263"/>
                        <a:ext cx="8748713" cy="609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6281" name="Line 9"/>
          <p:cNvSpPr>
            <a:spLocks noChangeShapeType="1"/>
          </p:cNvSpPr>
          <p:nvPr/>
        </p:nvSpPr>
        <p:spPr bwMode="auto">
          <a:xfrm flipH="1">
            <a:off x="323850" y="2924175"/>
            <a:ext cx="5032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6282" name="Line 10"/>
          <p:cNvSpPr>
            <a:spLocks noChangeShapeType="1"/>
          </p:cNvSpPr>
          <p:nvPr/>
        </p:nvSpPr>
        <p:spPr bwMode="auto">
          <a:xfrm flipH="1">
            <a:off x="323850" y="3848100"/>
            <a:ext cx="5032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6283" name="Line 11"/>
          <p:cNvSpPr>
            <a:spLocks noChangeShapeType="1"/>
          </p:cNvSpPr>
          <p:nvPr/>
        </p:nvSpPr>
        <p:spPr bwMode="auto">
          <a:xfrm flipH="1">
            <a:off x="323850" y="4772025"/>
            <a:ext cx="5032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6284" name="Text Box 12"/>
          <p:cNvSpPr txBox="1">
            <a:spLocks noChangeArrowheads="1"/>
          </p:cNvSpPr>
          <p:nvPr/>
        </p:nvSpPr>
        <p:spPr bwMode="auto">
          <a:xfrm>
            <a:off x="355600" y="3136900"/>
            <a:ext cx="368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06285" name="Text Box 13"/>
          <p:cNvSpPr txBox="1">
            <a:spLocks noChangeArrowheads="1"/>
          </p:cNvSpPr>
          <p:nvPr/>
        </p:nvSpPr>
        <p:spPr bwMode="auto">
          <a:xfrm>
            <a:off x="355600" y="2286000"/>
            <a:ext cx="368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06286" name="Text Box 14"/>
          <p:cNvSpPr txBox="1">
            <a:spLocks noChangeArrowheads="1"/>
          </p:cNvSpPr>
          <p:nvPr/>
        </p:nvSpPr>
        <p:spPr bwMode="auto">
          <a:xfrm>
            <a:off x="368300" y="4102100"/>
            <a:ext cx="368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7</a:t>
            </a:r>
          </a:p>
        </p:txBody>
      </p:sp>
      <p:sp>
        <p:nvSpPr>
          <p:cNvPr id="1206287" name="Text Box 15"/>
          <p:cNvSpPr txBox="1">
            <a:spLocks noChangeArrowheads="1"/>
          </p:cNvSpPr>
          <p:nvPr/>
        </p:nvSpPr>
        <p:spPr bwMode="auto">
          <a:xfrm>
            <a:off x="76200" y="5016500"/>
            <a:ext cx="965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8,9,A</a:t>
            </a:r>
          </a:p>
        </p:txBody>
      </p:sp>
      <p:sp>
        <p:nvSpPr>
          <p:cNvPr id="1206288" name="Text Box 16"/>
          <p:cNvSpPr txBox="1">
            <a:spLocks noChangeArrowheads="1"/>
          </p:cNvSpPr>
          <p:nvPr/>
        </p:nvSpPr>
        <p:spPr bwMode="auto">
          <a:xfrm>
            <a:off x="4953000" y="1587500"/>
            <a:ext cx="9525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0078H</a:t>
            </a:r>
          </a:p>
        </p:txBody>
      </p:sp>
      <p:sp>
        <p:nvSpPr>
          <p:cNvPr id="1206289" name="Text Box 17"/>
          <p:cNvSpPr txBox="1">
            <a:spLocks noChangeArrowheads="1"/>
          </p:cNvSpPr>
          <p:nvPr/>
        </p:nvSpPr>
        <p:spPr bwMode="auto">
          <a:xfrm>
            <a:off x="4953000" y="3632200"/>
            <a:ext cx="9525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0079H</a:t>
            </a:r>
          </a:p>
        </p:txBody>
      </p:sp>
      <p:sp>
        <p:nvSpPr>
          <p:cNvPr id="1206290" name="Text Box 18"/>
          <p:cNvSpPr txBox="1">
            <a:spLocks noChangeArrowheads="1"/>
          </p:cNvSpPr>
          <p:nvPr/>
        </p:nvSpPr>
        <p:spPr bwMode="auto">
          <a:xfrm>
            <a:off x="3860800" y="5664200"/>
            <a:ext cx="1143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007AH</a:t>
            </a:r>
          </a:p>
        </p:txBody>
      </p:sp>
      <p:sp>
        <p:nvSpPr>
          <p:cNvPr id="1206291" name="Text Box 19"/>
          <p:cNvSpPr txBox="1">
            <a:spLocks noChangeArrowheads="1"/>
          </p:cNvSpPr>
          <p:nvPr/>
        </p:nvSpPr>
        <p:spPr bwMode="auto">
          <a:xfrm>
            <a:off x="5791200" y="4254500"/>
            <a:ext cx="2921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06292" name="Text Box 20"/>
          <p:cNvSpPr txBox="1">
            <a:spLocks noChangeArrowheads="1"/>
          </p:cNvSpPr>
          <p:nvPr/>
        </p:nvSpPr>
        <p:spPr bwMode="auto">
          <a:xfrm>
            <a:off x="5791200" y="4559300"/>
            <a:ext cx="2921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06293" name="Text Box 21"/>
          <p:cNvSpPr txBox="1">
            <a:spLocks noChangeArrowheads="1"/>
          </p:cNvSpPr>
          <p:nvPr/>
        </p:nvSpPr>
        <p:spPr bwMode="auto">
          <a:xfrm>
            <a:off x="4699000" y="4140200"/>
            <a:ext cx="13335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初始化为</a:t>
            </a:r>
          </a:p>
        </p:txBody>
      </p:sp>
      <p:sp>
        <p:nvSpPr>
          <p:cNvPr id="1206294" name="AutoShape 2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43888" y="5949950"/>
            <a:ext cx="504825" cy="503238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9E913D-BADA-4CB5-BD66-B36AAB82F6DD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216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）梯形</a:t>
            </a:r>
            <a:r>
              <a:rPr lang="en-US" altLang="zh-CN" sz="2800" b="1"/>
              <a:t>R-2R</a:t>
            </a:r>
            <a:r>
              <a:rPr lang="zh-CN" altLang="en-US" sz="2800" b="1"/>
              <a:t>解码网（倒</a:t>
            </a:r>
            <a:r>
              <a:rPr lang="en-US" altLang="zh-CN" sz="2800" b="1"/>
              <a:t>T</a:t>
            </a:r>
            <a:r>
              <a:rPr lang="zh-CN" altLang="en-US" sz="2800" b="1"/>
              <a:t>形电阻网络）</a:t>
            </a:r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/>
              <a:t>	以</a:t>
            </a:r>
            <a:r>
              <a:rPr lang="en-US" altLang="zh-CN" sz="2800" b="1"/>
              <a:t>4</a:t>
            </a:r>
            <a:r>
              <a:rPr lang="zh-CN" altLang="en-US" sz="2800" b="1"/>
              <a:t>位</a:t>
            </a:r>
            <a:r>
              <a:rPr lang="en-US" altLang="zh-CN" sz="2800" b="1"/>
              <a:t>D/A</a:t>
            </a:r>
            <a:r>
              <a:rPr lang="zh-CN" altLang="en-US" sz="2800" b="1"/>
              <a:t>转换器为例</a:t>
            </a:r>
          </a:p>
        </p:txBody>
      </p:sp>
      <p:sp>
        <p:nvSpPr>
          <p:cNvPr id="121651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原理</a:t>
            </a:r>
          </a:p>
        </p:txBody>
      </p:sp>
      <p:graphicFrame>
        <p:nvGraphicFramePr>
          <p:cNvPr id="1216517" name="Object 5"/>
          <p:cNvGraphicFramePr>
            <a:graphicFrameLocks noChangeAspect="1"/>
          </p:cNvGraphicFramePr>
          <p:nvPr/>
        </p:nvGraphicFramePr>
        <p:xfrm>
          <a:off x="971550" y="3068638"/>
          <a:ext cx="6911975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519" name="Visio" r:id="rId3" imgW="5689961" imgH="1904474" progId="Visio.Drawing.11">
                  <p:embed/>
                </p:oleObj>
              </mc:Choice>
              <mc:Fallback>
                <p:oleObj name="Visio" r:id="rId3" imgW="5689961" imgH="1904474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6911975" cy="231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6519" name="AutoShape 7"/>
          <p:cNvSpPr>
            <a:spLocks noChangeArrowheads="1"/>
          </p:cNvSpPr>
          <p:nvPr/>
        </p:nvSpPr>
        <p:spPr bwMode="auto">
          <a:xfrm>
            <a:off x="6084888" y="3357563"/>
            <a:ext cx="1800225" cy="15113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6520" name="AutoShape 8"/>
          <p:cNvSpPr>
            <a:spLocks noChangeArrowheads="1"/>
          </p:cNvSpPr>
          <p:nvPr/>
        </p:nvSpPr>
        <p:spPr bwMode="auto">
          <a:xfrm>
            <a:off x="4716463" y="3141663"/>
            <a:ext cx="3168650" cy="172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6521" name="AutoShape 9"/>
          <p:cNvSpPr>
            <a:spLocks noChangeArrowheads="1"/>
          </p:cNvSpPr>
          <p:nvPr/>
        </p:nvSpPr>
        <p:spPr bwMode="auto">
          <a:xfrm>
            <a:off x="3419475" y="3141663"/>
            <a:ext cx="4465638" cy="172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6522" name="AutoShape 10"/>
          <p:cNvSpPr>
            <a:spLocks noChangeArrowheads="1"/>
          </p:cNvSpPr>
          <p:nvPr/>
        </p:nvSpPr>
        <p:spPr bwMode="auto">
          <a:xfrm>
            <a:off x="2051050" y="3141663"/>
            <a:ext cx="5834063" cy="172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9" grpId="0" animBg="1"/>
      <p:bldP spid="1216520" grpId="0" animBg="1"/>
      <p:bldP spid="1216521" grpId="0" animBg="1"/>
      <p:bldP spid="12165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5616575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ACQ09:	MOV	AX, </a:t>
            </a:r>
            <a:r>
              <a:rPr lang="en-US" altLang="zh-CN" sz="2000" b="1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SEG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 DATA</a:t>
            </a:r>
            <a:endParaRPr lang="en-US" altLang="zh-CN" sz="2000" b="1">
              <a:latin typeface="Times New Roman" pitchFamily="18" charset="0"/>
              <a:sym typeface="Wingdings" pitchFamily="2" charset="2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MOV	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DS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, AX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MOV	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SI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, </a:t>
            </a:r>
            <a:r>
              <a:rPr lang="en-US" altLang="zh-CN" sz="2000" b="1">
                <a:solidFill>
                  <a:srgbClr val="008000"/>
                </a:solidFill>
                <a:latin typeface="Times New Roman" pitchFamily="18" charset="0"/>
                <a:sym typeface="Wingdings" pitchFamily="2" charset="2"/>
              </a:rPr>
              <a:t>OFFSET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DATA</a:t>
            </a:r>
            <a:endParaRPr lang="en-US" altLang="zh-CN" sz="2000" b="1">
              <a:latin typeface="Times New Roman" pitchFamily="18" charset="0"/>
              <a:sym typeface="Wingdings" pitchFamily="2" charset="2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MOV	BL, 0		; BL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：路地址、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OE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ALE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MOV	CL, 8		; CL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：循环次数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GOON:	MOV	AL, BL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MOV	DX, 007AH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OUT	DX, AL		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送出路地址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OR	AL, 80H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OUT	DX, AL		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送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ALE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上升沿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AND	AL, 7FH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OUT	DX, AL		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输出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START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NOP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MOV	DX, 0079H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PWAT:	IN	AL, DX		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读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EOC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状态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AND	AL, 01H	; </a:t>
            </a:r>
            <a:r>
              <a:rPr lang="zh-CN" altLang="en-US" sz="2000" b="1">
                <a:latin typeface="Times New Roman" pitchFamily="18" charset="0"/>
                <a:sym typeface="Wingdings" pitchFamily="2" charset="2"/>
              </a:rPr>
              <a:t>忙，循环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  <a:sym typeface="Wingdings" pitchFamily="2" charset="2"/>
              </a:rPr>
              <a:t>	JZ	PWAT</a:t>
            </a:r>
            <a:endParaRPr lang="zh-CN" altLang="en-US" sz="2000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07303" name="Line 7"/>
          <p:cNvSpPr>
            <a:spLocks noChangeShapeType="1"/>
          </p:cNvSpPr>
          <p:nvPr/>
        </p:nvSpPr>
        <p:spPr bwMode="auto">
          <a:xfrm flipH="1">
            <a:off x="2568575" y="1300163"/>
            <a:ext cx="190500" cy="169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7304" name="Freeform 8"/>
          <p:cNvSpPr>
            <a:spLocks/>
          </p:cNvSpPr>
          <p:nvPr/>
        </p:nvSpPr>
        <p:spPr bwMode="auto">
          <a:xfrm>
            <a:off x="2438400" y="1909763"/>
            <a:ext cx="495300" cy="77787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208" y="48"/>
              </a:cxn>
              <a:cxn ang="0">
                <a:pos x="0" y="8"/>
              </a:cxn>
            </a:cxnLst>
            <a:rect l="0" t="0" r="r" b="b"/>
            <a:pathLst>
              <a:path w="312" h="49">
                <a:moveTo>
                  <a:pt x="312" y="0"/>
                </a:moveTo>
                <a:cubicBezTo>
                  <a:pt x="286" y="23"/>
                  <a:pt x="260" y="47"/>
                  <a:pt x="208" y="48"/>
                </a:cubicBezTo>
                <a:cubicBezTo>
                  <a:pt x="156" y="49"/>
                  <a:pt x="36" y="12"/>
                  <a:pt x="0" y="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7305" name="AutoShape 9"/>
          <p:cNvSpPr>
            <a:spLocks/>
          </p:cNvSpPr>
          <p:nvPr/>
        </p:nvSpPr>
        <p:spPr bwMode="auto">
          <a:xfrm>
            <a:off x="3495675" y="2613025"/>
            <a:ext cx="215900" cy="792163"/>
          </a:xfrm>
          <a:prstGeom prst="rightBrace">
            <a:avLst>
              <a:gd name="adj1" fmla="val 30576"/>
              <a:gd name="adj2" fmla="val 74148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7306" name="AutoShape 10"/>
          <p:cNvSpPr>
            <a:spLocks/>
          </p:cNvSpPr>
          <p:nvPr/>
        </p:nvSpPr>
        <p:spPr bwMode="auto">
          <a:xfrm>
            <a:off x="3267075" y="3514725"/>
            <a:ext cx="228600" cy="550863"/>
          </a:xfrm>
          <a:prstGeom prst="rightBrace">
            <a:avLst>
              <a:gd name="adj1" fmla="val 24309"/>
              <a:gd name="adj2" fmla="val 56657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7307" name="AutoShape 11"/>
          <p:cNvSpPr>
            <a:spLocks/>
          </p:cNvSpPr>
          <p:nvPr/>
        </p:nvSpPr>
        <p:spPr bwMode="auto">
          <a:xfrm>
            <a:off x="3267075" y="4137025"/>
            <a:ext cx="228600" cy="550863"/>
          </a:xfrm>
          <a:prstGeom prst="rightBrace">
            <a:avLst>
              <a:gd name="adj1" fmla="val 24309"/>
              <a:gd name="adj2" fmla="val 56657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7308" name="AutoShape 12"/>
          <p:cNvSpPr>
            <a:spLocks/>
          </p:cNvSpPr>
          <p:nvPr/>
        </p:nvSpPr>
        <p:spPr bwMode="auto">
          <a:xfrm>
            <a:off x="3228975" y="5381625"/>
            <a:ext cx="215900" cy="792163"/>
          </a:xfrm>
          <a:prstGeom prst="rightBrace">
            <a:avLst>
              <a:gd name="adj1" fmla="val 30576"/>
              <a:gd name="adj2" fmla="val 50102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7309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67625" y="5943600"/>
            <a:ext cx="1076325" cy="50958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8.37</a:t>
            </a:r>
          </a:p>
        </p:txBody>
      </p:sp>
      <p:sp>
        <p:nvSpPr>
          <p:cNvPr id="1207311" name="Text Box 15"/>
          <p:cNvSpPr txBox="1">
            <a:spLocks noChangeArrowheads="1"/>
          </p:cNvSpPr>
          <p:nvPr/>
        </p:nvSpPr>
        <p:spPr bwMode="auto">
          <a:xfrm>
            <a:off x="323850" y="144463"/>
            <a:ext cx="6840538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chemeClr val="bg2"/>
                </a:solidFill>
              </a:rPr>
              <a:t>假定系统初始化时已将</a:t>
            </a:r>
            <a:r>
              <a:rPr kumimoji="1" lang="en-US" altLang="zh-CN">
                <a:solidFill>
                  <a:schemeClr val="bg2"/>
                </a:solidFill>
              </a:rPr>
              <a:t>74LS273</a:t>
            </a:r>
            <a:r>
              <a:rPr kumimoji="1" lang="zh-CN" altLang="en-US">
                <a:solidFill>
                  <a:schemeClr val="bg2"/>
                </a:solidFill>
              </a:rPr>
              <a:t>的</a:t>
            </a:r>
            <a:r>
              <a:rPr kumimoji="1" lang="en-US" altLang="zh-CN">
                <a:solidFill>
                  <a:schemeClr val="bg2"/>
                </a:solidFill>
              </a:rPr>
              <a:t>Q7</a:t>
            </a:r>
            <a:r>
              <a:rPr kumimoji="1" lang="zh-CN" altLang="en-US">
                <a:solidFill>
                  <a:schemeClr val="bg2"/>
                </a:solidFill>
              </a:rPr>
              <a:t>初始化为</a:t>
            </a:r>
            <a:r>
              <a:rPr kumimoji="1" lang="en-US" altLang="zh-CN">
                <a:solidFill>
                  <a:schemeClr val="bg2"/>
                </a:solidFill>
              </a:rPr>
              <a:t>0</a:t>
            </a:r>
            <a:r>
              <a:rPr kumimoji="1" lang="zh-CN" altLang="en-US">
                <a:solidFill>
                  <a:schemeClr val="bg2"/>
                </a:solidFill>
              </a:rPr>
              <a:t>，</a:t>
            </a:r>
            <a:br>
              <a:rPr kumimoji="1" lang="zh-CN" altLang="en-US">
                <a:solidFill>
                  <a:schemeClr val="bg2"/>
                </a:solidFill>
              </a:rPr>
            </a:br>
            <a:r>
              <a:rPr kumimoji="1" lang="zh-CN" altLang="en-US">
                <a:solidFill>
                  <a:schemeClr val="bg2"/>
                </a:solidFill>
              </a:rPr>
              <a:t>则采集程序可如下：</a:t>
            </a:r>
          </a:p>
        </p:txBody>
      </p:sp>
      <p:sp>
        <p:nvSpPr>
          <p:cNvPr id="1207313" name="Line 17"/>
          <p:cNvSpPr>
            <a:spLocks noChangeShapeType="1"/>
          </p:cNvSpPr>
          <p:nvPr/>
        </p:nvSpPr>
        <p:spPr bwMode="auto">
          <a:xfrm flipH="1">
            <a:off x="179388" y="2708275"/>
            <a:ext cx="2159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lg"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7314" name="Line 18"/>
          <p:cNvSpPr>
            <a:spLocks noChangeShapeType="1"/>
          </p:cNvSpPr>
          <p:nvPr/>
        </p:nvSpPr>
        <p:spPr bwMode="auto">
          <a:xfrm>
            <a:off x="179388" y="2708275"/>
            <a:ext cx="0" cy="32416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7315" name="AutoShape 19"/>
          <p:cNvSpPr>
            <a:spLocks noChangeArrowheads="1"/>
          </p:cNvSpPr>
          <p:nvPr/>
        </p:nvSpPr>
        <p:spPr bwMode="auto">
          <a:xfrm>
            <a:off x="179388" y="6021388"/>
            <a:ext cx="1157287" cy="6842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28575" algn="ctr">
            <a:solidFill>
              <a:srgbClr val="0000FF"/>
            </a:solidFill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循环</a:t>
            </a:r>
          </a:p>
        </p:txBody>
      </p:sp>
      <p:sp>
        <p:nvSpPr>
          <p:cNvPr id="1207318" name="Line 22"/>
          <p:cNvSpPr>
            <a:spLocks noChangeShapeType="1"/>
          </p:cNvSpPr>
          <p:nvPr/>
        </p:nvSpPr>
        <p:spPr bwMode="auto">
          <a:xfrm>
            <a:off x="179388" y="5949950"/>
            <a:ext cx="168275" cy="1730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7319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27988" y="765175"/>
            <a:ext cx="431800" cy="431800"/>
          </a:xfrm>
          <a:prstGeom prst="actionButtonForwardNex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7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7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7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120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0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7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07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07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07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07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07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313" grpId="0" animBg="1"/>
      <p:bldP spid="1207314" grpId="0" animBg="1"/>
      <p:bldP spid="1207315" grpId="0" animBg="1"/>
      <p:bldP spid="12073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8E825-1EE8-422F-BF3A-81D475D86C8C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208323" name="Rectangle 3"/>
          <p:cNvSpPr>
            <a:spLocks noChangeArrowheads="1"/>
          </p:cNvSpPr>
          <p:nvPr/>
        </p:nvSpPr>
        <p:spPr bwMode="auto">
          <a:xfrm>
            <a:off x="1258888" y="1412875"/>
            <a:ext cx="7634287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MOV	DX, 007AH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MOV	AL, BL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OR	AL, 40H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OUT	DX, AL		; </a:t>
            </a:r>
            <a:r>
              <a:rPr lang="zh-CN" altLang="en-US" sz="2000">
                <a:sym typeface="Wingdings" pitchFamily="2" charset="2"/>
              </a:rPr>
              <a:t>使</a:t>
            </a:r>
            <a:r>
              <a:rPr lang="en-US" altLang="zh-CN" sz="2000">
                <a:sym typeface="Wingdings" pitchFamily="2" charset="2"/>
              </a:rPr>
              <a:t>OE=1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MOV	DX, 0078H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IN	AL, DX		; </a:t>
            </a:r>
            <a:r>
              <a:rPr lang="zh-CN" altLang="en-US" sz="2000">
                <a:sym typeface="Wingdings" pitchFamily="2" charset="2"/>
              </a:rPr>
              <a:t>读</a:t>
            </a:r>
            <a:r>
              <a:rPr lang="en-US" altLang="zh-CN" sz="2000">
                <a:sym typeface="Wingdings" pitchFamily="2" charset="2"/>
              </a:rPr>
              <a:t>A/D</a:t>
            </a:r>
            <a:r>
              <a:rPr lang="zh-CN" altLang="en-US" sz="2000">
                <a:sym typeface="Wingdings" pitchFamily="2" charset="2"/>
              </a:rPr>
              <a:t>变换器数据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MOV   </a:t>
            </a:r>
            <a:r>
              <a:rPr lang="zh-CN" altLang="en-US" sz="2000">
                <a:sym typeface="Wingdings" pitchFamily="2" charset="2"/>
              </a:rPr>
              <a:t>［</a:t>
            </a:r>
            <a:r>
              <a:rPr lang="en-US" altLang="zh-CN" sz="2000">
                <a:sym typeface="Wingdings" pitchFamily="2" charset="2"/>
              </a:rPr>
              <a:t>SI</a:t>
            </a:r>
            <a:r>
              <a:rPr lang="zh-CN" altLang="en-US" sz="2000">
                <a:sym typeface="Wingdings" pitchFamily="2" charset="2"/>
              </a:rPr>
              <a:t>］</a:t>
            </a:r>
            <a:r>
              <a:rPr lang="en-US" altLang="zh-CN" sz="2000">
                <a:sym typeface="Wingdings" pitchFamily="2" charset="2"/>
              </a:rPr>
              <a:t>, AL	; </a:t>
            </a:r>
            <a:r>
              <a:rPr lang="zh-CN" altLang="en-US" sz="2000">
                <a:sym typeface="Wingdings" pitchFamily="2" charset="2"/>
              </a:rPr>
              <a:t>存入内存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INC	SI		; </a:t>
            </a:r>
            <a:r>
              <a:rPr lang="zh-CN" altLang="en-US" sz="2000">
                <a:sym typeface="Wingdings" pitchFamily="2" charset="2"/>
              </a:rPr>
              <a:t>内存（数据）指针加</a:t>
            </a:r>
            <a:r>
              <a:rPr lang="en-US" altLang="zh-CN" sz="2000">
                <a:sym typeface="Wingdings" pitchFamily="2" charset="2"/>
              </a:rPr>
              <a:t>1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INC	BL		; </a:t>
            </a:r>
            <a:r>
              <a:rPr lang="zh-CN" altLang="en-US" sz="2000">
                <a:sym typeface="Wingdings" pitchFamily="2" charset="2"/>
              </a:rPr>
              <a:t>路地址加</a:t>
            </a:r>
            <a:r>
              <a:rPr lang="en-US" altLang="zh-CN" sz="2000">
                <a:sym typeface="Wingdings" pitchFamily="2" charset="2"/>
              </a:rPr>
              <a:t>1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DEC	CL		; </a:t>
            </a:r>
            <a:r>
              <a:rPr lang="zh-CN" altLang="en-US" sz="2000">
                <a:sym typeface="Wingdings" pitchFamily="2" charset="2"/>
              </a:rPr>
              <a:t>循环次数减</a:t>
            </a:r>
            <a:r>
              <a:rPr lang="en-US" altLang="zh-CN" sz="2000">
                <a:sym typeface="Wingdings" pitchFamily="2" charset="2"/>
              </a:rPr>
              <a:t>1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JNZ	GOON		; </a:t>
            </a:r>
            <a:r>
              <a:rPr lang="zh-CN" altLang="en-US" sz="2000">
                <a:sym typeface="Wingdings" pitchFamily="2" charset="2"/>
              </a:rPr>
              <a:t>循环次数≠</a:t>
            </a:r>
            <a:r>
              <a:rPr lang="en-US" altLang="zh-CN" sz="2000">
                <a:sym typeface="Wingdings" pitchFamily="2" charset="2"/>
              </a:rPr>
              <a:t>0</a:t>
            </a:r>
            <a:r>
              <a:rPr lang="zh-CN" altLang="en-US" sz="2000">
                <a:sym typeface="Wingdings" pitchFamily="2" charset="2"/>
              </a:rPr>
              <a:t>，则继续循环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MOV	DX, 007AH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MOV	AL, 0		; </a:t>
            </a:r>
            <a:r>
              <a:rPr lang="zh-CN" altLang="en-US" sz="2000">
                <a:sym typeface="Wingdings" pitchFamily="2" charset="2"/>
              </a:rPr>
              <a:t>恢复</a:t>
            </a:r>
            <a:r>
              <a:rPr lang="en-US" altLang="zh-CN" sz="2000">
                <a:sym typeface="Wingdings" pitchFamily="2" charset="2"/>
              </a:rPr>
              <a:t>OE</a:t>
            </a:r>
            <a:r>
              <a:rPr lang="zh-CN" altLang="en-US" sz="2000">
                <a:sym typeface="Wingdings" pitchFamily="2" charset="2"/>
              </a:rPr>
              <a:t>＝</a:t>
            </a:r>
            <a:r>
              <a:rPr lang="en-US" altLang="zh-CN" sz="2000">
                <a:sym typeface="Wingdings" pitchFamily="2" charset="2"/>
              </a:rPr>
              <a:t>0</a:t>
            </a:r>
            <a:r>
              <a:rPr lang="zh-CN" altLang="en-US" sz="2000">
                <a:sym typeface="Wingdings" pitchFamily="2" charset="2"/>
              </a:rPr>
              <a:t>（</a:t>
            </a:r>
            <a:r>
              <a:rPr lang="en-US" altLang="zh-CN" sz="2000">
                <a:sym typeface="Wingdings" pitchFamily="2" charset="2"/>
              </a:rPr>
              <a:t>ALE/START</a:t>
            </a:r>
            <a:r>
              <a:rPr lang="zh-CN" altLang="en-US" sz="2000">
                <a:sym typeface="Wingdings" pitchFamily="2" charset="2"/>
              </a:rPr>
              <a:t>＝</a:t>
            </a:r>
            <a:r>
              <a:rPr lang="en-US" altLang="zh-CN" sz="2000">
                <a:sym typeface="Wingdings" pitchFamily="2" charset="2"/>
              </a:rPr>
              <a:t>0</a:t>
            </a:r>
            <a:r>
              <a:rPr lang="zh-CN" altLang="en-US" sz="2000">
                <a:sym typeface="Wingdings" pitchFamily="2" charset="2"/>
              </a:rPr>
              <a:t>；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OUT	DX, AL		; ADDC</a:t>
            </a:r>
            <a:r>
              <a:rPr lang="zh-CN" altLang="en-US" sz="2000">
                <a:sym typeface="Wingdings" pitchFamily="2" charset="2"/>
              </a:rPr>
              <a:t>、</a:t>
            </a:r>
            <a:r>
              <a:rPr lang="en-US" altLang="zh-CN" sz="2000">
                <a:sym typeface="Wingdings" pitchFamily="2" charset="2"/>
              </a:rPr>
              <a:t>ADDB</a:t>
            </a:r>
            <a:r>
              <a:rPr lang="zh-CN" altLang="en-US" sz="2000">
                <a:sym typeface="Wingdings" pitchFamily="2" charset="2"/>
              </a:rPr>
              <a:t>、</a:t>
            </a:r>
            <a:r>
              <a:rPr lang="en-US" altLang="zh-CN" sz="2000">
                <a:sym typeface="Wingdings" pitchFamily="2" charset="2"/>
              </a:rPr>
              <a:t>ADDA</a:t>
            </a:r>
            <a:r>
              <a:rPr lang="zh-CN" altLang="en-US" sz="2000">
                <a:sym typeface="Wingdings" pitchFamily="2" charset="2"/>
              </a:rPr>
              <a:t>＝</a:t>
            </a:r>
            <a:r>
              <a:rPr lang="en-US" altLang="zh-CN" sz="2000">
                <a:sym typeface="Wingdings" pitchFamily="2" charset="2"/>
              </a:rPr>
              <a:t>0</a:t>
            </a:r>
            <a:r>
              <a:rPr lang="zh-CN" altLang="en-US" sz="2000">
                <a:sym typeface="Wingdings" pitchFamily="2" charset="2"/>
              </a:rPr>
              <a:t>）</a:t>
            </a:r>
          </a:p>
          <a:p>
            <a:pPr algn="l">
              <a:buClr>
                <a:schemeClr val="bg2"/>
              </a:buClr>
              <a:buSzPct val="75000"/>
            </a:pPr>
            <a:r>
              <a:rPr lang="en-US" altLang="zh-CN" sz="2000">
                <a:sym typeface="Wingdings" pitchFamily="2" charset="2"/>
              </a:rPr>
              <a:t>RET</a:t>
            </a:r>
            <a:endParaRPr lang="zh-CN" altLang="en-US" sz="2000">
              <a:sym typeface="Wingdings" pitchFamily="2" charset="2"/>
            </a:endParaRPr>
          </a:p>
        </p:txBody>
      </p:sp>
      <p:sp>
        <p:nvSpPr>
          <p:cNvPr id="1208325" name="AutoShape 5"/>
          <p:cNvSpPr>
            <a:spLocks/>
          </p:cNvSpPr>
          <p:nvPr/>
        </p:nvSpPr>
        <p:spPr bwMode="auto">
          <a:xfrm>
            <a:off x="3597275" y="1503363"/>
            <a:ext cx="228600" cy="1135062"/>
          </a:xfrm>
          <a:prstGeom prst="rightBrace">
            <a:avLst>
              <a:gd name="adj1" fmla="val 41377"/>
              <a:gd name="adj2" fmla="val 82519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8326" name="AutoShape 6"/>
          <p:cNvSpPr>
            <a:spLocks/>
          </p:cNvSpPr>
          <p:nvPr/>
        </p:nvSpPr>
        <p:spPr bwMode="auto">
          <a:xfrm>
            <a:off x="3546475" y="2747963"/>
            <a:ext cx="241300" cy="817562"/>
          </a:xfrm>
          <a:prstGeom prst="rightBrace">
            <a:avLst>
              <a:gd name="adj1" fmla="val 28235"/>
              <a:gd name="adj2" fmla="val 67574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8327" name="AutoShape 7"/>
          <p:cNvSpPr>
            <a:spLocks/>
          </p:cNvSpPr>
          <p:nvPr/>
        </p:nvSpPr>
        <p:spPr bwMode="auto">
          <a:xfrm>
            <a:off x="3559175" y="4881563"/>
            <a:ext cx="241300" cy="817562"/>
          </a:xfrm>
          <a:prstGeom prst="rightBrace">
            <a:avLst>
              <a:gd name="adj1" fmla="val 28235"/>
              <a:gd name="adj2" fmla="val 67574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8330" name="AutoShape 10"/>
          <p:cNvSpPr>
            <a:spLocks noChangeArrowheads="1"/>
          </p:cNvSpPr>
          <p:nvPr/>
        </p:nvSpPr>
        <p:spPr bwMode="auto">
          <a:xfrm>
            <a:off x="80963" y="657225"/>
            <a:ext cx="1157287" cy="684213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28575" algn="ctr">
            <a:solidFill>
              <a:srgbClr val="0000FF"/>
            </a:solidFill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循环</a:t>
            </a:r>
          </a:p>
        </p:txBody>
      </p:sp>
      <p:sp>
        <p:nvSpPr>
          <p:cNvPr id="1208331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67625" y="5943600"/>
            <a:ext cx="1076325" cy="50958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8.37</a:t>
            </a:r>
          </a:p>
        </p:txBody>
      </p:sp>
      <p:sp>
        <p:nvSpPr>
          <p:cNvPr id="1208333" name="Line 13"/>
          <p:cNvSpPr>
            <a:spLocks noChangeShapeType="1"/>
          </p:cNvSpPr>
          <p:nvPr/>
        </p:nvSpPr>
        <p:spPr bwMode="auto">
          <a:xfrm flipH="1">
            <a:off x="684213" y="4652963"/>
            <a:ext cx="574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8334" name="Line 14"/>
          <p:cNvSpPr>
            <a:spLocks noChangeShapeType="1"/>
          </p:cNvSpPr>
          <p:nvPr/>
        </p:nvSpPr>
        <p:spPr bwMode="auto">
          <a:xfrm flipV="1">
            <a:off x="684213" y="1341438"/>
            <a:ext cx="0" cy="33115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833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7988" y="765175"/>
            <a:ext cx="431800" cy="431800"/>
          </a:xfrm>
          <a:prstGeom prst="actionButtonBackPrevious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8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08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08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08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083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30" grpId="0" animBg="1"/>
      <p:bldP spid="1208333" grpId="0" animBg="1"/>
      <p:bldP spid="120833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Text Box 2"/>
          <p:cNvSpPr txBox="1">
            <a:spLocks noChangeArrowheads="1"/>
          </p:cNvSpPr>
          <p:nvPr/>
        </p:nvSpPr>
        <p:spPr bwMode="auto">
          <a:xfrm>
            <a:off x="2051050" y="6284913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bg2"/>
                </a:solidFill>
              </a:rPr>
              <a:t>图</a:t>
            </a:r>
            <a:r>
              <a:rPr kumimoji="1" lang="en-US" altLang="zh-CN">
                <a:solidFill>
                  <a:schemeClr val="bg2"/>
                </a:solidFill>
              </a:rPr>
              <a:t>8.37b  ADC0809</a:t>
            </a:r>
            <a:r>
              <a:rPr kumimoji="1" lang="zh-CN" altLang="en-US">
                <a:solidFill>
                  <a:schemeClr val="bg2"/>
                </a:solidFill>
              </a:rPr>
              <a:t>的一种接口电路 </a:t>
            </a:r>
          </a:p>
        </p:txBody>
      </p:sp>
      <p:graphicFrame>
        <p:nvGraphicFramePr>
          <p:cNvPr id="1209347" name="Object 3"/>
          <p:cNvGraphicFramePr>
            <a:graphicFrameLocks noChangeAspect="1"/>
          </p:cNvGraphicFramePr>
          <p:nvPr/>
        </p:nvGraphicFramePr>
        <p:xfrm>
          <a:off x="0" y="68263"/>
          <a:ext cx="8748713" cy="609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49" name="Visio" r:id="rId3" imgW="4174541" imgH="2909143" progId="Visio.Drawing.11">
                  <p:embed/>
                </p:oleObj>
              </mc:Choice>
              <mc:Fallback>
                <p:oleObj name="Visio" r:id="rId3" imgW="4174541" imgH="290914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263"/>
                        <a:ext cx="8748713" cy="609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348" name="Line 4"/>
          <p:cNvSpPr>
            <a:spLocks noChangeShapeType="1"/>
          </p:cNvSpPr>
          <p:nvPr/>
        </p:nvSpPr>
        <p:spPr bwMode="auto">
          <a:xfrm flipH="1">
            <a:off x="323850" y="2924175"/>
            <a:ext cx="5032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9349" name="Line 5"/>
          <p:cNvSpPr>
            <a:spLocks noChangeShapeType="1"/>
          </p:cNvSpPr>
          <p:nvPr/>
        </p:nvSpPr>
        <p:spPr bwMode="auto">
          <a:xfrm flipH="1">
            <a:off x="323850" y="3848100"/>
            <a:ext cx="5032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9350" name="Line 6"/>
          <p:cNvSpPr>
            <a:spLocks noChangeShapeType="1"/>
          </p:cNvSpPr>
          <p:nvPr/>
        </p:nvSpPr>
        <p:spPr bwMode="auto">
          <a:xfrm flipH="1">
            <a:off x="323850" y="4772025"/>
            <a:ext cx="5032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9351" name="Text Box 7"/>
          <p:cNvSpPr txBox="1">
            <a:spLocks noChangeArrowheads="1"/>
          </p:cNvSpPr>
          <p:nvPr/>
        </p:nvSpPr>
        <p:spPr bwMode="auto">
          <a:xfrm>
            <a:off x="355600" y="3136900"/>
            <a:ext cx="368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09352" name="Text Box 8"/>
          <p:cNvSpPr txBox="1">
            <a:spLocks noChangeArrowheads="1"/>
          </p:cNvSpPr>
          <p:nvPr/>
        </p:nvSpPr>
        <p:spPr bwMode="auto">
          <a:xfrm>
            <a:off x="355600" y="2286000"/>
            <a:ext cx="368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09353" name="Text Box 9"/>
          <p:cNvSpPr txBox="1">
            <a:spLocks noChangeArrowheads="1"/>
          </p:cNvSpPr>
          <p:nvPr/>
        </p:nvSpPr>
        <p:spPr bwMode="auto">
          <a:xfrm>
            <a:off x="368300" y="4102100"/>
            <a:ext cx="368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" charset="0"/>
              </a:rPr>
              <a:t>7</a:t>
            </a:r>
          </a:p>
        </p:txBody>
      </p:sp>
      <p:sp>
        <p:nvSpPr>
          <p:cNvPr id="1209354" name="Text Box 10"/>
          <p:cNvSpPr txBox="1">
            <a:spLocks noChangeArrowheads="1"/>
          </p:cNvSpPr>
          <p:nvPr/>
        </p:nvSpPr>
        <p:spPr bwMode="auto">
          <a:xfrm>
            <a:off x="76200" y="5016500"/>
            <a:ext cx="965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8,9,A</a:t>
            </a:r>
          </a:p>
        </p:txBody>
      </p:sp>
      <p:sp>
        <p:nvSpPr>
          <p:cNvPr id="1209355" name="Text Box 11"/>
          <p:cNvSpPr txBox="1">
            <a:spLocks noChangeArrowheads="1"/>
          </p:cNvSpPr>
          <p:nvPr/>
        </p:nvSpPr>
        <p:spPr bwMode="auto">
          <a:xfrm>
            <a:off x="4427538" y="1484313"/>
            <a:ext cx="9525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0078H</a:t>
            </a:r>
          </a:p>
        </p:txBody>
      </p:sp>
      <p:sp>
        <p:nvSpPr>
          <p:cNvPr id="1209356" name="Text Box 12"/>
          <p:cNvSpPr txBox="1">
            <a:spLocks noChangeArrowheads="1"/>
          </p:cNvSpPr>
          <p:nvPr/>
        </p:nvSpPr>
        <p:spPr bwMode="auto">
          <a:xfrm>
            <a:off x="4953000" y="3632200"/>
            <a:ext cx="9525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0079H</a:t>
            </a:r>
          </a:p>
        </p:txBody>
      </p:sp>
      <p:sp>
        <p:nvSpPr>
          <p:cNvPr id="1209357" name="Text Box 13"/>
          <p:cNvSpPr txBox="1">
            <a:spLocks noChangeArrowheads="1"/>
          </p:cNvSpPr>
          <p:nvPr/>
        </p:nvSpPr>
        <p:spPr bwMode="auto">
          <a:xfrm>
            <a:off x="3860800" y="5664200"/>
            <a:ext cx="1143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007AH</a:t>
            </a:r>
          </a:p>
        </p:txBody>
      </p:sp>
      <p:sp>
        <p:nvSpPr>
          <p:cNvPr id="1209358" name="Text Box 14"/>
          <p:cNvSpPr txBox="1">
            <a:spLocks noChangeArrowheads="1"/>
          </p:cNvSpPr>
          <p:nvPr/>
        </p:nvSpPr>
        <p:spPr bwMode="auto">
          <a:xfrm>
            <a:off x="5791200" y="4254500"/>
            <a:ext cx="2921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209360" name="Text Box 16"/>
          <p:cNvSpPr txBox="1">
            <a:spLocks noChangeArrowheads="1"/>
          </p:cNvSpPr>
          <p:nvPr/>
        </p:nvSpPr>
        <p:spPr bwMode="auto">
          <a:xfrm>
            <a:off x="4699000" y="4140200"/>
            <a:ext cx="13335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初始化为</a:t>
            </a:r>
          </a:p>
        </p:txBody>
      </p:sp>
      <p:sp>
        <p:nvSpPr>
          <p:cNvPr id="1209362" name="Text Box 18"/>
          <p:cNvSpPr txBox="1">
            <a:spLocks noChangeArrowheads="1"/>
          </p:cNvSpPr>
          <p:nvPr/>
        </p:nvSpPr>
        <p:spPr bwMode="auto">
          <a:xfrm>
            <a:off x="1979613" y="188913"/>
            <a:ext cx="35290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800080"/>
                </a:solidFill>
              </a:rPr>
              <a:t>OE</a:t>
            </a:r>
            <a:r>
              <a:rPr lang="zh-CN" altLang="en-US">
                <a:solidFill>
                  <a:srgbClr val="800080"/>
                </a:solidFill>
              </a:rPr>
              <a:t>的另一种控制方式：</a:t>
            </a:r>
          </a:p>
        </p:txBody>
      </p:sp>
      <p:sp>
        <p:nvSpPr>
          <p:cNvPr id="1209363" name="AutoShape 1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85113" y="5949950"/>
            <a:ext cx="1076325" cy="50958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8.37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B008E8-EC93-4ABA-BF8E-B539008A7C88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1233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/>
          <a:lstStyle/>
          <a:p>
            <a:pPr marL="444500" indent="-444500">
              <a:spcBef>
                <a:spcPct val="10000"/>
              </a:spcBef>
              <a:buFont typeface="Wingdings" pitchFamily="2" charset="2"/>
              <a:buNone/>
            </a:pPr>
            <a:endParaRPr lang="zh-CN" altLang="en-US" sz="2800" b="1">
              <a:latin typeface="Times New Roman" pitchFamily="18" charset="0"/>
            </a:endParaRPr>
          </a:p>
        </p:txBody>
      </p:sp>
      <p:sp>
        <p:nvSpPr>
          <p:cNvPr id="123392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三、数据监测与控制系统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9" name="Text Box 5"/>
          <p:cNvSpPr txBox="1">
            <a:spLocks noChangeArrowheads="1"/>
          </p:cNvSpPr>
          <p:nvPr/>
        </p:nvSpPr>
        <p:spPr bwMode="auto">
          <a:xfrm>
            <a:off x="2738438" y="6200775"/>
            <a:ext cx="442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chemeClr val="bg2"/>
                </a:solidFill>
              </a:rPr>
              <a:t>图</a:t>
            </a:r>
            <a:r>
              <a:rPr kumimoji="1" lang="en-US" altLang="zh-CN" sz="2000">
                <a:solidFill>
                  <a:schemeClr val="bg2"/>
                </a:solidFill>
              </a:rPr>
              <a:t>8.38   </a:t>
            </a:r>
            <a:r>
              <a:rPr kumimoji="1" lang="zh-CN" altLang="en-US" sz="2000">
                <a:solidFill>
                  <a:schemeClr val="bg2"/>
                </a:solidFill>
              </a:rPr>
              <a:t>数据监测与控制系统示意图 </a:t>
            </a:r>
          </a:p>
        </p:txBody>
      </p:sp>
      <p:graphicFrame>
        <p:nvGraphicFramePr>
          <p:cNvPr id="1234950" name="Object 6"/>
          <p:cNvGraphicFramePr>
            <a:graphicFrameLocks noChangeAspect="1"/>
          </p:cNvGraphicFramePr>
          <p:nvPr/>
        </p:nvGraphicFramePr>
        <p:xfrm>
          <a:off x="0" y="341313"/>
          <a:ext cx="9144000" cy="576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52" name="Visio" r:id="rId3" imgW="4961331" imgH="3124996" progId="Visio.Drawing.11">
                  <p:embed/>
                </p:oleObj>
              </mc:Choice>
              <mc:Fallback>
                <p:oleObj name="Visio" r:id="rId3" imgW="4961331" imgH="3124996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1313"/>
                        <a:ext cx="9144000" cy="576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2E897-B5DA-463B-84A3-8BF0450A43D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217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）梯形</a:t>
            </a:r>
            <a:r>
              <a:rPr lang="en-US" altLang="zh-CN" sz="2800" b="1"/>
              <a:t>R-2R</a:t>
            </a:r>
            <a:r>
              <a:rPr lang="zh-CN" altLang="en-US" sz="2800" b="1"/>
              <a:t>解码网（倒</a:t>
            </a:r>
            <a:r>
              <a:rPr lang="en-US" altLang="zh-CN" sz="2800" b="1"/>
              <a:t>T</a:t>
            </a:r>
            <a:r>
              <a:rPr lang="zh-CN" altLang="en-US" sz="2800" b="1"/>
              <a:t>形电阻网络）</a:t>
            </a:r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/>
              <a:t>	以</a:t>
            </a:r>
            <a:r>
              <a:rPr lang="en-US" altLang="zh-CN" sz="2800" b="1"/>
              <a:t>4</a:t>
            </a:r>
            <a:r>
              <a:rPr lang="zh-CN" altLang="en-US" sz="2800" b="1"/>
              <a:t>位</a:t>
            </a:r>
            <a:r>
              <a:rPr lang="en-US" altLang="zh-CN" sz="2800" b="1"/>
              <a:t>D/A</a:t>
            </a:r>
            <a:r>
              <a:rPr lang="zh-CN" altLang="en-US" sz="2800" b="1"/>
              <a:t>转换器为例</a:t>
            </a: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原理</a:t>
            </a:r>
          </a:p>
        </p:txBody>
      </p:sp>
      <p:graphicFrame>
        <p:nvGraphicFramePr>
          <p:cNvPr id="1217542" name="Object 6"/>
          <p:cNvGraphicFramePr>
            <a:graphicFrameLocks noChangeAspect="1"/>
          </p:cNvGraphicFramePr>
          <p:nvPr/>
        </p:nvGraphicFramePr>
        <p:xfrm>
          <a:off x="466725" y="3097213"/>
          <a:ext cx="7418388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44" name="Visio" r:id="rId3" imgW="6085885" imgH="1868799" progId="Visio.Drawing.11">
                  <p:embed/>
                </p:oleObj>
              </mc:Choice>
              <mc:Fallback>
                <p:oleObj name="Visio" r:id="rId3" imgW="6085885" imgH="1868799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097213"/>
                        <a:ext cx="7418388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6DE563-C127-4FE8-9876-FE0E82F48E49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215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）梯形</a:t>
            </a:r>
            <a:r>
              <a:rPr lang="en-US" altLang="zh-CN" sz="2800" b="1"/>
              <a:t>R-2R</a:t>
            </a:r>
            <a:r>
              <a:rPr lang="zh-CN" altLang="en-US" sz="2800" b="1"/>
              <a:t>解码网（倒</a:t>
            </a:r>
            <a:r>
              <a:rPr lang="en-US" altLang="zh-CN" sz="2800" b="1"/>
              <a:t>T</a:t>
            </a:r>
            <a:r>
              <a:rPr lang="zh-CN" altLang="en-US" sz="2800" b="1"/>
              <a:t>形电阻网络）</a:t>
            </a:r>
          </a:p>
          <a:p>
            <a:pPr marL="444500" indent="-444500"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800" b="1"/>
              <a:t>	以</a:t>
            </a:r>
            <a:r>
              <a:rPr lang="en-US" altLang="zh-CN" sz="2800" b="1"/>
              <a:t>4</a:t>
            </a:r>
            <a:r>
              <a:rPr lang="zh-CN" altLang="en-US" sz="2800" b="1"/>
              <a:t>位</a:t>
            </a:r>
            <a:r>
              <a:rPr lang="en-US" altLang="zh-CN" sz="2800" b="1"/>
              <a:t>D/A</a:t>
            </a:r>
            <a:r>
              <a:rPr lang="zh-CN" altLang="en-US" sz="2800" b="1"/>
              <a:t>转换器为例</a:t>
            </a:r>
          </a:p>
        </p:txBody>
      </p:sp>
      <p:sp>
        <p:nvSpPr>
          <p:cNvPr id="121549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8.1.4  A/D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与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D/A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变换器接口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一、数字到模拟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800" b="1">
                <a:solidFill>
                  <a:srgbClr val="D60093"/>
                </a:solidFill>
                <a:ea typeface="黑体" pitchFamily="2" charset="-122"/>
              </a:rPr>
              <a:t>D/A</a:t>
            </a:r>
            <a:r>
              <a:rPr lang="en-US" altLang="zh-CN" sz="2800" b="1">
                <a:solidFill>
                  <a:srgbClr val="D60093"/>
                </a:solidFill>
                <a:latin typeface="宋体" charset="-122"/>
              </a:rPr>
              <a:t>)</a:t>
            </a:r>
            <a:r>
              <a:rPr lang="zh-CN" altLang="en-US" sz="2800" b="1">
                <a:solidFill>
                  <a:srgbClr val="D60093"/>
                </a:solidFill>
                <a:ea typeface="黑体" pitchFamily="2" charset="-122"/>
              </a:rPr>
              <a:t>变换器    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原理</a:t>
            </a:r>
          </a:p>
        </p:txBody>
      </p:sp>
      <p:graphicFrame>
        <p:nvGraphicFramePr>
          <p:cNvPr id="1215505" name="Object 17"/>
          <p:cNvGraphicFramePr>
            <a:graphicFrameLocks noChangeAspect="1"/>
          </p:cNvGraphicFramePr>
          <p:nvPr/>
        </p:nvGraphicFramePr>
        <p:xfrm>
          <a:off x="179388" y="2289175"/>
          <a:ext cx="8785225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07" name="Visio" r:id="rId3" imgW="8567634" imgH="3991288" progId="Visio.Drawing.11">
                  <p:embed/>
                </p:oleObj>
              </mc:Choice>
              <mc:Fallback>
                <p:oleObj name="Visio" r:id="rId3" imgW="8567634" imgH="3991288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89175"/>
                        <a:ext cx="8785225" cy="409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5506" name="AutoShape 1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2450" y="4508500"/>
            <a:ext cx="576263" cy="576263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CBA9B1-676F-4DAC-A3A1-A964B6E38564}" type="slidenum">
              <a:rPr lang="zh-CN" altLang="en-US"/>
              <a:pPr/>
              <a:t>9</a:t>
            </a:fld>
            <a:endParaRPr lang="en-US" altLang="zh-CN"/>
          </a:p>
        </p:txBody>
      </p:sp>
      <p:graphicFrame>
        <p:nvGraphicFramePr>
          <p:cNvPr id="1218565" name="Object 5"/>
          <p:cNvGraphicFramePr>
            <a:graphicFrameLocks noChangeAspect="1"/>
          </p:cNvGraphicFramePr>
          <p:nvPr/>
        </p:nvGraphicFramePr>
        <p:xfrm>
          <a:off x="468313" y="339725"/>
          <a:ext cx="46085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9" name="公式" r:id="rId3" imgW="2184120" imgH="406080" progId="Equation.3">
                  <p:embed/>
                </p:oleObj>
              </mc:Choice>
              <mc:Fallback>
                <p:oleObj name="公式" r:id="rId3" imgW="2184120" imgH="406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9725"/>
                        <a:ext cx="460851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68" name="Object 8"/>
          <p:cNvGraphicFramePr>
            <a:graphicFrameLocks noChangeAspect="1"/>
          </p:cNvGraphicFramePr>
          <p:nvPr/>
        </p:nvGraphicFramePr>
        <p:xfrm>
          <a:off x="5148263" y="333375"/>
          <a:ext cx="36972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0" name="公式" r:id="rId5" imgW="1752480" imgH="444240" progId="Equation.3">
                  <p:embed/>
                </p:oleObj>
              </mc:Choice>
              <mc:Fallback>
                <p:oleObj name="公式" r:id="rId5" imgW="175248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3375"/>
                        <a:ext cx="369728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69" name="Object 9"/>
          <p:cNvGraphicFramePr>
            <a:graphicFrameLocks noChangeAspect="1"/>
          </p:cNvGraphicFramePr>
          <p:nvPr/>
        </p:nvGraphicFramePr>
        <p:xfrm>
          <a:off x="827088" y="1339850"/>
          <a:ext cx="41798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1" name="公式" r:id="rId7" imgW="1981080" imgH="444240" progId="Equation.3">
                  <p:embed/>
                </p:oleObj>
              </mc:Choice>
              <mc:Fallback>
                <p:oleObj name="公式" r:id="rId7" imgW="1981080" imgH="44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39850"/>
                        <a:ext cx="417988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0" name="Object 10"/>
          <p:cNvGraphicFramePr>
            <a:graphicFrameLocks noChangeAspect="1"/>
          </p:cNvGraphicFramePr>
          <p:nvPr/>
        </p:nvGraphicFramePr>
        <p:xfrm>
          <a:off x="5148263" y="1312863"/>
          <a:ext cx="29733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2" name="公式" r:id="rId9" imgW="1409400" imgH="457200" progId="Equation.3">
                  <p:embed/>
                </p:oleObj>
              </mc:Choice>
              <mc:Fallback>
                <p:oleObj name="公式" r:id="rId9" imgW="14094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312863"/>
                        <a:ext cx="2973387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1" name="Object 11"/>
          <p:cNvGraphicFramePr>
            <a:graphicFrameLocks noChangeAspect="1"/>
          </p:cNvGraphicFramePr>
          <p:nvPr/>
        </p:nvGraphicFramePr>
        <p:xfrm>
          <a:off x="468313" y="2466975"/>
          <a:ext cx="60023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3" name="公式" r:id="rId11" imgW="2844720" imgH="457200" progId="Equation.3">
                  <p:embed/>
                </p:oleObj>
              </mc:Choice>
              <mc:Fallback>
                <p:oleObj name="公式" r:id="rId11" imgW="2844720" imgH="457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66975"/>
                        <a:ext cx="600233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2" name="Object 12"/>
          <p:cNvGraphicFramePr>
            <a:graphicFrameLocks noChangeAspect="1"/>
          </p:cNvGraphicFramePr>
          <p:nvPr/>
        </p:nvGraphicFramePr>
        <p:xfrm>
          <a:off x="485775" y="3617913"/>
          <a:ext cx="603091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4" name="公式" r:id="rId13" imgW="2857320" imgH="457200" progId="Equation.3">
                  <p:embed/>
                </p:oleObj>
              </mc:Choice>
              <mc:Fallback>
                <p:oleObj name="公式" r:id="rId13" imgW="285732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3617913"/>
                        <a:ext cx="6030913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80" name="AutoShape 20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2450" y="4508500"/>
            <a:ext cx="576263" cy="576263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26901</TotalTime>
  <Words>2231</Words>
  <Application>Microsoft Office PowerPoint</Application>
  <PresentationFormat>全屏显示(4:3)</PresentationFormat>
  <Paragraphs>842</Paragraphs>
  <Slides>64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黑体</vt:lpstr>
      <vt:lpstr>宋体</vt:lpstr>
      <vt:lpstr>Arial</vt:lpstr>
      <vt:lpstr>Arial Black</vt:lpstr>
      <vt:lpstr>Times New Roman</vt:lpstr>
      <vt:lpstr>Wingdings</vt:lpstr>
      <vt:lpstr>Pixel</vt:lpstr>
      <vt:lpstr>Visio</vt:lpstr>
      <vt:lpstr>公式</vt:lpstr>
      <vt:lpstr>Image</vt:lpstr>
      <vt:lpstr>PowerPoint 演示文稿</vt:lpstr>
      <vt:lpstr>8.1.4  A/D与D/A变换器接口  一、数字到模拟(D/A)变换器</vt:lpstr>
      <vt:lpstr>8.1.4  A/D与D/A变换器接口  一、数字到模拟(D/A)变换器     1. 原理</vt:lpstr>
      <vt:lpstr>8.1.4  A/D与D/A变换器接口  一、数字到模拟(D/A)变换器     1. 原理</vt:lpstr>
      <vt:lpstr>8.1.4  A/D与D/A变换器接口  一、数字到模拟(D/A)变换器     1. 原理</vt:lpstr>
      <vt:lpstr>8.1.4  A/D与D/A变换器接口  一、数字到模拟(D/A)变换器     1. 原理</vt:lpstr>
      <vt:lpstr>8.1.4  A/D与D/A变换器接口  一、数字到模拟(D/A)变换器     1. 原理</vt:lpstr>
      <vt:lpstr>8.1.4  A/D与D/A变换器接口  一、数字到模拟(D/A)变换器     1. 原理</vt:lpstr>
      <vt:lpstr>PowerPoint 演示文稿</vt:lpstr>
      <vt:lpstr>PowerPoint 演示文稿</vt:lpstr>
      <vt:lpstr>8.1.4  A/D与D/A变换器接口  一、数字到模拟(D/A)变换器     2. DAC的技术指标</vt:lpstr>
      <vt:lpstr>8.1.4  A/D与D/A变换器接口  一、数字到模拟(D/A)变换器     3. 典型DAC芯片</vt:lpstr>
      <vt:lpstr>8.1.4  A/D与D/A变换器接口  一、数字到模拟(D/A)变换器     3. 典型DAC芯片</vt:lpstr>
      <vt:lpstr>8.1.4  A/D与D/A变换器接口  一、数字到模拟(D/A)变换器     3. 典型DAC芯片</vt:lpstr>
      <vt:lpstr>8.1.4  A/D与D/A变换器接口  一、数字到模拟(D/A)变换器     3. 典型DAC芯片</vt:lpstr>
      <vt:lpstr>8.1.4  A/D与D/A变换器接口  一、数字到模拟(D/A)变换器     3. 典型DAC芯片</vt:lpstr>
      <vt:lpstr>8.1.4  A/D与D/A变换器接口  一、数字到模拟(D/A)变换器     3. 典型DAC芯片</vt:lpstr>
      <vt:lpstr>8.1.4  A/D与D/A变换器接口  一、数字到模拟(D/A)变换器     3. 典型DAC芯片</vt:lpstr>
      <vt:lpstr>8.1.4  A/D与D/A变换器接口  一、数字到模拟(D/A)变换器     3. 典型DAC芯片</vt:lpstr>
      <vt:lpstr>PowerPoint 演示文稿</vt:lpstr>
      <vt:lpstr>PowerPoint 演示文稿</vt:lpstr>
      <vt:lpstr>8.1.4  A/D与D/A变换器接口  一、数字到模拟(D/A)变换器     3. 典型DAC芯片</vt:lpstr>
      <vt:lpstr>PowerPoint 演示文稿</vt:lpstr>
      <vt:lpstr>8.1.4  A/D与D/A变换器接口  一、数字到模拟(D/A)变换器     3. 典型DAC芯片</vt:lpstr>
      <vt:lpstr>PowerPoint 演示文稿</vt:lpstr>
      <vt:lpstr>8.1.4  A/D与D/A变换器接口  二、模拟到数字(A/D)变换器</vt:lpstr>
      <vt:lpstr>8.1.4  A/D与D/A变换器接口  二、模拟到数字(A/D)变换器    1. 工作原理、结构</vt:lpstr>
      <vt:lpstr>8.1.4  A/D与D/A变换器接口  二、模拟到数字(A/D)变换器    1. 工作原理、结构</vt:lpstr>
      <vt:lpstr>PowerPoint 演示文稿</vt:lpstr>
      <vt:lpstr>8.1.4  A/D与D/A变换器接口  二、模拟到数字(A/D)变换器    1. 工作原理、结构</vt:lpstr>
      <vt:lpstr>8.1.4  A/D与D/A变换器接口  二、模拟到数字(A/D)变换器    1. 工作原理、结构</vt:lpstr>
      <vt:lpstr>8.1.4  A/D与D/A变换器接口  二、模拟到数字(A/D)变换器    1. 工作原理、结构</vt:lpstr>
      <vt:lpstr>8.1.4  A/D与D/A变换器接口  二、模拟到数字(A/D)变换器    2. 技术指标</vt:lpstr>
      <vt:lpstr>8.1.4  A/D与D/A变换器接口  二、模拟到数字(A/D)变换器    2. 技术指标</vt:lpstr>
      <vt:lpstr>8.1.4  A/D与D/A变换器接口  二、模拟到数字(A/D)变换器    2. 技术指标</vt:lpstr>
      <vt:lpstr>8.1.4  A/D与D/A变换器接口  二、模拟到数字(A/D)变换器    2. 技术指标</vt:lpstr>
      <vt:lpstr>8.1.4  A/D与D/A变换器接口  二、模拟到数字(A/D)变换器    2. 技术指标</vt:lpstr>
      <vt:lpstr>8.1.4  A/D与D/A变换器接口  二、模拟到数字(A/D)变换器    3. 芯片及应用</vt:lpstr>
      <vt:lpstr>PowerPoint 演示文稿</vt:lpstr>
      <vt:lpstr>8.1.4  A/D与D/A变换器接口  二、模拟到数字(A/D)变换器   3. 芯片及应用</vt:lpstr>
      <vt:lpstr>8.1.4  A/D与D/A变换器接口  二、模拟到数字(A/D)变换器   3. 芯片及应用</vt:lpstr>
      <vt:lpstr>8.1.4  A/D与D/A变换器接口  二、模拟到数字(A/D)变换器   3. 芯片及应用</vt:lpstr>
      <vt:lpstr>8.1.4  A/D与D/A变换器接口  二、模拟到数字(A/D)变换器   3. 芯片及应用</vt:lpstr>
      <vt:lpstr>8.1.4  A/D与D/A变换器接口  二、模拟到数字(A/D)变换器   3. 芯片及应用</vt:lpstr>
      <vt:lpstr>8.1.4  A/D与D/A变换器接口  二、模拟到数字(A/D)变换器   3. 芯片及应用</vt:lpstr>
      <vt:lpstr>8.1.4  A/D与D/A变换器接口  二、模拟到数字(A/D)变换器   3. 芯片及应用</vt:lpstr>
      <vt:lpstr>8.1.4  A/D与D/A变换器接口  二、模拟到数字(A/D)变换器   3. 芯片及应用</vt:lpstr>
      <vt:lpstr>8.1.4  A/D与D/A变换器接口  二、模拟到数字(A/D)变换器   3. 芯片及应用</vt:lpstr>
      <vt:lpstr>8.1.4  A/D与D/A变换器接口  二、模拟到数字(A/D)变换器   3. 芯片及应用</vt:lpstr>
      <vt:lpstr>PowerPoint 演示文稿</vt:lpstr>
      <vt:lpstr>8.1.4  A/D与D/A变换器接口  二、模拟到数字(A/D)变换器   3. 芯片及应用</vt:lpstr>
      <vt:lpstr>PowerPoint 演示文稿</vt:lpstr>
      <vt:lpstr>PowerPoint 演示文稿</vt:lpstr>
      <vt:lpstr>8.1.4  A/D与D/A变换器接口  二、模拟到数字(A/D)变换器   3. 芯片及应用</vt:lpstr>
      <vt:lpstr>8.1.4  A/D与D/A变换器接口  二、模拟到数字(A/D)变换器   3. 芯片及应用</vt:lpstr>
      <vt:lpstr>8.1.4  A/D与D/A变换器接口  二、模拟到数字(A/D)变换器   3. 芯片及应用</vt:lpstr>
      <vt:lpstr>8.1.4  A/D与D/A变换器接口  二、模拟到数字(A/D)变换器   3. 芯片及应用</vt:lpstr>
      <vt:lpstr>8.1.4  A/D与D/A变换器接口  二、模拟到数字(A/D)变换器   3. 芯片及应用</vt:lpstr>
      <vt:lpstr>PowerPoint 演示文稿</vt:lpstr>
      <vt:lpstr>PowerPoint 演示文稿</vt:lpstr>
      <vt:lpstr>PowerPoint 演示文稿</vt:lpstr>
      <vt:lpstr>PowerPoint 演示文稿</vt:lpstr>
      <vt:lpstr>8.1.4  A/D与D/A变换器接口  三、数据监测与控制系统</vt:lpstr>
      <vt:lpstr>PowerPoint 演示文稿</vt:lpstr>
    </vt:vector>
  </TitlesOfParts>
  <Company>西安电子科技大学 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微机原理及接口技术</dc:title>
  <dc:subject>第8章 基于总线的I/O接口设计</dc:subject>
  <dc:creator>车向泉</dc:creator>
  <dc:description>=====================_x000d_
基于ISA总线的I/O设计：_x000d_
4.A/D变换器接口_x000d_
  D/A变换器接口</dc:description>
  <cp:lastModifiedBy>车向泉</cp:lastModifiedBy>
  <cp:revision>930</cp:revision>
  <dcterms:created xsi:type="dcterms:W3CDTF">1601-01-01T00:00:00Z</dcterms:created>
  <dcterms:modified xsi:type="dcterms:W3CDTF">2017-12-18T13:00:40Z</dcterms:modified>
</cp:coreProperties>
</file>