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471" r:id="rId2"/>
    <p:sldId id="553" r:id="rId3"/>
    <p:sldId id="532" r:id="rId4"/>
    <p:sldId id="533" r:id="rId5"/>
    <p:sldId id="534" r:id="rId6"/>
    <p:sldId id="550" r:id="rId7"/>
    <p:sldId id="535" r:id="rId8"/>
    <p:sldId id="536" r:id="rId9"/>
    <p:sldId id="552" r:id="rId10"/>
    <p:sldId id="537" r:id="rId11"/>
    <p:sldId id="538" r:id="rId12"/>
    <p:sldId id="539" r:id="rId13"/>
    <p:sldId id="543" r:id="rId14"/>
    <p:sldId id="544" r:id="rId15"/>
    <p:sldId id="540" r:id="rId16"/>
    <p:sldId id="541" r:id="rId17"/>
    <p:sldId id="542" r:id="rId18"/>
    <p:sldId id="549" r:id="rId19"/>
    <p:sldId id="551" r:id="rId20"/>
    <p:sldId id="545" r:id="rId21"/>
    <p:sldId id="546" r:id="rId22"/>
    <p:sldId id="547" r:id="rId23"/>
    <p:sldId id="548" r:id="rId24"/>
    <p:sldId id="554" r:id="rId25"/>
    <p:sldId id="556" r:id="rId26"/>
    <p:sldId id="557" r:id="rId27"/>
    <p:sldId id="558" r:id="rId28"/>
    <p:sldId id="559" r:id="rId29"/>
    <p:sldId id="566" r:id="rId30"/>
    <p:sldId id="560" r:id="rId31"/>
    <p:sldId id="561" r:id="rId32"/>
    <p:sldId id="562" r:id="rId33"/>
    <p:sldId id="565" r:id="rId34"/>
    <p:sldId id="568" r:id="rId35"/>
    <p:sldId id="580" r:id="rId36"/>
    <p:sldId id="582" r:id="rId37"/>
    <p:sldId id="583" r:id="rId38"/>
    <p:sldId id="584" r:id="rId39"/>
    <p:sldId id="585" r:id="rId40"/>
    <p:sldId id="569" r:id="rId41"/>
    <p:sldId id="570" r:id="rId42"/>
    <p:sldId id="573" r:id="rId43"/>
    <p:sldId id="575" r:id="rId44"/>
    <p:sldId id="578" r:id="rId45"/>
    <p:sldId id="579" r:id="rId46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99"/>
    <a:srgbClr val="0000FF"/>
    <a:srgbClr val="FF6600"/>
    <a:srgbClr val="FFFF00"/>
    <a:srgbClr val="FF0066"/>
    <a:srgbClr val="3366FF"/>
    <a:srgbClr val="6699FF"/>
    <a:srgbClr val="FF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59" autoAdjust="0"/>
    <p:restoredTop sz="97553" autoAdjust="0"/>
  </p:normalViewPr>
  <p:slideViewPr>
    <p:cSldViewPr>
      <p:cViewPr varScale="1">
        <p:scale>
          <a:sx n="109" d="100"/>
          <a:sy n="109" d="100"/>
        </p:scale>
        <p:origin x="2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6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160"/>
        <p:guide pos="288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/>
            </a:lvl1pPr>
          </a:lstStyle>
          <a:p>
            <a:fld id="{003DE0C2-10EE-4CF6-B02D-03408E7440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485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fld id="{99623047-64A7-42B5-8E9A-B8FB2774F8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033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92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6166493-2807-441E-A8A8-D2B6D8BCED6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4BFD4E-8DB8-47A0-944E-A9F4060BA6C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6A644C-0812-455A-AEA1-660277D407A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0B3C1F-608E-4C16-86C2-461097FED35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6EA18-F953-418F-A6EE-78202043858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FAC7CB-29FC-4B0D-84F5-7F4B7FFEA54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3412B5-478D-4595-8114-00676A3F041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93F06-0840-4613-ABC3-3A00C846377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5E55B-83CB-4756-A3B2-B00261E6EFB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E984CB-1F89-48F8-8DA4-CADE081A282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19205-67A5-4450-B723-E0875B14011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latin typeface="Arial Black" pitchFamily="34" charset="0"/>
              </a:defRPr>
            </a:lvl1pPr>
          </a:lstStyle>
          <a:p>
            <a:fld id="{FC0B51F9-A3BB-4904-98DB-4E9B762C89B6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slide" Target="slide28.x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00213"/>
            <a:ext cx="7883525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ea typeface="黑体" pitchFamily="2" charset="-122"/>
              </a:rPr>
              <a:t>微机原理及接口技术</a:t>
            </a:r>
            <a:endParaRPr lang="zh-CN" altLang="en-US" sz="4400">
              <a:solidFill>
                <a:srgbClr val="FFFF00"/>
              </a:solidFill>
              <a:ea typeface="黑体" pitchFamily="2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7200">
                <a:solidFill>
                  <a:srgbClr val="FFFFFF"/>
                </a:solidFill>
                <a:ea typeface="黑体" pitchFamily="2" charset="-122"/>
              </a:rPr>
              <a:t>8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章  基于总线的</a:t>
            </a:r>
            <a:r>
              <a:rPr lang="en-US" altLang="zh-CN" sz="4000">
                <a:solidFill>
                  <a:srgbClr val="FFFFFF"/>
                </a:solidFill>
                <a:ea typeface="黑体" pitchFamily="2" charset="-122"/>
              </a:rPr>
              <a:t>I/O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接口设计</a:t>
            </a:r>
            <a:endParaRPr lang="en-US" altLang="zh-CN" sz="400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1126403" name="Rectangle 3"/>
          <p:cNvSpPr>
            <a:spLocks noChangeArrowheads="1"/>
          </p:cNvSpPr>
          <p:nvPr/>
        </p:nvSpPr>
        <p:spPr bwMode="auto">
          <a:xfrm>
            <a:off x="1619250" y="4437063"/>
            <a:ext cx="73453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8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8.1  </a:t>
            </a:r>
            <a:r>
              <a:rPr lang="zh-CN" altLang="en-US" sz="38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基于</a:t>
            </a:r>
            <a:r>
              <a:rPr lang="en-US" altLang="zh-CN" sz="38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ISA</a:t>
            </a:r>
            <a:r>
              <a:rPr lang="zh-CN" altLang="en-US" sz="38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总线的</a:t>
            </a:r>
            <a:r>
              <a:rPr lang="en-US" altLang="zh-CN" sz="38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I/O</a:t>
            </a:r>
            <a:r>
              <a:rPr lang="zh-CN" altLang="en-US" sz="38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接口设计</a:t>
            </a:r>
          </a:p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40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8.1.5  </a:t>
            </a:r>
            <a:r>
              <a:rPr lang="zh-CN" altLang="en-US" sz="340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步进电机接口</a:t>
            </a:r>
            <a:endParaRPr lang="en-US" altLang="zh-CN" sz="420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pic>
        <p:nvPicPr>
          <p:cNvPr id="11264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5229225"/>
            <a:ext cx="1819275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66AE3-9758-4DAE-BA33-1558C9EAEFFA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270786" name="Text Box 2"/>
          <p:cNvSpPr txBox="1">
            <a:spLocks noChangeArrowheads="1"/>
          </p:cNvSpPr>
          <p:nvPr/>
        </p:nvSpPr>
        <p:spPr bwMode="auto">
          <a:xfrm>
            <a:off x="395288" y="388938"/>
            <a:ext cx="681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③ 工作过程</a:t>
            </a:r>
          </a:p>
        </p:txBody>
      </p:sp>
      <p:grpSp>
        <p:nvGrpSpPr>
          <p:cNvPr id="1270787" name="Group 3"/>
          <p:cNvGrpSpPr>
            <a:grpSpLocks/>
          </p:cNvGrpSpPr>
          <p:nvPr/>
        </p:nvGrpSpPr>
        <p:grpSpPr bwMode="auto">
          <a:xfrm>
            <a:off x="1033463" y="1049338"/>
            <a:ext cx="3009900" cy="2971800"/>
            <a:chOff x="1512" y="1392"/>
            <a:chExt cx="1896" cy="1872"/>
          </a:xfrm>
        </p:grpSpPr>
        <p:sp>
          <p:nvSpPr>
            <p:cNvPr id="1270788" name="Oval 4"/>
            <p:cNvSpPr>
              <a:spLocks noChangeArrowheads="1"/>
            </p:cNvSpPr>
            <p:nvPr/>
          </p:nvSpPr>
          <p:spPr bwMode="auto">
            <a:xfrm>
              <a:off x="1716" y="1620"/>
              <a:ext cx="1488" cy="14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789" name="Oval 5"/>
            <p:cNvSpPr>
              <a:spLocks noChangeArrowheads="1"/>
            </p:cNvSpPr>
            <p:nvPr/>
          </p:nvSpPr>
          <p:spPr bwMode="auto">
            <a:xfrm>
              <a:off x="1512" y="1392"/>
              <a:ext cx="1896" cy="18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0790" name="Group 6"/>
            <p:cNvGrpSpPr>
              <a:grpSpLocks/>
            </p:cNvGrpSpPr>
            <p:nvPr/>
          </p:nvGrpSpPr>
          <p:grpSpPr bwMode="auto">
            <a:xfrm>
              <a:off x="2365" y="1513"/>
              <a:ext cx="192" cy="425"/>
              <a:chOff x="2365" y="1513"/>
              <a:chExt cx="192" cy="425"/>
            </a:xfrm>
          </p:grpSpPr>
          <p:sp>
            <p:nvSpPr>
              <p:cNvPr id="1270791" name="Rectangle 7"/>
              <p:cNvSpPr>
                <a:spLocks noChangeArrowheads="1"/>
              </p:cNvSpPr>
              <p:nvPr/>
            </p:nvSpPr>
            <p:spPr bwMode="auto">
              <a:xfrm>
                <a:off x="2365" y="1619"/>
                <a:ext cx="192" cy="3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92" name="Rectangle 8"/>
              <p:cNvSpPr>
                <a:spLocks noChangeArrowheads="1"/>
              </p:cNvSpPr>
              <p:nvPr/>
            </p:nvSpPr>
            <p:spPr bwMode="auto">
              <a:xfrm>
                <a:off x="2374" y="1513"/>
                <a:ext cx="169" cy="1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793" name="Group 9"/>
            <p:cNvGrpSpPr>
              <a:grpSpLocks/>
            </p:cNvGrpSpPr>
            <p:nvPr/>
          </p:nvGrpSpPr>
          <p:grpSpPr bwMode="auto">
            <a:xfrm flipV="1">
              <a:off x="2370" y="2744"/>
              <a:ext cx="192" cy="425"/>
              <a:chOff x="2365" y="1513"/>
              <a:chExt cx="192" cy="425"/>
            </a:xfrm>
          </p:grpSpPr>
          <p:sp>
            <p:nvSpPr>
              <p:cNvPr id="1270794" name="Rectangle 10"/>
              <p:cNvSpPr>
                <a:spLocks noChangeArrowheads="1"/>
              </p:cNvSpPr>
              <p:nvPr/>
            </p:nvSpPr>
            <p:spPr bwMode="auto">
              <a:xfrm>
                <a:off x="2365" y="1619"/>
                <a:ext cx="192" cy="3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95" name="Rectangle 11"/>
              <p:cNvSpPr>
                <a:spLocks noChangeArrowheads="1"/>
              </p:cNvSpPr>
              <p:nvPr/>
            </p:nvSpPr>
            <p:spPr bwMode="auto">
              <a:xfrm>
                <a:off x="2374" y="1513"/>
                <a:ext cx="169" cy="1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796" name="Group 12"/>
            <p:cNvGrpSpPr>
              <a:grpSpLocks/>
            </p:cNvGrpSpPr>
            <p:nvPr/>
          </p:nvGrpSpPr>
          <p:grpSpPr bwMode="auto">
            <a:xfrm rot="14350388" flipV="1">
              <a:off x="2883" y="1822"/>
              <a:ext cx="192" cy="425"/>
              <a:chOff x="2365" y="1513"/>
              <a:chExt cx="192" cy="425"/>
            </a:xfrm>
          </p:grpSpPr>
          <p:sp>
            <p:nvSpPr>
              <p:cNvPr id="1270797" name="Rectangle 13"/>
              <p:cNvSpPr>
                <a:spLocks noChangeArrowheads="1"/>
              </p:cNvSpPr>
              <p:nvPr/>
            </p:nvSpPr>
            <p:spPr bwMode="auto">
              <a:xfrm>
                <a:off x="2365" y="1619"/>
                <a:ext cx="192" cy="3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98" name="Rectangle 14"/>
              <p:cNvSpPr>
                <a:spLocks noChangeArrowheads="1"/>
              </p:cNvSpPr>
              <p:nvPr/>
            </p:nvSpPr>
            <p:spPr bwMode="auto">
              <a:xfrm>
                <a:off x="2374" y="1513"/>
                <a:ext cx="169" cy="1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799" name="Group 15"/>
            <p:cNvGrpSpPr>
              <a:grpSpLocks/>
            </p:cNvGrpSpPr>
            <p:nvPr/>
          </p:nvGrpSpPr>
          <p:grpSpPr bwMode="auto">
            <a:xfrm rot="-3733195">
              <a:off x="1822" y="1817"/>
              <a:ext cx="192" cy="425"/>
              <a:chOff x="2365" y="1513"/>
              <a:chExt cx="192" cy="425"/>
            </a:xfrm>
          </p:grpSpPr>
          <p:sp>
            <p:nvSpPr>
              <p:cNvPr id="1270800" name="Rectangle 16"/>
              <p:cNvSpPr>
                <a:spLocks noChangeArrowheads="1"/>
              </p:cNvSpPr>
              <p:nvPr/>
            </p:nvSpPr>
            <p:spPr bwMode="auto">
              <a:xfrm>
                <a:off x="2365" y="1619"/>
                <a:ext cx="192" cy="3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01" name="Rectangle 17"/>
              <p:cNvSpPr>
                <a:spLocks noChangeArrowheads="1"/>
              </p:cNvSpPr>
              <p:nvPr/>
            </p:nvSpPr>
            <p:spPr bwMode="auto">
              <a:xfrm>
                <a:off x="2374" y="1513"/>
                <a:ext cx="169" cy="1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802" name="Group 18"/>
            <p:cNvGrpSpPr>
              <a:grpSpLocks/>
            </p:cNvGrpSpPr>
            <p:nvPr/>
          </p:nvGrpSpPr>
          <p:grpSpPr bwMode="auto">
            <a:xfrm rot="7249612">
              <a:off x="2901" y="2426"/>
              <a:ext cx="192" cy="425"/>
              <a:chOff x="2365" y="1513"/>
              <a:chExt cx="192" cy="425"/>
            </a:xfrm>
          </p:grpSpPr>
          <p:sp>
            <p:nvSpPr>
              <p:cNvPr id="1270803" name="Rectangle 19"/>
              <p:cNvSpPr>
                <a:spLocks noChangeArrowheads="1"/>
              </p:cNvSpPr>
              <p:nvPr/>
            </p:nvSpPr>
            <p:spPr bwMode="auto">
              <a:xfrm>
                <a:off x="2365" y="1619"/>
                <a:ext cx="192" cy="3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04" name="Rectangle 20"/>
              <p:cNvSpPr>
                <a:spLocks noChangeArrowheads="1"/>
              </p:cNvSpPr>
              <p:nvPr/>
            </p:nvSpPr>
            <p:spPr bwMode="auto">
              <a:xfrm>
                <a:off x="2374" y="1513"/>
                <a:ext cx="169" cy="1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805" name="Group 21"/>
            <p:cNvGrpSpPr>
              <a:grpSpLocks/>
            </p:cNvGrpSpPr>
            <p:nvPr/>
          </p:nvGrpSpPr>
          <p:grpSpPr bwMode="auto">
            <a:xfrm rot="3733195" flipV="1">
              <a:off x="1814" y="2446"/>
              <a:ext cx="192" cy="425"/>
              <a:chOff x="2365" y="1513"/>
              <a:chExt cx="192" cy="425"/>
            </a:xfrm>
          </p:grpSpPr>
          <p:sp>
            <p:nvSpPr>
              <p:cNvPr id="1270806" name="Rectangle 22"/>
              <p:cNvSpPr>
                <a:spLocks noChangeArrowheads="1"/>
              </p:cNvSpPr>
              <p:nvPr/>
            </p:nvSpPr>
            <p:spPr bwMode="auto">
              <a:xfrm>
                <a:off x="2365" y="1619"/>
                <a:ext cx="192" cy="3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07" name="Rectangle 23"/>
              <p:cNvSpPr>
                <a:spLocks noChangeArrowheads="1"/>
              </p:cNvSpPr>
              <p:nvPr/>
            </p:nvSpPr>
            <p:spPr bwMode="auto">
              <a:xfrm>
                <a:off x="2374" y="1513"/>
                <a:ext cx="169" cy="1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70809" name="Text Box 25"/>
          <p:cNvSpPr txBox="1">
            <a:spLocks noChangeArrowheads="1"/>
          </p:cNvSpPr>
          <p:nvPr/>
        </p:nvSpPr>
        <p:spPr bwMode="auto">
          <a:xfrm>
            <a:off x="1050925" y="3989388"/>
            <a:ext cx="7605713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化，吸引转子，使转子的位置力图使通电相磁路的磁阻最小，使转、定子的齿对齐停止转动。</a:t>
            </a:r>
          </a:p>
        </p:txBody>
      </p:sp>
      <p:sp>
        <p:nvSpPr>
          <p:cNvPr id="1270810" name="Text Box 26"/>
          <p:cNvSpPr txBox="1">
            <a:spLocks noChangeArrowheads="1"/>
          </p:cNvSpPr>
          <p:nvPr/>
        </p:nvSpPr>
        <p:spPr bwMode="auto">
          <a:xfrm>
            <a:off x="4622800" y="936625"/>
            <a:ext cx="4054475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Tx/>
              <a:buFontTx/>
              <a:buNone/>
            </a:pPr>
            <a:r>
              <a:rPr kumimoji="1" lang="en-US" altLang="zh-CN" sz="2800" i="1"/>
              <a:t>A </a:t>
            </a:r>
            <a:r>
              <a:rPr kumimoji="1" lang="zh-CN" altLang="en-US" sz="2800">
                <a:latin typeface="宋体" charset="-122"/>
              </a:rPr>
              <a:t>相通电，</a:t>
            </a:r>
            <a:r>
              <a:rPr kumimoji="1" lang="en-US" altLang="zh-CN" sz="2800" i="1"/>
              <a:t>A </a:t>
            </a:r>
            <a:r>
              <a:rPr kumimoji="1" lang="zh-CN" altLang="en-US" sz="2800">
                <a:latin typeface="宋体" charset="-122"/>
              </a:rPr>
              <a:t>方向的磁通经转子形成闭合回路。若转子和磁场轴线方向原有一定角度，则在磁场的作用下，转子被磁</a:t>
            </a:r>
          </a:p>
        </p:txBody>
      </p:sp>
      <p:sp>
        <p:nvSpPr>
          <p:cNvPr id="1270811" name="Rectangle 27"/>
          <p:cNvSpPr>
            <a:spLocks noChangeArrowheads="1"/>
          </p:cNvSpPr>
          <p:nvPr/>
        </p:nvSpPr>
        <p:spPr bwMode="auto">
          <a:xfrm>
            <a:off x="1066800" y="5905500"/>
            <a:ext cx="5915025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i="1"/>
              <a:t>A</a:t>
            </a:r>
            <a:r>
              <a:rPr kumimoji="1" lang="zh-CN" altLang="en-US" sz="2800">
                <a:latin typeface="宋体" charset="-122"/>
              </a:rPr>
              <a:t>相通电使转子</a:t>
            </a:r>
            <a:r>
              <a:rPr kumimoji="1" lang="en-US" altLang="zh-CN" sz="2800">
                <a:latin typeface="宋体" charset="-122"/>
              </a:rPr>
              <a:t>1</a:t>
            </a:r>
            <a:r>
              <a:rPr kumimoji="1" lang="zh-CN" altLang="en-US" sz="2800">
                <a:latin typeface="宋体" charset="-122"/>
              </a:rPr>
              <a:t>、</a:t>
            </a:r>
            <a:r>
              <a:rPr kumimoji="1" lang="en-US" altLang="zh-CN" sz="2800">
                <a:latin typeface="宋体" charset="-122"/>
              </a:rPr>
              <a:t>3</a:t>
            </a:r>
            <a:r>
              <a:rPr kumimoji="1" lang="zh-CN" altLang="en-US" sz="2800">
                <a:latin typeface="宋体" charset="-122"/>
              </a:rPr>
              <a:t>齿和 </a:t>
            </a:r>
            <a:r>
              <a:rPr kumimoji="1" lang="en-US" altLang="zh-CN" sz="2800" i="1"/>
              <a:t>AA' </a:t>
            </a:r>
            <a:r>
              <a:rPr kumimoji="1" lang="zh-CN" altLang="en-US" sz="2800">
                <a:latin typeface="宋体" charset="-122"/>
              </a:rPr>
              <a:t>对齐。</a:t>
            </a:r>
          </a:p>
        </p:txBody>
      </p:sp>
      <p:grpSp>
        <p:nvGrpSpPr>
          <p:cNvPr id="1270812" name="Group 28"/>
          <p:cNvGrpSpPr>
            <a:grpSpLocks/>
          </p:cNvGrpSpPr>
          <p:nvPr/>
        </p:nvGrpSpPr>
        <p:grpSpPr bwMode="auto">
          <a:xfrm>
            <a:off x="1177925" y="1166813"/>
            <a:ext cx="2714625" cy="2725737"/>
            <a:chOff x="716" y="735"/>
            <a:chExt cx="1710" cy="1717"/>
          </a:xfrm>
        </p:grpSpPr>
        <p:sp>
          <p:nvSpPr>
            <p:cNvPr id="1270813" name="Text Box 29"/>
            <p:cNvSpPr txBox="1">
              <a:spLocks noChangeArrowheads="1"/>
            </p:cNvSpPr>
            <p:nvPr/>
          </p:nvSpPr>
          <p:spPr bwMode="auto">
            <a:xfrm>
              <a:off x="952" y="1748"/>
              <a:ext cx="3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270814" name="Rectangle 30"/>
            <p:cNvSpPr>
              <a:spLocks noChangeArrowheads="1"/>
            </p:cNvSpPr>
            <p:nvPr/>
          </p:nvSpPr>
          <p:spPr bwMode="auto">
            <a:xfrm>
              <a:off x="1442" y="2009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sz="2000" i="1"/>
                <a:t>A'</a:t>
              </a:r>
            </a:p>
          </p:txBody>
        </p:sp>
        <p:sp>
          <p:nvSpPr>
            <p:cNvPr id="1270815" name="Rectangle 31"/>
            <p:cNvSpPr>
              <a:spLocks noChangeArrowheads="1"/>
            </p:cNvSpPr>
            <p:nvPr/>
          </p:nvSpPr>
          <p:spPr bwMode="auto">
            <a:xfrm>
              <a:off x="1885" y="170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i="1">
                  <a:solidFill>
                    <a:srgbClr val="008000"/>
                  </a:solidFill>
                </a:rPr>
                <a:t>B</a:t>
              </a:r>
            </a:p>
          </p:txBody>
        </p:sp>
        <p:sp>
          <p:nvSpPr>
            <p:cNvPr id="1270816" name="Rectangle 32"/>
            <p:cNvSpPr>
              <a:spLocks noChangeArrowheads="1"/>
            </p:cNvSpPr>
            <p:nvPr/>
          </p:nvSpPr>
          <p:spPr bwMode="auto">
            <a:xfrm>
              <a:off x="946" y="1213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8000"/>
                  </a:solidFill>
                </a:rPr>
                <a:t>B'</a:t>
              </a:r>
            </a:p>
          </p:txBody>
        </p:sp>
        <p:sp>
          <p:nvSpPr>
            <p:cNvPr id="1270817" name="Rectangle 33"/>
            <p:cNvSpPr>
              <a:spLocks noChangeArrowheads="1"/>
            </p:cNvSpPr>
            <p:nvPr/>
          </p:nvSpPr>
          <p:spPr bwMode="auto">
            <a:xfrm>
              <a:off x="1872" y="119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i="1">
                  <a:solidFill>
                    <a:srgbClr val="0000FF"/>
                  </a:solidFill>
                </a:rPr>
                <a:t>C'</a:t>
              </a:r>
            </a:p>
          </p:txBody>
        </p:sp>
        <p:sp>
          <p:nvSpPr>
            <p:cNvPr id="1270818" name="Rectangle 34"/>
            <p:cNvSpPr>
              <a:spLocks noChangeArrowheads="1"/>
            </p:cNvSpPr>
            <p:nvPr/>
          </p:nvSpPr>
          <p:spPr bwMode="auto">
            <a:xfrm>
              <a:off x="1455" y="90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i="1"/>
                <a:t>A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grpSp>
          <p:nvGrpSpPr>
            <p:cNvPr id="1270819" name="Group 35"/>
            <p:cNvGrpSpPr>
              <a:grpSpLocks/>
            </p:cNvGrpSpPr>
            <p:nvPr/>
          </p:nvGrpSpPr>
          <p:grpSpPr bwMode="auto">
            <a:xfrm>
              <a:off x="1272" y="1317"/>
              <a:ext cx="574" cy="603"/>
              <a:chOff x="1272" y="1317"/>
              <a:chExt cx="574" cy="603"/>
            </a:xfrm>
          </p:grpSpPr>
          <p:grpSp>
            <p:nvGrpSpPr>
              <p:cNvPr id="1270820" name="Group 36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1270821" name="Rectangle 37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822" name="Rectangle 38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8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8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endParaRPr kumimoji="1" lang="zh-CN" altLang="en-US" b="0"/>
                </a:p>
              </p:txBody>
            </p:sp>
            <p:sp>
              <p:nvSpPr>
                <p:cNvPr id="127082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0825" name="Text Box 41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/>
                  <a:t>3</a:t>
                </a:r>
              </a:p>
            </p:txBody>
          </p:sp>
          <p:sp>
            <p:nvSpPr>
              <p:cNvPr id="1270826" name="Rectangle 42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270827" name="Rectangle 43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1</a:t>
                </a:r>
              </a:p>
            </p:txBody>
          </p:sp>
          <p:sp>
            <p:nvSpPr>
              <p:cNvPr id="1270828" name="Rectangle 44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2</a:t>
                </a:r>
              </a:p>
            </p:txBody>
          </p:sp>
        </p:grpSp>
        <p:grpSp>
          <p:nvGrpSpPr>
            <p:cNvPr id="1270829" name="Group 45"/>
            <p:cNvGrpSpPr>
              <a:grpSpLocks/>
            </p:cNvGrpSpPr>
            <p:nvPr/>
          </p:nvGrpSpPr>
          <p:grpSpPr bwMode="auto">
            <a:xfrm>
              <a:off x="716" y="735"/>
              <a:ext cx="1710" cy="1717"/>
              <a:chOff x="716" y="735"/>
              <a:chExt cx="1710" cy="1717"/>
            </a:xfrm>
          </p:grpSpPr>
          <p:sp>
            <p:nvSpPr>
              <p:cNvPr id="1270830" name="Oval 46"/>
              <p:cNvSpPr>
                <a:spLocks noChangeArrowheads="1"/>
              </p:cNvSpPr>
              <p:nvPr/>
            </p:nvSpPr>
            <p:spPr bwMode="auto">
              <a:xfrm>
                <a:off x="716" y="744"/>
                <a:ext cx="1710" cy="1682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31" name="Line 47"/>
              <p:cNvSpPr>
                <a:spLocks noChangeShapeType="1"/>
              </p:cNvSpPr>
              <p:nvPr/>
            </p:nvSpPr>
            <p:spPr bwMode="auto">
              <a:xfrm>
                <a:off x="1526" y="757"/>
                <a:ext cx="0" cy="1656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32" name="Line 48"/>
              <p:cNvSpPr>
                <a:spLocks noChangeShapeType="1"/>
              </p:cNvSpPr>
              <p:nvPr/>
            </p:nvSpPr>
            <p:spPr bwMode="auto">
              <a:xfrm>
                <a:off x="1622" y="749"/>
                <a:ext cx="0" cy="1656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33" name="Rectangle 49"/>
              <p:cNvSpPr>
                <a:spLocks noChangeArrowheads="1"/>
              </p:cNvSpPr>
              <p:nvPr/>
            </p:nvSpPr>
            <p:spPr bwMode="auto">
              <a:xfrm>
                <a:off x="1539" y="2400"/>
                <a:ext cx="52" cy="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34" name="Rectangle 50"/>
              <p:cNvSpPr>
                <a:spLocks noChangeArrowheads="1"/>
              </p:cNvSpPr>
              <p:nvPr/>
            </p:nvSpPr>
            <p:spPr bwMode="auto">
              <a:xfrm>
                <a:off x="1531" y="735"/>
                <a:ext cx="52" cy="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35" name="Line 51"/>
              <p:cNvSpPr>
                <a:spLocks noChangeShapeType="1"/>
              </p:cNvSpPr>
              <p:nvPr/>
            </p:nvSpPr>
            <p:spPr bwMode="auto">
              <a:xfrm>
                <a:off x="1526" y="1487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36" name="Line 52"/>
              <p:cNvSpPr>
                <a:spLocks noChangeShapeType="1"/>
              </p:cNvSpPr>
              <p:nvPr/>
            </p:nvSpPr>
            <p:spPr bwMode="auto">
              <a:xfrm>
                <a:off x="1621" y="1492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63FFC-F5BD-40CA-96AE-C086602A37AF}" type="slidenum">
              <a:rPr lang="zh-CN" altLang="en-US"/>
              <a:pPr/>
              <a:t>11</a:t>
            </a:fld>
            <a:endParaRPr lang="en-US" altLang="zh-CN"/>
          </a:p>
        </p:txBody>
      </p:sp>
      <p:grpSp>
        <p:nvGrpSpPr>
          <p:cNvPr id="1271810" name="Group 2"/>
          <p:cNvGrpSpPr>
            <a:grpSpLocks/>
          </p:cNvGrpSpPr>
          <p:nvPr/>
        </p:nvGrpSpPr>
        <p:grpSpPr bwMode="auto">
          <a:xfrm>
            <a:off x="992188" y="1049338"/>
            <a:ext cx="3009900" cy="2971800"/>
            <a:chOff x="625" y="661"/>
            <a:chExt cx="1896" cy="1872"/>
          </a:xfrm>
        </p:grpSpPr>
        <p:grpSp>
          <p:nvGrpSpPr>
            <p:cNvPr id="1271811" name="Group 3"/>
            <p:cNvGrpSpPr>
              <a:grpSpLocks/>
            </p:cNvGrpSpPr>
            <p:nvPr/>
          </p:nvGrpSpPr>
          <p:grpSpPr bwMode="auto">
            <a:xfrm>
              <a:off x="625" y="661"/>
              <a:ext cx="1896" cy="1872"/>
              <a:chOff x="625" y="661"/>
              <a:chExt cx="1896" cy="1872"/>
            </a:xfrm>
          </p:grpSpPr>
          <p:grpSp>
            <p:nvGrpSpPr>
              <p:cNvPr id="1271812" name="Group 4"/>
              <p:cNvGrpSpPr>
                <a:grpSpLocks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1271813" name="Oval 5"/>
                <p:cNvSpPr>
                  <a:spLocks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814" name="Oval 6"/>
                <p:cNvSpPr>
                  <a:spLocks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71815" name="Group 7"/>
                <p:cNvGrpSpPr>
                  <a:grpSpLocks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127181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81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1818" name="Group 10"/>
                <p:cNvGrpSpPr>
                  <a:grpSpLocks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127181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82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1821" name="Group 13"/>
                <p:cNvGrpSpPr>
                  <a:grpSpLocks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12718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82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1824" name="Group 16"/>
                <p:cNvGrpSpPr>
                  <a:grpSpLocks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12718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8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1827" name="Group 19"/>
                <p:cNvGrpSpPr>
                  <a:grpSpLocks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127182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8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1830" name="Group 22"/>
                <p:cNvGrpSpPr>
                  <a:grpSpLocks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127183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83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71833" name="Text Box 25"/>
              <p:cNvSpPr txBox="1">
                <a:spLocks noChangeArrowheads="1"/>
              </p:cNvSpPr>
              <p:nvPr/>
            </p:nvSpPr>
            <p:spPr bwMode="auto">
              <a:xfrm>
                <a:off x="952" y="1748"/>
                <a:ext cx="3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1271834" name="Rectangle 26"/>
              <p:cNvSpPr>
                <a:spLocks noChangeArrowheads="1"/>
              </p:cNvSpPr>
              <p:nvPr/>
            </p:nvSpPr>
            <p:spPr bwMode="auto">
              <a:xfrm>
                <a:off x="1442" y="2009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FF0000"/>
                    </a:solidFill>
                  </a:rPr>
                  <a:t>A'</a:t>
                </a:r>
              </a:p>
            </p:txBody>
          </p:sp>
          <p:sp>
            <p:nvSpPr>
              <p:cNvPr id="1271835" name="Rectangle 27"/>
              <p:cNvSpPr>
                <a:spLocks noChangeArrowheads="1"/>
              </p:cNvSpPr>
              <p:nvPr/>
            </p:nvSpPr>
            <p:spPr bwMode="auto">
              <a:xfrm>
                <a:off x="1885" y="170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8000"/>
                    </a:solidFill>
                  </a:rPr>
                  <a:t>B</a:t>
                </a:r>
              </a:p>
            </p:txBody>
          </p:sp>
          <p:sp>
            <p:nvSpPr>
              <p:cNvPr id="1271836" name="Rectangle 28"/>
              <p:cNvSpPr>
                <a:spLocks noChangeArrowheads="1"/>
              </p:cNvSpPr>
              <p:nvPr/>
            </p:nvSpPr>
            <p:spPr bwMode="auto">
              <a:xfrm>
                <a:off x="946" y="1213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008000"/>
                    </a:solidFill>
                  </a:rPr>
                  <a:t>B'</a:t>
                </a:r>
              </a:p>
            </p:txBody>
          </p:sp>
          <p:sp>
            <p:nvSpPr>
              <p:cNvPr id="1271837" name="Rectangle 29"/>
              <p:cNvSpPr>
                <a:spLocks noChangeArrowheads="1"/>
              </p:cNvSpPr>
              <p:nvPr/>
            </p:nvSpPr>
            <p:spPr bwMode="auto">
              <a:xfrm>
                <a:off x="1872" y="11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C'</a:t>
                </a:r>
              </a:p>
            </p:txBody>
          </p:sp>
          <p:sp>
            <p:nvSpPr>
              <p:cNvPr id="1271838" name="Rectangle 30"/>
              <p:cNvSpPr>
                <a:spLocks noChangeArrowheads="1"/>
              </p:cNvSpPr>
              <p:nvPr/>
            </p:nvSpPr>
            <p:spPr bwMode="auto">
              <a:xfrm>
                <a:off x="1455" y="9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grpSp>
          <p:nvGrpSpPr>
            <p:cNvPr id="1271839" name="Group 31"/>
            <p:cNvGrpSpPr>
              <a:grpSpLocks/>
            </p:cNvGrpSpPr>
            <p:nvPr/>
          </p:nvGrpSpPr>
          <p:grpSpPr bwMode="auto">
            <a:xfrm rot="1741295">
              <a:off x="1272" y="1317"/>
              <a:ext cx="574" cy="603"/>
              <a:chOff x="1272" y="1317"/>
              <a:chExt cx="574" cy="603"/>
            </a:xfrm>
          </p:grpSpPr>
          <p:grpSp>
            <p:nvGrpSpPr>
              <p:cNvPr id="1271840" name="Group 32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12718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842" name="Rectangle 34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8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8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endParaRPr kumimoji="1" lang="zh-CN" altLang="en-US" b="0"/>
                </a:p>
              </p:txBody>
            </p:sp>
            <p:sp>
              <p:nvSpPr>
                <p:cNvPr id="12718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1845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/>
                  <a:t>3</a:t>
                </a:r>
              </a:p>
            </p:txBody>
          </p:sp>
          <p:sp>
            <p:nvSpPr>
              <p:cNvPr id="1271846" name="Rectangle 38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271847" name="Rectangle 39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1</a:t>
                </a:r>
              </a:p>
            </p:txBody>
          </p:sp>
          <p:sp>
            <p:nvSpPr>
              <p:cNvPr id="1271848" name="Rectangle 40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2</a:t>
                </a:r>
              </a:p>
            </p:txBody>
          </p:sp>
        </p:grpSp>
        <p:sp>
          <p:nvSpPr>
            <p:cNvPr id="1271849" name="Oval 41"/>
            <p:cNvSpPr>
              <a:spLocks noChangeArrowheads="1"/>
            </p:cNvSpPr>
            <p:nvPr/>
          </p:nvSpPr>
          <p:spPr bwMode="auto">
            <a:xfrm rot="-3694648">
              <a:off x="708" y="772"/>
              <a:ext cx="1710" cy="1682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50" name="Line 42"/>
            <p:cNvSpPr>
              <a:spLocks noChangeShapeType="1"/>
            </p:cNvSpPr>
            <p:nvPr/>
          </p:nvSpPr>
          <p:spPr bwMode="auto">
            <a:xfrm rot="-3694648">
              <a:off x="1541" y="825"/>
              <a:ext cx="0" cy="165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51" name="Line 43"/>
            <p:cNvSpPr>
              <a:spLocks noChangeShapeType="1"/>
            </p:cNvSpPr>
            <p:nvPr/>
          </p:nvSpPr>
          <p:spPr bwMode="auto">
            <a:xfrm rot="-3694648">
              <a:off x="1580" y="737"/>
              <a:ext cx="0" cy="165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52" name="Rectangle 44"/>
            <p:cNvSpPr>
              <a:spLocks noChangeArrowheads="1"/>
            </p:cNvSpPr>
            <p:nvPr/>
          </p:nvSpPr>
          <p:spPr bwMode="auto">
            <a:xfrm rot="-3694648">
              <a:off x="2273" y="1993"/>
              <a:ext cx="52" cy="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53" name="Rectangle 45"/>
            <p:cNvSpPr>
              <a:spLocks noChangeArrowheads="1"/>
            </p:cNvSpPr>
            <p:nvPr/>
          </p:nvSpPr>
          <p:spPr bwMode="auto">
            <a:xfrm rot="-3694648">
              <a:off x="805" y="1207"/>
              <a:ext cx="52" cy="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54" name="Line 46"/>
            <p:cNvSpPr>
              <a:spLocks noChangeShapeType="1"/>
            </p:cNvSpPr>
            <p:nvPr/>
          </p:nvSpPr>
          <p:spPr bwMode="auto">
            <a:xfrm rot="-3694648">
              <a:off x="1559" y="1544"/>
              <a:ext cx="0" cy="2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55" name="Line 47"/>
            <p:cNvSpPr>
              <a:spLocks noChangeShapeType="1"/>
            </p:cNvSpPr>
            <p:nvPr/>
          </p:nvSpPr>
          <p:spPr bwMode="auto">
            <a:xfrm rot="-3694648">
              <a:off x="1608" y="1463"/>
              <a:ext cx="0" cy="2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56" name="Rectangle 48"/>
            <p:cNvSpPr>
              <a:spLocks noChangeArrowheads="1"/>
            </p:cNvSpPr>
            <p:nvPr/>
          </p:nvSpPr>
          <p:spPr bwMode="auto">
            <a:xfrm>
              <a:off x="774" y="1181"/>
              <a:ext cx="91" cy="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1857" name="Text Box 49"/>
          <p:cNvSpPr txBox="1">
            <a:spLocks noChangeArrowheads="1"/>
          </p:cNvSpPr>
          <p:nvPr/>
        </p:nvSpPr>
        <p:spPr bwMode="auto">
          <a:xfrm>
            <a:off x="849313" y="4781550"/>
            <a:ext cx="7780337" cy="1298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同理，</a:t>
            </a:r>
            <a:r>
              <a:rPr kumimoji="1" lang="en-US" altLang="zh-CN" sz="2800" i="1"/>
              <a:t>B</a:t>
            </a:r>
            <a:r>
              <a:rPr kumimoji="1" lang="zh-CN" altLang="en-US" sz="2800"/>
              <a:t>相通电，转子</a:t>
            </a:r>
            <a:r>
              <a:rPr kumimoji="1" lang="en-US" altLang="zh-CN" sz="2800"/>
              <a:t>2</a:t>
            </a:r>
            <a:r>
              <a:rPr kumimoji="1" lang="zh-CN" altLang="en-US" sz="2800"/>
              <a:t>、</a:t>
            </a:r>
            <a:r>
              <a:rPr kumimoji="1" lang="en-US" altLang="zh-CN" sz="2800"/>
              <a:t>4</a:t>
            </a:r>
            <a:r>
              <a:rPr kumimoji="1" lang="zh-CN" altLang="en-US" sz="2800"/>
              <a:t>齿和</a:t>
            </a:r>
            <a:r>
              <a:rPr kumimoji="1" lang="en-US" altLang="zh-CN" sz="2800" i="1"/>
              <a:t>B</a:t>
            </a:r>
            <a:r>
              <a:rPr kumimoji="1" lang="zh-CN" altLang="en-US" sz="2800"/>
              <a:t>相轴线对齐，相对</a:t>
            </a:r>
            <a:r>
              <a:rPr kumimoji="1" lang="en-US" altLang="zh-CN" sz="2800"/>
              <a:t>A</a:t>
            </a:r>
            <a:r>
              <a:rPr kumimoji="1" lang="zh-CN" altLang="en-US" sz="2800"/>
              <a:t>相通电位置转</a:t>
            </a:r>
            <a:r>
              <a:rPr kumimoji="1" lang="en-US" altLang="zh-CN" sz="2800"/>
              <a:t>30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zh-CN" altLang="en-US" sz="2800"/>
              <a:t>；</a:t>
            </a:r>
            <a:r>
              <a:rPr kumimoji="1" lang="en-US" altLang="zh-CN" sz="2800" i="1"/>
              <a:t>C</a:t>
            </a:r>
            <a:r>
              <a:rPr kumimoji="1" lang="zh-CN" altLang="en-US" sz="2800"/>
              <a:t>相通电再转</a:t>
            </a:r>
            <a:r>
              <a:rPr kumimoji="1" lang="en-US" altLang="zh-CN" sz="2800"/>
              <a:t>30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zh-CN" altLang="en-US" sz="2800"/>
              <a:t>。</a:t>
            </a:r>
          </a:p>
        </p:txBody>
      </p:sp>
      <p:grpSp>
        <p:nvGrpSpPr>
          <p:cNvPr id="1271858" name="Group 50"/>
          <p:cNvGrpSpPr>
            <a:grpSpLocks/>
          </p:cNvGrpSpPr>
          <p:nvPr/>
        </p:nvGrpSpPr>
        <p:grpSpPr bwMode="auto">
          <a:xfrm>
            <a:off x="4697413" y="1090613"/>
            <a:ext cx="3009900" cy="2971800"/>
            <a:chOff x="2959" y="687"/>
            <a:chExt cx="1896" cy="1872"/>
          </a:xfrm>
        </p:grpSpPr>
        <p:sp>
          <p:nvSpPr>
            <p:cNvPr id="1271859" name="Rectangle 51"/>
            <p:cNvSpPr>
              <a:spLocks noChangeArrowheads="1"/>
            </p:cNvSpPr>
            <p:nvPr/>
          </p:nvSpPr>
          <p:spPr bwMode="auto">
            <a:xfrm rot="3537712">
              <a:off x="3950" y="14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sz="2000"/>
                <a:t>1</a:t>
              </a:r>
            </a:p>
          </p:txBody>
        </p:sp>
        <p:sp>
          <p:nvSpPr>
            <p:cNvPr id="1271860" name="Rectangle 52"/>
            <p:cNvSpPr>
              <a:spLocks noChangeArrowheads="1"/>
            </p:cNvSpPr>
            <p:nvPr/>
          </p:nvSpPr>
          <p:spPr bwMode="auto">
            <a:xfrm>
              <a:off x="4206" y="1220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i="1">
                  <a:solidFill>
                    <a:srgbClr val="0000FF"/>
                  </a:solidFill>
                </a:rPr>
                <a:t>C'</a:t>
              </a:r>
            </a:p>
          </p:txBody>
        </p:sp>
        <p:grpSp>
          <p:nvGrpSpPr>
            <p:cNvPr id="1271861" name="Group 53"/>
            <p:cNvGrpSpPr>
              <a:grpSpLocks/>
            </p:cNvGrpSpPr>
            <p:nvPr/>
          </p:nvGrpSpPr>
          <p:grpSpPr bwMode="auto">
            <a:xfrm rot="3537712">
              <a:off x="3638" y="1393"/>
              <a:ext cx="523" cy="522"/>
              <a:chOff x="2196" y="2087"/>
              <a:chExt cx="523" cy="522"/>
            </a:xfrm>
          </p:grpSpPr>
          <p:sp>
            <p:nvSpPr>
              <p:cNvPr id="1271862" name="Rectangle 54"/>
              <p:cNvSpPr>
                <a:spLocks noChangeArrowheads="1"/>
              </p:cNvSpPr>
              <p:nvPr/>
            </p:nvSpPr>
            <p:spPr bwMode="auto">
              <a:xfrm>
                <a:off x="2360" y="2087"/>
                <a:ext cx="183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863" name="Rectangle 55"/>
              <p:cNvSpPr>
                <a:spLocks noChangeArrowheads="1"/>
              </p:cNvSpPr>
              <p:nvPr/>
            </p:nvSpPr>
            <p:spPr bwMode="auto">
              <a:xfrm rot="-5400000">
                <a:off x="2365" y="2105"/>
                <a:ext cx="183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864" name="Text Box 56"/>
              <p:cNvSpPr txBox="1">
                <a:spLocks noChangeArrowheads="1"/>
              </p:cNvSpPr>
              <p:nvPr/>
            </p:nvSpPr>
            <p:spPr bwMode="auto">
              <a:xfrm>
                <a:off x="2373" y="2246"/>
                <a:ext cx="346" cy="28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rot="10800000" vert="eaVert"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kumimoji="1" lang="zh-CN" altLang="en-US" b="0"/>
              </a:p>
            </p:txBody>
          </p:sp>
          <p:sp>
            <p:nvSpPr>
              <p:cNvPr id="1271865" name="Rectangle 57"/>
              <p:cNvSpPr>
                <a:spLocks noChangeArrowheads="1"/>
              </p:cNvSpPr>
              <p:nvPr/>
            </p:nvSpPr>
            <p:spPr bwMode="auto">
              <a:xfrm>
                <a:off x="2321" y="2283"/>
                <a:ext cx="261" cy="1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71866" name="Text Box 58"/>
            <p:cNvSpPr txBox="1">
              <a:spLocks noChangeArrowheads="1"/>
            </p:cNvSpPr>
            <p:nvPr/>
          </p:nvSpPr>
          <p:spPr bwMode="auto">
            <a:xfrm rot="3537712">
              <a:off x="3646" y="16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000"/>
                <a:t>3</a:t>
              </a:r>
            </a:p>
          </p:txBody>
        </p:sp>
        <p:sp>
          <p:nvSpPr>
            <p:cNvPr id="1271867" name="Rectangle 59"/>
            <p:cNvSpPr>
              <a:spLocks noChangeArrowheads="1"/>
            </p:cNvSpPr>
            <p:nvPr/>
          </p:nvSpPr>
          <p:spPr bwMode="auto">
            <a:xfrm rot="3537712">
              <a:off x="3692" y="13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sz="2000"/>
                <a:t>4</a:t>
              </a:r>
            </a:p>
          </p:txBody>
        </p:sp>
        <p:sp>
          <p:nvSpPr>
            <p:cNvPr id="1271868" name="Rectangle 60"/>
            <p:cNvSpPr>
              <a:spLocks noChangeArrowheads="1"/>
            </p:cNvSpPr>
            <p:nvPr/>
          </p:nvSpPr>
          <p:spPr bwMode="auto">
            <a:xfrm rot="3537712">
              <a:off x="3887" y="16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sz="2000"/>
                <a:t>2</a:t>
              </a:r>
            </a:p>
          </p:txBody>
        </p:sp>
        <p:sp>
          <p:nvSpPr>
            <p:cNvPr id="1271869" name="Line 61"/>
            <p:cNvSpPr>
              <a:spLocks noChangeShapeType="1"/>
            </p:cNvSpPr>
            <p:nvPr/>
          </p:nvSpPr>
          <p:spPr bwMode="auto">
            <a:xfrm rot="3556391">
              <a:off x="3885" y="1481"/>
              <a:ext cx="0" cy="2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70" name="Line 62"/>
            <p:cNvSpPr>
              <a:spLocks noChangeShapeType="1"/>
            </p:cNvSpPr>
            <p:nvPr/>
          </p:nvSpPr>
          <p:spPr bwMode="auto">
            <a:xfrm rot="3556391">
              <a:off x="3929" y="1566"/>
              <a:ext cx="0" cy="2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71" name="Line 63"/>
            <p:cNvSpPr>
              <a:spLocks noChangeShapeType="1"/>
            </p:cNvSpPr>
            <p:nvPr/>
          </p:nvSpPr>
          <p:spPr bwMode="auto">
            <a:xfrm>
              <a:off x="3834" y="1774"/>
              <a:ext cx="91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72" name="Line 64"/>
            <p:cNvSpPr>
              <a:spLocks noChangeShapeType="1"/>
            </p:cNvSpPr>
            <p:nvPr/>
          </p:nvSpPr>
          <p:spPr bwMode="auto">
            <a:xfrm flipH="1">
              <a:off x="3743" y="1787"/>
              <a:ext cx="91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873" name="Line 65"/>
            <p:cNvSpPr>
              <a:spLocks noChangeShapeType="1"/>
            </p:cNvSpPr>
            <p:nvPr/>
          </p:nvSpPr>
          <p:spPr bwMode="auto">
            <a:xfrm>
              <a:off x="4017" y="1696"/>
              <a:ext cx="91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1874" name="Group 66"/>
            <p:cNvGrpSpPr>
              <a:grpSpLocks/>
            </p:cNvGrpSpPr>
            <p:nvPr/>
          </p:nvGrpSpPr>
          <p:grpSpPr bwMode="auto">
            <a:xfrm>
              <a:off x="2959" y="687"/>
              <a:ext cx="1896" cy="1872"/>
              <a:chOff x="1512" y="1392"/>
              <a:chExt cx="1896" cy="1872"/>
            </a:xfrm>
          </p:grpSpPr>
          <p:sp>
            <p:nvSpPr>
              <p:cNvPr id="1271875" name="Oval 67"/>
              <p:cNvSpPr>
                <a:spLocks noChangeArrowheads="1"/>
              </p:cNvSpPr>
              <p:nvPr/>
            </p:nvSpPr>
            <p:spPr bwMode="auto">
              <a:xfrm>
                <a:off x="1716" y="1620"/>
                <a:ext cx="1488" cy="14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876" name="Oval 68"/>
              <p:cNvSpPr>
                <a:spLocks noChangeArrowheads="1"/>
              </p:cNvSpPr>
              <p:nvPr/>
            </p:nvSpPr>
            <p:spPr bwMode="auto">
              <a:xfrm>
                <a:off x="1512" y="1392"/>
                <a:ext cx="1896" cy="18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71877" name="Group 69"/>
              <p:cNvGrpSpPr>
                <a:grpSpLocks/>
              </p:cNvGrpSpPr>
              <p:nvPr/>
            </p:nvGrpSpPr>
            <p:grpSpPr bwMode="auto">
              <a:xfrm>
                <a:off x="2365" y="1513"/>
                <a:ext cx="192" cy="425"/>
                <a:chOff x="2365" y="1513"/>
                <a:chExt cx="192" cy="425"/>
              </a:xfrm>
            </p:grpSpPr>
            <p:sp>
              <p:nvSpPr>
                <p:cNvPr id="1271878" name="Rectangle 70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879" name="Rectangle 71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880" name="Group 72"/>
              <p:cNvGrpSpPr>
                <a:grpSpLocks/>
              </p:cNvGrpSpPr>
              <p:nvPr/>
            </p:nvGrpSpPr>
            <p:grpSpPr bwMode="auto">
              <a:xfrm flipV="1">
                <a:off x="2370" y="2744"/>
                <a:ext cx="192" cy="425"/>
                <a:chOff x="2365" y="1513"/>
                <a:chExt cx="192" cy="425"/>
              </a:xfrm>
            </p:grpSpPr>
            <p:sp>
              <p:nvSpPr>
                <p:cNvPr id="1271881" name="Rectangle 73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882" name="Rectangle 74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883" name="Group 75"/>
              <p:cNvGrpSpPr>
                <a:grpSpLocks/>
              </p:cNvGrpSpPr>
              <p:nvPr/>
            </p:nvGrpSpPr>
            <p:grpSpPr bwMode="auto">
              <a:xfrm rot="14350388" flipV="1">
                <a:off x="2883" y="1822"/>
                <a:ext cx="192" cy="425"/>
                <a:chOff x="2365" y="1513"/>
                <a:chExt cx="192" cy="425"/>
              </a:xfrm>
            </p:grpSpPr>
            <p:sp>
              <p:nvSpPr>
                <p:cNvPr id="1271884" name="Rectangle 76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885" name="Rectangle 77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886" name="Group 78"/>
              <p:cNvGrpSpPr>
                <a:grpSpLocks/>
              </p:cNvGrpSpPr>
              <p:nvPr/>
            </p:nvGrpSpPr>
            <p:grpSpPr bwMode="auto">
              <a:xfrm rot="-3733195">
                <a:off x="1822" y="1817"/>
                <a:ext cx="192" cy="425"/>
                <a:chOff x="2365" y="1513"/>
                <a:chExt cx="192" cy="425"/>
              </a:xfrm>
            </p:grpSpPr>
            <p:sp>
              <p:nvSpPr>
                <p:cNvPr id="1271887" name="Rectangle 79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888" name="Rectangle 80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889" name="Group 81"/>
              <p:cNvGrpSpPr>
                <a:grpSpLocks/>
              </p:cNvGrpSpPr>
              <p:nvPr/>
            </p:nvGrpSpPr>
            <p:grpSpPr bwMode="auto">
              <a:xfrm rot="7249612">
                <a:off x="2901" y="2426"/>
                <a:ext cx="192" cy="425"/>
                <a:chOff x="2365" y="1513"/>
                <a:chExt cx="192" cy="425"/>
              </a:xfrm>
            </p:grpSpPr>
            <p:sp>
              <p:nvSpPr>
                <p:cNvPr id="1271890" name="Rectangle 82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891" name="Rectangle 83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892" name="Group 84"/>
              <p:cNvGrpSpPr>
                <a:grpSpLocks/>
              </p:cNvGrpSpPr>
              <p:nvPr/>
            </p:nvGrpSpPr>
            <p:grpSpPr bwMode="auto">
              <a:xfrm rot="3733195" flipV="1">
                <a:off x="1814" y="2446"/>
                <a:ext cx="192" cy="425"/>
                <a:chOff x="2365" y="1513"/>
                <a:chExt cx="192" cy="425"/>
              </a:xfrm>
            </p:grpSpPr>
            <p:sp>
              <p:nvSpPr>
                <p:cNvPr id="1271893" name="Rectangle 85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894" name="Rectangle 86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71895" name="Text Box 87"/>
            <p:cNvSpPr txBox="1">
              <a:spLocks noChangeArrowheads="1"/>
            </p:cNvSpPr>
            <p:nvPr/>
          </p:nvSpPr>
          <p:spPr bwMode="auto">
            <a:xfrm>
              <a:off x="3286" y="1774"/>
              <a:ext cx="3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271896" name="Rectangle 88"/>
            <p:cNvSpPr>
              <a:spLocks noChangeArrowheads="1"/>
            </p:cNvSpPr>
            <p:nvPr/>
          </p:nvSpPr>
          <p:spPr bwMode="auto">
            <a:xfrm>
              <a:off x="3776" y="2035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FF0000"/>
                  </a:solidFill>
                </a:rPr>
                <a:t>A'</a:t>
              </a:r>
            </a:p>
          </p:txBody>
        </p:sp>
        <p:sp>
          <p:nvSpPr>
            <p:cNvPr id="1271897" name="Rectangle 89"/>
            <p:cNvSpPr>
              <a:spLocks noChangeArrowheads="1"/>
            </p:cNvSpPr>
            <p:nvPr/>
          </p:nvSpPr>
          <p:spPr bwMode="auto">
            <a:xfrm>
              <a:off x="4219" y="173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i="1">
                  <a:solidFill>
                    <a:srgbClr val="008000"/>
                  </a:solidFill>
                </a:rPr>
                <a:t>B</a:t>
              </a:r>
            </a:p>
          </p:txBody>
        </p:sp>
        <p:sp>
          <p:nvSpPr>
            <p:cNvPr id="1271898" name="Rectangle 90"/>
            <p:cNvSpPr>
              <a:spLocks noChangeArrowheads="1"/>
            </p:cNvSpPr>
            <p:nvPr/>
          </p:nvSpPr>
          <p:spPr bwMode="auto">
            <a:xfrm>
              <a:off x="3280" y="1239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8000"/>
                  </a:solidFill>
                </a:rPr>
                <a:t>B'</a:t>
              </a:r>
            </a:p>
          </p:txBody>
        </p:sp>
        <p:sp>
          <p:nvSpPr>
            <p:cNvPr id="1271899" name="Rectangle 91"/>
            <p:cNvSpPr>
              <a:spLocks noChangeArrowheads="1"/>
            </p:cNvSpPr>
            <p:nvPr/>
          </p:nvSpPr>
          <p:spPr bwMode="auto">
            <a:xfrm>
              <a:off x="3789" y="93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71900" name="Oval 92"/>
            <p:cNvSpPr>
              <a:spLocks noChangeArrowheads="1"/>
            </p:cNvSpPr>
            <p:nvPr/>
          </p:nvSpPr>
          <p:spPr bwMode="auto">
            <a:xfrm rot="3556391">
              <a:off x="3070" y="786"/>
              <a:ext cx="1710" cy="1683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901" name="Rectangle 93"/>
            <p:cNvSpPr>
              <a:spLocks noChangeArrowheads="1"/>
            </p:cNvSpPr>
            <p:nvPr/>
          </p:nvSpPr>
          <p:spPr bwMode="auto">
            <a:xfrm rot="3556391">
              <a:off x="3173" y="2026"/>
              <a:ext cx="52" cy="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902" name="Rectangle 94"/>
            <p:cNvSpPr>
              <a:spLocks noChangeArrowheads="1"/>
            </p:cNvSpPr>
            <p:nvPr/>
          </p:nvSpPr>
          <p:spPr bwMode="auto">
            <a:xfrm rot="3556391">
              <a:off x="4600" y="1169"/>
              <a:ext cx="52" cy="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903" name="Rectangle 95"/>
            <p:cNvSpPr>
              <a:spLocks noChangeArrowheads="1"/>
            </p:cNvSpPr>
            <p:nvPr/>
          </p:nvSpPr>
          <p:spPr bwMode="auto">
            <a:xfrm>
              <a:off x="4577" y="1122"/>
              <a:ext cx="79" cy="1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904" name="Line 96"/>
            <p:cNvSpPr>
              <a:spLocks noChangeShapeType="1"/>
            </p:cNvSpPr>
            <p:nvPr/>
          </p:nvSpPr>
          <p:spPr bwMode="auto">
            <a:xfrm rot="3556391">
              <a:off x="3958" y="840"/>
              <a:ext cx="0" cy="165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905" name="Line 97"/>
            <p:cNvSpPr>
              <a:spLocks noChangeShapeType="1"/>
            </p:cNvSpPr>
            <p:nvPr/>
          </p:nvSpPr>
          <p:spPr bwMode="auto">
            <a:xfrm rot="3556391">
              <a:off x="3902" y="761"/>
              <a:ext cx="0" cy="165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B4D464-BA5D-477E-AC05-1DE97AD7E8D1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72834" name="Text Box 2"/>
          <p:cNvSpPr txBox="1">
            <a:spLocks noChangeArrowheads="1"/>
          </p:cNvSpPr>
          <p:nvPr/>
        </p:nvSpPr>
        <p:spPr bwMode="auto">
          <a:xfrm>
            <a:off x="395288" y="760413"/>
            <a:ext cx="82423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  这种工作方式，因三相绕组中每次只有一相通电，而且，一个循环周期共包括三个脉冲，所以称</a:t>
            </a:r>
            <a:r>
              <a:rPr kumimoji="1" lang="zh-CN" altLang="en-US" sz="2800">
                <a:solidFill>
                  <a:srgbClr val="FF0000"/>
                </a:solidFill>
              </a:rPr>
              <a:t>三相单三拍</a:t>
            </a:r>
            <a:r>
              <a:rPr kumimoji="1" lang="zh-CN" altLang="en-US" sz="2800"/>
              <a:t>。</a:t>
            </a:r>
          </a:p>
        </p:txBody>
      </p:sp>
      <p:sp>
        <p:nvSpPr>
          <p:cNvPr id="1272835" name="Rectangle 3"/>
          <p:cNvSpPr>
            <a:spLocks noChangeArrowheads="1"/>
          </p:cNvSpPr>
          <p:nvPr/>
        </p:nvSpPr>
        <p:spPr bwMode="auto">
          <a:xfrm>
            <a:off x="396875" y="3281363"/>
            <a:ext cx="3398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</a:rPr>
              <a:t>三相单三拍</a:t>
            </a:r>
            <a:r>
              <a:rPr kumimoji="1" lang="zh-CN" altLang="en-US" sz="2800"/>
              <a:t>的</a:t>
            </a:r>
            <a:r>
              <a:rPr kumimoji="1" lang="zh-CN" altLang="en-US" sz="2800">
                <a:solidFill>
                  <a:srgbClr val="0000FF"/>
                </a:solidFill>
              </a:rPr>
              <a:t>特点</a:t>
            </a:r>
            <a:r>
              <a:rPr kumimoji="1" lang="zh-CN" altLang="en-US" sz="2800"/>
              <a:t>：</a:t>
            </a:r>
          </a:p>
        </p:txBody>
      </p:sp>
      <p:sp>
        <p:nvSpPr>
          <p:cNvPr id="1272836" name="Text Box 4"/>
          <p:cNvSpPr txBox="1">
            <a:spLocks noChangeArrowheads="1"/>
          </p:cNvSpPr>
          <p:nvPr/>
        </p:nvSpPr>
        <p:spPr bwMode="auto">
          <a:xfrm>
            <a:off x="411163" y="3929063"/>
            <a:ext cx="78882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0" indent="-857250"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（</a:t>
            </a:r>
            <a:r>
              <a:rPr kumimoji="1" lang="en-US" altLang="zh-CN" sz="2800"/>
              <a:t>1</a:t>
            </a:r>
            <a:r>
              <a:rPr kumimoji="1" lang="zh-CN" altLang="en-US" sz="2800"/>
              <a:t>）齿距角：</a:t>
            </a:r>
            <a:r>
              <a:rPr kumimoji="1" lang="zh-CN" altLang="en-US" sz="2800" i="1">
                <a:sym typeface="Symbol" pitchFamily="18" charset="2"/>
              </a:rPr>
              <a:t></a:t>
            </a:r>
            <a:r>
              <a:rPr kumimoji="1" lang="en-US" altLang="zh-CN" sz="2800" i="1" baseline="-25000"/>
              <a:t>t</a:t>
            </a:r>
            <a:r>
              <a:rPr kumimoji="1" lang="zh-CN" altLang="en-US" sz="2800"/>
              <a:t> ＝</a:t>
            </a:r>
            <a:r>
              <a:rPr kumimoji="1" lang="en-US" altLang="zh-CN" sz="2800"/>
              <a:t>360/</a:t>
            </a:r>
            <a:r>
              <a:rPr kumimoji="1" lang="en-US" altLang="zh-CN" sz="2800" i="1"/>
              <a:t>Z</a:t>
            </a:r>
            <a:r>
              <a:rPr kumimoji="1" lang="en-US" altLang="zh-CN" sz="2800" i="1" baseline="-25000"/>
              <a:t>r </a:t>
            </a:r>
            <a:r>
              <a:rPr kumimoji="1" lang="zh-CN" altLang="en-US" sz="2800"/>
              <a:t>＝</a:t>
            </a:r>
            <a:r>
              <a:rPr kumimoji="1" lang="en-US" altLang="zh-CN" sz="2800" i="1" baseline="-25000"/>
              <a:t> </a:t>
            </a:r>
            <a:r>
              <a:rPr kumimoji="1" lang="en-US" altLang="zh-CN" sz="2800" i="1"/>
              <a:t>90</a:t>
            </a:r>
            <a:r>
              <a:rPr kumimoji="1" lang="en-US" altLang="zh-CN" sz="2800"/>
              <a:t>°</a:t>
            </a:r>
            <a:br>
              <a:rPr kumimoji="1" lang="en-US" altLang="zh-CN" sz="2800"/>
            </a:br>
            <a:r>
              <a:rPr kumimoji="1" lang="zh-CN" altLang="en-US" sz="2800"/>
              <a:t>步距角：</a:t>
            </a:r>
            <a:r>
              <a:rPr kumimoji="1" lang="zh-CN" altLang="en-US" sz="2800" i="1">
                <a:sym typeface="Symbol" pitchFamily="18" charset="2"/>
              </a:rPr>
              <a:t></a:t>
            </a:r>
            <a:r>
              <a:rPr kumimoji="1" lang="en-US" altLang="zh-CN" sz="2800" i="1" baseline="-25000"/>
              <a:t>S</a:t>
            </a:r>
            <a:r>
              <a:rPr kumimoji="1" lang="zh-CN" altLang="en-US" sz="2800"/>
              <a:t> ＝ </a:t>
            </a:r>
            <a:r>
              <a:rPr kumimoji="1" lang="zh-CN" altLang="en-US" sz="2800" i="1">
                <a:sym typeface="Symbol" pitchFamily="18" charset="2"/>
              </a:rPr>
              <a:t></a:t>
            </a:r>
            <a:r>
              <a:rPr kumimoji="1" lang="en-US" altLang="zh-CN" sz="2800" i="1" baseline="-25000"/>
              <a:t>t</a:t>
            </a:r>
            <a:r>
              <a:rPr kumimoji="1" lang="zh-CN" altLang="en-US" sz="2800"/>
              <a:t> </a:t>
            </a:r>
            <a:r>
              <a:rPr kumimoji="1" lang="en-US" altLang="zh-CN" sz="2800"/>
              <a:t>/ 3 </a:t>
            </a:r>
            <a:r>
              <a:rPr kumimoji="1" lang="zh-CN" altLang="en-US" sz="2800"/>
              <a:t>＝</a:t>
            </a:r>
            <a:r>
              <a:rPr kumimoji="1" lang="en-US" altLang="zh-CN" sz="2800" i="1"/>
              <a:t>90</a:t>
            </a:r>
            <a:r>
              <a:rPr kumimoji="1" lang="en-US" altLang="zh-CN" sz="2800"/>
              <a:t>°</a:t>
            </a:r>
            <a:endParaRPr kumimoji="1" lang="zh-CN" altLang="en-US" sz="2800"/>
          </a:p>
        </p:txBody>
      </p:sp>
      <p:sp>
        <p:nvSpPr>
          <p:cNvPr id="1272837" name="Text Box 5"/>
          <p:cNvSpPr txBox="1">
            <a:spLocks noChangeArrowheads="1"/>
          </p:cNvSpPr>
          <p:nvPr/>
        </p:nvSpPr>
        <p:spPr bwMode="auto">
          <a:xfrm>
            <a:off x="415925" y="5008563"/>
            <a:ext cx="80105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0" indent="-857250" algn="l">
              <a:spcBef>
                <a:spcPct val="20000"/>
              </a:spcBef>
              <a:buClrTx/>
              <a:buFontTx/>
              <a:buNone/>
            </a:pPr>
            <a:r>
              <a:rPr kumimoji="1" lang="zh-CN" altLang="en-US" sz="2800"/>
              <a:t>（</a:t>
            </a:r>
            <a:r>
              <a:rPr kumimoji="1" lang="en-US" altLang="zh-CN" sz="2800"/>
              <a:t>2</a:t>
            </a:r>
            <a:r>
              <a:rPr kumimoji="1" lang="zh-CN" altLang="en-US" sz="2800"/>
              <a:t>）转子的旋转</a:t>
            </a:r>
            <a:r>
              <a:rPr kumimoji="1" lang="zh-CN" altLang="en-US" sz="2800">
                <a:solidFill>
                  <a:srgbClr val="FF0000"/>
                </a:solidFill>
              </a:rPr>
              <a:t>方向</a:t>
            </a:r>
            <a:r>
              <a:rPr kumimoji="1" lang="zh-CN" altLang="en-US" sz="2800"/>
              <a:t>取决于三相线圈通电的顺序，改变通电顺序即可改变转向；</a:t>
            </a:r>
            <a:r>
              <a:rPr kumimoji="1" lang="zh-CN" altLang="en-US" sz="2800">
                <a:solidFill>
                  <a:srgbClr val="FF0000"/>
                </a:solidFill>
              </a:rPr>
              <a:t>转速</a:t>
            </a:r>
            <a:r>
              <a:rPr kumimoji="1" lang="zh-CN" altLang="en-US" sz="2800"/>
              <a:t>取决于控制绕组通电方式改变的频率。</a:t>
            </a:r>
          </a:p>
        </p:txBody>
      </p:sp>
      <p:sp>
        <p:nvSpPr>
          <p:cNvPr id="1272838" name="Text Box 6"/>
          <p:cNvSpPr txBox="1">
            <a:spLocks noChangeArrowheads="1"/>
          </p:cNvSpPr>
          <p:nvPr/>
        </p:nvSpPr>
        <p:spPr bwMode="auto">
          <a:xfrm>
            <a:off x="4068763" y="1957388"/>
            <a:ext cx="4537075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定子控制绕组每改变一次通电方式，称为一</a:t>
            </a:r>
            <a:r>
              <a:rPr lang="zh-CN" altLang="en-US">
                <a:solidFill>
                  <a:srgbClr val="CC0099"/>
                </a:solidFill>
              </a:rPr>
              <a:t>拍</a:t>
            </a:r>
            <a:r>
              <a:rPr lang="zh-CN" altLang="en-US"/>
              <a:t>；此时电机转过的空间角度称为</a:t>
            </a:r>
            <a:r>
              <a:rPr lang="zh-CN" altLang="en-US">
                <a:solidFill>
                  <a:srgbClr val="CC0099"/>
                </a:solidFill>
              </a:rPr>
              <a:t>步距角</a:t>
            </a:r>
            <a:r>
              <a:rPr lang="zh-CN" altLang="en-US"/>
              <a:t>。</a:t>
            </a:r>
          </a:p>
        </p:txBody>
      </p:sp>
      <p:sp>
        <p:nvSpPr>
          <p:cNvPr id="1272839" name="Text Box 7"/>
          <p:cNvSpPr txBox="1">
            <a:spLocks noChangeArrowheads="1"/>
          </p:cNvSpPr>
          <p:nvPr/>
        </p:nvSpPr>
        <p:spPr bwMode="auto">
          <a:xfrm>
            <a:off x="5253038" y="4349750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/ </a:t>
            </a:r>
            <a:r>
              <a:rPr kumimoji="1" lang="en-US" altLang="zh-CN" sz="2800" i="1"/>
              <a:t>3</a:t>
            </a:r>
            <a:endParaRPr kumimoji="1" lang="zh-CN" altLang="en-US" sz="2800" i="1"/>
          </a:p>
        </p:txBody>
      </p:sp>
      <p:sp>
        <p:nvSpPr>
          <p:cNvPr id="1272840" name="Text Box 8"/>
          <p:cNvSpPr txBox="1">
            <a:spLocks noChangeArrowheads="1"/>
          </p:cNvSpPr>
          <p:nvPr/>
        </p:nvSpPr>
        <p:spPr bwMode="auto">
          <a:xfrm>
            <a:off x="5397500" y="3332163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</a:rPr>
              <a:t>齿数</a:t>
            </a:r>
          </a:p>
        </p:txBody>
      </p:sp>
      <p:sp>
        <p:nvSpPr>
          <p:cNvPr id="1272841" name="Text Box 9"/>
          <p:cNvSpPr txBox="1">
            <a:spLocks noChangeArrowheads="1"/>
          </p:cNvSpPr>
          <p:nvPr/>
        </p:nvSpPr>
        <p:spPr bwMode="auto">
          <a:xfrm>
            <a:off x="5973763" y="4508500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</a:rPr>
              <a:t>拍数</a:t>
            </a:r>
          </a:p>
        </p:txBody>
      </p:sp>
      <p:sp>
        <p:nvSpPr>
          <p:cNvPr id="1272842" name="Freeform 10"/>
          <p:cNvSpPr>
            <a:spLocks/>
          </p:cNvSpPr>
          <p:nvPr/>
        </p:nvSpPr>
        <p:spPr bwMode="auto">
          <a:xfrm>
            <a:off x="4318000" y="3573463"/>
            <a:ext cx="1223963" cy="4318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226" y="90"/>
              </a:cxn>
              <a:cxn ang="0">
                <a:pos x="771" y="0"/>
              </a:cxn>
            </a:cxnLst>
            <a:rect l="0" t="0" r="r" b="b"/>
            <a:pathLst>
              <a:path w="771" h="272">
                <a:moveTo>
                  <a:pt x="0" y="272"/>
                </a:moveTo>
                <a:cubicBezTo>
                  <a:pt x="49" y="203"/>
                  <a:pt x="98" y="135"/>
                  <a:pt x="226" y="90"/>
                </a:cubicBezTo>
                <a:cubicBezTo>
                  <a:pt x="354" y="45"/>
                  <a:pt x="665" y="0"/>
                  <a:pt x="771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2843" name="Freeform 11"/>
          <p:cNvSpPr>
            <a:spLocks/>
          </p:cNvSpPr>
          <p:nvPr/>
        </p:nvSpPr>
        <p:spPr bwMode="auto">
          <a:xfrm>
            <a:off x="4318000" y="4797425"/>
            <a:ext cx="1800225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6" y="136"/>
              </a:cxn>
              <a:cxn ang="0">
                <a:pos x="1134" y="0"/>
              </a:cxn>
            </a:cxnLst>
            <a:rect l="0" t="0" r="r" b="b"/>
            <a:pathLst>
              <a:path w="1134" h="136">
                <a:moveTo>
                  <a:pt x="0" y="0"/>
                </a:moveTo>
                <a:cubicBezTo>
                  <a:pt x="18" y="68"/>
                  <a:pt x="37" y="136"/>
                  <a:pt x="226" y="136"/>
                </a:cubicBezTo>
                <a:cubicBezTo>
                  <a:pt x="415" y="136"/>
                  <a:pt x="774" y="68"/>
                  <a:pt x="1134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C55A6-662B-4888-8289-88B113348DDC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76930" name="Rectangle 2"/>
          <p:cNvSpPr>
            <a:spLocks noChangeArrowheads="1"/>
          </p:cNvSpPr>
          <p:nvPr/>
        </p:nvSpPr>
        <p:spPr bwMode="auto">
          <a:xfrm>
            <a:off x="250825" y="749300"/>
            <a:ext cx="6697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宋体" charset="-122"/>
              </a:rPr>
              <a:t>2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）三相双三拍</a:t>
            </a:r>
            <a:r>
              <a:rPr kumimoji="1" lang="zh-CN" altLang="en-US" sz="2800">
                <a:solidFill>
                  <a:srgbClr val="CC0099"/>
                </a:solidFill>
              </a:rPr>
              <a:t>（</a:t>
            </a:r>
            <a:r>
              <a:rPr kumimoji="1" lang="en-US" altLang="zh-CN" sz="2800">
                <a:solidFill>
                  <a:srgbClr val="CC0099"/>
                </a:solidFill>
              </a:rPr>
              <a:t>2</a:t>
            </a:r>
            <a:r>
              <a:rPr kumimoji="1" lang="zh-CN" altLang="en-US" sz="2800">
                <a:solidFill>
                  <a:srgbClr val="CC0099"/>
                </a:solidFill>
              </a:rPr>
              <a:t>相激磁方式）</a:t>
            </a:r>
          </a:p>
        </p:txBody>
      </p:sp>
      <p:sp>
        <p:nvSpPr>
          <p:cNvPr id="1276931" name="Rectangle 3"/>
          <p:cNvSpPr>
            <a:spLocks noChangeArrowheads="1"/>
          </p:cNvSpPr>
          <p:nvPr/>
        </p:nvSpPr>
        <p:spPr bwMode="auto">
          <a:xfrm>
            <a:off x="779463" y="1350963"/>
            <a:ext cx="660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三相绕组的通电顺序为：</a:t>
            </a:r>
          </a:p>
          <a:p>
            <a:pPr algn="l"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        </a:t>
            </a:r>
            <a:r>
              <a:rPr kumimoji="1" lang="en-US" altLang="zh-CN" sz="2800" i="1">
                <a:solidFill>
                  <a:srgbClr val="FF0000"/>
                </a:solidFill>
              </a:rPr>
              <a:t>AB</a:t>
            </a:r>
            <a:r>
              <a:rPr kumimoji="1" lang="en-US" altLang="zh-CN" sz="2800">
                <a:solidFill>
                  <a:srgbClr val="FF0000"/>
                </a:solidFill>
                <a:latin typeface="宋体" charset="-122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 </a:t>
            </a:r>
            <a:r>
              <a:rPr kumimoji="1" lang="en-US" altLang="zh-CN" sz="2800" i="1">
                <a:solidFill>
                  <a:srgbClr val="FF0000"/>
                </a:solidFill>
              </a:rPr>
              <a:t>BC</a:t>
            </a:r>
            <a:r>
              <a:rPr kumimoji="1" lang="en-US" altLang="zh-CN" sz="2800">
                <a:solidFill>
                  <a:srgbClr val="FF0000"/>
                </a:solidFill>
                <a:latin typeface="宋体" charset="-122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 </a:t>
            </a:r>
            <a:r>
              <a:rPr kumimoji="1" lang="en-US" altLang="zh-CN" sz="2800" i="1">
                <a:solidFill>
                  <a:srgbClr val="FF0000"/>
                </a:solidFill>
              </a:rPr>
              <a:t>CA</a:t>
            </a:r>
            <a:r>
              <a:rPr kumimoji="1" lang="en-US" altLang="zh-CN" sz="2800">
                <a:latin typeface="宋体" charset="-122"/>
              </a:rPr>
              <a:t>    </a:t>
            </a:r>
            <a:r>
              <a:rPr kumimoji="1" lang="zh-CN" altLang="en-US" sz="2800">
                <a:latin typeface="宋体" charset="-122"/>
              </a:rPr>
              <a:t>共三拍。</a:t>
            </a:r>
          </a:p>
        </p:txBody>
      </p:sp>
      <p:sp>
        <p:nvSpPr>
          <p:cNvPr id="1276933" name="Text Box 5"/>
          <p:cNvSpPr txBox="1">
            <a:spLocks noChangeArrowheads="1"/>
          </p:cNvSpPr>
          <p:nvPr/>
        </p:nvSpPr>
        <p:spPr bwMode="auto">
          <a:xfrm>
            <a:off x="1720850" y="5995988"/>
            <a:ext cx="1462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ClrTx/>
              <a:buFontTx/>
              <a:buNone/>
            </a:pPr>
            <a:r>
              <a:rPr kumimoji="1" lang="en-US" altLang="zh-CN" sz="2800" i="1"/>
              <a:t>AB</a:t>
            </a:r>
            <a:r>
              <a:rPr kumimoji="1" lang="zh-CN" altLang="en-US" sz="2800">
                <a:latin typeface="宋体" charset="-122"/>
              </a:rPr>
              <a:t>通电</a:t>
            </a:r>
          </a:p>
        </p:txBody>
      </p:sp>
      <p:grpSp>
        <p:nvGrpSpPr>
          <p:cNvPr id="1276934" name="Group 6"/>
          <p:cNvGrpSpPr>
            <a:grpSpLocks/>
          </p:cNvGrpSpPr>
          <p:nvPr/>
        </p:nvGrpSpPr>
        <p:grpSpPr bwMode="auto">
          <a:xfrm>
            <a:off x="941388" y="2886075"/>
            <a:ext cx="3009900" cy="2971800"/>
            <a:chOff x="1433" y="193"/>
            <a:chExt cx="1896" cy="1872"/>
          </a:xfrm>
        </p:grpSpPr>
        <p:grpSp>
          <p:nvGrpSpPr>
            <p:cNvPr id="1276935" name="Group 7"/>
            <p:cNvGrpSpPr>
              <a:grpSpLocks/>
            </p:cNvGrpSpPr>
            <p:nvPr/>
          </p:nvGrpSpPr>
          <p:grpSpPr bwMode="auto">
            <a:xfrm>
              <a:off x="1433" y="193"/>
              <a:ext cx="1896" cy="1872"/>
              <a:chOff x="625" y="661"/>
              <a:chExt cx="1896" cy="1872"/>
            </a:xfrm>
          </p:grpSpPr>
          <p:grpSp>
            <p:nvGrpSpPr>
              <p:cNvPr id="1276936" name="Group 8"/>
              <p:cNvGrpSpPr>
                <a:grpSpLocks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1276937" name="Oval 9"/>
                <p:cNvSpPr>
                  <a:spLocks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6938" name="Oval 10"/>
                <p:cNvSpPr>
                  <a:spLocks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76939" name="Group 11"/>
                <p:cNvGrpSpPr>
                  <a:grpSpLocks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4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6942" name="Group 14"/>
                <p:cNvGrpSpPr>
                  <a:grpSpLocks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4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6945" name="Group 17"/>
                <p:cNvGrpSpPr>
                  <a:grpSpLocks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4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4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6948" name="Group 20"/>
                <p:cNvGrpSpPr>
                  <a:grpSpLocks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4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5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6951" name="Group 23"/>
                <p:cNvGrpSpPr>
                  <a:grpSpLocks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5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5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6954" name="Group 26"/>
                <p:cNvGrpSpPr>
                  <a:grpSpLocks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5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5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76957" name="Text Box 29"/>
              <p:cNvSpPr txBox="1">
                <a:spLocks noChangeArrowheads="1"/>
              </p:cNvSpPr>
              <p:nvPr/>
            </p:nvSpPr>
            <p:spPr bwMode="auto">
              <a:xfrm>
                <a:off x="952" y="1748"/>
                <a:ext cx="3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1276958" name="Rectangle 30"/>
              <p:cNvSpPr>
                <a:spLocks noChangeArrowheads="1"/>
              </p:cNvSpPr>
              <p:nvPr/>
            </p:nvSpPr>
            <p:spPr bwMode="auto">
              <a:xfrm>
                <a:off x="1442" y="2009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FF0000"/>
                    </a:solidFill>
                  </a:rPr>
                  <a:t>A'</a:t>
                </a:r>
              </a:p>
            </p:txBody>
          </p:sp>
          <p:sp>
            <p:nvSpPr>
              <p:cNvPr id="1276959" name="Rectangle 31"/>
              <p:cNvSpPr>
                <a:spLocks noChangeArrowheads="1"/>
              </p:cNvSpPr>
              <p:nvPr/>
            </p:nvSpPr>
            <p:spPr bwMode="auto">
              <a:xfrm>
                <a:off x="1885" y="170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8000"/>
                    </a:solidFill>
                  </a:rPr>
                  <a:t>B</a:t>
                </a:r>
              </a:p>
            </p:txBody>
          </p:sp>
          <p:sp>
            <p:nvSpPr>
              <p:cNvPr id="1276960" name="Rectangle 32"/>
              <p:cNvSpPr>
                <a:spLocks noChangeArrowheads="1"/>
              </p:cNvSpPr>
              <p:nvPr/>
            </p:nvSpPr>
            <p:spPr bwMode="auto">
              <a:xfrm>
                <a:off x="946" y="1213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008000"/>
                    </a:solidFill>
                  </a:rPr>
                  <a:t>B'</a:t>
                </a:r>
              </a:p>
            </p:txBody>
          </p:sp>
          <p:sp>
            <p:nvSpPr>
              <p:cNvPr id="1276961" name="Rectangle 33"/>
              <p:cNvSpPr>
                <a:spLocks noChangeArrowheads="1"/>
              </p:cNvSpPr>
              <p:nvPr/>
            </p:nvSpPr>
            <p:spPr bwMode="auto">
              <a:xfrm>
                <a:off x="1872" y="11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C'</a:t>
                </a:r>
              </a:p>
            </p:txBody>
          </p:sp>
          <p:sp>
            <p:nvSpPr>
              <p:cNvPr id="1276962" name="Rectangle 34"/>
              <p:cNvSpPr>
                <a:spLocks noChangeArrowheads="1"/>
              </p:cNvSpPr>
              <p:nvPr/>
            </p:nvSpPr>
            <p:spPr bwMode="auto">
              <a:xfrm>
                <a:off x="1455" y="9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grpSp>
          <p:nvGrpSpPr>
            <p:cNvPr id="1276963" name="Group 35"/>
            <p:cNvGrpSpPr>
              <a:grpSpLocks/>
            </p:cNvGrpSpPr>
            <p:nvPr/>
          </p:nvGrpSpPr>
          <p:grpSpPr bwMode="auto">
            <a:xfrm rot="1148588">
              <a:off x="2080" y="849"/>
              <a:ext cx="574" cy="603"/>
              <a:chOff x="1272" y="1317"/>
              <a:chExt cx="574" cy="603"/>
            </a:xfrm>
          </p:grpSpPr>
          <p:grpSp>
            <p:nvGrpSpPr>
              <p:cNvPr id="1276964" name="Group 36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1276965" name="Rectangle 37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6966" name="Rectangle 38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69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8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endParaRPr kumimoji="1" lang="zh-CN" altLang="en-US" b="0"/>
                </a:p>
              </p:txBody>
            </p:sp>
            <p:sp>
              <p:nvSpPr>
                <p:cNvPr id="1276968" name="Rectangle 40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6969" name="Text Box 41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/>
                  <a:t>3</a:t>
                </a:r>
              </a:p>
            </p:txBody>
          </p:sp>
          <p:sp>
            <p:nvSpPr>
              <p:cNvPr id="1276970" name="Rectangle 42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276971" name="Rectangle 43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1</a:t>
                </a:r>
              </a:p>
            </p:txBody>
          </p:sp>
          <p:sp>
            <p:nvSpPr>
              <p:cNvPr id="1276972" name="Rectangle 44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2</a:t>
                </a:r>
              </a:p>
            </p:txBody>
          </p:sp>
        </p:grpSp>
        <p:sp>
          <p:nvSpPr>
            <p:cNvPr id="1276973" name="Arc 45"/>
            <p:cNvSpPr>
              <a:spLocks/>
            </p:cNvSpPr>
            <p:nvPr/>
          </p:nvSpPr>
          <p:spPr bwMode="auto">
            <a:xfrm>
              <a:off x="1655" y="283"/>
              <a:ext cx="740" cy="845"/>
            </a:xfrm>
            <a:custGeom>
              <a:avLst/>
              <a:gdLst>
                <a:gd name="G0" fmla="+- 18528 0 0"/>
                <a:gd name="G1" fmla="+- 21600 0 0"/>
                <a:gd name="G2" fmla="+- 21600 0 0"/>
                <a:gd name="T0" fmla="*/ 0 w 19909"/>
                <a:gd name="T1" fmla="*/ 10497 h 21600"/>
                <a:gd name="T2" fmla="*/ 19909 w 19909"/>
                <a:gd name="T3" fmla="*/ 44 h 21600"/>
                <a:gd name="T4" fmla="*/ 18528 w 1990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09" h="21600" fill="none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</a:path>
                <a:path w="19909" h="21600" stroke="0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  <a:lnTo>
                    <a:pt x="1852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6974" name="Arc 46"/>
            <p:cNvSpPr>
              <a:spLocks/>
            </p:cNvSpPr>
            <p:nvPr/>
          </p:nvSpPr>
          <p:spPr bwMode="auto">
            <a:xfrm>
              <a:off x="2249" y="1029"/>
              <a:ext cx="521" cy="740"/>
            </a:xfrm>
            <a:custGeom>
              <a:avLst/>
              <a:gdLst>
                <a:gd name="G0" fmla="+- 13988 0 0"/>
                <a:gd name="G1" fmla="+- 20053 0 0"/>
                <a:gd name="G2" fmla="+- 21600 0 0"/>
                <a:gd name="T0" fmla="*/ 0 w 13988"/>
                <a:gd name="T1" fmla="*/ 3594 h 20053"/>
                <a:gd name="T2" fmla="*/ 5961 w 13988"/>
                <a:gd name="T3" fmla="*/ 0 h 20053"/>
                <a:gd name="T4" fmla="*/ 13988 w 13988"/>
                <a:gd name="T5" fmla="*/ 20053 h 20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8" h="20053" fill="none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</a:path>
                <a:path w="13988" h="20053" stroke="0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  <a:lnTo>
                    <a:pt x="13988" y="20053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6975" name="Line 47"/>
            <p:cNvSpPr>
              <a:spLocks noChangeShapeType="1"/>
            </p:cNvSpPr>
            <p:nvPr/>
          </p:nvSpPr>
          <p:spPr bwMode="auto">
            <a:xfrm>
              <a:off x="1644" y="744"/>
              <a:ext cx="636" cy="40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6976" name="Line 48"/>
            <p:cNvSpPr>
              <a:spLocks noChangeShapeType="1"/>
            </p:cNvSpPr>
            <p:nvPr/>
          </p:nvSpPr>
          <p:spPr bwMode="auto">
            <a:xfrm>
              <a:off x="2376" y="264"/>
              <a:ext cx="60" cy="76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6977" name="Arc 49"/>
            <p:cNvSpPr>
              <a:spLocks/>
            </p:cNvSpPr>
            <p:nvPr/>
          </p:nvSpPr>
          <p:spPr bwMode="auto">
            <a:xfrm flipH="1" flipV="1">
              <a:off x="2363" y="1147"/>
              <a:ext cx="721" cy="797"/>
            </a:xfrm>
            <a:custGeom>
              <a:avLst/>
              <a:gdLst>
                <a:gd name="G0" fmla="+- 18528 0 0"/>
                <a:gd name="G1" fmla="+- 21600 0 0"/>
                <a:gd name="G2" fmla="+- 21600 0 0"/>
                <a:gd name="T0" fmla="*/ 0 w 19394"/>
                <a:gd name="T1" fmla="*/ 10497 h 21600"/>
                <a:gd name="T2" fmla="*/ 19394 w 19394"/>
                <a:gd name="T3" fmla="*/ 17 h 21600"/>
                <a:gd name="T4" fmla="*/ 18528 w 1939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94" h="21600" fill="none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816" y="0"/>
                    <a:pt x="19105" y="5"/>
                    <a:pt x="19393" y="17"/>
                  </a:cubicBezTo>
                </a:path>
                <a:path w="19394" h="21600" stroke="0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816" y="0"/>
                    <a:pt x="19105" y="5"/>
                    <a:pt x="19393" y="17"/>
                  </a:cubicBezTo>
                  <a:lnTo>
                    <a:pt x="1852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6978" name="Arc 50"/>
            <p:cNvSpPr>
              <a:spLocks/>
            </p:cNvSpPr>
            <p:nvPr/>
          </p:nvSpPr>
          <p:spPr bwMode="auto">
            <a:xfrm flipH="1" flipV="1">
              <a:off x="1980" y="540"/>
              <a:ext cx="521" cy="740"/>
            </a:xfrm>
            <a:custGeom>
              <a:avLst/>
              <a:gdLst>
                <a:gd name="G0" fmla="+- 13988 0 0"/>
                <a:gd name="G1" fmla="+- 20053 0 0"/>
                <a:gd name="G2" fmla="+- 21600 0 0"/>
                <a:gd name="T0" fmla="*/ 0 w 13988"/>
                <a:gd name="T1" fmla="*/ 3594 h 20053"/>
                <a:gd name="T2" fmla="*/ 5961 w 13988"/>
                <a:gd name="T3" fmla="*/ 0 h 20053"/>
                <a:gd name="T4" fmla="*/ 13988 w 13988"/>
                <a:gd name="T5" fmla="*/ 20053 h 20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8" h="20053" fill="none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</a:path>
                <a:path w="13988" h="20053" stroke="0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  <a:lnTo>
                    <a:pt x="13988" y="20053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6979" name="Line 51"/>
            <p:cNvSpPr>
              <a:spLocks noChangeShapeType="1"/>
            </p:cNvSpPr>
            <p:nvPr/>
          </p:nvSpPr>
          <p:spPr bwMode="auto">
            <a:xfrm flipH="1" flipV="1">
              <a:off x="2458" y="1121"/>
              <a:ext cx="636" cy="40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6980" name="Line 52"/>
            <p:cNvSpPr>
              <a:spLocks noChangeShapeType="1"/>
            </p:cNvSpPr>
            <p:nvPr/>
          </p:nvSpPr>
          <p:spPr bwMode="auto">
            <a:xfrm flipH="1" flipV="1">
              <a:off x="2302" y="1241"/>
              <a:ext cx="84" cy="72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6981" name="Line 53"/>
            <p:cNvSpPr>
              <a:spLocks noChangeShapeType="1"/>
            </p:cNvSpPr>
            <p:nvPr/>
          </p:nvSpPr>
          <p:spPr bwMode="auto">
            <a:xfrm flipH="1">
              <a:off x="2316" y="1044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6982" name="Line 54"/>
            <p:cNvSpPr>
              <a:spLocks noChangeShapeType="1"/>
            </p:cNvSpPr>
            <p:nvPr/>
          </p:nvSpPr>
          <p:spPr bwMode="auto">
            <a:xfrm flipH="1">
              <a:off x="2352" y="1164"/>
              <a:ext cx="84" cy="6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7030" name="Text Box 102"/>
          <p:cNvSpPr txBox="1">
            <a:spLocks noChangeArrowheads="1"/>
          </p:cNvSpPr>
          <p:nvPr/>
        </p:nvSpPr>
        <p:spPr bwMode="auto">
          <a:xfrm>
            <a:off x="5949950" y="5976938"/>
            <a:ext cx="1462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ClrTx/>
              <a:buFontTx/>
              <a:buNone/>
            </a:pPr>
            <a:r>
              <a:rPr kumimoji="1" lang="en-US" altLang="zh-CN" sz="2800" i="1"/>
              <a:t>BC</a:t>
            </a:r>
            <a:r>
              <a:rPr kumimoji="1" lang="zh-CN" altLang="en-US" sz="2800">
                <a:latin typeface="宋体" charset="-122"/>
              </a:rPr>
              <a:t>通电</a:t>
            </a:r>
          </a:p>
        </p:txBody>
      </p:sp>
      <p:grpSp>
        <p:nvGrpSpPr>
          <p:cNvPr id="1277035" name="Group 107"/>
          <p:cNvGrpSpPr>
            <a:grpSpLocks/>
          </p:cNvGrpSpPr>
          <p:nvPr/>
        </p:nvGrpSpPr>
        <p:grpSpPr bwMode="auto">
          <a:xfrm>
            <a:off x="5060950" y="2905125"/>
            <a:ext cx="3082925" cy="2971800"/>
            <a:chOff x="3188" y="1675"/>
            <a:chExt cx="1942" cy="1872"/>
          </a:xfrm>
        </p:grpSpPr>
        <p:grpSp>
          <p:nvGrpSpPr>
            <p:cNvPr id="1276984" name="Group 56"/>
            <p:cNvGrpSpPr>
              <a:grpSpLocks/>
            </p:cNvGrpSpPr>
            <p:nvPr/>
          </p:nvGrpSpPr>
          <p:grpSpPr bwMode="auto">
            <a:xfrm>
              <a:off x="3233" y="1675"/>
              <a:ext cx="1896" cy="1872"/>
              <a:chOff x="625" y="661"/>
              <a:chExt cx="1896" cy="1872"/>
            </a:xfrm>
          </p:grpSpPr>
          <p:grpSp>
            <p:nvGrpSpPr>
              <p:cNvPr id="1276985" name="Group 57"/>
              <p:cNvGrpSpPr>
                <a:grpSpLocks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1276986" name="Oval 58"/>
                <p:cNvSpPr>
                  <a:spLocks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6987" name="Oval 59"/>
                <p:cNvSpPr>
                  <a:spLocks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76988" name="Group 60"/>
                <p:cNvGrpSpPr>
                  <a:grpSpLocks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8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9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6991" name="Group 63"/>
                <p:cNvGrpSpPr>
                  <a:grpSpLocks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9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9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6994" name="Group 66"/>
                <p:cNvGrpSpPr>
                  <a:grpSpLocks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9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9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6997" name="Group 69"/>
                <p:cNvGrpSpPr>
                  <a:grpSpLocks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127699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99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7000" name="Group 72"/>
                <p:cNvGrpSpPr>
                  <a:grpSpLocks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127700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00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7003" name="Group 75"/>
                <p:cNvGrpSpPr>
                  <a:grpSpLocks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1277004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005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77006" name="Text Box 78"/>
              <p:cNvSpPr txBox="1">
                <a:spLocks noChangeArrowheads="1"/>
              </p:cNvSpPr>
              <p:nvPr/>
            </p:nvSpPr>
            <p:spPr bwMode="auto">
              <a:xfrm>
                <a:off x="952" y="1748"/>
                <a:ext cx="3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1277007" name="Rectangle 79"/>
              <p:cNvSpPr>
                <a:spLocks noChangeArrowheads="1"/>
              </p:cNvSpPr>
              <p:nvPr/>
            </p:nvSpPr>
            <p:spPr bwMode="auto">
              <a:xfrm>
                <a:off x="1442" y="2009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FF0000"/>
                    </a:solidFill>
                  </a:rPr>
                  <a:t>A'</a:t>
                </a:r>
              </a:p>
            </p:txBody>
          </p:sp>
          <p:sp>
            <p:nvSpPr>
              <p:cNvPr id="1277008" name="Rectangle 80"/>
              <p:cNvSpPr>
                <a:spLocks noChangeArrowheads="1"/>
              </p:cNvSpPr>
              <p:nvPr/>
            </p:nvSpPr>
            <p:spPr bwMode="auto">
              <a:xfrm>
                <a:off x="1885" y="170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8000"/>
                    </a:solidFill>
                  </a:rPr>
                  <a:t>B</a:t>
                </a:r>
              </a:p>
            </p:txBody>
          </p:sp>
          <p:sp>
            <p:nvSpPr>
              <p:cNvPr id="1277009" name="Rectangle 81"/>
              <p:cNvSpPr>
                <a:spLocks noChangeArrowheads="1"/>
              </p:cNvSpPr>
              <p:nvPr/>
            </p:nvSpPr>
            <p:spPr bwMode="auto">
              <a:xfrm>
                <a:off x="946" y="1213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008000"/>
                    </a:solidFill>
                  </a:rPr>
                  <a:t>B'</a:t>
                </a:r>
              </a:p>
            </p:txBody>
          </p:sp>
          <p:sp>
            <p:nvSpPr>
              <p:cNvPr id="1277010" name="Rectangle 82"/>
              <p:cNvSpPr>
                <a:spLocks noChangeArrowheads="1"/>
              </p:cNvSpPr>
              <p:nvPr/>
            </p:nvSpPr>
            <p:spPr bwMode="auto">
              <a:xfrm>
                <a:off x="1872" y="11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C'</a:t>
                </a:r>
              </a:p>
            </p:txBody>
          </p:sp>
          <p:sp>
            <p:nvSpPr>
              <p:cNvPr id="1277011" name="Rectangle 83"/>
              <p:cNvSpPr>
                <a:spLocks noChangeArrowheads="1"/>
              </p:cNvSpPr>
              <p:nvPr/>
            </p:nvSpPr>
            <p:spPr bwMode="auto">
              <a:xfrm>
                <a:off x="1455" y="9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grpSp>
          <p:nvGrpSpPr>
            <p:cNvPr id="1277012" name="Group 84"/>
            <p:cNvGrpSpPr>
              <a:grpSpLocks/>
            </p:cNvGrpSpPr>
            <p:nvPr/>
          </p:nvGrpSpPr>
          <p:grpSpPr bwMode="auto">
            <a:xfrm rot="2583676">
              <a:off x="3880" y="2331"/>
              <a:ext cx="574" cy="603"/>
              <a:chOff x="1272" y="1317"/>
              <a:chExt cx="574" cy="603"/>
            </a:xfrm>
          </p:grpSpPr>
          <p:grpSp>
            <p:nvGrpSpPr>
              <p:cNvPr id="1277013" name="Group 85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1277014" name="Rectangle 86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7015" name="Rectangle 87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701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372" y="2246"/>
                  <a:ext cx="346" cy="28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endParaRPr kumimoji="1" lang="zh-CN" altLang="en-US" b="0"/>
                </a:p>
              </p:txBody>
            </p:sp>
            <p:sp>
              <p:nvSpPr>
                <p:cNvPr id="1277017" name="Rectangle 89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7018" name="Text Box 90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/>
                  <a:t>3</a:t>
                </a:r>
              </a:p>
            </p:txBody>
          </p:sp>
          <p:sp>
            <p:nvSpPr>
              <p:cNvPr id="1277019" name="Rectangle 91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277020" name="Rectangle 92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1</a:t>
                </a:r>
              </a:p>
            </p:txBody>
          </p:sp>
          <p:sp>
            <p:nvSpPr>
              <p:cNvPr id="1277021" name="Rectangle 93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2</a:t>
                </a:r>
              </a:p>
            </p:txBody>
          </p:sp>
        </p:grpSp>
        <p:sp>
          <p:nvSpPr>
            <p:cNvPr id="1277022" name="Arc 94"/>
            <p:cNvSpPr>
              <a:spLocks/>
            </p:cNvSpPr>
            <p:nvPr/>
          </p:nvSpPr>
          <p:spPr bwMode="auto">
            <a:xfrm rot="-3414131">
              <a:off x="3257" y="2278"/>
              <a:ext cx="708" cy="845"/>
            </a:xfrm>
            <a:custGeom>
              <a:avLst/>
              <a:gdLst>
                <a:gd name="G0" fmla="+- 18528 0 0"/>
                <a:gd name="G1" fmla="+- 21600 0 0"/>
                <a:gd name="G2" fmla="+- 21600 0 0"/>
                <a:gd name="T0" fmla="*/ 0 w 19909"/>
                <a:gd name="T1" fmla="*/ 10497 h 21600"/>
                <a:gd name="T2" fmla="*/ 19909 w 19909"/>
                <a:gd name="T3" fmla="*/ 44 h 21600"/>
                <a:gd name="T4" fmla="*/ 18528 w 1990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09" h="21600" fill="none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</a:path>
                <a:path w="19909" h="21600" stroke="0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  <a:lnTo>
                    <a:pt x="1852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23" name="Line 95"/>
            <p:cNvSpPr>
              <a:spLocks noChangeShapeType="1"/>
            </p:cNvSpPr>
            <p:nvPr/>
          </p:nvSpPr>
          <p:spPr bwMode="auto">
            <a:xfrm rot="-3414131">
              <a:off x="3476" y="2680"/>
              <a:ext cx="609" cy="40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24" name="Line 96"/>
            <p:cNvSpPr>
              <a:spLocks noChangeShapeType="1"/>
            </p:cNvSpPr>
            <p:nvPr/>
          </p:nvSpPr>
          <p:spPr bwMode="auto">
            <a:xfrm rot="-3414131">
              <a:off x="3733" y="1980"/>
              <a:ext cx="57" cy="76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25" name="Line 97"/>
            <p:cNvSpPr>
              <a:spLocks noChangeShapeType="1"/>
            </p:cNvSpPr>
            <p:nvPr/>
          </p:nvSpPr>
          <p:spPr bwMode="auto">
            <a:xfrm rot="18185869" flipH="1">
              <a:off x="4065" y="2592"/>
              <a:ext cx="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26" name="Arc 98"/>
            <p:cNvSpPr>
              <a:spLocks/>
            </p:cNvSpPr>
            <p:nvPr/>
          </p:nvSpPr>
          <p:spPr bwMode="auto">
            <a:xfrm rot="-3478774" flipH="1" flipV="1">
              <a:off x="4371" y="2136"/>
              <a:ext cx="721" cy="797"/>
            </a:xfrm>
            <a:custGeom>
              <a:avLst/>
              <a:gdLst>
                <a:gd name="G0" fmla="+- 18528 0 0"/>
                <a:gd name="G1" fmla="+- 21600 0 0"/>
                <a:gd name="G2" fmla="+- 21600 0 0"/>
                <a:gd name="T0" fmla="*/ 0 w 19394"/>
                <a:gd name="T1" fmla="*/ 10497 h 21600"/>
                <a:gd name="T2" fmla="*/ 19394 w 19394"/>
                <a:gd name="T3" fmla="*/ 17 h 21600"/>
                <a:gd name="T4" fmla="*/ 18528 w 1939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94" h="21600" fill="none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816" y="0"/>
                    <a:pt x="19105" y="5"/>
                    <a:pt x="19393" y="17"/>
                  </a:cubicBezTo>
                </a:path>
                <a:path w="19394" h="21600" stroke="0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816" y="0"/>
                    <a:pt x="19105" y="5"/>
                    <a:pt x="19393" y="17"/>
                  </a:cubicBezTo>
                  <a:lnTo>
                    <a:pt x="1852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27" name="Line 99"/>
            <p:cNvSpPr>
              <a:spLocks noChangeShapeType="1"/>
            </p:cNvSpPr>
            <p:nvPr/>
          </p:nvSpPr>
          <p:spPr bwMode="auto">
            <a:xfrm rot="-3478774" flipH="1" flipV="1">
              <a:off x="4254" y="2170"/>
              <a:ext cx="636" cy="40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28" name="Line 100"/>
            <p:cNvSpPr>
              <a:spLocks noChangeShapeType="1"/>
            </p:cNvSpPr>
            <p:nvPr/>
          </p:nvSpPr>
          <p:spPr bwMode="auto">
            <a:xfrm rot="-3478774" flipH="1" flipV="1">
              <a:off x="4535" y="2526"/>
              <a:ext cx="84" cy="72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29" name="Line 101"/>
            <p:cNvSpPr>
              <a:spLocks noChangeShapeType="1"/>
            </p:cNvSpPr>
            <p:nvPr/>
          </p:nvSpPr>
          <p:spPr bwMode="auto">
            <a:xfrm rot="18121226" flipH="1">
              <a:off x="4202" y="2605"/>
              <a:ext cx="100" cy="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31" name="Line 103"/>
            <p:cNvSpPr>
              <a:spLocks noChangeShapeType="1"/>
            </p:cNvSpPr>
            <p:nvPr/>
          </p:nvSpPr>
          <p:spPr bwMode="auto">
            <a:xfrm>
              <a:off x="4320" y="2622"/>
              <a:ext cx="120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32" name="Line 104"/>
            <p:cNvSpPr>
              <a:spLocks noChangeShapeType="1"/>
            </p:cNvSpPr>
            <p:nvPr/>
          </p:nvSpPr>
          <p:spPr bwMode="auto">
            <a:xfrm>
              <a:off x="4176" y="2790"/>
              <a:ext cx="120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33" name="Line 105"/>
            <p:cNvSpPr>
              <a:spLocks noChangeShapeType="1"/>
            </p:cNvSpPr>
            <p:nvPr/>
          </p:nvSpPr>
          <p:spPr bwMode="auto">
            <a:xfrm flipH="1">
              <a:off x="4308" y="2742"/>
              <a:ext cx="14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7034" name="Line 106"/>
            <p:cNvSpPr>
              <a:spLocks noChangeShapeType="1"/>
            </p:cNvSpPr>
            <p:nvPr/>
          </p:nvSpPr>
          <p:spPr bwMode="auto">
            <a:xfrm flipH="1">
              <a:off x="4080" y="2790"/>
              <a:ext cx="84" cy="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7036" name="Line 108"/>
          <p:cNvSpPr>
            <a:spLocks noChangeShapeType="1"/>
          </p:cNvSpPr>
          <p:nvPr/>
        </p:nvSpPr>
        <p:spPr bwMode="auto">
          <a:xfrm>
            <a:off x="5219700" y="2060575"/>
            <a:ext cx="3603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7037" name="Line 109"/>
          <p:cNvSpPr>
            <a:spLocks noChangeShapeType="1"/>
          </p:cNvSpPr>
          <p:nvPr/>
        </p:nvSpPr>
        <p:spPr bwMode="auto">
          <a:xfrm>
            <a:off x="5580063" y="2060575"/>
            <a:ext cx="0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7038" name="Line 110"/>
          <p:cNvSpPr>
            <a:spLocks noChangeShapeType="1"/>
          </p:cNvSpPr>
          <p:nvPr/>
        </p:nvSpPr>
        <p:spPr bwMode="auto">
          <a:xfrm flipH="1">
            <a:off x="1835150" y="2420938"/>
            <a:ext cx="37449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7039" name="Line 111"/>
          <p:cNvSpPr>
            <a:spLocks noChangeShapeType="1"/>
          </p:cNvSpPr>
          <p:nvPr/>
        </p:nvSpPr>
        <p:spPr bwMode="auto">
          <a:xfrm flipV="1">
            <a:off x="1835150" y="2060575"/>
            <a:ext cx="0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7040" name="Line 112"/>
          <p:cNvSpPr>
            <a:spLocks noChangeShapeType="1"/>
          </p:cNvSpPr>
          <p:nvPr/>
        </p:nvSpPr>
        <p:spPr bwMode="auto">
          <a:xfrm>
            <a:off x="1835150" y="206057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BE5676-8392-4584-8418-596967BB98B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77957" name="Text Box 5"/>
          <p:cNvSpPr txBox="1">
            <a:spLocks noChangeArrowheads="1"/>
          </p:cNvSpPr>
          <p:nvPr/>
        </p:nvSpPr>
        <p:spPr bwMode="auto">
          <a:xfrm>
            <a:off x="4692650" y="2671763"/>
            <a:ext cx="3500438" cy="1838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ClrTx/>
              <a:buFontTx/>
              <a:buNone/>
            </a:pPr>
            <a:r>
              <a:rPr kumimoji="1" lang="zh-CN" altLang="en-US" sz="2800"/>
              <a:t>工作方式为三相双三拍时，每通入一个电脉冲，转子也是转</a:t>
            </a:r>
            <a:r>
              <a:rPr kumimoji="1" lang="en-US" altLang="zh-CN" sz="2800"/>
              <a:t>30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zh-CN" altLang="en-US" sz="2800"/>
              <a:t>，即 </a:t>
            </a:r>
            <a:r>
              <a:rPr kumimoji="1" lang="zh-CN" altLang="en-US" sz="2800" i="1">
                <a:sym typeface="Symbol" pitchFamily="18" charset="2"/>
              </a:rPr>
              <a:t></a:t>
            </a:r>
            <a:r>
              <a:rPr kumimoji="1" lang="en-US" altLang="zh-CN" sz="2800" i="1" baseline="-25000"/>
              <a:t>S </a:t>
            </a:r>
            <a:r>
              <a:rPr kumimoji="1" lang="en-US" altLang="zh-CN" sz="2800"/>
              <a:t>= 30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zh-CN" altLang="en-US" sz="2800"/>
              <a:t>。</a:t>
            </a:r>
          </a:p>
        </p:txBody>
      </p:sp>
      <p:sp>
        <p:nvSpPr>
          <p:cNvPr id="1277959" name="Text Box 7"/>
          <p:cNvSpPr txBox="1">
            <a:spLocks noChangeArrowheads="1"/>
          </p:cNvSpPr>
          <p:nvPr/>
        </p:nvSpPr>
        <p:spPr bwMode="auto">
          <a:xfrm>
            <a:off x="1814513" y="4422775"/>
            <a:ext cx="1462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ClrTx/>
              <a:buFontTx/>
              <a:buNone/>
            </a:pPr>
            <a:r>
              <a:rPr kumimoji="1" lang="en-US" altLang="zh-CN" sz="2800" i="1"/>
              <a:t>CA</a:t>
            </a:r>
            <a:r>
              <a:rPr kumimoji="1" lang="zh-CN" altLang="en-US" sz="2800"/>
              <a:t>通电</a:t>
            </a:r>
          </a:p>
        </p:txBody>
      </p:sp>
      <p:grpSp>
        <p:nvGrpSpPr>
          <p:cNvPr id="1278012" name="Group 60"/>
          <p:cNvGrpSpPr>
            <a:grpSpLocks noChangeAspect="1"/>
          </p:cNvGrpSpPr>
          <p:nvPr/>
        </p:nvGrpSpPr>
        <p:grpSpPr bwMode="auto">
          <a:xfrm>
            <a:off x="1016000" y="1254125"/>
            <a:ext cx="2979738" cy="3024188"/>
            <a:chOff x="3336" y="1012"/>
            <a:chExt cx="1896" cy="1872"/>
          </a:xfrm>
        </p:grpSpPr>
        <p:grpSp>
          <p:nvGrpSpPr>
            <p:cNvPr id="1278013" name="Group 61"/>
            <p:cNvGrpSpPr>
              <a:grpSpLocks noChangeAspect="1"/>
            </p:cNvGrpSpPr>
            <p:nvPr/>
          </p:nvGrpSpPr>
          <p:grpSpPr bwMode="auto">
            <a:xfrm>
              <a:off x="3336" y="1012"/>
              <a:ext cx="1896" cy="1872"/>
              <a:chOff x="625" y="661"/>
              <a:chExt cx="1896" cy="1872"/>
            </a:xfrm>
          </p:grpSpPr>
          <p:grpSp>
            <p:nvGrpSpPr>
              <p:cNvPr id="1278014" name="Group 62"/>
              <p:cNvGrpSpPr>
                <a:grpSpLocks noChangeAspect="1"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1278015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8016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78017" name="Group 65"/>
                <p:cNvGrpSpPr>
                  <a:grpSpLocks noChangeAspect="1"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1278018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019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8020" name="Group 68"/>
                <p:cNvGrpSpPr>
                  <a:grpSpLocks noChangeAspect="1"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1278021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022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8023" name="Group 71"/>
                <p:cNvGrpSpPr>
                  <a:grpSpLocks noChangeAspect="1"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1278024" name="Rectangle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025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8026" name="Group 74"/>
                <p:cNvGrpSpPr>
                  <a:grpSpLocks noChangeAspect="1"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1278027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028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8029" name="Group 77"/>
                <p:cNvGrpSpPr>
                  <a:grpSpLocks noChangeAspect="1"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1278030" name="Rectangle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031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8032" name="Group 80"/>
                <p:cNvGrpSpPr>
                  <a:grpSpLocks noChangeAspect="1"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1278033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034" name="Rectangle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78035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952" y="1748"/>
                <a:ext cx="338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12780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443" y="1975"/>
                <a:ext cx="302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sz="2000" i="1">
                    <a:solidFill>
                      <a:srgbClr val="FF0000"/>
                    </a:solidFill>
                  </a:rPr>
                  <a:t>'</a:t>
                </a:r>
              </a:p>
            </p:txBody>
          </p:sp>
          <p:sp>
            <p:nvSpPr>
              <p:cNvPr id="12780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1884" y="1705"/>
                <a:ext cx="246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008000"/>
                    </a:solidFill>
                  </a:rPr>
                  <a:t>B</a:t>
                </a:r>
              </a:p>
            </p:txBody>
          </p:sp>
          <p:sp>
            <p:nvSpPr>
              <p:cNvPr id="12780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945" y="1179"/>
                <a:ext cx="291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008000"/>
                    </a:solidFill>
                  </a:rPr>
                  <a:t>B</a:t>
                </a:r>
                <a:r>
                  <a:rPr kumimoji="1" lang="en-US" altLang="zh-CN" sz="2000" i="1">
                    <a:solidFill>
                      <a:srgbClr val="008000"/>
                    </a:solidFill>
                  </a:rPr>
                  <a:t>'</a:t>
                </a:r>
              </a:p>
            </p:txBody>
          </p:sp>
          <p:sp>
            <p:nvSpPr>
              <p:cNvPr id="12780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1873" y="1194"/>
                <a:ext cx="311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C</a:t>
                </a:r>
                <a:r>
                  <a:rPr kumimoji="1" lang="en-US" altLang="zh-CN" i="1">
                    <a:solidFill>
                      <a:srgbClr val="0000FF"/>
                    </a:solidFill>
                  </a:rPr>
                  <a:t>'</a:t>
                </a:r>
              </a:p>
            </p:txBody>
          </p:sp>
          <p:sp>
            <p:nvSpPr>
              <p:cNvPr id="12780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1455" y="908"/>
                <a:ext cx="258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sp>
          <p:nvSpPr>
            <p:cNvPr id="1278041" name="Arc 89"/>
            <p:cNvSpPr>
              <a:spLocks noChangeAspect="1"/>
            </p:cNvSpPr>
            <p:nvPr/>
          </p:nvSpPr>
          <p:spPr bwMode="auto">
            <a:xfrm flipV="1">
              <a:off x="4239" y="1226"/>
              <a:ext cx="501" cy="723"/>
            </a:xfrm>
            <a:custGeom>
              <a:avLst/>
              <a:gdLst>
                <a:gd name="G0" fmla="+- 13464 0 0"/>
                <a:gd name="G1" fmla="+- 19601 0 0"/>
                <a:gd name="G2" fmla="+- 21600 0 0"/>
                <a:gd name="T0" fmla="*/ 0 w 13464"/>
                <a:gd name="T1" fmla="*/ 2711 h 19601"/>
                <a:gd name="T2" fmla="*/ 4390 w 13464"/>
                <a:gd name="T3" fmla="*/ 0 h 19601"/>
                <a:gd name="T4" fmla="*/ 13464 w 13464"/>
                <a:gd name="T5" fmla="*/ 19601 h 19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64" h="19601" fill="none" extrusionOk="0">
                  <a:moveTo>
                    <a:pt x="-1" y="2710"/>
                  </a:moveTo>
                  <a:cubicBezTo>
                    <a:pt x="1349" y="1634"/>
                    <a:pt x="2823" y="724"/>
                    <a:pt x="4389" y="-1"/>
                  </a:cubicBezTo>
                </a:path>
                <a:path w="13464" h="19601" stroke="0" extrusionOk="0">
                  <a:moveTo>
                    <a:pt x="-1" y="2710"/>
                  </a:moveTo>
                  <a:cubicBezTo>
                    <a:pt x="1349" y="1634"/>
                    <a:pt x="2823" y="724"/>
                    <a:pt x="4389" y="-1"/>
                  </a:cubicBezTo>
                  <a:lnTo>
                    <a:pt x="13464" y="19601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8042" name="Arc 90"/>
            <p:cNvSpPr>
              <a:spLocks noChangeAspect="1"/>
            </p:cNvSpPr>
            <p:nvPr/>
          </p:nvSpPr>
          <p:spPr bwMode="auto">
            <a:xfrm flipH="1">
              <a:off x="4272" y="1102"/>
              <a:ext cx="740" cy="845"/>
            </a:xfrm>
            <a:custGeom>
              <a:avLst/>
              <a:gdLst>
                <a:gd name="G0" fmla="+- 18528 0 0"/>
                <a:gd name="G1" fmla="+- 21600 0 0"/>
                <a:gd name="G2" fmla="+- 21600 0 0"/>
                <a:gd name="T0" fmla="*/ 0 w 19909"/>
                <a:gd name="T1" fmla="*/ 10497 h 21600"/>
                <a:gd name="T2" fmla="*/ 19909 w 19909"/>
                <a:gd name="T3" fmla="*/ 44 h 21600"/>
                <a:gd name="T4" fmla="*/ 18528 w 1990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09" h="21600" fill="none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</a:path>
                <a:path w="19909" h="21600" stroke="0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  <a:lnTo>
                    <a:pt x="1852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8043" name="Arc 91"/>
            <p:cNvSpPr>
              <a:spLocks noChangeAspect="1"/>
            </p:cNvSpPr>
            <p:nvPr/>
          </p:nvSpPr>
          <p:spPr bwMode="auto">
            <a:xfrm flipV="1">
              <a:off x="4196" y="1319"/>
              <a:ext cx="501" cy="727"/>
            </a:xfrm>
            <a:custGeom>
              <a:avLst/>
              <a:gdLst>
                <a:gd name="G0" fmla="+- 13452 0 0"/>
                <a:gd name="G1" fmla="+- 19698 0 0"/>
                <a:gd name="G2" fmla="+- 21600 0 0"/>
                <a:gd name="T0" fmla="*/ 0 w 13452"/>
                <a:gd name="T1" fmla="*/ 2798 h 19698"/>
                <a:gd name="T2" fmla="*/ 4589 w 13452"/>
                <a:gd name="T3" fmla="*/ 0 h 19698"/>
                <a:gd name="T4" fmla="*/ 13452 w 13452"/>
                <a:gd name="T5" fmla="*/ 19698 h 19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52" h="19698" fill="none" extrusionOk="0">
                  <a:moveTo>
                    <a:pt x="0" y="2798"/>
                  </a:moveTo>
                  <a:cubicBezTo>
                    <a:pt x="1407" y="1678"/>
                    <a:pt x="2948" y="738"/>
                    <a:pt x="4589" y="0"/>
                  </a:cubicBezTo>
                </a:path>
                <a:path w="13452" h="19698" stroke="0" extrusionOk="0">
                  <a:moveTo>
                    <a:pt x="0" y="2798"/>
                  </a:moveTo>
                  <a:cubicBezTo>
                    <a:pt x="1407" y="1678"/>
                    <a:pt x="2948" y="738"/>
                    <a:pt x="4589" y="0"/>
                  </a:cubicBezTo>
                  <a:lnTo>
                    <a:pt x="13452" y="19698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8044" name="Group 92"/>
            <p:cNvGrpSpPr>
              <a:grpSpLocks noChangeAspect="1"/>
            </p:cNvGrpSpPr>
            <p:nvPr/>
          </p:nvGrpSpPr>
          <p:grpSpPr bwMode="auto">
            <a:xfrm rot="300000">
              <a:off x="4007" y="1673"/>
              <a:ext cx="578" cy="556"/>
              <a:chOff x="4006" y="3463"/>
              <a:chExt cx="578" cy="556"/>
            </a:xfrm>
          </p:grpSpPr>
          <p:grpSp>
            <p:nvGrpSpPr>
              <p:cNvPr id="1278045" name="Group 93"/>
              <p:cNvGrpSpPr>
                <a:grpSpLocks noChangeAspect="1"/>
              </p:cNvGrpSpPr>
              <p:nvPr/>
            </p:nvGrpSpPr>
            <p:grpSpPr bwMode="auto">
              <a:xfrm>
                <a:off x="4006" y="3463"/>
                <a:ext cx="578" cy="556"/>
                <a:chOff x="4007" y="3465"/>
                <a:chExt cx="578" cy="556"/>
              </a:xfrm>
            </p:grpSpPr>
            <p:sp>
              <p:nvSpPr>
                <p:cNvPr id="1278046" name="Rectangle 94"/>
                <p:cNvSpPr>
                  <a:spLocks noChangeAspect="1" noChangeArrowheads="1"/>
                </p:cNvSpPr>
                <p:nvPr/>
              </p:nvSpPr>
              <p:spPr bwMode="auto">
                <a:xfrm rot="4200000">
                  <a:off x="4218" y="3488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8047" name="Rectangle 95"/>
                <p:cNvSpPr>
                  <a:spLocks noChangeAspect="1" noChangeArrowheads="1"/>
                </p:cNvSpPr>
                <p:nvPr/>
              </p:nvSpPr>
              <p:spPr bwMode="auto">
                <a:xfrm rot="-1200000">
                  <a:off x="4203" y="3499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8048" name="Text Box 96"/>
                <p:cNvSpPr txBox="1">
                  <a:spLocks noChangeAspect="1" noChangeArrowheads="1"/>
                </p:cNvSpPr>
                <p:nvPr/>
              </p:nvSpPr>
              <p:spPr bwMode="auto">
                <a:xfrm rot="4200000">
                  <a:off x="4148" y="3760"/>
                  <a:ext cx="340" cy="1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rot="10800000" vert="eaVert"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endParaRPr kumimoji="1" lang="zh-CN" altLang="en-US" b="0"/>
                </a:p>
              </p:txBody>
            </p:sp>
            <p:sp>
              <p:nvSpPr>
                <p:cNvPr id="1278049" name="Rectangle 97"/>
                <p:cNvSpPr>
                  <a:spLocks noChangeAspect="1" noChangeArrowheads="1"/>
                </p:cNvSpPr>
                <p:nvPr/>
              </p:nvSpPr>
              <p:spPr bwMode="auto">
                <a:xfrm rot="4200000">
                  <a:off x="4172" y="3679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8050" name="Text Box 98"/>
                <p:cNvSpPr txBox="1">
                  <a:spLocks noChangeAspect="1" noChangeArrowheads="1"/>
                </p:cNvSpPr>
                <p:nvPr/>
              </p:nvSpPr>
              <p:spPr bwMode="auto">
                <a:xfrm rot="4200000">
                  <a:off x="4029" y="3696"/>
                  <a:ext cx="210" cy="2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000"/>
                    <a:t>3</a:t>
                  </a:r>
                </a:p>
              </p:txBody>
            </p:sp>
            <p:sp>
              <p:nvSpPr>
                <p:cNvPr id="1278051" name="Rectangle 99"/>
                <p:cNvSpPr>
                  <a:spLocks noChangeAspect="1" noChangeArrowheads="1"/>
                </p:cNvSpPr>
                <p:nvPr/>
              </p:nvSpPr>
              <p:spPr bwMode="auto">
                <a:xfrm rot="4200000">
                  <a:off x="4120" y="3435"/>
                  <a:ext cx="193" cy="2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buClrTx/>
                    <a:buFontTx/>
                    <a:buNone/>
                  </a:pPr>
                  <a:r>
                    <a:rPr kumimoji="1" lang="en-US" altLang="zh-CN" sz="2000"/>
                    <a:t>4</a:t>
                  </a:r>
                </a:p>
              </p:txBody>
            </p:sp>
            <p:sp>
              <p:nvSpPr>
                <p:cNvPr id="1278052" name="Rectangle 100"/>
                <p:cNvSpPr>
                  <a:spLocks noChangeAspect="1" noChangeArrowheads="1"/>
                </p:cNvSpPr>
                <p:nvPr/>
              </p:nvSpPr>
              <p:spPr bwMode="auto">
                <a:xfrm rot="4200000">
                  <a:off x="4362" y="3557"/>
                  <a:ext cx="193" cy="2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buClrTx/>
                    <a:buFontTx/>
                    <a:buNone/>
                  </a:pPr>
                  <a:r>
                    <a:rPr kumimoji="1" lang="en-US" altLang="zh-CN" sz="2000"/>
                    <a:t>1</a:t>
                  </a:r>
                </a:p>
              </p:txBody>
            </p:sp>
            <p:sp>
              <p:nvSpPr>
                <p:cNvPr id="1278053" name="Text Box 101"/>
                <p:cNvSpPr txBox="1">
                  <a:spLocks noChangeAspect="1" noChangeArrowheads="1"/>
                </p:cNvSpPr>
                <p:nvPr/>
              </p:nvSpPr>
              <p:spPr bwMode="auto">
                <a:xfrm rot="4200000">
                  <a:off x="4188" y="3636"/>
                  <a:ext cx="196" cy="2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vert="eaVert"/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endParaRPr kumimoji="1" lang="zh-CN" altLang="en-US" b="0"/>
                </a:p>
              </p:txBody>
            </p:sp>
          </p:grpSp>
          <p:sp>
            <p:nvSpPr>
              <p:cNvPr id="1278054" name="Rectangle 102"/>
              <p:cNvSpPr>
                <a:spLocks noChangeAspect="1" noChangeArrowheads="1"/>
              </p:cNvSpPr>
              <p:nvPr/>
            </p:nvSpPr>
            <p:spPr bwMode="auto">
              <a:xfrm rot="4200000">
                <a:off x="4256" y="3789"/>
                <a:ext cx="193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2</a:t>
                </a:r>
              </a:p>
            </p:txBody>
          </p:sp>
        </p:grpSp>
        <p:grpSp>
          <p:nvGrpSpPr>
            <p:cNvPr id="1278055" name="Group 103"/>
            <p:cNvGrpSpPr>
              <a:grpSpLocks noChangeAspect="1"/>
            </p:cNvGrpSpPr>
            <p:nvPr/>
          </p:nvGrpSpPr>
          <p:grpSpPr bwMode="auto">
            <a:xfrm>
              <a:off x="3588" y="1952"/>
              <a:ext cx="768" cy="840"/>
              <a:chOff x="785" y="1193"/>
              <a:chExt cx="792" cy="840"/>
            </a:xfrm>
          </p:grpSpPr>
          <p:sp>
            <p:nvSpPr>
              <p:cNvPr id="1278056" name="Arc 104"/>
              <p:cNvSpPr>
                <a:spLocks noChangeAspect="1"/>
              </p:cNvSpPr>
              <p:nvPr/>
            </p:nvSpPr>
            <p:spPr bwMode="auto">
              <a:xfrm flipV="1">
                <a:off x="795" y="1219"/>
                <a:ext cx="721" cy="797"/>
              </a:xfrm>
              <a:custGeom>
                <a:avLst/>
                <a:gdLst>
                  <a:gd name="G0" fmla="+- 18528 0 0"/>
                  <a:gd name="G1" fmla="+- 21600 0 0"/>
                  <a:gd name="G2" fmla="+- 21600 0 0"/>
                  <a:gd name="T0" fmla="*/ 0 w 19394"/>
                  <a:gd name="T1" fmla="*/ 10497 h 21600"/>
                  <a:gd name="T2" fmla="*/ 19394 w 19394"/>
                  <a:gd name="T3" fmla="*/ 17 h 21600"/>
                  <a:gd name="T4" fmla="*/ 18528 w 1939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94" h="21600" fill="none" extrusionOk="0">
                    <a:moveTo>
                      <a:pt x="0" y="10497"/>
                    </a:moveTo>
                    <a:cubicBezTo>
                      <a:pt x="3902" y="3985"/>
                      <a:pt x="10936" y="-1"/>
                      <a:pt x="18528" y="0"/>
                    </a:cubicBezTo>
                    <a:cubicBezTo>
                      <a:pt x="18816" y="0"/>
                      <a:pt x="19105" y="5"/>
                      <a:pt x="19393" y="17"/>
                    </a:cubicBezTo>
                  </a:path>
                  <a:path w="19394" h="21600" stroke="0" extrusionOk="0">
                    <a:moveTo>
                      <a:pt x="0" y="10497"/>
                    </a:moveTo>
                    <a:cubicBezTo>
                      <a:pt x="3902" y="3985"/>
                      <a:pt x="10936" y="-1"/>
                      <a:pt x="18528" y="0"/>
                    </a:cubicBezTo>
                    <a:cubicBezTo>
                      <a:pt x="18816" y="0"/>
                      <a:pt x="19105" y="5"/>
                      <a:pt x="19393" y="17"/>
                    </a:cubicBezTo>
                    <a:lnTo>
                      <a:pt x="18528" y="21600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8057" name="Line 105"/>
              <p:cNvSpPr>
                <a:spLocks noChangeAspect="1" noChangeShapeType="1"/>
              </p:cNvSpPr>
              <p:nvPr/>
            </p:nvSpPr>
            <p:spPr bwMode="auto">
              <a:xfrm flipV="1">
                <a:off x="785" y="1193"/>
                <a:ext cx="636" cy="408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8058" name="Line 106"/>
              <p:cNvSpPr>
                <a:spLocks noChangeAspect="1" noChangeShapeType="1"/>
              </p:cNvSpPr>
              <p:nvPr/>
            </p:nvSpPr>
            <p:spPr bwMode="auto">
              <a:xfrm flipV="1">
                <a:off x="1493" y="1313"/>
                <a:ext cx="84" cy="720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8059" name="Line 107"/>
              <p:cNvSpPr>
                <a:spLocks noChangeAspect="1" noChangeShapeType="1"/>
              </p:cNvSpPr>
              <p:nvPr/>
            </p:nvSpPr>
            <p:spPr bwMode="auto">
              <a:xfrm>
                <a:off x="1491" y="1236"/>
                <a:ext cx="84" cy="60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78060" name="Line 108"/>
            <p:cNvSpPr>
              <a:spLocks noChangeAspect="1" noChangeShapeType="1"/>
            </p:cNvSpPr>
            <p:nvPr/>
          </p:nvSpPr>
          <p:spPr bwMode="auto">
            <a:xfrm>
              <a:off x="4255" y="1863"/>
              <a:ext cx="156" cy="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8061" name="Line 109"/>
            <p:cNvSpPr>
              <a:spLocks noChangeAspect="1" noChangeShapeType="1"/>
            </p:cNvSpPr>
            <p:nvPr/>
          </p:nvSpPr>
          <p:spPr bwMode="auto">
            <a:xfrm flipH="1">
              <a:off x="4267" y="1083"/>
              <a:ext cx="24" cy="78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8062" name="Line 110"/>
            <p:cNvSpPr>
              <a:spLocks noChangeAspect="1" noChangeShapeType="1"/>
            </p:cNvSpPr>
            <p:nvPr/>
          </p:nvSpPr>
          <p:spPr bwMode="auto">
            <a:xfrm flipH="1">
              <a:off x="4387" y="1563"/>
              <a:ext cx="636" cy="40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6EF4A3-DD34-4281-8670-CA10280FB66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273858" name="Rectangle 2"/>
          <p:cNvSpPr>
            <a:spLocks noChangeArrowheads="1"/>
          </p:cNvSpPr>
          <p:nvPr/>
        </p:nvSpPr>
        <p:spPr bwMode="auto">
          <a:xfrm>
            <a:off x="323850" y="620713"/>
            <a:ext cx="6840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宋体" charset="-122"/>
              </a:rPr>
              <a:t>3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）三相单双六拍</a:t>
            </a:r>
            <a:r>
              <a:rPr kumimoji="1" lang="zh-CN" altLang="en-US" sz="2800">
                <a:solidFill>
                  <a:srgbClr val="CC0099"/>
                </a:solidFill>
              </a:rPr>
              <a:t>（</a:t>
            </a:r>
            <a:r>
              <a:rPr kumimoji="1" lang="en-US" altLang="zh-CN" sz="2800">
                <a:solidFill>
                  <a:srgbClr val="CC0099"/>
                </a:solidFill>
              </a:rPr>
              <a:t>1-2</a:t>
            </a:r>
            <a:r>
              <a:rPr kumimoji="1" lang="zh-CN" altLang="en-US" sz="2800">
                <a:solidFill>
                  <a:srgbClr val="CC0099"/>
                </a:solidFill>
              </a:rPr>
              <a:t>相激磁方式）</a:t>
            </a:r>
          </a:p>
        </p:txBody>
      </p:sp>
      <p:sp>
        <p:nvSpPr>
          <p:cNvPr id="1273859" name="Rectangle 3"/>
          <p:cNvSpPr>
            <a:spLocks noChangeArrowheads="1"/>
          </p:cNvSpPr>
          <p:nvPr/>
        </p:nvSpPr>
        <p:spPr bwMode="auto">
          <a:xfrm>
            <a:off x="890588" y="1201738"/>
            <a:ext cx="71104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三相绕组的通电顺序为：</a:t>
            </a:r>
          </a:p>
          <a:p>
            <a:pPr algn="l"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        </a:t>
            </a:r>
            <a:r>
              <a:rPr kumimoji="1" lang="en-US" altLang="zh-CN" sz="2800" i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1" lang="en-US" altLang="zh-CN" sz="280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kumimoji="1" lang="en-US" altLang="zh-CN" sz="2800" i="1">
                <a:solidFill>
                  <a:srgbClr val="FF0000"/>
                </a:solidFill>
              </a:rPr>
              <a:t>AB</a:t>
            </a:r>
            <a:r>
              <a:rPr kumimoji="1" lang="en-US" altLang="zh-CN" sz="280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kumimoji="1" lang="en-US" altLang="zh-CN" sz="2800" i="1">
                <a:solidFill>
                  <a:srgbClr val="FF0000"/>
                </a:solidFill>
              </a:rPr>
              <a:t>B</a:t>
            </a:r>
            <a:r>
              <a:rPr kumimoji="1" lang="en-US" altLang="zh-CN" sz="280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kumimoji="1" lang="en-US" altLang="zh-CN" sz="2800" i="1">
                <a:solidFill>
                  <a:srgbClr val="FF0000"/>
                </a:solidFill>
              </a:rPr>
              <a:t>BC</a:t>
            </a:r>
            <a:r>
              <a:rPr kumimoji="1" lang="en-US" altLang="zh-CN" sz="280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kumimoji="1" lang="en-US" altLang="zh-CN" sz="2800" i="1">
                <a:solidFill>
                  <a:srgbClr val="FF0000"/>
                </a:solidFill>
              </a:rPr>
              <a:t>C</a:t>
            </a:r>
            <a:r>
              <a:rPr kumimoji="1" lang="en-US" altLang="zh-CN" sz="280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kumimoji="1" lang="en-US" altLang="zh-CN" sz="2800" i="1">
                <a:solidFill>
                  <a:srgbClr val="FF0000"/>
                </a:solidFill>
              </a:rPr>
              <a:t>CA</a:t>
            </a:r>
            <a:r>
              <a:rPr kumimoji="1" lang="en-US" altLang="zh-CN" sz="2800" i="1">
                <a:latin typeface="宋体" charset="-122"/>
              </a:rPr>
              <a:t> </a:t>
            </a:r>
            <a:r>
              <a:rPr kumimoji="1" lang="zh-CN" altLang="en-US" sz="2800">
                <a:latin typeface="宋体" charset="-122"/>
              </a:rPr>
              <a:t>共六拍。</a:t>
            </a:r>
          </a:p>
        </p:txBody>
      </p:sp>
      <p:sp>
        <p:nvSpPr>
          <p:cNvPr id="1273860" name="Rectangle 4"/>
          <p:cNvSpPr>
            <a:spLocks noChangeArrowheads="1"/>
          </p:cNvSpPr>
          <p:nvPr/>
        </p:nvSpPr>
        <p:spPr bwMode="auto">
          <a:xfrm>
            <a:off x="900113" y="254952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工作过程：</a:t>
            </a:r>
          </a:p>
        </p:txBody>
      </p:sp>
      <p:sp>
        <p:nvSpPr>
          <p:cNvPr id="1273861" name="Rectangle 5"/>
          <p:cNvSpPr>
            <a:spLocks noChangeArrowheads="1"/>
          </p:cNvSpPr>
          <p:nvPr/>
        </p:nvSpPr>
        <p:spPr bwMode="auto">
          <a:xfrm>
            <a:off x="1520825" y="5940425"/>
            <a:ext cx="565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</a:rPr>
              <a:t>A</a:t>
            </a:r>
            <a:r>
              <a:rPr kumimoji="1" lang="zh-CN" altLang="en-US" sz="2800">
                <a:solidFill>
                  <a:srgbClr val="FF0000"/>
                </a:solidFill>
                <a:latin typeface="宋体" charset="-122"/>
              </a:rPr>
              <a:t>相通电，</a:t>
            </a:r>
            <a:r>
              <a:rPr kumimoji="1" lang="zh-CN" altLang="en-US" sz="2800">
                <a:latin typeface="宋体" charset="-122"/>
              </a:rPr>
              <a:t>转子</a:t>
            </a:r>
            <a:r>
              <a:rPr kumimoji="1" lang="en-US" altLang="zh-CN" sz="2800">
                <a:latin typeface="宋体" charset="-122"/>
              </a:rPr>
              <a:t>1</a:t>
            </a:r>
            <a:r>
              <a:rPr kumimoji="1" lang="zh-CN" altLang="en-US" sz="2800">
                <a:latin typeface="宋体" charset="-122"/>
              </a:rPr>
              <a:t>、</a:t>
            </a:r>
            <a:r>
              <a:rPr kumimoji="1" lang="en-US" altLang="zh-CN" sz="2800">
                <a:latin typeface="宋体" charset="-122"/>
              </a:rPr>
              <a:t>3</a:t>
            </a:r>
            <a:r>
              <a:rPr kumimoji="1" lang="zh-CN" altLang="en-US" sz="2800">
                <a:latin typeface="宋体" charset="-122"/>
              </a:rPr>
              <a:t>齿和</a:t>
            </a:r>
            <a:r>
              <a:rPr kumimoji="1" lang="en-US" altLang="zh-CN" sz="2800" i="1"/>
              <a:t>A</a:t>
            </a:r>
            <a:r>
              <a:rPr kumimoji="1" lang="zh-CN" altLang="en-US" sz="2800">
                <a:latin typeface="宋体" charset="-122"/>
              </a:rPr>
              <a:t>相对齐。</a:t>
            </a:r>
          </a:p>
        </p:txBody>
      </p:sp>
      <p:grpSp>
        <p:nvGrpSpPr>
          <p:cNvPr id="1273862" name="Group 6"/>
          <p:cNvGrpSpPr>
            <a:grpSpLocks/>
          </p:cNvGrpSpPr>
          <p:nvPr/>
        </p:nvGrpSpPr>
        <p:grpSpPr bwMode="auto">
          <a:xfrm>
            <a:off x="3060700" y="2833688"/>
            <a:ext cx="3009900" cy="2971800"/>
            <a:chOff x="625" y="661"/>
            <a:chExt cx="1896" cy="1872"/>
          </a:xfrm>
        </p:grpSpPr>
        <p:grpSp>
          <p:nvGrpSpPr>
            <p:cNvPr id="1273863" name="Group 7"/>
            <p:cNvGrpSpPr>
              <a:grpSpLocks/>
            </p:cNvGrpSpPr>
            <p:nvPr/>
          </p:nvGrpSpPr>
          <p:grpSpPr bwMode="auto">
            <a:xfrm>
              <a:off x="625" y="661"/>
              <a:ext cx="1896" cy="1872"/>
              <a:chOff x="625" y="661"/>
              <a:chExt cx="1896" cy="1872"/>
            </a:xfrm>
          </p:grpSpPr>
          <p:grpSp>
            <p:nvGrpSpPr>
              <p:cNvPr id="1273864" name="Group 8"/>
              <p:cNvGrpSpPr>
                <a:grpSpLocks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1273865" name="Oval 9"/>
                <p:cNvSpPr>
                  <a:spLocks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3866" name="Oval 10"/>
                <p:cNvSpPr>
                  <a:spLocks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73867" name="Group 11"/>
                <p:cNvGrpSpPr>
                  <a:grpSpLocks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127386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86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3870" name="Group 14"/>
                <p:cNvGrpSpPr>
                  <a:grpSpLocks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127387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87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3873" name="Group 17"/>
                <p:cNvGrpSpPr>
                  <a:grpSpLocks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127387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87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3876" name="Group 20"/>
                <p:cNvGrpSpPr>
                  <a:grpSpLocks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127387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87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3879" name="Group 23"/>
                <p:cNvGrpSpPr>
                  <a:grpSpLocks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127388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88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3882" name="Group 26"/>
                <p:cNvGrpSpPr>
                  <a:grpSpLocks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127388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88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73885" name="Text Box 29"/>
              <p:cNvSpPr txBox="1">
                <a:spLocks noChangeArrowheads="1"/>
              </p:cNvSpPr>
              <p:nvPr/>
            </p:nvSpPr>
            <p:spPr bwMode="auto">
              <a:xfrm>
                <a:off x="952" y="1748"/>
                <a:ext cx="3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1273886" name="Rectangle 30"/>
              <p:cNvSpPr>
                <a:spLocks noChangeArrowheads="1"/>
              </p:cNvSpPr>
              <p:nvPr/>
            </p:nvSpPr>
            <p:spPr bwMode="auto">
              <a:xfrm>
                <a:off x="1442" y="2009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FF0000"/>
                    </a:solidFill>
                  </a:rPr>
                  <a:t>A'</a:t>
                </a:r>
              </a:p>
            </p:txBody>
          </p:sp>
          <p:sp>
            <p:nvSpPr>
              <p:cNvPr id="1273887" name="Rectangle 31"/>
              <p:cNvSpPr>
                <a:spLocks noChangeArrowheads="1"/>
              </p:cNvSpPr>
              <p:nvPr/>
            </p:nvSpPr>
            <p:spPr bwMode="auto">
              <a:xfrm>
                <a:off x="1885" y="170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8000"/>
                    </a:solidFill>
                  </a:rPr>
                  <a:t>B</a:t>
                </a:r>
              </a:p>
            </p:txBody>
          </p:sp>
          <p:sp>
            <p:nvSpPr>
              <p:cNvPr id="1273888" name="Rectangle 32"/>
              <p:cNvSpPr>
                <a:spLocks noChangeArrowheads="1"/>
              </p:cNvSpPr>
              <p:nvPr/>
            </p:nvSpPr>
            <p:spPr bwMode="auto">
              <a:xfrm>
                <a:off x="946" y="1213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008000"/>
                    </a:solidFill>
                  </a:rPr>
                  <a:t>B'</a:t>
                </a:r>
              </a:p>
            </p:txBody>
          </p:sp>
          <p:sp>
            <p:nvSpPr>
              <p:cNvPr id="1273889" name="Rectangle 33"/>
              <p:cNvSpPr>
                <a:spLocks noChangeArrowheads="1"/>
              </p:cNvSpPr>
              <p:nvPr/>
            </p:nvSpPr>
            <p:spPr bwMode="auto">
              <a:xfrm>
                <a:off x="1872" y="11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C'</a:t>
                </a:r>
              </a:p>
            </p:txBody>
          </p:sp>
          <p:sp>
            <p:nvSpPr>
              <p:cNvPr id="1273890" name="Rectangle 34"/>
              <p:cNvSpPr>
                <a:spLocks noChangeArrowheads="1"/>
              </p:cNvSpPr>
              <p:nvPr/>
            </p:nvSpPr>
            <p:spPr bwMode="auto">
              <a:xfrm>
                <a:off x="1455" y="9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grpSp>
          <p:nvGrpSpPr>
            <p:cNvPr id="1273891" name="Group 35"/>
            <p:cNvGrpSpPr>
              <a:grpSpLocks/>
            </p:cNvGrpSpPr>
            <p:nvPr/>
          </p:nvGrpSpPr>
          <p:grpSpPr bwMode="auto">
            <a:xfrm>
              <a:off x="1272" y="1317"/>
              <a:ext cx="574" cy="603"/>
              <a:chOff x="1272" y="1317"/>
              <a:chExt cx="574" cy="603"/>
            </a:xfrm>
          </p:grpSpPr>
          <p:grpSp>
            <p:nvGrpSpPr>
              <p:cNvPr id="1273892" name="Group 36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1273893" name="Rectangle 37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3894" name="Rectangle 38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389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8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endParaRPr kumimoji="1" lang="zh-CN" altLang="en-US" b="0"/>
                </a:p>
              </p:txBody>
            </p:sp>
            <p:sp>
              <p:nvSpPr>
                <p:cNvPr id="1273896" name="Rectangle 40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3897" name="Text Box 41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/>
                  <a:t>3</a:t>
                </a:r>
              </a:p>
            </p:txBody>
          </p:sp>
          <p:sp>
            <p:nvSpPr>
              <p:cNvPr id="1273898" name="Rectangle 42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273899" name="Rectangle 43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1</a:t>
                </a:r>
              </a:p>
            </p:txBody>
          </p:sp>
          <p:sp>
            <p:nvSpPr>
              <p:cNvPr id="1273900" name="Rectangle 44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2</a:t>
                </a:r>
              </a:p>
            </p:txBody>
          </p:sp>
        </p:grpSp>
        <p:grpSp>
          <p:nvGrpSpPr>
            <p:cNvPr id="1273901" name="Group 45"/>
            <p:cNvGrpSpPr>
              <a:grpSpLocks/>
            </p:cNvGrpSpPr>
            <p:nvPr/>
          </p:nvGrpSpPr>
          <p:grpSpPr bwMode="auto">
            <a:xfrm>
              <a:off x="716" y="735"/>
              <a:ext cx="1710" cy="1717"/>
              <a:chOff x="716" y="735"/>
              <a:chExt cx="1710" cy="1717"/>
            </a:xfrm>
          </p:grpSpPr>
          <p:sp>
            <p:nvSpPr>
              <p:cNvPr id="1273902" name="Oval 46"/>
              <p:cNvSpPr>
                <a:spLocks noChangeArrowheads="1"/>
              </p:cNvSpPr>
              <p:nvPr/>
            </p:nvSpPr>
            <p:spPr bwMode="auto">
              <a:xfrm>
                <a:off x="716" y="744"/>
                <a:ext cx="1710" cy="1682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3903" name="Line 47"/>
              <p:cNvSpPr>
                <a:spLocks noChangeShapeType="1"/>
              </p:cNvSpPr>
              <p:nvPr/>
            </p:nvSpPr>
            <p:spPr bwMode="auto">
              <a:xfrm>
                <a:off x="1526" y="757"/>
                <a:ext cx="0" cy="1656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3904" name="Line 48"/>
              <p:cNvSpPr>
                <a:spLocks noChangeShapeType="1"/>
              </p:cNvSpPr>
              <p:nvPr/>
            </p:nvSpPr>
            <p:spPr bwMode="auto">
              <a:xfrm>
                <a:off x="1622" y="749"/>
                <a:ext cx="0" cy="1656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3905" name="Rectangle 49"/>
              <p:cNvSpPr>
                <a:spLocks noChangeArrowheads="1"/>
              </p:cNvSpPr>
              <p:nvPr/>
            </p:nvSpPr>
            <p:spPr bwMode="auto">
              <a:xfrm>
                <a:off x="1539" y="2400"/>
                <a:ext cx="52" cy="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3906" name="Rectangle 50"/>
              <p:cNvSpPr>
                <a:spLocks noChangeArrowheads="1"/>
              </p:cNvSpPr>
              <p:nvPr/>
            </p:nvSpPr>
            <p:spPr bwMode="auto">
              <a:xfrm>
                <a:off x="1531" y="735"/>
                <a:ext cx="52" cy="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3907" name="Line 51"/>
              <p:cNvSpPr>
                <a:spLocks noChangeShapeType="1"/>
              </p:cNvSpPr>
              <p:nvPr/>
            </p:nvSpPr>
            <p:spPr bwMode="auto">
              <a:xfrm>
                <a:off x="1526" y="1487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3908" name="Line 52"/>
              <p:cNvSpPr>
                <a:spLocks noChangeShapeType="1"/>
              </p:cNvSpPr>
              <p:nvPr/>
            </p:nvSpPr>
            <p:spPr bwMode="auto">
              <a:xfrm>
                <a:off x="1621" y="1492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73909" name="Line 53"/>
          <p:cNvSpPr>
            <a:spLocks noChangeShapeType="1"/>
          </p:cNvSpPr>
          <p:nvPr/>
        </p:nvSpPr>
        <p:spPr bwMode="auto">
          <a:xfrm>
            <a:off x="6084888" y="206057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3910" name="Line 54"/>
          <p:cNvSpPr>
            <a:spLocks noChangeShapeType="1"/>
          </p:cNvSpPr>
          <p:nvPr/>
        </p:nvSpPr>
        <p:spPr bwMode="auto">
          <a:xfrm flipH="1">
            <a:off x="2484438" y="2420938"/>
            <a:ext cx="3600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3911" name="Line 55"/>
          <p:cNvSpPr>
            <a:spLocks noChangeShapeType="1"/>
          </p:cNvSpPr>
          <p:nvPr/>
        </p:nvSpPr>
        <p:spPr bwMode="auto">
          <a:xfrm flipV="1">
            <a:off x="2484438" y="206057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8E9198-5843-4601-B85C-A02B41C25D05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274882" name="Text Box 2"/>
          <p:cNvSpPr txBox="1">
            <a:spLocks noChangeArrowheads="1"/>
          </p:cNvSpPr>
          <p:nvPr/>
        </p:nvSpPr>
        <p:spPr bwMode="auto">
          <a:xfrm>
            <a:off x="541338" y="5570538"/>
            <a:ext cx="7764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kumimoji="1" lang="zh-CN" altLang="en-US" sz="2800"/>
              <a:t>所以转子转到两磁拉力平衡的位置上。相对</a:t>
            </a:r>
            <a:r>
              <a:rPr kumimoji="1" lang="en-US" altLang="zh-CN" sz="2800" i="1"/>
              <a:t>AA' </a:t>
            </a:r>
            <a:r>
              <a:rPr kumimoji="1" lang="zh-CN" altLang="en-US" sz="2800"/>
              <a:t>通电，转子转了</a:t>
            </a:r>
            <a:r>
              <a:rPr kumimoji="1" lang="en-US" altLang="zh-CN" sz="2800"/>
              <a:t>15°</a:t>
            </a:r>
            <a:r>
              <a:rPr kumimoji="1" lang="zh-CN" altLang="en-US" sz="2800"/>
              <a:t>。</a:t>
            </a:r>
          </a:p>
        </p:txBody>
      </p:sp>
      <p:sp>
        <p:nvSpPr>
          <p:cNvPr id="1274883" name="Text Box 3"/>
          <p:cNvSpPr txBox="1">
            <a:spLocks noChangeArrowheads="1"/>
          </p:cNvSpPr>
          <p:nvPr/>
        </p:nvSpPr>
        <p:spPr bwMode="auto">
          <a:xfrm>
            <a:off x="517525" y="3976688"/>
            <a:ext cx="7494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kumimoji="1" lang="zh-CN" altLang="en-US" sz="2800"/>
              <a:t>（</a:t>
            </a:r>
            <a:r>
              <a:rPr kumimoji="1" lang="en-US" altLang="zh-CN" sz="2800"/>
              <a:t>1</a:t>
            </a:r>
            <a:r>
              <a:rPr kumimoji="1" lang="zh-CN" altLang="en-US" sz="2800"/>
              <a:t>）</a:t>
            </a:r>
            <a:r>
              <a:rPr kumimoji="1" lang="en-US" altLang="zh-CN" sz="2800" i="1"/>
              <a:t>BB</a:t>
            </a:r>
            <a:r>
              <a:rPr kumimoji="1" lang="en-US" altLang="zh-CN" sz="2800" i="1">
                <a:cs typeface="Times New Roman" pitchFamily="18" charset="0"/>
              </a:rPr>
              <a:t>'</a:t>
            </a:r>
            <a:r>
              <a:rPr kumimoji="1" lang="en-US" altLang="zh-CN" sz="2800" i="1"/>
              <a:t> </a:t>
            </a:r>
            <a:r>
              <a:rPr kumimoji="1" lang="zh-CN" altLang="en-US" sz="2800"/>
              <a:t>磁场对 </a:t>
            </a:r>
            <a:r>
              <a:rPr kumimoji="1" lang="en-US" altLang="zh-CN" sz="2800"/>
              <a:t>2</a:t>
            </a:r>
            <a:r>
              <a:rPr kumimoji="1" lang="zh-CN" altLang="en-US" sz="2800"/>
              <a:t>、</a:t>
            </a:r>
            <a:r>
              <a:rPr kumimoji="1" lang="en-US" altLang="zh-CN" sz="2800"/>
              <a:t>4 </a:t>
            </a:r>
            <a:r>
              <a:rPr kumimoji="1" lang="zh-CN" altLang="en-US" sz="2800"/>
              <a:t>齿有磁拉力，该拉力使</a:t>
            </a:r>
          </a:p>
          <a:p>
            <a:pPr algn="l" eaLnBrk="0" hangingPunct="0">
              <a:buClrTx/>
              <a:buFontTx/>
              <a:buNone/>
            </a:pPr>
            <a:r>
              <a:rPr kumimoji="1" lang="zh-CN" altLang="en-US" sz="2800"/>
              <a:t>         转子顺时针方向转动。</a:t>
            </a:r>
          </a:p>
        </p:txBody>
      </p:sp>
      <p:sp>
        <p:nvSpPr>
          <p:cNvPr id="1274884" name="Rectangle 4"/>
          <p:cNvSpPr>
            <a:spLocks noChangeArrowheads="1"/>
          </p:cNvSpPr>
          <p:nvPr/>
        </p:nvSpPr>
        <p:spPr bwMode="auto">
          <a:xfrm>
            <a:off x="552450" y="495300"/>
            <a:ext cx="278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</a:rPr>
              <a:t>A</a:t>
            </a:r>
            <a:r>
              <a:rPr kumimoji="1" lang="zh-CN" altLang="en-US" sz="2800">
                <a:solidFill>
                  <a:srgbClr val="FF0000"/>
                </a:solidFill>
              </a:rPr>
              <a:t>、</a:t>
            </a:r>
            <a:r>
              <a:rPr kumimoji="1" lang="en-US" altLang="zh-CN" sz="2800" i="1">
                <a:solidFill>
                  <a:srgbClr val="FF0000"/>
                </a:solidFill>
              </a:rPr>
              <a:t>B</a:t>
            </a:r>
            <a:r>
              <a:rPr kumimoji="1" lang="zh-CN" altLang="en-US" sz="2800">
                <a:solidFill>
                  <a:srgbClr val="FF0000"/>
                </a:solidFill>
              </a:rPr>
              <a:t>相同时通电</a:t>
            </a:r>
          </a:p>
        </p:txBody>
      </p:sp>
      <p:sp>
        <p:nvSpPr>
          <p:cNvPr id="1274885" name="Rectangle 5"/>
          <p:cNvSpPr>
            <a:spLocks noChangeArrowheads="1"/>
          </p:cNvSpPr>
          <p:nvPr/>
        </p:nvSpPr>
        <p:spPr bwMode="auto">
          <a:xfrm>
            <a:off x="530225" y="4972050"/>
            <a:ext cx="644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kumimoji="1" lang="zh-CN" altLang="en-US" sz="2800"/>
              <a:t>（</a:t>
            </a:r>
            <a:r>
              <a:rPr kumimoji="1" lang="en-US" altLang="zh-CN" sz="2800"/>
              <a:t>2</a:t>
            </a:r>
            <a:r>
              <a:rPr kumimoji="1" lang="zh-CN" altLang="en-US" sz="2800"/>
              <a:t>）</a:t>
            </a:r>
            <a:r>
              <a:rPr kumimoji="1" lang="en-US" altLang="zh-CN" sz="2800" i="1"/>
              <a:t>AA</a:t>
            </a:r>
            <a:r>
              <a:rPr kumimoji="1" lang="en-US" altLang="zh-CN" sz="2800" i="1">
                <a:cs typeface="Times New Roman" pitchFamily="18" charset="0"/>
              </a:rPr>
              <a:t>'</a:t>
            </a:r>
            <a:r>
              <a:rPr kumimoji="1" lang="en-US" altLang="zh-CN" sz="2800" i="1"/>
              <a:t> </a:t>
            </a:r>
            <a:r>
              <a:rPr kumimoji="1" lang="zh-CN" altLang="en-US" sz="2800"/>
              <a:t>磁场继续对</a:t>
            </a:r>
            <a:r>
              <a:rPr kumimoji="1" lang="en-US" altLang="zh-CN" sz="2800"/>
              <a:t>1</a:t>
            </a:r>
            <a:r>
              <a:rPr kumimoji="1" lang="zh-CN" altLang="en-US" sz="2800"/>
              <a:t>、</a:t>
            </a:r>
            <a:r>
              <a:rPr kumimoji="1" lang="en-US" altLang="zh-CN" sz="2800"/>
              <a:t>3</a:t>
            </a:r>
            <a:r>
              <a:rPr kumimoji="1" lang="zh-CN" altLang="en-US" sz="2800"/>
              <a:t>齿有拉力。</a:t>
            </a:r>
          </a:p>
        </p:txBody>
      </p:sp>
      <p:grpSp>
        <p:nvGrpSpPr>
          <p:cNvPr id="1274886" name="Group 6"/>
          <p:cNvGrpSpPr>
            <a:grpSpLocks/>
          </p:cNvGrpSpPr>
          <p:nvPr/>
        </p:nvGrpSpPr>
        <p:grpSpPr bwMode="auto">
          <a:xfrm>
            <a:off x="4442500" y="782638"/>
            <a:ext cx="3009900" cy="2971800"/>
            <a:chOff x="1433" y="193"/>
            <a:chExt cx="1896" cy="1872"/>
          </a:xfrm>
        </p:grpSpPr>
        <p:grpSp>
          <p:nvGrpSpPr>
            <p:cNvPr id="1274887" name="Group 7"/>
            <p:cNvGrpSpPr>
              <a:grpSpLocks/>
            </p:cNvGrpSpPr>
            <p:nvPr/>
          </p:nvGrpSpPr>
          <p:grpSpPr bwMode="auto">
            <a:xfrm>
              <a:off x="1433" y="193"/>
              <a:ext cx="1896" cy="1872"/>
              <a:chOff x="625" y="661"/>
              <a:chExt cx="1896" cy="1872"/>
            </a:xfrm>
          </p:grpSpPr>
          <p:grpSp>
            <p:nvGrpSpPr>
              <p:cNvPr id="1274888" name="Group 8"/>
              <p:cNvGrpSpPr>
                <a:grpSpLocks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1274889" name="Oval 9"/>
                <p:cNvSpPr>
                  <a:spLocks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4890" name="Oval 10"/>
                <p:cNvSpPr>
                  <a:spLocks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74891" name="Group 11"/>
                <p:cNvGrpSpPr>
                  <a:grpSpLocks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127489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8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4894" name="Group 14"/>
                <p:cNvGrpSpPr>
                  <a:grpSpLocks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127489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89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4897" name="Group 17"/>
                <p:cNvGrpSpPr>
                  <a:grpSpLocks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127489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89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4900" name="Group 20"/>
                <p:cNvGrpSpPr>
                  <a:grpSpLocks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127490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90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4903" name="Group 23"/>
                <p:cNvGrpSpPr>
                  <a:grpSpLocks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127490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90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4906" name="Group 26"/>
                <p:cNvGrpSpPr>
                  <a:grpSpLocks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12749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9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74909" name="Text Box 29"/>
              <p:cNvSpPr txBox="1">
                <a:spLocks noChangeArrowheads="1"/>
              </p:cNvSpPr>
              <p:nvPr/>
            </p:nvSpPr>
            <p:spPr bwMode="auto">
              <a:xfrm>
                <a:off x="952" y="1748"/>
                <a:ext cx="3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1274910" name="Rectangle 30"/>
              <p:cNvSpPr>
                <a:spLocks noChangeArrowheads="1"/>
              </p:cNvSpPr>
              <p:nvPr/>
            </p:nvSpPr>
            <p:spPr bwMode="auto">
              <a:xfrm>
                <a:off x="1442" y="2009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FF0000"/>
                    </a:solidFill>
                  </a:rPr>
                  <a:t>A'</a:t>
                </a:r>
              </a:p>
            </p:txBody>
          </p:sp>
          <p:sp>
            <p:nvSpPr>
              <p:cNvPr id="1274911" name="Rectangle 31"/>
              <p:cNvSpPr>
                <a:spLocks noChangeArrowheads="1"/>
              </p:cNvSpPr>
              <p:nvPr/>
            </p:nvSpPr>
            <p:spPr bwMode="auto">
              <a:xfrm>
                <a:off x="1885" y="170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8000"/>
                    </a:solidFill>
                  </a:rPr>
                  <a:t>B</a:t>
                </a:r>
              </a:p>
            </p:txBody>
          </p:sp>
          <p:sp>
            <p:nvSpPr>
              <p:cNvPr id="1274912" name="Rectangle 32"/>
              <p:cNvSpPr>
                <a:spLocks noChangeArrowheads="1"/>
              </p:cNvSpPr>
              <p:nvPr/>
            </p:nvSpPr>
            <p:spPr bwMode="auto">
              <a:xfrm>
                <a:off x="946" y="1213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008000"/>
                    </a:solidFill>
                  </a:rPr>
                  <a:t>B'</a:t>
                </a:r>
              </a:p>
            </p:txBody>
          </p:sp>
          <p:sp>
            <p:nvSpPr>
              <p:cNvPr id="1274913" name="Rectangle 33"/>
              <p:cNvSpPr>
                <a:spLocks noChangeArrowheads="1"/>
              </p:cNvSpPr>
              <p:nvPr/>
            </p:nvSpPr>
            <p:spPr bwMode="auto">
              <a:xfrm>
                <a:off x="1872" y="11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C'</a:t>
                </a:r>
              </a:p>
            </p:txBody>
          </p:sp>
          <p:sp>
            <p:nvSpPr>
              <p:cNvPr id="1274914" name="Rectangle 34"/>
              <p:cNvSpPr>
                <a:spLocks noChangeArrowheads="1"/>
              </p:cNvSpPr>
              <p:nvPr/>
            </p:nvSpPr>
            <p:spPr bwMode="auto">
              <a:xfrm>
                <a:off x="1455" y="9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grpSp>
          <p:nvGrpSpPr>
            <p:cNvPr id="1274915" name="Group 35"/>
            <p:cNvGrpSpPr>
              <a:grpSpLocks/>
            </p:cNvGrpSpPr>
            <p:nvPr/>
          </p:nvGrpSpPr>
          <p:grpSpPr bwMode="auto">
            <a:xfrm rot="1148588">
              <a:off x="2080" y="849"/>
              <a:ext cx="574" cy="603"/>
              <a:chOff x="1272" y="1317"/>
              <a:chExt cx="574" cy="603"/>
            </a:xfrm>
          </p:grpSpPr>
          <p:grpSp>
            <p:nvGrpSpPr>
              <p:cNvPr id="1274916" name="Group 36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1274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4918" name="Rectangle 38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49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8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endParaRPr kumimoji="1" lang="zh-CN" altLang="en-US" b="0"/>
                </a:p>
              </p:txBody>
            </p:sp>
            <p:sp>
              <p:nvSpPr>
                <p:cNvPr id="1274920" name="Rectangle 40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4921" name="Text Box 41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/>
                  <a:t>3</a:t>
                </a:r>
              </a:p>
            </p:txBody>
          </p:sp>
          <p:sp>
            <p:nvSpPr>
              <p:cNvPr id="1274922" name="Rectangle 42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274923" name="Rectangle 43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1</a:t>
                </a:r>
              </a:p>
            </p:txBody>
          </p:sp>
          <p:sp>
            <p:nvSpPr>
              <p:cNvPr id="1274924" name="Rectangle 44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2</a:t>
                </a:r>
              </a:p>
            </p:txBody>
          </p:sp>
        </p:grpSp>
        <p:sp>
          <p:nvSpPr>
            <p:cNvPr id="1274925" name="Arc 45"/>
            <p:cNvSpPr>
              <a:spLocks/>
            </p:cNvSpPr>
            <p:nvPr/>
          </p:nvSpPr>
          <p:spPr bwMode="auto">
            <a:xfrm>
              <a:off x="1655" y="283"/>
              <a:ext cx="740" cy="845"/>
            </a:xfrm>
            <a:custGeom>
              <a:avLst/>
              <a:gdLst>
                <a:gd name="G0" fmla="+- 18528 0 0"/>
                <a:gd name="G1" fmla="+- 21600 0 0"/>
                <a:gd name="G2" fmla="+- 21600 0 0"/>
                <a:gd name="T0" fmla="*/ 0 w 19909"/>
                <a:gd name="T1" fmla="*/ 10497 h 21600"/>
                <a:gd name="T2" fmla="*/ 19909 w 19909"/>
                <a:gd name="T3" fmla="*/ 44 h 21600"/>
                <a:gd name="T4" fmla="*/ 18528 w 1990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09" h="21600" fill="none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</a:path>
                <a:path w="19909" h="21600" stroke="0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988" y="0"/>
                    <a:pt x="19449" y="14"/>
                    <a:pt x="19908" y="44"/>
                  </a:cubicBezTo>
                  <a:lnTo>
                    <a:pt x="1852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4926" name="Arc 46"/>
            <p:cNvSpPr>
              <a:spLocks/>
            </p:cNvSpPr>
            <p:nvPr/>
          </p:nvSpPr>
          <p:spPr bwMode="auto">
            <a:xfrm>
              <a:off x="2249" y="1029"/>
              <a:ext cx="521" cy="740"/>
            </a:xfrm>
            <a:custGeom>
              <a:avLst/>
              <a:gdLst>
                <a:gd name="G0" fmla="+- 13988 0 0"/>
                <a:gd name="G1" fmla="+- 20053 0 0"/>
                <a:gd name="G2" fmla="+- 21600 0 0"/>
                <a:gd name="T0" fmla="*/ 0 w 13988"/>
                <a:gd name="T1" fmla="*/ 3594 h 20053"/>
                <a:gd name="T2" fmla="*/ 5961 w 13988"/>
                <a:gd name="T3" fmla="*/ 0 h 20053"/>
                <a:gd name="T4" fmla="*/ 13988 w 13988"/>
                <a:gd name="T5" fmla="*/ 20053 h 20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8" h="20053" fill="none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</a:path>
                <a:path w="13988" h="20053" stroke="0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  <a:lnTo>
                    <a:pt x="13988" y="20053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4927" name="Line 47"/>
            <p:cNvSpPr>
              <a:spLocks noChangeShapeType="1"/>
            </p:cNvSpPr>
            <p:nvPr/>
          </p:nvSpPr>
          <p:spPr bwMode="auto">
            <a:xfrm>
              <a:off x="1644" y="744"/>
              <a:ext cx="636" cy="40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4928" name="Line 48"/>
            <p:cNvSpPr>
              <a:spLocks noChangeShapeType="1"/>
            </p:cNvSpPr>
            <p:nvPr/>
          </p:nvSpPr>
          <p:spPr bwMode="auto">
            <a:xfrm>
              <a:off x="2376" y="264"/>
              <a:ext cx="60" cy="76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4929" name="Arc 49"/>
            <p:cNvSpPr>
              <a:spLocks/>
            </p:cNvSpPr>
            <p:nvPr/>
          </p:nvSpPr>
          <p:spPr bwMode="auto">
            <a:xfrm flipH="1" flipV="1">
              <a:off x="2363" y="1147"/>
              <a:ext cx="721" cy="797"/>
            </a:xfrm>
            <a:custGeom>
              <a:avLst/>
              <a:gdLst>
                <a:gd name="G0" fmla="+- 18528 0 0"/>
                <a:gd name="G1" fmla="+- 21600 0 0"/>
                <a:gd name="G2" fmla="+- 21600 0 0"/>
                <a:gd name="T0" fmla="*/ 0 w 19394"/>
                <a:gd name="T1" fmla="*/ 10497 h 21600"/>
                <a:gd name="T2" fmla="*/ 19394 w 19394"/>
                <a:gd name="T3" fmla="*/ 17 h 21600"/>
                <a:gd name="T4" fmla="*/ 18528 w 1939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94" h="21600" fill="none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816" y="0"/>
                    <a:pt x="19105" y="5"/>
                    <a:pt x="19393" y="17"/>
                  </a:cubicBezTo>
                </a:path>
                <a:path w="19394" h="21600" stroke="0" extrusionOk="0">
                  <a:moveTo>
                    <a:pt x="0" y="10497"/>
                  </a:moveTo>
                  <a:cubicBezTo>
                    <a:pt x="3902" y="3985"/>
                    <a:pt x="10936" y="-1"/>
                    <a:pt x="18528" y="0"/>
                  </a:cubicBezTo>
                  <a:cubicBezTo>
                    <a:pt x="18816" y="0"/>
                    <a:pt x="19105" y="5"/>
                    <a:pt x="19393" y="17"/>
                  </a:cubicBezTo>
                  <a:lnTo>
                    <a:pt x="18528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4930" name="Arc 50"/>
            <p:cNvSpPr>
              <a:spLocks/>
            </p:cNvSpPr>
            <p:nvPr/>
          </p:nvSpPr>
          <p:spPr bwMode="auto">
            <a:xfrm flipH="1" flipV="1">
              <a:off x="1980" y="540"/>
              <a:ext cx="521" cy="740"/>
            </a:xfrm>
            <a:custGeom>
              <a:avLst/>
              <a:gdLst>
                <a:gd name="G0" fmla="+- 13988 0 0"/>
                <a:gd name="G1" fmla="+- 20053 0 0"/>
                <a:gd name="G2" fmla="+- 21600 0 0"/>
                <a:gd name="T0" fmla="*/ 0 w 13988"/>
                <a:gd name="T1" fmla="*/ 3594 h 20053"/>
                <a:gd name="T2" fmla="*/ 5961 w 13988"/>
                <a:gd name="T3" fmla="*/ 0 h 20053"/>
                <a:gd name="T4" fmla="*/ 13988 w 13988"/>
                <a:gd name="T5" fmla="*/ 20053 h 20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8" h="20053" fill="none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</a:path>
                <a:path w="13988" h="20053" stroke="0" extrusionOk="0">
                  <a:moveTo>
                    <a:pt x="0" y="3594"/>
                  </a:moveTo>
                  <a:cubicBezTo>
                    <a:pt x="1779" y="2081"/>
                    <a:pt x="3792" y="867"/>
                    <a:pt x="5960" y="-1"/>
                  </a:cubicBezTo>
                  <a:lnTo>
                    <a:pt x="13988" y="20053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4931" name="Line 51"/>
            <p:cNvSpPr>
              <a:spLocks noChangeShapeType="1"/>
            </p:cNvSpPr>
            <p:nvPr/>
          </p:nvSpPr>
          <p:spPr bwMode="auto">
            <a:xfrm flipH="1" flipV="1">
              <a:off x="2458" y="1121"/>
              <a:ext cx="636" cy="40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4932" name="Line 52"/>
            <p:cNvSpPr>
              <a:spLocks noChangeShapeType="1"/>
            </p:cNvSpPr>
            <p:nvPr/>
          </p:nvSpPr>
          <p:spPr bwMode="auto">
            <a:xfrm flipH="1" flipV="1">
              <a:off x="2302" y="1241"/>
              <a:ext cx="84" cy="72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4933" name="Line 53"/>
            <p:cNvSpPr>
              <a:spLocks noChangeShapeType="1"/>
            </p:cNvSpPr>
            <p:nvPr/>
          </p:nvSpPr>
          <p:spPr bwMode="auto">
            <a:xfrm flipH="1">
              <a:off x="2316" y="1044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4934" name="Line 54"/>
            <p:cNvSpPr>
              <a:spLocks noChangeShapeType="1"/>
            </p:cNvSpPr>
            <p:nvPr/>
          </p:nvSpPr>
          <p:spPr bwMode="auto">
            <a:xfrm flipH="1">
              <a:off x="2352" y="1164"/>
              <a:ext cx="84" cy="6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66389" y="2996940"/>
            <a:ext cx="4105611" cy="792423"/>
            <a:chOff x="5796170" y="2564880"/>
            <a:chExt cx="4105611" cy="792423"/>
          </a:xfrm>
        </p:grpSpPr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5796170" y="2564880"/>
              <a:ext cx="41056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sz="2800" i="1" smtClean="0">
                  <a:solidFill>
                    <a:srgbClr val="FF0000"/>
                  </a:solidFill>
                </a:rPr>
                <a:t>A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>
                  <a:solidFill>
                    <a:srgbClr val="FF0000"/>
                  </a:solidFill>
                </a:rPr>
                <a:t>B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>
                  <a:solidFill>
                    <a:srgbClr val="FF0000"/>
                  </a:solidFill>
                </a:rPr>
                <a:t>BC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>
                  <a:solidFill>
                    <a:srgbClr val="FF0000"/>
                  </a:solidFill>
                </a:rPr>
                <a:t>C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 smtClean="0">
                  <a:solidFill>
                    <a:srgbClr val="FF0000"/>
                  </a:solidFill>
                </a:rPr>
                <a:t>CA</a:t>
              </a:r>
              <a:endParaRPr kumimoji="1" lang="zh-CN" altLang="en-US" sz="2800">
                <a:latin typeface="宋体" charset="-122"/>
              </a:endParaRPr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9612650" y="2996940"/>
              <a:ext cx="0" cy="360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H="1">
              <a:off x="6012200" y="3357303"/>
              <a:ext cx="36004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V="1">
              <a:off x="6012200" y="2996940"/>
              <a:ext cx="0" cy="360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B34C5F-9471-40AA-AD0F-A21572BFE8F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275906" name="Text Box 2"/>
          <p:cNvSpPr txBox="1">
            <a:spLocks noChangeArrowheads="1"/>
          </p:cNvSpPr>
          <p:nvPr/>
        </p:nvSpPr>
        <p:spPr bwMode="auto">
          <a:xfrm>
            <a:off x="541338" y="4076700"/>
            <a:ext cx="7991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ClrTx/>
              <a:buFontTx/>
              <a:buNone/>
            </a:pPr>
            <a:r>
              <a:rPr kumimoji="1" lang="zh-CN" altLang="en-US" sz="2800"/>
              <a:t>总之，每个循环周期，有六种通电状态，所以称为</a:t>
            </a:r>
            <a:r>
              <a:rPr kumimoji="1" lang="zh-CN" altLang="en-US" sz="2800">
                <a:solidFill>
                  <a:srgbClr val="FF0000"/>
                </a:solidFill>
              </a:rPr>
              <a:t>三相六拍</a:t>
            </a:r>
            <a:r>
              <a:rPr kumimoji="1" lang="zh-CN" altLang="en-US" sz="2800"/>
              <a:t>，步距角</a:t>
            </a:r>
            <a:r>
              <a:rPr kumimoji="1" lang="zh-CN" altLang="en-US" sz="2800" i="1">
                <a:sym typeface="Symbol" pitchFamily="18" charset="2"/>
              </a:rPr>
              <a:t></a:t>
            </a:r>
            <a:r>
              <a:rPr kumimoji="1" lang="en-US" altLang="zh-CN" sz="2800" i="1" baseline="-25000"/>
              <a:t>S</a:t>
            </a:r>
            <a:r>
              <a:rPr kumimoji="1" lang="zh-CN" altLang="en-US" sz="2800"/>
              <a:t> ＝ </a:t>
            </a:r>
            <a:r>
              <a:rPr kumimoji="1" lang="zh-CN" altLang="en-US" sz="2800" i="1">
                <a:sym typeface="Symbol" pitchFamily="18" charset="2"/>
              </a:rPr>
              <a:t></a:t>
            </a:r>
            <a:r>
              <a:rPr kumimoji="1" lang="en-US" altLang="zh-CN" sz="2800" i="1" baseline="-25000"/>
              <a:t>t</a:t>
            </a:r>
            <a:r>
              <a:rPr kumimoji="1" lang="zh-CN" altLang="en-US" sz="2800"/>
              <a:t> </a:t>
            </a:r>
            <a:r>
              <a:rPr kumimoji="1" lang="en-US" altLang="zh-CN" sz="2800"/>
              <a:t>/ 6 </a:t>
            </a:r>
            <a:r>
              <a:rPr kumimoji="1" lang="zh-CN" altLang="en-US" sz="2800"/>
              <a:t>＝</a:t>
            </a:r>
            <a:r>
              <a:rPr kumimoji="1" lang="en-US" altLang="zh-CN" sz="2800" i="1"/>
              <a:t>90</a:t>
            </a:r>
            <a:r>
              <a:rPr kumimoji="1" lang="en-US" altLang="zh-CN" sz="2800"/>
              <a:t>°   </a:t>
            </a:r>
            <a:r>
              <a:rPr kumimoji="1" lang="zh-CN" altLang="en-US" sz="2800"/>
              <a:t>，为</a:t>
            </a:r>
            <a:r>
              <a:rPr kumimoji="1" lang="en-US" altLang="zh-CN" sz="2800">
                <a:solidFill>
                  <a:srgbClr val="FF0000"/>
                </a:solidFill>
              </a:rPr>
              <a:t>15</a:t>
            </a:r>
            <a:r>
              <a:rPr kumimoji="1" lang="en-US" altLang="zh-CN" sz="2800">
                <a:solidFill>
                  <a:srgbClr val="FF0000"/>
                </a:solidFill>
                <a:sym typeface="Symbol" pitchFamily="18" charset="2"/>
              </a:rPr>
              <a:t></a:t>
            </a:r>
            <a:r>
              <a:rPr kumimoji="1" lang="zh-CN" altLang="en-US" sz="2800"/>
              <a:t>。</a:t>
            </a:r>
          </a:p>
        </p:txBody>
      </p:sp>
      <p:grpSp>
        <p:nvGrpSpPr>
          <p:cNvPr id="1275907" name="Group 3"/>
          <p:cNvGrpSpPr>
            <a:grpSpLocks/>
          </p:cNvGrpSpPr>
          <p:nvPr/>
        </p:nvGrpSpPr>
        <p:grpSpPr bwMode="auto">
          <a:xfrm>
            <a:off x="4658530" y="1033463"/>
            <a:ext cx="3009900" cy="2971800"/>
            <a:chOff x="1602" y="584"/>
            <a:chExt cx="1896" cy="1872"/>
          </a:xfrm>
        </p:grpSpPr>
        <p:grpSp>
          <p:nvGrpSpPr>
            <p:cNvPr id="1275908" name="Group 4"/>
            <p:cNvGrpSpPr>
              <a:grpSpLocks/>
            </p:cNvGrpSpPr>
            <p:nvPr/>
          </p:nvGrpSpPr>
          <p:grpSpPr bwMode="auto">
            <a:xfrm>
              <a:off x="1602" y="584"/>
              <a:ext cx="1896" cy="1872"/>
              <a:chOff x="625" y="661"/>
              <a:chExt cx="1896" cy="1872"/>
            </a:xfrm>
          </p:grpSpPr>
          <p:grpSp>
            <p:nvGrpSpPr>
              <p:cNvPr id="1275909" name="Group 5"/>
              <p:cNvGrpSpPr>
                <a:grpSpLocks/>
              </p:cNvGrpSpPr>
              <p:nvPr/>
            </p:nvGrpSpPr>
            <p:grpSpPr bwMode="auto">
              <a:xfrm>
                <a:off x="625" y="661"/>
                <a:ext cx="1896" cy="1872"/>
                <a:chOff x="1512" y="1392"/>
                <a:chExt cx="1896" cy="1872"/>
              </a:xfrm>
            </p:grpSpPr>
            <p:sp>
              <p:nvSpPr>
                <p:cNvPr id="1275910" name="Oval 6"/>
                <p:cNvSpPr>
                  <a:spLocks noChangeArrowheads="1"/>
                </p:cNvSpPr>
                <p:nvPr/>
              </p:nvSpPr>
              <p:spPr bwMode="auto">
                <a:xfrm>
                  <a:off x="1716" y="1620"/>
                  <a:ext cx="1488" cy="14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5911" name="Oval 7"/>
                <p:cNvSpPr>
                  <a:spLocks noChangeArrowheads="1"/>
                </p:cNvSpPr>
                <p:nvPr/>
              </p:nvSpPr>
              <p:spPr bwMode="auto">
                <a:xfrm>
                  <a:off x="1512" y="1392"/>
                  <a:ext cx="1896" cy="18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75912" name="Group 8"/>
                <p:cNvGrpSpPr>
                  <a:grpSpLocks/>
                </p:cNvGrpSpPr>
                <p:nvPr/>
              </p:nvGrpSpPr>
              <p:grpSpPr bwMode="auto">
                <a:xfrm>
                  <a:off x="2365" y="1513"/>
                  <a:ext cx="192" cy="425"/>
                  <a:chOff x="2365" y="1513"/>
                  <a:chExt cx="192" cy="425"/>
                </a:xfrm>
              </p:grpSpPr>
              <p:sp>
                <p:nvSpPr>
                  <p:cNvPr id="12759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91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5915" name="Group 11"/>
                <p:cNvGrpSpPr>
                  <a:grpSpLocks/>
                </p:cNvGrpSpPr>
                <p:nvPr/>
              </p:nvGrpSpPr>
              <p:grpSpPr bwMode="auto">
                <a:xfrm flipV="1">
                  <a:off x="2370" y="2744"/>
                  <a:ext cx="192" cy="425"/>
                  <a:chOff x="2365" y="1513"/>
                  <a:chExt cx="192" cy="425"/>
                </a:xfrm>
              </p:grpSpPr>
              <p:sp>
                <p:nvSpPr>
                  <p:cNvPr id="127591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91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5918" name="Group 14"/>
                <p:cNvGrpSpPr>
                  <a:grpSpLocks/>
                </p:cNvGrpSpPr>
                <p:nvPr/>
              </p:nvGrpSpPr>
              <p:grpSpPr bwMode="auto">
                <a:xfrm rot="14350388" flipV="1">
                  <a:off x="2883" y="1822"/>
                  <a:ext cx="192" cy="425"/>
                  <a:chOff x="2365" y="1513"/>
                  <a:chExt cx="192" cy="425"/>
                </a:xfrm>
              </p:grpSpPr>
              <p:sp>
                <p:nvSpPr>
                  <p:cNvPr id="127591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92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5921" name="Group 17"/>
                <p:cNvGrpSpPr>
                  <a:grpSpLocks/>
                </p:cNvGrpSpPr>
                <p:nvPr/>
              </p:nvGrpSpPr>
              <p:grpSpPr bwMode="auto">
                <a:xfrm rot="-3733195">
                  <a:off x="1822" y="1817"/>
                  <a:ext cx="192" cy="425"/>
                  <a:chOff x="2365" y="1513"/>
                  <a:chExt cx="192" cy="425"/>
                </a:xfrm>
              </p:grpSpPr>
              <p:sp>
                <p:nvSpPr>
                  <p:cNvPr id="127592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92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5924" name="Group 20"/>
                <p:cNvGrpSpPr>
                  <a:grpSpLocks/>
                </p:cNvGrpSpPr>
                <p:nvPr/>
              </p:nvGrpSpPr>
              <p:grpSpPr bwMode="auto">
                <a:xfrm rot="7249612">
                  <a:off x="2901" y="2426"/>
                  <a:ext cx="192" cy="425"/>
                  <a:chOff x="2365" y="1513"/>
                  <a:chExt cx="192" cy="425"/>
                </a:xfrm>
              </p:grpSpPr>
              <p:sp>
                <p:nvSpPr>
                  <p:cNvPr id="127592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92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5927" name="Group 23"/>
                <p:cNvGrpSpPr>
                  <a:grpSpLocks/>
                </p:cNvGrpSpPr>
                <p:nvPr/>
              </p:nvGrpSpPr>
              <p:grpSpPr bwMode="auto">
                <a:xfrm rot="3733195" flipV="1">
                  <a:off x="1814" y="2446"/>
                  <a:ext cx="192" cy="425"/>
                  <a:chOff x="2365" y="1513"/>
                  <a:chExt cx="192" cy="425"/>
                </a:xfrm>
              </p:grpSpPr>
              <p:sp>
                <p:nvSpPr>
                  <p:cNvPr id="127592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65" y="1619"/>
                    <a:ext cx="192" cy="31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92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374" y="1513"/>
                    <a:ext cx="169" cy="13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75930" name="Text Box 26"/>
              <p:cNvSpPr txBox="1">
                <a:spLocks noChangeArrowheads="1"/>
              </p:cNvSpPr>
              <p:nvPr/>
            </p:nvSpPr>
            <p:spPr bwMode="auto">
              <a:xfrm>
                <a:off x="952" y="1748"/>
                <a:ext cx="3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1275931" name="Rectangle 27"/>
              <p:cNvSpPr>
                <a:spLocks noChangeArrowheads="1"/>
              </p:cNvSpPr>
              <p:nvPr/>
            </p:nvSpPr>
            <p:spPr bwMode="auto">
              <a:xfrm>
                <a:off x="1442" y="2009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FF0000"/>
                    </a:solidFill>
                  </a:rPr>
                  <a:t>A'</a:t>
                </a:r>
              </a:p>
            </p:txBody>
          </p:sp>
          <p:sp>
            <p:nvSpPr>
              <p:cNvPr id="1275932" name="Rectangle 28"/>
              <p:cNvSpPr>
                <a:spLocks noChangeArrowheads="1"/>
              </p:cNvSpPr>
              <p:nvPr/>
            </p:nvSpPr>
            <p:spPr bwMode="auto">
              <a:xfrm>
                <a:off x="1885" y="170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8000"/>
                    </a:solidFill>
                  </a:rPr>
                  <a:t>B</a:t>
                </a:r>
              </a:p>
            </p:txBody>
          </p:sp>
          <p:sp>
            <p:nvSpPr>
              <p:cNvPr id="1275933" name="Rectangle 29"/>
              <p:cNvSpPr>
                <a:spLocks noChangeArrowheads="1"/>
              </p:cNvSpPr>
              <p:nvPr/>
            </p:nvSpPr>
            <p:spPr bwMode="auto">
              <a:xfrm>
                <a:off x="946" y="1213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 i="1">
                    <a:solidFill>
                      <a:srgbClr val="008000"/>
                    </a:solidFill>
                  </a:rPr>
                  <a:t>B'</a:t>
                </a:r>
              </a:p>
            </p:txBody>
          </p:sp>
          <p:sp>
            <p:nvSpPr>
              <p:cNvPr id="1275934" name="Rectangle 30"/>
              <p:cNvSpPr>
                <a:spLocks noChangeArrowheads="1"/>
              </p:cNvSpPr>
              <p:nvPr/>
            </p:nvSpPr>
            <p:spPr bwMode="auto">
              <a:xfrm>
                <a:off x="1872" y="1194"/>
                <a:ext cx="2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0000FF"/>
                    </a:solidFill>
                  </a:rPr>
                  <a:t>C'</a:t>
                </a:r>
              </a:p>
            </p:txBody>
          </p:sp>
          <p:sp>
            <p:nvSpPr>
              <p:cNvPr id="1275935" name="Rectangle 31"/>
              <p:cNvSpPr>
                <a:spLocks noChangeArrowheads="1"/>
              </p:cNvSpPr>
              <p:nvPr/>
            </p:nvSpPr>
            <p:spPr bwMode="auto">
              <a:xfrm>
                <a:off x="1455" y="9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i="1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grpSp>
          <p:nvGrpSpPr>
            <p:cNvPr id="1275936" name="Group 32"/>
            <p:cNvGrpSpPr>
              <a:grpSpLocks/>
            </p:cNvGrpSpPr>
            <p:nvPr/>
          </p:nvGrpSpPr>
          <p:grpSpPr bwMode="auto">
            <a:xfrm rot="1845396">
              <a:off x="2273" y="1204"/>
              <a:ext cx="574" cy="603"/>
              <a:chOff x="1272" y="1317"/>
              <a:chExt cx="574" cy="603"/>
            </a:xfrm>
          </p:grpSpPr>
          <p:grpSp>
            <p:nvGrpSpPr>
              <p:cNvPr id="1275937" name="Group 33"/>
              <p:cNvGrpSpPr>
                <a:grpSpLocks/>
              </p:cNvGrpSpPr>
              <p:nvPr/>
            </p:nvGrpSpPr>
            <p:grpSpPr bwMode="auto">
              <a:xfrm>
                <a:off x="1309" y="1356"/>
                <a:ext cx="522" cy="522"/>
                <a:chOff x="2196" y="2087"/>
                <a:chExt cx="522" cy="522"/>
              </a:xfrm>
            </p:grpSpPr>
            <p:sp>
              <p:nvSpPr>
                <p:cNvPr id="1275938" name="Rectangle 34"/>
                <p:cNvSpPr>
                  <a:spLocks noChangeArrowheads="1"/>
                </p:cNvSpPr>
                <p:nvPr/>
              </p:nvSpPr>
              <p:spPr bwMode="auto">
                <a:xfrm>
                  <a:off x="2360" y="2087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5939" name="Rectangle 35"/>
                <p:cNvSpPr>
                  <a:spLocks noChangeArrowheads="1"/>
                </p:cNvSpPr>
                <p:nvPr/>
              </p:nvSpPr>
              <p:spPr bwMode="auto">
                <a:xfrm rot="-5400000">
                  <a:off x="2365" y="2105"/>
                  <a:ext cx="183" cy="5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594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74" y="2244"/>
                  <a:ext cx="156" cy="28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buClrTx/>
                    <a:buFontTx/>
                    <a:buNone/>
                  </a:pPr>
                  <a:endParaRPr kumimoji="1" lang="zh-CN" altLang="en-US" b="0"/>
                </a:p>
              </p:txBody>
            </p:sp>
            <p:sp>
              <p:nvSpPr>
                <p:cNvPr id="1275941" name="Rectangle 37"/>
                <p:cNvSpPr>
                  <a:spLocks noChangeArrowheads="1"/>
                </p:cNvSpPr>
                <p:nvPr/>
              </p:nvSpPr>
              <p:spPr bwMode="auto">
                <a:xfrm>
                  <a:off x="2321" y="2283"/>
                  <a:ext cx="261" cy="1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5942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70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/>
                  <a:t>3</a:t>
                </a:r>
              </a:p>
            </p:txBody>
          </p:sp>
          <p:sp>
            <p:nvSpPr>
              <p:cNvPr id="1275943" name="Rectangle 39"/>
              <p:cNvSpPr>
                <a:spLocks noChangeArrowheads="1"/>
              </p:cNvSpPr>
              <p:nvPr/>
            </p:nvSpPr>
            <p:spPr bwMode="auto">
              <a:xfrm>
                <a:off x="1272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275944" name="Rectangle 40"/>
              <p:cNvSpPr>
                <a:spLocks noChangeArrowheads="1"/>
              </p:cNvSpPr>
              <p:nvPr/>
            </p:nvSpPr>
            <p:spPr bwMode="auto">
              <a:xfrm>
                <a:off x="1468" y="131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1</a:t>
                </a:r>
              </a:p>
            </p:txBody>
          </p:sp>
          <p:sp>
            <p:nvSpPr>
              <p:cNvPr id="1275945" name="Rectangle 41"/>
              <p:cNvSpPr>
                <a:spLocks noChangeArrowheads="1"/>
              </p:cNvSpPr>
              <p:nvPr/>
            </p:nvSpPr>
            <p:spPr bwMode="auto">
              <a:xfrm>
                <a:off x="1650" y="1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kumimoji="1" lang="en-US" altLang="zh-CN" sz="2000"/>
                  <a:t>2</a:t>
                </a:r>
              </a:p>
            </p:txBody>
          </p:sp>
        </p:grpSp>
        <p:sp>
          <p:nvSpPr>
            <p:cNvPr id="1275946" name="Oval 42"/>
            <p:cNvSpPr>
              <a:spLocks noChangeArrowheads="1"/>
            </p:cNvSpPr>
            <p:nvPr/>
          </p:nvSpPr>
          <p:spPr bwMode="auto">
            <a:xfrm rot="17836392">
              <a:off x="1709" y="683"/>
              <a:ext cx="1710" cy="1682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5947" name="Line 43"/>
            <p:cNvSpPr>
              <a:spLocks noChangeShapeType="1"/>
            </p:cNvSpPr>
            <p:nvPr/>
          </p:nvSpPr>
          <p:spPr bwMode="auto">
            <a:xfrm rot="17836392">
              <a:off x="2543" y="736"/>
              <a:ext cx="0" cy="165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5948" name="Line 44"/>
            <p:cNvSpPr>
              <a:spLocks noChangeShapeType="1"/>
            </p:cNvSpPr>
            <p:nvPr/>
          </p:nvSpPr>
          <p:spPr bwMode="auto">
            <a:xfrm rot="17836392">
              <a:off x="2580" y="647"/>
              <a:ext cx="0" cy="165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5949" name="Rectangle 45"/>
            <p:cNvSpPr>
              <a:spLocks noChangeArrowheads="1"/>
            </p:cNvSpPr>
            <p:nvPr/>
          </p:nvSpPr>
          <p:spPr bwMode="auto">
            <a:xfrm rot="17836392">
              <a:off x="3282" y="1889"/>
              <a:ext cx="52" cy="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5950" name="Rectangle 46"/>
            <p:cNvSpPr>
              <a:spLocks noChangeArrowheads="1"/>
            </p:cNvSpPr>
            <p:nvPr/>
          </p:nvSpPr>
          <p:spPr bwMode="auto">
            <a:xfrm rot="17836392">
              <a:off x="1799" y="1133"/>
              <a:ext cx="52" cy="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5951" name="Line 47"/>
            <p:cNvSpPr>
              <a:spLocks noChangeShapeType="1"/>
            </p:cNvSpPr>
            <p:nvPr/>
          </p:nvSpPr>
          <p:spPr bwMode="auto">
            <a:xfrm rot="17836392">
              <a:off x="2561" y="1456"/>
              <a:ext cx="0" cy="2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5952" name="Line 48"/>
            <p:cNvSpPr>
              <a:spLocks noChangeShapeType="1"/>
            </p:cNvSpPr>
            <p:nvPr/>
          </p:nvSpPr>
          <p:spPr bwMode="auto">
            <a:xfrm rot="17836392">
              <a:off x="2609" y="1373"/>
              <a:ext cx="0" cy="2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5953" name="Rectangle 49"/>
          <p:cNvSpPr>
            <a:spLocks noChangeArrowheads="1"/>
          </p:cNvSpPr>
          <p:nvPr/>
        </p:nvSpPr>
        <p:spPr bwMode="auto">
          <a:xfrm>
            <a:off x="539750" y="404813"/>
            <a:ext cx="7583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</a:rPr>
              <a:t>B</a:t>
            </a:r>
            <a:r>
              <a:rPr kumimoji="1" lang="zh-CN" altLang="en-US" sz="2800">
                <a:solidFill>
                  <a:srgbClr val="FF0000"/>
                </a:solidFill>
              </a:rPr>
              <a:t>相通电，</a:t>
            </a:r>
            <a:r>
              <a:rPr kumimoji="1" lang="zh-CN" altLang="en-US" sz="2800"/>
              <a:t>转子</a:t>
            </a:r>
            <a:r>
              <a:rPr kumimoji="1" lang="en-US" altLang="zh-CN" sz="2800"/>
              <a:t>2</a:t>
            </a:r>
            <a:r>
              <a:rPr kumimoji="1" lang="zh-CN" altLang="en-US" sz="2800"/>
              <a:t>、</a:t>
            </a:r>
            <a:r>
              <a:rPr kumimoji="1" lang="en-US" altLang="zh-CN" sz="2800"/>
              <a:t>4</a:t>
            </a:r>
            <a:r>
              <a:rPr kumimoji="1" lang="zh-CN" altLang="en-US" sz="2800"/>
              <a:t>齿和</a:t>
            </a:r>
            <a:r>
              <a:rPr kumimoji="1" lang="en-US" altLang="zh-CN" sz="2800" i="1"/>
              <a:t>B</a:t>
            </a:r>
            <a:r>
              <a:rPr kumimoji="1" lang="zh-CN" altLang="en-US" sz="2800"/>
              <a:t>相对齐，又转了</a:t>
            </a:r>
            <a:r>
              <a:rPr kumimoji="1" lang="en-US" altLang="zh-CN" sz="2800"/>
              <a:t>15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zh-CN" altLang="en-US" sz="2800"/>
              <a:t>。</a:t>
            </a:r>
          </a:p>
        </p:txBody>
      </p:sp>
      <p:sp>
        <p:nvSpPr>
          <p:cNvPr id="1275955" name="Rectangle 51"/>
          <p:cNvSpPr>
            <a:spLocks noChangeArrowheads="1"/>
          </p:cNvSpPr>
          <p:nvPr/>
        </p:nvSpPr>
        <p:spPr bwMode="auto">
          <a:xfrm>
            <a:off x="606425" y="5387427"/>
            <a:ext cx="7396163" cy="984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kumimoji="1" lang="zh-CN" altLang="en-US" sz="2800"/>
              <a:t>以上三种工作方式，</a:t>
            </a:r>
            <a:r>
              <a:rPr kumimoji="1" lang="zh-CN" altLang="en-US" sz="2800">
                <a:solidFill>
                  <a:srgbClr val="FF0000"/>
                </a:solidFill>
              </a:rPr>
              <a:t>三相双三拍</a:t>
            </a:r>
            <a:r>
              <a:rPr kumimoji="1" lang="zh-CN" altLang="en-US" sz="2800"/>
              <a:t>和</a:t>
            </a:r>
            <a:r>
              <a:rPr kumimoji="1" lang="zh-CN" altLang="en-US" sz="2800">
                <a:solidFill>
                  <a:srgbClr val="FF0000"/>
                </a:solidFill>
              </a:rPr>
              <a:t>三相单双六拍</a:t>
            </a:r>
            <a:r>
              <a:rPr kumimoji="1" lang="zh-CN" altLang="en-US" sz="2800"/>
              <a:t>较三相单三拍稳定，因此较常采用。</a:t>
            </a:r>
          </a:p>
        </p:txBody>
      </p:sp>
      <p:sp>
        <p:nvSpPr>
          <p:cNvPr id="1275956" name="Line 52"/>
          <p:cNvSpPr>
            <a:spLocks noChangeShapeType="1"/>
          </p:cNvSpPr>
          <p:nvPr/>
        </p:nvSpPr>
        <p:spPr bwMode="auto">
          <a:xfrm>
            <a:off x="179388" y="5157240"/>
            <a:ext cx="8812212" cy="0"/>
          </a:xfrm>
          <a:prstGeom prst="line">
            <a:avLst/>
          </a:prstGeom>
          <a:noFill/>
          <a:ln w="57150">
            <a:pattFill prst="sphere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5957" name="Text Box 53"/>
          <p:cNvSpPr txBox="1">
            <a:spLocks noChangeArrowheads="1"/>
          </p:cNvSpPr>
          <p:nvPr/>
        </p:nvSpPr>
        <p:spPr bwMode="auto">
          <a:xfrm>
            <a:off x="6300788" y="4508500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/ </a:t>
            </a:r>
            <a:r>
              <a:rPr kumimoji="1" lang="en-US" altLang="zh-CN" sz="2800" i="1"/>
              <a:t>6</a:t>
            </a:r>
            <a:endParaRPr kumimoji="1" lang="zh-CN" altLang="en-US" sz="2800" i="1"/>
          </a:p>
        </p:txBody>
      </p:sp>
      <p:grpSp>
        <p:nvGrpSpPr>
          <p:cNvPr id="55" name="组合 54"/>
          <p:cNvGrpSpPr/>
          <p:nvPr/>
        </p:nvGrpSpPr>
        <p:grpSpPr>
          <a:xfrm>
            <a:off x="466389" y="2996940"/>
            <a:ext cx="4105611" cy="792423"/>
            <a:chOff x="5796170" y="2564880"/>
            <a:chExt cx="4105611" cy="792423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5796170" y="2564880"/>
              <a:ext cx="41056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en-US" altLang="zh-CN" sz="2800" i="1" smtClean="0">
                  <a:solidFill>
                    <a:srgbClr val="FF0000"/>
                  </a:solidFill>
                </a:rPr>
                <a:t>A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>
                  <a:solidFill>
                    <a:srgbClr val="FF0000"/>
                  </a:solidFill>
                </a:rPr>
                <a:t>AB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>
                  <a:solidFill>
                    <a:srgbClr val="FF0000"/>
                  </a:solidFill>
                </a:rPr>
                <a:t>BC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>
                  <a:solidFill>
                    <a:srgbClr val="FF0000"/>
                  </a:solidFill>
                </a:rPr>
                <a:t>C</a:t>
              </a:r>
              <a:r>
                <a:rPr kumimoji="1" lang="en-US" altLang="zh-CN" sz="280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kumimoji="1" lang="en-US" altLang="zh-CN" sz="2800" i="1" smtClean="0">
                  <a:solidFill>
                    <a:srgbClr val="FF0000"/>
                  </a:solidFill>
                </a:rPr>
                <a:t>CA</a:t>
              </a:r>
              <a:endParaRPr kumimoji="1" lang="zh-CN" altLang="en-US" sz="2800">
                <a:latin typeface="宋体" charset="-122"/>
              </a:endParaRP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9612650" y="2996940"/>
              <a:ext cx="0" cy="360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flipH="1">
              <a:off x="6012200" y="3357303"/>
              <a:ext cx="36004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 flipV="1">
              <a:off x="6012200" y="2996940"/>
              <a:ext cx="0" cy="360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D1ED25-B3C2-4225-89FB-A7B825C3E99F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283075" name="Rectangle 3"/>
          <p:cNvSpPr>
            <a:spLocks noChangeArrowheads="1"/>
          </p:cNvSpPr>
          <p:nvPr/>
        </p:nvSpPr>
        <p:spPr bwMode="auto">
          <a:xfrm>
            <a:off x="2195513" y="5521350"/>
            <a:ext cx="280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kumimoji="1" lang="en-US" altLang="zh-CN" sz="2800" i="1"/>
              <a:t>f</a:t>
            </a:r>
            <a:r>
              <a:rPr kumimoji="1" lang="zh-CN" altLang="en-US" sz="2800" i="1"/>
              <a:t>：</a:t>
            </a:r>
            <a:r>
              <a:rPr kumimoji="1" lang="zh-CN" altLang="en-US" sz="2800"/>
              <a:t>电脉冲的频率</a:t>
            </a:r>
          </a:p>
        </p:txBody>
      </p:sp>
      <p:sp>
        <p:nvSpPr>
          <p:cNvPr id="1283076" name="Rectangle 4"/>
          <p:cNvSpPr>
            <a:spLocks noChangeArrowheads="1"/>
          </p:cNvSpPr>
          <p:nvPr/>
        </p:nvSpPr>
        <p:spPr bwMode="auto">
          <a:xfrm>
            <a:off x="466725" y="4149100"/>
            <a:ext cx="1411288" cy="528638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buClr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</a:rPr>
              <a:t>转速</a:t>
            </a:r>
          </a:p>
        </p:txBody>
      </p:sp>
      <p:graphicFrame>
        <p:nvGraphicFramePr>
          <p:cNvPr id="1283077" name="Object 5"/>
          <p:cNvGraphicFramePr>
            <a:graphicFrameLocks noChangeAspect="1"/>
          </p:cNvGraphicFramePr>
          <p:nvPr/>
        </p:nvGraphicFramePr>
        <p:xfrm>
          <a:off x="2010763" y="4356125"/>
          <a:ext cx="48466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088" name="公式" r:id="rId3" imgW="1726920" imgH="444240" progId="Equation.3">
                  <p:embed/>
                </p:oleObj>
              </mc:Choice>
              <mc:Fallback>
                <p:oleObj name="公式" r:id="rId3" imgW="172692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763" y="4356125"/>
                        <a:ext cx="484663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3078" name="Rectangle 6"/>
          <p:cNvSpPr>
            <a:spLocks noChangeArrowheads="1"/>
          </p:cNvSpPr>
          <p:nvPr/>
        </p:nvSpPr>
        <p:spPr bwMode="auto">
          <a:xfrm>
            <a:off x="250825" y="765175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ea typeface="黑体" pitchFamily="2" charset="-122"/>
              </a:rPr>
              <a:t>步距角</a:t>
            </a:r>
            <a:r>
              <a:rPr kumimoji="1" lang="zh-CN" altLang="en-US" sz="2800">
                <a:solidFill>
                  <a:srgbClr val="0000FF"/>
                </a:solidFill>
              </a:rPr>
              <a:t>：步进机通过一个电脉冲，转子转过的角度。</a:t>
            </a:r>
          </a:p>
        </p:txBody>
      </p:sp>
      <p:sp>
        <p:nvSpPr>
          <p:cNvPr id="1283080" name="Rectangle 8"/>
          <p:cNvSpPr>
            <a:spLocks noChangeArrowheads="1"/>
          </p:cNvSpPr>
          <p:nvPr/>
        </p:nvSpPr>
        <p:spPr bwMode="auto">
          <a:xfrm>
            <a:off x="4241800" y="1930400"/>
            <a:ext cx="4032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kumimoji="1" lang="en-US" altLang="zh-CN" sz="2800" i="1"/>
              <a:t>m</a:t>
            </a:r>
            <a:r>
              <a:rPr kumimoji="1" lang="zh-CN" altLang="en-US" sz="2800"/>
              <a:t>：一个周期的运行</a:t>
            </a:r>
            <a:r>
              <a:rPr kumimoji="1" lang="zh-CN" altLang="en-US" sz="2800">
                <a:solidFill>
                  <a:srgbClr val="FF0000"/>
                </a:solidFill>
              </a:rPr>
              <a:t>拍数</a:t>
            </a:r>
          </a:p>
          <a:p>
            <a:pPr algn="l" eaLnBrk="0" hangingPunct="0">
              <a:buClrTx/>
              <a:buFontTx/>
              <a:buNone/>
            </a:pPr>
            <a:r>
              <a:rPr kumimoji="1" lang="en-US" altLang="zh-CN" sz="2800" i="1"/>
              <a:t>Z</a:t>
            </a:r>
            <a:r>
              <a:rPr kumimoji="1" lang="en-US" altLang="zh-CN" sz="2800" i="1" baseline="-25000"/>
              <a:t>r</a:t>
            </a:r>
            <a:r>
              <a:rPr kumimoji="1" lang="zh-CN" altLang="en-US" sz="2800"/>
              <a:t>：转子</a:t>
            </a:r>
            <a:r>
              <a:rPr kumimoji="1" lang="zh-CN" altLang="en-US" sz="2800">
                <a:solidFill>
                  <a:srgbClr val="FF0000"/>
                </a:solidFill>
              </a:rPr>
              <a:t>齿数</a:t>
            </a:r>
          </a:p>
        </p:txBody>
      </p:sp>
      <p:graphicFrame>
        <p:nvGraphicFramePr>
          <p:cNvPr id="1283081" name="Object 9"/>
          <p:cNvGraphicFramePr>
            <a:graphicFrameLocks noChangeAspect="1"/>
          </p:cNvGraphicFramePr>
          <p:nvPr/>
        </p:nvGraphicFramePr>
        <p:xfrm>
          <a:off x="2070100" y="1881188"/>
          <a:ext cx="1893888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089" name="公式" r:id="rId5" imgW="672840" imgH="444240" progId="Equation.3">
                  <p:embed/>
                </p:oleObj>
              </mc:Choice>
              <mc:Fallback>
                <p:oleObj name="公式" r:id="rId5" imgW="67284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881188"/>
                        <a:ext cx="1893888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3083" name="Text Box 11"/>
          <p:cNvSpPr txBox="1">
            <a:spLocks noChangeArrowheads="1"/>
          </p:cNvSpPr>
          <p:nvPr/>
        </p:nvSpPr>
        <p:spPr bwMode="auto">
          <a:xfrm>
            <a:off x="1497013" y="3244850"/>
            <a:ext cx="4203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如：</a:t>
            </a:r>
            <a:r>
              <a:rPr kumimoji="1" lang="en-US" altLang="zh-CN" sz="2800" i="1"/>
              <a:t>Z</a:t>
            </a:r>
            <a:r>
              <a:rPr kumimoji="1" lang="en-US" altLang="zh-CN" sz="2800" i="1" baseline="-25000"/>
              <a:t>r </a:t>
            </a:r>
            <a:r>
              <a:rPr kumimoji="1" lang="en-US" altLang="zh-CN" sz="2800"/>
              <a:t>= 4 ,    </a:t>
            </a:r>
            <a:r>
              <a:rPr kumimoji="1" lang="en-US" altLang="zh-CN" sz="2800" i="1"/>
              <a:t>m </a:t>
            </a:r>
            <a:r>
              <a:rPr kumimoji="1" lang="en-US" altLang="zh-CN" sz="2800"/>
              <a:t>= 3 </a:t>
            </a:r>
            <a:r>
              <a:rPr kumimoji="1" lang="zh-CN" altLang="en-US" sz="2800"/>
              <a:t>时，</a:t>
            </a:r>
          </a:p>
        </p:txBody>
      </p:sp>
      <p:graphicFrame>
        <p:nvGraphicFramePr>
          <p:cNvPr id="1283084" name="Object 12"/>
          <p:cNvGraphicFramePr>
            <a:graphicFrameLocks noChangeAspect="1"/>
          </p:cNvGraphicFramePr>
          <p:nvPr/>
        </p:nvGraphicFramePr>
        <p:xfrm>
          <a:off x="5207000" y="3021013"/>
          <a:ext cx="29654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090" name="公式" r:id="rId7" imgW="1054080" imgH="406080" progId="Equation.3">
                  <p:embed/>
                </p:oleObj>
              </mc:Choice>
              <mc:Fallback>
                <p:oleObj name="公式" r:id="rId7" imgW="1054080" imgH="4060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021013"/>
                        <a:ext cx="296545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3085" name="Rectangle 13"/>
          <p:cNvSpPr>
            <a:spLocks noChangeArrowheads="1"/>
          </p:cNvSpPr>
          <p:nvPr/>
        </p:nvSpPr>
        <p:spPr bwMode="auto">
          <a:xfrm>
            <a:off x="466725" y="1681163"/>
            <a:ext cx="1462088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buClr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</a:rPr>
              <a:t>步距角</a:t>
            </a:r>
          </a:p>
        </p:txBody>
      </p:sp>
      <p:sp>
        <p:nvSpPr>
          <p:cNvPr id="1283086" name="Text Box 14"/>
          <p:cNvSpPr txBox="1">
            <a:spLocks noChangeArrowheads="1"/>
          </p:cNvSpPr>
          <p:nvPr/>
        </p:nvSpPr>
        <p:spPr bwMode="auto">
          <a:xfrm>
            <a:off x="4570413" y="1412875"/>
            <a:ext cx="43221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</a:rPr>
              <a:t>“控制绕组相数”</a:t>
            </a:r>
            <a:r>
              <a:rPr lang="en-US" altLang="zh-CN">
                <a:solidFill>
                  <a:srgbClr val="FF6600"/>
                </a:solidFill>
              </a:rPr>
              <a:t>×1</a:t>
            </a:r>
            <a:r>
              <a:rPr lang="zh-CN" altLang="en-US">
                <a:solidFill>
                  <a:srgbClr val="FF6600"/>
                </a:solidFill>
              </a:rPr>
              <a:t>或</a:t>
            </a:r>
            <a:r>
              <a:rPr lang="en-US" altLang="zh-CN">
                <a:solidFill>
                  <a:srgbClr val="FF6600"/>
                </a:solidFill>
              </a:rPr>
              <a:t>×2</a:t>
            </a:r>
          </a:p>
        </p:txBody>
      </p:sp>
      <p:sp>
        <p:nvSpPr>
          <p:cNvPr id="1283087" name="Freeform 15"/>
          <p:cNvSpPr>
            <a:spLocks/>
          </p:cNvSpPr>
          <p:nvPr/>
        </p:nvSpPr>
        <p:spPr bwMode="auto">
          <a:xfrm>
            <a:off x="4019550" y="1628775"/>
            <a:ext cx="623888" cy="431800"/>
          </a:xfrm>
          <a:custGeom>
            <a:avLst/>
            <a:gdLst/>
            <a:ahLst/>
            <a:cxnLst>
              <a:cxn ang="0">
                <a:pos x="212" y="272"/>
              </a:cxn>
              <a:cxn ang="0">
                <a:pos x="30" y="45"/>
              </a:cxn>
              <a:cxn ang="0">
                <a:pos x="393" y="0"/>
              </a:cxn>
            </a:cxnLst>
            <a:rect l="0" t="0" r="r" b="b"/>
            <a:pathLst>
              <a:path w="393" h="272">
                <a:moveTo>
                  <a:pt x="212" y="272"/>
                </a:moveTo>
                <a:cubicBezTo>
                  <a:pt x="106" y="181"/>
                  <a:pt x="0" y="90"/>
                  <a:pt x="30" y="45"/>
                </a:cubicBezTo>
                <a:cubicBezTo>
                  <a:pt x="60" y="0"/>
                  <a:pt x="226" y="0"/>
                  <a:pt x="393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83088" name="Text Box 16"/>
          <p:cNvSpPr txBox="1">
            <a:spLocks noChangeArrowheads="1"/>
          </p:cNvSpPr>
          <p:nvPr/>
        </p:nvSpPr>
        <p:spPr bwMode="auto">
          <a:xfrm>
            <a:off x="6516555" y="4657750"/>
            <a:ext cx="2232025" cy="57943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i="1">
                <a:solidFill>
                  <a:srgbClr val="FF0000"/>
                </a:solidFill>
              </a:rPr>
              <a:t>（</a:t>
            </a:r>
            <a:r>
              <a:rPr lang="en-US" altLang="zh-CN" sz="3200" i="1">
                <a:solidFill>
                  <a:srgbClr val="FF0000"/>
                </a:solidFill>
              </a:rPr>
              <a:t>rpm</a:t>
            </a:r>
            <a:r>
              <a:rPr lang="zh-CN" altLang="en-US" sz="3200" i="1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75D380-1AB3-4C26-B6AD-E1FD6D6A839F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2087563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一、步进电机的基本工作原理</a:t>
            </a:r>
            <a:b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（三）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小步距角的步进电机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A8D25-BF15-4F72-A146-6A5B5CDFCFC1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</a:p>
        </p:txBody>
      </p:sp>
      <p:sp>
        <p:nvSpPr>
          <p:cNvPr id="128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196715"/>
            <a:ext cx="8785225" cy="1800225"/>
          </a:xfrm>
          <a:noFill/>
          <a:ln/>
        </p:spPr>
        <p:txBody>
          <a:bodyPr/>
          <a:lstStyle/>
          <a:p>
            <a:pPr marL="355600" indent="-3556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控制信号 </a:t>
            </a:r>
            <a:r>
              <a:rPr lang="zh-CN" altLang="en-US" sz="2800" b="1">
                <a:latin typeface="+mn-ea"/>
              </a:rPr>
              <a:t>→</a:t>
            </a:r>
            <a:r>
              <a:rPr lang="zh-CN" altLang="en-US" sz="2800" b="1"/>
              <a:t> 机械动作 </a:t>
            </a:r>
            <a:r>
              <a:rPr lang="zh-CN" altLang="en-US" sz="2800" b="1">
                <a:latin typeface="+mn-ea"/>
              </a:rPr>
              <a:t>→</a:t>
            </a:r>
            <a:r>
              <a:rPr lang="zh-CN" altLang="en-US" sz="2800" b="1"/>
              <a:t> 电机</a:t>
            </a:r>
          </a:p>
        </p:txBody>
      </p:sp>
      <p:sp>
        <p:nvSpPr>
          <p:cNvPr id="1287173" name="Text Box 5"/>
          <p:cNvSpPr txBox="1">
            <a:spLocks noChangeArrowheads="1"/>
          </p:cNvSpPr>
          <p:nvPr/>
        </p:nvSpPr>
        <p:spPr bwMode="auto">
          <a:xfrm>
            <a:off x="5148263" y="949065"/>
            <a:ext cx="3816350" cy="154463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800"/>
              <a:t>交流电机</a:t>
            </a:r>
            <a:endParaRPr lang="zh-CN" altLang="en-US"/>
          </a:p>
          <a:p>
            <a:pPr algn="l">
              <a:spcBef>
                <a:spcPct val="20000"/>
              </a:spcBef>
            </a:pPr>
            <a:r>
              <a:rPr lang="zh-CN" altLang="en-US" sz="2800"/>
              <a:t>直流电机</a:t>
            </a:r>
          </a:p>
          <a:p>
            <a:pPr algn="l">
              <a:spcBef>
                <a:spcPct val="2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步进</a:t>
            </a:r>
            <a:r>
              <a:rPr lang="zh-CN" altLang="en-US" sz="2800"/>
              <a:t>电机：</a:t>
            </a:r>
            <a:r>
              <a:rPr lang="zh-CN" altLang="en-US"/>
              <a:t>一步一步转动</a:t>
            </a:r>
          </a:p>
        </p:txBody>
      </p:sp>
      <p:sp>
        <p:nvSpPr>
          <p:cNvPr id="1287174" name="Text Box 6"/>
          <p:cNvSpPr txBox="1">
            <a:spLocks noChangeArrowheads="1"/>
          </p:cNvSpPr>
          <p:nvPr/>
        </p:nvSpPr>
        <p:spPr bwMode="auto">
          <a:xfrm>
            <a:off x="6875463" y="1244340"/>
            <a:ext cx="15128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/>
              <a:t>连续转动</a:t>
            </a:r>
          </a:p>
        </p:txBody>
      </p:sp>
      <p:sp>
        <p:nvSpPr>
          <p:cNvPr id="1287175" name="AutoShape 7"/>
          <p:cNvSpPr>
            <a:spLocks/>
          </p:cNvSpPr>
          <p:nvPr/>
        </p:nvSpPr>
        <p:spPr bwMode="auto">
          <a:xfrm>
            <a:off x="5003800" y="980815"/>
            <a:ext cx="288925" cy="1512887"/>
          </a:xfrm>
          <a:prstGeom prst="leftBrace">
            <a:avLst>
              <a:gd name="adj1" fmla="val 43636"/>
              <a:gd name="adj2" fmla="val 31583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87176" name="AutoShape 8"/>
          <p:cNvSpPr>
            <a:spLocks/>
          </p:cNvSpPr>
          <p:nvPr/>
        </p:nvSpPr>
        <p:spPr bwMode="auto">
          <a:xfrm>
            <a:off x="6732588" y="1052252"/>
            <a:ext cx="215900" cy="865188"/>
          </a:xfrm>
          <a:prstGeom prst="rightBrace">
            <a:avLst>
              <a:gd name="adj1" fmla="val 3339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3271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7920" y="292493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710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3169" y="2780910"/>
            <a:ext cx="4035361" cy="34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843760" y="5517290"/>
            <a:ext cx="280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步进电机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F3385E-F745-4364-A50A-B5313D9E88C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278979" name="Rectangle 3"/>
          <p:cNvSpPr>
            <a:spLocks noChangeArrowheads="1"/>
          </p:cNvSpPr>
          <p:nvPr/>
        </p:nvSpPr>
        <p:spPr bwMode="auto">
          <a:xfrm>
            <a:off x="579438" y="765175"/>
            <a:ext cx="34163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54063" algn="l">
              <a:buClrTx/>
              <a:buFontTx/>
              <a:buNone/>
            </a:pPr>
            <a:r>
              <a:rPr kumimoji="1" lang="zh-CN" altLang="en-US" sz="2800"/>
              <a:t>实际采用的步进电机的步距角多为</a:t>
            </a:r>
            <a:r>
              <a:rPr kumimoji="1" lang="en-US" altLang="zh-CN" sz="2800"/>
              <a:t>3</a:t>
            </a:r>
            <a:r>
              <a:rPr kumimoji="1" lang="zh-CN" altLang="en-US" sz="2800"/>
              <a:t>度和</a:t>
            </a:r>
            <a:r>
              <a:rPr kumimoji="1" lang="en-US" altLang="zh-CN" sz="2800"/>
              <a:t>1.5</a:t>
            </a:r>
            <a:r>
              <a:rPr kumimoji="1" lang="zh-CN" altLang="en-US" sz="2800"/>
              <a:t>度，步距角越小</a:t>
            </a:r>
            <a:r>
              <a:rPr kumimoji="1" lang="zh-CN" altLang="en-US" sz="2800" smtClean="0"/>
              <a:t>，机械加工</a:t>
            </a:r>
            <a:r>
              <a:rPr kumimoji="1" lang="zh-CN" altLang="en-US" sz="2800"/>
              <a:t>的精度越高。</a:t>
            </a:r>
          </a:p>
        </p:txBody>
      </p:sp>
      <p:sp>
        <p:nvSpPr>
          <p:cNvPr id="1278980" name="Rectangle 4"/>
          <p:cNvSpPr>
            <a:spLocks noChangeArrowheads="1"/>
          </p:cNvSpPr>
          <p:nvPr/>
        </p:nvSpPr>
        <p:spPr bwMode="auto">
          <a:xfrm>
            <a:off x="566738" y="5151438"/>
            <a:ext cx="7924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54063" algn="l" eaLnBrk="0" hangingPunct="0">
              <a:buClrTx/>
              <a:buFontTx/>
              <a:buNone/>
            </a:pPr>
            <a:r>
              <a:rPr kumimoji="1" lang="zh-CN" altLang="en-US" sz="2800"/>
              <a:t>为产生小步距角，定、转子都做成多齿的，图中转子</a:t>
            </a:r>
            <a:r>
              <a:rPr kumimoji="1" lang="en-US" altLang="zh-CN" sz="2800"/>
              <a:t>40</a:t>
            </a:r>
            <a:r>
              <a:rPr kumimoji="1" lang="zh-CN" altLang="en-US" sz="2800"/>
              <a:t>个齿，定子仍是 </a:t>
            </a:r>
            <a:r>
              <a:rPr kumimoji="1" lang="en-US" altLang="zh-CN" sz="2800"/>
              <a:t>6</a:t>
            </a:r>
            <a:r>
              <a:rPr kumimoji="1" lang="zh-CN" altLang="en-US" sz="2800"/>
              <a:t>个磁极，但每个磁极上也有五个齿。</a:t>
            </a:r>
          </a:p>
        </p:txBody>
      </p:sp>
      <p:grpSp>
        <p:nvGrpSpPr>
          <p:cNvPr id="1279206" name="Group 230"/>
          <p:cNvGrpSpPr>
            <a:grpSpLocks/>
          </p:cNvGrpSpPr>
          <p:nvPr/>
        </p:nvGrpSpPr>
        <p:grpSpPr bwMode="auto">
          <a:xfrm>
            <a:off x="4067175" y="333375"/>
            <a:ext cx="5041900" cy="4778375"/>
            <a:chOff x="2562" y="210"/>
            <a:chExt cx="3176" cy="3010"/>
          </a:xfrm>
        </p:grpSpPr>
        <p:pic>
          <p:nvPicPr>
            <p:cNvPr id="1279196" name="Picture 2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3" y="274"/>
              <a:ext cx="3175" cy="294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</p:pic>
        <p:sp>
          <p:nvSpPr>
            <p:cNvPr id="1279197" name="Text Box 221"/>
            <p:cNvSpPr txBox="1">
              <a:spLocks noChangeArrowheads="1"/>
            </p:cNvSpPr>
            <p:nvPr/>
          </p:nvSpPr>
          <p:spPr bwMode="auto">
            <a:xfrm>
              <a:off x="3923" y="210"/>
              <a:ext cx="36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79198" name="Text Box 222"/>
            <p:cNvSpPr txBox="1">
              <a:spLocks noChangeArrowheads="1"/>
            </p:cNvSpPr>
            <p:nvPr/>
          </p:nvSpPr>
          <p:spPr bwMode="auto">
            <a:xfrm>
              <a:off x="5330" y="2614"/>
              <a:ext cx="36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9199" name="Text Box 223"/>
            <p:cNvSpPr txBox="1">
              <a:spLocks noChangeArrowheads="1"/>
            </p:cNvSpPr>
            <p:nvPr/>
          </p:nvSpPr>
          <p:spPr bwMode="auto">
            <a:xfrm>
              <a:off x="2562" y="2795"/>
              <a:ext cx="36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79200" name="Text Box 224"/>
            <p:cNvSpPr txBox="1">
              <a:spLocks noChangeArrowheads="1"/>
            </p:cNvSpPr>
            <p:nvPr/>
          </p:nvSpPr>
          <p:spPr bwMode="auto">
            <a:xfrm>
              <a:off x="4014" y="1026"/>
              <a:ext cx="227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79201" name="Text Box 225"/>
            <p:cNvSpPr txBox="1">
              <a:spLocks noChangeArrowheads="1"/>
            </p:cNvSpPr>
            <p:nvPr/>
          </p:nvSpPr>
          <p:spPr bwMode="auto">
            <a:xfrm>
              <a:off x="3878" y="2473"/>
              <a:ext cx="272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A</a:t>
              </a:r>
              <a:r>
                <a:rPr lang="en-US" altLang="zh-CN" sz="1800">
                  <a:solidFill>
                    <a:srgbClr val="FF0000"/>
                  </a:solidFill>
                </a:rPr>
                <a:t>’</a:t>
              </a:r>
            </a:p>
          </p:txBody>
        </p:sp>
        <p:sp>
          <p:nvSpPr>
            <p:cNvPr id="1279202" name="Text Box 226"/>
            <p:cNvSpPr txBox="1">
              <a:spLocks noChangeArrowheads="1"/>
            </p:cNvSpPr>
            <p:nvPr/>
          </p:nvSpPr>
          <p:spPr bwMode="auto">
            <a:xfrm>
              <a:off x="4558" y="2160"/>
              <a:ext cx="227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79203" name="Text Box 227"/>
            <p:cNvSpPr txBox="1">
              <a:spLocks noChangeArrowheads="1"/>
            </p:cNvSpPr>
            <p:nvPr/>
          </p:nvSpPr>
          <p:spPr bwMode="auto">
            <a:xfrm>
              <a:off x="3334" y="1344"/>
              <a:ext cx="272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B</a:t>
              </a:r>
              <a:r>
                <a:rPr lang="en-US" altLang="zh-CN" sz="1800">
                  <a:solidFill>
                    <a:srgbClr val="FF0000"/>
                  </a:solidFill>
                </a:rPr>
                <a:t>’</a:t>
              </a:r>
            </a:p>
          </p:txBody>
        </p:sp>
        <p:sp>
          <p:nvSpPr>
            <p:cNvPr id="1279204" name="Text Box 228"/>
            <p:cNvSpPr txBox="1">
              <a:spLocks noChangeArrowheads="1"/>
            </p:cNvSpPr>
            <p:nvPr/>
          </p:nvSpPr>
          <p:spPr bwMode="auto">
            <a:xfrm>
              <a:off x="3334" y="2069"/>
              <a:ext cx="227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79205" name="Text Box 229"/>
            <p:cNvSpPr txBox="1">
              <a:spLocks noChangeArrowheads="1"/>
            </p:cNvSpPr>
            <p:nvPr/>
          </p:nvSpPr>
          <p:spPr bwMode="auto">
            <a:xfrm>
              <a:off x="4604" y="1389"/>
              <a:ext cx="272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C</a:t>
              </a:r>
              <a:r>
                <a:rPr lang="en-US" altLang="zh-CN" sz="1800">
                  <a:solidFill>
                    <a:srgbClr val="FF0000"/>
                  </a:solidFill>
                </a:rPr>
                <a:t>’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9878BD-4FD0-4889-97F5-F12DFF14D04E}" type="slidenum">
              <a:rPr lang="zh-CN" altLang="en-US"/>
              <a:pPr/>
              <a:t>21</a:t>
            </a:fld>
            <a:endParaRPr lang="en-US" altLang="zh-CN"/>
          </a:p>
        </p:txBody>
      </p:sp>
      <p:grpSp>
        <p:nvGrpSpPr>
          <p:cNvPr id="1280219" name="Group 219"/>
          <p:cNvGrpSpPr>
            <a:grpSpLocks/>
          </p:cNvGrpSpPr>
          <p:nvPr/>
        </p:nvGrpSpPr>
        <p:grpSpPr bwMode="auto">
          <a:xfrm>
            <a:off x="4067175" y="333375"/>
            <a:ext cx="5041900" cy="4778375"/>
            <a:chOff x="2562" y="210"/>
            <a:chExt cx="3176" cy="3010"/>
          </a:xfrm>
        </p:grpSpPr>
        <p:pic>
          <p:nvPicPr>
            <p:cNvPr id="1280220" name="Picture 2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63" y="274"/>
              <a:ext cx="3175" cy="294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</p:pic>
        <p:sp>
          <p:nvSpPr>
            <p:cNvPr id="1280221" name="Text Box 221"/>
            <p:cNvSpPr txBox="1">
              <a:spLocks noChangeArrowheads="1"/>
            </p:cNvSpPr>
            <p:nvPr/>
          </p:nvSpPr>
          <p:spPr bwMode="auto">
            <a:xfrm>
              <a:off x="3923" y="210"/>
              <a:ext cx="36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80222" name="Text Box 222"/>
            <p:cNvSpPr txBox="1">
              <a:spLocks noChangeArrowheads="1"/>
            </p:cNvSpPr>
            <p:nvPr/>
          </p:nvSpPr>
          <p:spPr bwMode="auto">
            <a:xfrm>
              <a:off x="5330" y="2614"/>
              <a:ext cx="36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80223" name="Text Box 223"/>
            <p:cNvSpPr txBox="1">
              <a:spLocks noChangeArrowheads="1"/>
            </p:cNvSpPr>
            <p:nvPr/>
          </p:nvSpPr>
          <p:spPr bwMode="auto">
            <a:xfrm>
              <a:off x="2562" y="2795"/>
              <a:ext cx="36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80224" name="Text Box 224"/>
            <p:cNvSpPr txBox="1">
              <a:spLocks noChangeArrowheads="1"/>
            </p:cNvSpPr>
            <p:nvPr/>
          </p:nvSpPr>
          <p:spPr bwMode="auto">
            <a:xfrm>
              <a:off x="4014" y="1026"/>
              <a:ext cx="227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280225" name="Text Box 225"/>
            <p:cNvSpPr txBox="1">
              <a:spLocks noChangeArrowheads="1"/>
            </p:cNvSpPr>
            <p:nvPr/>
          </p:nvSpPr>
          <p:spPr bwMode="auto">
            <a:xfrm>
              <a:off x="3878" y="2473"/>
              <a:ext cx="272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A</a:t>
              </a:r>
              <a:r>
                <a:rPr lang="en-US" altLang="zh-CN" sz="1800">
                  <a:solidFill>
                    <a:srgbClr val="FF0000"/>
                  </a:solidFill>
                </a:rPr>
                <a:t>’</a:t>
              </a:r>
            </a:p>
          </p:txBody>
        </p:sp>
        <p:sp>
          <p:nvSpPr>
            <p:cNvPr id="1280226" name="Text Box 226"/>
            <p:cNvSpPr txBox="1">
              <a:spLocks noChangeArrowheads="1"/>
            </p:cNvSpPr>
            <p:nvPr/>
          </p:nvSpPr>
          <p:spPr bwMode="auto">
            <a:xfrm>
              <a:off x="4558" y="2160"/>
              <a:ext cx="227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280227" name="Text Box 227"/>
            <p:cNvSpPr txBox="1">
              <a:spLocks noChangeArrowheads="1"/>
            </p:cNvSpPr>
            <p:nvPr/>
          </p:nvSpPr>
          <p:spPr bwMode="auto">
            <a:xfrm>
              <a:off x="3334" y="1344"/>
              <a:ext cx="272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B</a:t>
              </a:r>
              <a:r>
                <a:rPr lang="en-US" altLang="zh-CN" sz="1800">
                  <a:solidFill>
                    <a:srgbClr val="FF0000"/>
                  </a:solidFill>
                </a:rPr>
                <a:t>’</a:t>
              </a:r>
            </a:p>
          </p:txBody>
        </p:sp>
        <p:sp>
          <p:nvSpPr>
            <p:cNvPr id="1280228" name="Text Box 228"/>
            <p:cNvSpPr txBox="1">
              <a:spLocks noChangeArrowheads="1"/>
            </p:cNvSpPr>
            <p:nvPr/>
          </p:nvSpPr>
          <p:spPr bwMode="auto">
            <a:xfrm>
              <a:off x="3334" y="2069"/>
              <a:ext cx="227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280229" name="Text Box 229"/>
            <p:cNvSpPr txBox="1">
              <a:spLocks noChangeArrowheads="1"/>
            </p:cNvSpPr>
            <p:nvPr/>
          </p:nvSpPr>
          <p:spPr bwMode="auto">
            <a:xfrm>
              <a:off x="4604" y="1389"/>
              <a:ext cx="272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</a:rPr>
                <a:t>C</a:t>
              </a:r>
              <a:r>
                <a:rPr lang="en-US" altLang="zh-CN" sz="1800">
                  <a:solidFill>
                    <a:srgbClr val="FF0000"/>
                  </a:solidFill>
                </a:rPr>
                <a:t>’</a:t>
              </a:r>
            </a:p>
          </p:txBody>
        </p:sp>
      </p:grpSp>
      <p:sp>
        <p:nvSpPr>
          <p:cNvPr id="1280002" name="Text Box 2"/>
          <p:cNvSpPr txBox="1">
            <a:spLocks noChangeArrowheads="1"/>
          </p:cNvSpPr>
          <p:nvPr/>
        </p:nvSpPr>
        <p:spPr bwMode="auto">
          <a:xfrm>
            <a:off x="466725" y="476250"/>
            <a:ext cx="50403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转子的齿距</a:t>
            </a:r>
            <a:r>
              <a:rPr kumimoji="1" lang="zh-CN" altLang="en-US" sz="2800">
                <a:latin typeface="宋体" charset="-122"/>
              </a:rPr>
              <a:t>等于</a:t>
            </a:r>
            <a:r>
              <a:rPr kumimoji="1" lang="en-US" altLang="zh-CN" sz="2800"/>
              <a:t>360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en-US" altLang="zh-CN" sz="2800"/>
              <a:t>/ 40=9 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zh-CN" altLang="en-US" sz="2800">
                <a:latin typeface="宋体" charset="-122"/>
              </a:rPr>
              <a:t>，齿宽、齿槽各</a:t>
            </a:r>
            <a:r>
              <a:rPr kumimoji="1" lang="en-US" altLang="zh-CN" sz="2800"/>
              <a:t>4.5 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zh-CN" altLang="en-US" sz="2800">
                <a:latin typeface="宋体" charset="-122"/>
              </a:rPr>
              <a:t>。</a:t>
            </a:r>
          </a:p>
          <a:p>
            <a:pPr algn="l" eaLnBrk="0" hangingPunct="0">
              <a:buClrTx/>
              <a:buFontTx/>
              <a:buNone/>
            </a:pPr>
            <a:endParaRPr kumimoji="1" lang="zh-CN" altLang="en-US" sz="2800">
              <a:latin typeface="宋体" charset="-122"/>
            </a:endParaRPr>
          </a:p>
          <a:p>
            <a:pPr algn="l" eaLnBrk="0" hangingPunct="0"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步距角：</a:t>
            </a:r>
          </a:p>
        </p:txBody>
      </p:sp>
      <p:sp>
        <p:nvSpPr>
          <p:cNvPr id="1280003" name="Rectangle 3"/>
          <p:cNvSpPr>
            <a:spLocks noChangeArrowheads="1"/>
          </p:cNvSpPr>
          <p:nvPr/>
        </p:nvSpPr>
        <p:spPr bwMode="auto">
          <a:xfrm>
            <a:off x="611188" y="5497513"/>
            <a:ext cx="7842250" cy="955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  为使转、定子的齿对齐，定子磁极上的小齿，齿宽和齿槽和转子相同。</a:t>
            </a:r>
          </a:p>
        </p:txBody>
      </p:sp>
      <p:graphicFrame>
        <p:nvGraphicFramePr>
          <p:cNvPr id="1280230" name="Object 230"/>
          <p:cNvGraphicFramePr>
            <a:graphicFrameLocks noChangeAspect="1"/>
          </p:cNvGraphicFramePr>
          <p:nvPr/>
        </p:nvGraphicFramePr>
        <p:xfrm>
          <a:off x="812800" y="2189163"/>
          <a:ext cx="2895600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32" name="公式" r:id="rId4" imgW="1028520" imgH="850680" progId="Equation.3">
                  <p:embed/>
                </p:oleObj>
              </mc:Choice>
              <mc:Fallback>
                <p:oleObj name="公式" r:id="rId4" imgW="1028520" imgH="85068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189163"/>
                        <a:ext cx="2895600" cy="231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31" name="Text Box 231"/>
          <p:cNvSpPr txBox="1">
            <a:spLocks noChangeArrowheads="1"/>
          </p:cNvSpPr>
          <p:nvPr/>
        </p:nvSpPr>
        <p:spPr bwMode="auto">
          <a:xfrm>
            <a:off x="1331913" y="4797425"/>
            <a:ext cx="863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</a:rPr>
              <a:t>三相</a:t>
            </a:r>
          </a:p>
        </p:txBody>
      </p:sp>
      <p:sp>
        <p:nvSpPr>
          <p:cNvPr id="1280232" name="Text Box 232"/>
          <p:cNvSpPr txBox="1">
            <a:spLocks noChangeArrowheads="1"/>
          </p:cNvSpPr>
          <p:nvPr/>
        </p:nvSpPr>
        <p:spPr bwMode="auto">
          <a:xfrm>
            <a:off x="2197100" y="4772025"/>
            <a:ext cx="2735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</a:rPr>
              <a:t>一相或二相激磁</a:t>
            </a:r>
          </a:p>
        </p:txBody>
      </p:sp>
      <p:sp>
        <p:nvSpPr>
          <p:cNvPr id="1280233" name="Line 233"/>
          <p:cNvSpPr>
            <a:spLocks noChangeShapeType="1"/>
          </p:cNvSpPr>
          <p:nvPr/>
        </p:nvSpPr>
        <p:spPr bwMode="auto">
          <a:xfrm flipH="1">
            <a:off x="1835150" y="4508500"/>
            <a:ext cx="215900" cy="3603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80234" name="Line 234"/>
          <p:cNvSpPr>
            <a:spLocks noChangeShapeType="1"/>
          </p:cNvSpPr>
          <p:nvPr/>
        </p:nvSpPr>
        <p:spPr bwMode="auto">
          <a:xfrm>
            <a:off x="2698750" y="4508500"/>
            <a:ext cx="504825" cy="3603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91BD8A-3798-43CF-B53B-E15F89F635CF}" type="slidenum">
              <a:rPr lang="zh-CN" altLang="en-US"/>
              <a:pPr/>
              <a:t>22</a:t>
            </a:fld>
            <a:endParaRPr lang="en-US" altLang="zh-CN"/>
          </a:p>
        </p:txBody>
      </p:sp>
      <p:pic>
        <p:nvPicPr>
          <p:cNvPr id="128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1196975"/>
            <a:ext cx="4033838" cy="3743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</p:pic>
      <p:sp>
        <p:nvSpPr>
          <p:cNvPr id="1281026" name="Rectangle 2"/>
          <p:cNvSpPr>
            <a:spLocks noChangeArrowheads="1"/>
          </p:cNvSpPr>
          <p:nvPr/>
        </p:nvSpPr>
        <p:spPr bwMode="auto">
          <a:xfrm>
            <a:off x="334963" y="333375"/>
            <a:ext cx="6613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工作原理：</a:t>
            </a:r>
            <a:r>
              <a:rPr kumimoji="1" lang="zh-CN" altLang="en-US" sz="2800">
                <a:latin typeface="宋体" charset="-122"/>
              </a:rPr>
              <a:t>假设是单三拍通电工作方式。</a:t>
            </a:r>
          </a:p>
        </p:txBody>
      </p:sp>
      <p:sp>
        <p:nvSpPr>
          <p:cNvPr id="1281028" name="Text Box 4"/>
          <p:cNvSpPr txBox="1">
            <a:spLocks noChangeArrowheads="1"/>
          </p:cNvSpPr>
          <p:nvPr/>
        </p:nvSpPr>
        <p:spPr bwMode="auto">
          <a:xfrm>
            <a:off x="107950" y="954088"/>
            <a:ext cx="8856663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l">
              <a:spcBef>
                <a:spcPct val="20000"/>
              </a:spcBef>
              <a:buClrTx/>
              <a:buFontTx/>
              <a:buNone/>
            </a:pPr>
            <a:r>
              <a:rPr kumimoji="1" lang="en-US" altLang="zh-CN" sz="2800"/>
              <a:t>(a)  </a:t>
            </a:r>
            <a:r>
              <a:rPr kumimoji="1" lang="en-US" altLang="zh-CN" sz="2800" i="1"/>
              <a:t>A </a:t>
            </a:r>
            <a:r>
              <a:rPr kumimoji="1" lang="zh-CN" altLang="en-US" sz="2800">
                <a:latin typeface="宋体" charset="-122"/>
              </a:rPr>
              <a:t>相通电时，定子</a:t>
            </a:r>
            <a:r>
              <a:rPr kumimoji="1" lang="en-US" altLang="zh-CN" sz="2800" i="1"/>
              <a:t>A </a:t>
            </a:r>
            <a:r>
              <a:rPr kumimoji="1" lang="zh-CN" altLang="en-US" sz="2800">
                <a:latin typeface="宋体" charset="-122"/>
              </a:rPr>
              <a:t>相的五</a:t>
            </a:r>
            <a:br>
              <a:rPr kumimoji="1" lang="zh-CN" altLang="en-US" sz="2800">
                <a:latin typeface="宋体" charset="-122"/>
              </a:rPr>
            </a:br>
            <a:r>
              <a:rPr kumimoji="1" lang="zh-CN" altLang="en-US" sz="2800">
                <a:latin typeface="宋体" charset="-122"/>
              </a:rPr>
              <a:t>个小齿和转子对齐。此时，</a:t>
            </a:r>
            <a:br>
              <a:rPr kumimoji="1" lang="zh-CN" altLang="en-US" sz="2800">
                <a:latin typeface="宋体" charset="-122"/>
              </a:rPr>
            </a:br>
            <a:r>
              <a:rPr kumimoji="1" lang="en-US" altLang="zh-CN" sz="2800" i="1"/>
              <a:t>B </a:t>
            </a:r>
            <a:r>
              <a:rPr kumimoji="1" lang="zh-CN" altLang="en-US" sz="2800">
                <a:latin typeface="宋体" charset="-122"/>
              </a:rPr>
              <a:t>相和 </a:t>
            </a:r>
            <a:r>
              <a:rPr kumimoji="1" lang="en-US" altLang="zh-CN" sz="2800" i="1"/>
              <a:t>A</a:t>
            </a:r>
            <a:r>
              <a:rPr kumimoji="1" lang="en-US" altLang="zh-CN" sz="2800"/>
              <a:t> </a:t>
            </a:r>
            <a:r>
              <a:rPr kumimoji="1" lang="zh-CN" altLang="en-US" sz="2800">
                <a:latin typeface="宋体" charset="-122"/>
              </a:rPr>
              <a:t>相空间差</a:t>
            </a:r>
            <a:r>
              <a:rPr kumimoji="1" lang="en-US" altLang="zh-CN" sz="2800">
                <a:latin typeface="宋体" charset="-122"/>
              </a:rPr>
              <a:t>120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</a:t>
            </a:r>
            <a:r>
              <a:rPr kumimoji="1" lang="zh-CN" altLang="en-US" sz="2800">
                <a:latin typeface="宋体" charset="-122"/>
              </a:rPr>
              <a:t>，含</a:t>
            </a:r>
            <a:br>
              <a:rPr kumimoji="1" lang="zh-CN" altLang="en-US" sz="2800">
                <a:latin typeface="宋体" charset="-122"/>
              </a:rPr>
            </a:br>
            <a:r>
              <a:rPr kumimoji="1" lang="zh-CN" altLang="en-US" sz="2800">
                <a:latin typeface="宋体" charset="-122"/>
              </a:rPr>
              <a:t/>
            </a:r>
            <a:br>
              <a:rPr kumimoji="1" lang="zh-CN" altLang="en-US" sz="2800">
                <a:latin typeface="宋体" charset="-122"/>
              </a:rPr>
            </a:br>
            <a:r>
              <a:rPr kumimoji="1" lang="en-US" altLang="zh-CN" sz="2800">
                <a:latin typeface="宋体" charset="-122"/>
              </a:rPr>
              <a:t>120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</a:t>
            </a:r>
            <a:r>
              <a:rPr kumimoji="1" lang="en-US" altLang="zh-CN" sz="2800">
                <a:latin typeface="宋体" charset="-122"/>
              </a:rPr>
              <a:t>/9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 </a:t>
            </a:r>
            <a:r>
              <a:rPr kumimoji="1" lang="en-US" altLang="zh-CN" sz="2800">
                <a:latin typeface="宋体" charset="-122"/>
              </a:rPr>
              <a:t>=     </a:t>
            </a:r>
            <a:r>
              <a:rPr kumimoji="1" lang="zh-CN" altLang="en-US" sz="2800">
                <a:latin typeface="宋体" charset="-122"/>
              </a:rPr>
              <a:t>齿</a:t>
            </a:r>
            <a:br>
              <a:rPr kumimoji="1" lang="zh-CN" altLang="en-US" sz="2800">
                <a:latin typeface="宋体" charset="-122"/>
              </a:rPr>
            </a:br>
            <a:r>
              <a:rPr kumimoji="1" lang="zh-CN" altLang="en-US" sz="2800">
                <a:latin typeface="宋体" charset="-122"/>
              </a:rPr>
              <a:t/>
            </a:r>
            <a:br>
              <a:rPr kumimoji="1" lang="zh-CN" altLang="en-US" sz="2800">
                <a:latin typeface="宋体" charset="-122"/>
              </a:rPr>
            </a:br>
            <a:r>
              <a:rPr kumimoji="1" lang="en-US" altLang="zh-CN" sz="2800" i="1"/>
              <a:t>A </a:t>
            </a:r>
            <a:r>
              <a:rPr kumimoji="1" lang="zh-CN" altLang="en-US" sz="2800">
                <a:latin typeface="宋体" charset="-122"/>
              </a:rPr>
              <a:t>相和 </a:t>
            </a:r>
            <a:r>
              <a:rPr kumimoji="1" lang="en-US" altLang="zh-CN" sz="2800" i="1"/>
              <a:t>C </a:t>
            </a:r>
            <a:r>
              <a:rPr kumimoji="1" lang="zh-CN" altLang="en-US" sz="2800">
                <a:latin typeface="宋体" charset="-122"/>
              </a:rPr>
              <a:t>相差</a:t>
            </a:r>
            <a:r>
              <a:rPr kumimoji="1" lang="en-US" altLang="zh-CN" sz="2800">
                <a:latin typeface="宋体" charset="-122"/>
              </a:rPr>
              <a:t>240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</a:t>
            </a:r>
            <a:r>
              <a:rPr kumimoji="1" lang="zh-CN" altLang="en-US" sz="2800">
                <a:latin typeface="宋体" charset="-122"/>
              </a:rPr>
              <a:t>，含</a:t>
            </a:r>
            <a:br>
              <a:rPr kumimoji="1" lang="zh-CN" altLang="en-US" sz="2800">
                <a:latin typeface="宋体" charset="-122"/>
              </a:rPr>
            </a:br>
            <a:r>
              <a:rPr kumimoji="1" lang="zh-CN" altLang="en-US" sz="2800">
                <a:latin typeface="宋体" charset="-122"/>
              </a:rPr>
              <a:t/>
            </a:r>
            <a:br>
              <a:rPr kumimoji="1" lang="zh-CN" altLang="en-US" sz="2800">
                <a:latin typeface="宋体" charset="-122"/>
              </a:rPr>
            </a:br>
            <a:r>
              <a:rPr kumimoji="1" lang="en-US" altLang="zh-CN" sz="2800">
                <a:latin typeface="宋体" charset="-122"/>
              </a:rPr>
              <a:t>240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/</a:t>
            </a:r>
            <a:r>
              <a:rPr kumimoji="1" lang="en-US" altLang="zh-CN" sz="2800">
                <a:latin typeface="宋体" charset="-122"/>
              </a:rPr>
              <a:t> 9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 </a:t>
            </a:r>
            <a:r>
              <a:rPr kumimoji="1" lang="en-US" altLang="zh-CN" sz="2800">
                <a:latin typeface="宋体" charset="-122"/>
              </a:rPr>
              <a:t>=     </a:t>
            </a:r>
            <a:r>
              <a:rPr kumimoji="1" lang="zh-CN" altLang="en-US" sz="2800">
                <a:latin typeface="宋体" charset="-122"/>
              </a:rPr>
              <a:t>个齿。</a:t>
            </a:r>
            <a:br>
              <a:rPr kumimoji="1" lang="zh-CN" altLang="en-US" sz="2800">
                <a:latin typeface="宋体" charset="-122"/>
              </a:rPr>
            </a:br>
            <a:r>
              <a:rPr kumimoji="1" lang="zh-CN" altLang="en-US" sz="2800">
                <a:latin typeface="宋体" charset="-122"/>
              </a:rPr>
              <a:t/>
            </a:r>
            <a:br>
              <a:rPr kumimoji="1" lang="zh-CN" altLang="en-US" sz="2800">
                <a:latin typeface="宋体" charset="-122"/>
              </a:rPr>
            </a:br>
            <a:r>
              <a:rPr kumimoji="1" lang="zh-CN" altLang="en-US" sz="2800">
                <a:latin typeface="宋体" charset="-122"/>
              </a:rPr>
              <a:t>所以，</a:t>
            </a:r>
            <a:r>
              <a:rPr kumimoji="1" lang="en-US" altLang="zh-CN" sz="2800" i="1"/>
              <a:t>A </a:t>
            </a:r>
            <a:r>
              <a:rPr kumimoji="1" lang="zh-CN" altLang="en-US" sz="2800">
                <a:latin typeface="宋体" charset="-122"/>
              </a:rPr>
              <a:t>相的转子、定子的五个小齿对齐时，</a:t>
            </a:r>
            <a:r>
              <a:rPr kumimoji="1" lang="en-US" altLang="zh-CN" sz="2800" i="1"/>
              <a:t>B </a:t>
            </a:r>
            <a:r>
              <a:rPr kumimoji="1" lang="zh-CN" altLang="en-US" sz="2800">
                <a:latin typeface="宋体" charset="-122"/>
              </a:rPr>
              <a:t>相、</a:t>
            </a:r>
            <a:r>
              <a:rPr kumimoji="1" lang="en-US" altLang="zh-CN" sz="2800" i="1"/>
              <a:t>C </a:t>
            </a:r>
            <a:r>
              <a:rPr kumimoji="1" lang="zh-CN" altLang="en-US" sz="2800">
                <a:latin typeface="宋体" charset="-122"/>
              </a:rPr>
              <a:t>相不能对齐，</a:t>
            </a:r>
            <a:r>
              <a:rPr kumimoji="1" lang="en-US" altLang="zh-CN" sz="2800" i="1"/>
              <a:t>B</a:t>
            </a:r>
            <a:r>
              <a:rPr kumimoji="1" lang="zh-CN" altLang="en-US" sz="2800">
                <a:latin typeface="宋体" charset="-122"/>
              </a:rPr>
              <a:t>相的转子、定子相差 </a:t>
            </a:r>
            <a:r>
              <a:rPr kumimoji="1" lang="en-US" altLang="zh-CN" sz="2800">
                <a:latin typeface="宋体" charset="-122"/>
              </a:rPr>
              <a:t>1/3 </a:t>
            </a:r>
            <a:r>
              <a:rPr kumimoji="1" lang="zh-CN" altLang="en-US" sz="2800">
                <a:latin typeface="宋体" charset="-122"/>
              </a:rPr>
              <a:t>个齿（</a:t>
            </a:r>
            <a:r>
              <a:rPr kumimoji="1" lang="en-US" altLang="zh-CN" sz="2800">
                <a:latin typeface="宋体" charset="-122"/>
              </a:rPr>
              <a:t>3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</a:t>
            </a:r>
            <a:r>
              <a:rPr kumimoji="1" lang="zh-CN" altLang="en-US" sz="2800">
                <a:latin typeface="宋体" charset="-122"/>
              </a:rPr>
              <a:t>），</a:t>
            </a:r>
            <a:r>
              <a:rPr kumimoji="1" lang="en-US" altLang="zh-CN" sz="2800" i="1"/>
              <a:t>C</a:t>
            </a:r>
            <a:r>
              <a:rPr kumimoji="1" lang="zh-CN" altLang="en-US" sz="2800">
                <a:latin typeface="宋体" charset="-122"/>
              </a:rPr>
              <a:t>相的转子、定子相差</a:t>
            </a:r>
            <a:r>
              <a:rPr kumimoji="1" lang="en-US" altLang="zh-CN" sz="2800">
                <a:latin typeface="宋体" charset="-122"/>
              </a:rPr>
              <a:t>2/3</a:t>
            </a:r>
            <a:r>
              <a:rPr kumimoji="1" lang="zh-CN" altLang="en-US" sz="2800">
                <a:latin typeface="宋体" charset="-122"/>
              </a:rPr>
              <a:t>个齿（</a:t>
            </a:r>
            <a:r>
              <a:rPr kumimoji="1" lang="en-US" altLang="zh-CN" sz="2800">
                <a:latin typeface="宋体" charset="-122"/>
              </a:rPr>
              <a:t>6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</a:t>
            </a:r>
            <a:r>
              <a:rPr kumimoji="1" lang="zh-CN" altLang="en-US" sz="2800">
                <a:latin typeface="宋体" charset="-122"/>
              </a:rPr>
              <a:t>）。</a:t>
            </a:r>
          </a:p>
        </p:txBody>
      </p:sp>
      <p:graphicFrame>
        <p:nvGraphicFramePr>
          <p:cNvPr id="1281029" name="Object 5"/>
          <p:cNvGraphicFramePr>
            <a:graphicFrameLocks noChangeAspect="1"/>
          </p:cNvGraphicFramePr>
          <p:nvPr/>
        </p:nvGraphicFramePr>
        <p:xfrm>
          <a:off x="2339975" y="2492375"/>
          <a:ext cx="7921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33" name="公式" r:id="rId4" imgW="304560" imgH="393480" progId="Equation.3">
                  <p:embed/>
                </p:oleObj>
              </mc:Choice>
              <mc:Fallback>
                <p:oleObj name="公式" r:id="rId4" imgW="3045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7921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30" name="Object 6"/>
          <p:cNvGraphicFramePr>
            <a:graphicFrameLocks noChangeAspect="1"/>
          </p:cNvGraphicFramePr>
          <p:nvPr/>
        </p:nvGraphicFramePr>
        <p:xfrm>
          <a:off x="2540000" y="4221163"/>
          <a:ext cx="8080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34" name="公式" r:id="rId6" imgW="317160" imgH="393480" progId="Equation.3">
                  <p:embed/>
                </p:oleObj>
              </mc:Choice>
              <mc:Fallback>
                <p:oleObj name="公式" r:id="rId6" imgW="3171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221163"/>
                        <a:ext cx="80803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33" name="Text Box 9"/>
          <p:cNvSpPr txBox="1">
            <a:spLocks noChangeArrowheads="1"/>
          </p:cNvSpPr>
          <p:nvPr/>
        </p:nvSpPr>
        <p:spPr bwMode="auto">
          <a:xfrm>
            <a:off x="6734175" y="1052513"/>
            <a:ext cx="5746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1281034" name="Text Box 10"/>
          <p:cNvSpPr txBox="1">
            <a:spLocks noChangeArrowheads="1"/>
          </p:cNvSpPr>
          <p:nvPr/>
        </p:nvSpPr>
        <p:spPr bwMode="auto">
          <a:xfrm>
            <a:off x="8461375" y="4149725"/>
            <a:ext cx="5746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1281035" name="Text Box 11"/>
          <p:cNvSpPr txBox="1">
            <a:spLocks noChangeArrowheads="1"/>
          </p:cNvSpPr>
          <p:nvPr/>
        </p:nvSpPr>
        <p:spPr bwMode="auto">
          <a:xfrm>
            <a:off x="5003800" y="4365625"/>
            <a:ext cx="5746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C</a:t>
            </a:r>
          </a:p>
        </p:txBody>
      </p:sp>
      <p:sp>
        <p:nvSpPr>
          <p:cNvPr id="1281036" name="Text Box 12"/>
          <p:cNvSpPr txBox="1">
            <a:spLocks noChangeArrowheads="1"/>
          </p:cNvSpPr>
          <p:nvPr/>
        </p:nvSpPr>
        <p:spPr bwMode="auto">
          <a:xfrm>
            <a:off x="6875463" y="2060575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1281037" name="Text Box 13"/>
          <p:cNvSpPr txBox="1">
            <a:spLocks noChangeArrowheads="1"/>
          </p:cNvSpPr>
          <p:nvPr/>
        </p:nvSpPr>
        <p:spPr bwMode="auto">
          <a:xfrm>
            <a:off x="6732588" y="3998913"/>
            <a:ext cx="4318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altLang="zh-CN" sz="180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281038" name="Text Box 14"/>
          <p:cNvSpPr txBox="1">
            <a:spLocks noChangeArrowheads="1"/>
          </p:cNvSpPr>
          <p:nvPr/>
        </p:nvSpPr>
        <p:spPr bwMode="auto">
          <a:xfrm>
            <a:off x="7667625" y="3567113"/>
            <a:ext cx="36036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B</a:t>
            </a:r>
          </a:p>
        </p:txBody>
      </p:sp>
      <p:sp>
        <p:nvSpPr>
          <p:cNvPr id="1281039" name="Text Box 15"/>
          <p:cNvSpPr txBox="1">
            <a:spLocks noChangeArrowheads="1"/>
          </p:cNvSpPr>
          <p:nvPr/>
        </p:nvSpPr>
        <p:spPr bwMode="auto">
          <a:xfrm>
            <a:off x="6011863" y="2492375"/>
            <a:ext cx="431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altLang="zh-CN" sz="180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281040" name="Text Box 16"/>
          <p:cNvSpPr txBox="1">
            <a:spLocks noChangeArrowheads="1"/>
          </p:cNvSpPr>
          <p:nvPr/>
        </p:nvSpPr>
        <p:spPr bwMode="auto">
          <a:xfrm>
            <a:off x="6011863" y="3429000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C</a:t>
            </a:r>
          </a:p>
        </p:txBody>
      </p:sp>
      <p:sp>
        <p:nvSpPr>
          <p:cNvPr id="1281041" name="Text Box 17"/>
          <p:cNvSpPr txBox="1">
            <a:spLocks noChangeArrowheads="1"/>
          </p:cNvSpPr>
          <p:nvPr/>
        </p:nvSpPr>
        <p:spPr bwMode="auto">
          <a:xfrm>
            <a:off x="7669213" y="2565400"/>
            <a:ext cx="431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CN" sz="1800">
                <a:solidFill>
                  <a:srgbClr val="FF0000"/>
                </a:solidFill>
              </a:rPr>
              <a:t>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15E9B-4A26-4BDC-8449-7FCCD5B5534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282050" name="Rectangle 2"/>
          <p:cNvSpPr>
            <a:spLocks noChangeArrowheads="1"/>
          </p:cNvSpPr>
          <p:nvPr/>
        </p:nvSpPr>
        <p:spPr bwMode="auto">
          <a:xfrm>
            <a:off x="746125" y="4869200"/>
            <a:ext cx="6778625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800"/>
              <a:t>若工作方式改为三相六拍，则每通一个电脉冲，转子只转 </a:t>
            </a:r>
            <a:r>
              <a:rPr kumimoji="1" lang="en-US" altLang="zh-CN" sz="2800"/>
              <a:t>1.5</a:t>
            </a:r>
            <a:r>
              <a:rPr kumimoji="1" lang="en-US" altLang="zh-CN" sz="2800">
                <a:sym typeface="Symbol" pitchFamily="18" charset="2"/>
              </a:rPr>
              <a:t> </a:t>
            </a:r>
            <a:r>
              <a:rPr kumimoji="1" lang="zh-CN" altLang="en-US" sz="2800">
                <a:sym typeface="Symbol" pitchFamily="18" charset="2"/>
              </a:rPr>
              <a:t>；</a:t>
            </a:r>
          </a:p>
          <a:p>
            <a:pPr marL="355600" indent="-3556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800"/>
              <a:t>转动方向由相序决定。</a:t>
            </a:r>
          </a:p>
        </p:txBody>
      </p:sp>
      <p:sp>
        <p:nvSpPr>
          <p:cNvPr id="1282053" name="Text Box 5"/>
          <p:cNvSpPr txBox="1">
            <a:spLocks noChangeArrowheads="1"/>
          </p:cNvSpPr>
          <p:nvPr/>
        </p:nvSpPr>
        <p:spPr bwMode="auto">
          <a:xfrm>
            <a:off x="182563" y="404813"/>
            <a:ext cx="4029075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62000" indent="-762000" algn="l" eaLnBrk="0" hangingPunct="0">
              <a:lnSpc>
                <a:spcPct val="120000"/>
              </a:lnSpc>
              <a:buClrTx/>
              <a:buFontTx/>
              <a:buNone/>
            </a:pPr>
            <a:r>
              <a:rPr kumimoji="1" lang="zh-CN" altLang="en-US" sz="2800"/>
              <a:t>（</a:t>
            </a:r>
            <a:r>
              <a:rPr kumimoji="1" lang="en-US" altLang="zh-CN" sz="2800"/>
              <a:t>b</a:t>
            </a:r>
            <a:r>
              <a:rPr kumimoji="1" lang="zh-CN" altLang="en-US" sz="2800"/>
              <a:t>）</a:t>
            </a:r>
            <a:r>
              <a:rPr kumimoji="1" lang="en-US" altLang="zh-CN" sz="2800" i="1"/>
              <a:t>A </a:t>
            </a:r>
            <a:r>
              <a:rPr kumimoji="1" lang="zh-CN" altLang="en-US" sz="2800"/>
              <a:t>相断电、</a:t>
            </a:r>
            <a:r>
              <a:rPr kumimoji="1" lang="en-US" altLang="zh-CN" sz="2800" i="1"/>
              <a:t>B </a:t>
            </a:r>
            <a:r>
              <a:rPr kumimoji="1" lang="zh-CN" altLang="en-US" sz="2800"/>
              <a:t>相通电后，转子只需转过</a:t>
            </a:r>
            <a:r>
              <a:rPr kumimoji="1" lang="en-US" altLang="zh-CN" sz="2800"/>
              <a:t>1/3</a:t>
            </a:r>
            <a:r>
              <a:rPr kumimoji="1" lang="zh-CN" altLang="en-US" sz="2800"/>
              <a:t>个  齿（</a:t>
            </a:r>
            <a:r>
              <a:rPr kumimoji="1" lang="en-US" altLang="zh-CN" sz="2800"/>
              <a:t>3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zh-CN" altLang="en-US" sz="2800"/>
              <a:t>），使 </a:t>
            </a:r>
            <a:r>
              <a:rPr kumimoji="1" lang="en-US" altLang="zh-CN" sz="2800" i="1"/>
              <a:t>B </a:t>
            </a:r>
            <a:r>
              <a:rPr kumimoji="1" lang="zh-CN" altLang="en-US" sz="2800"/>
              <a:t>相转子、定子对齐。</a:t>
            </a:r>
            <a:br>
              <a:rPr kumimoji="1" lang="zh-CN" altLang="en-US" sz="2800"/>
            </a:br>
            <a:r>
              <a:rPr kumimoji="1" lang="zh-CN" altLang="en-US" sz="2800"/>
              <a:t>同理，</a:t>
            </a:r>
            <a:r>
              <a:rPr kumimoji="1" lang="en-US" altLang="zh-CN" sz="2800" i="1"/>
              <a:t>C </a:t>
            </a:r>
            <a:r>
              <a:rPr kumimoji="1" lang="zh-CN" altLang="en-US" sz="2800"/>
              <a:t>相通电再转</a:t>
            </a:r>
            <a:r>
              <a:rPr kumimoji="1" lang="en-US" altLang="zh-CN" sz="2800"/>
              <a:t>3 </a:t>
            </a:r>
            <a:r>
              <a:rPr kumimoji="1" lang="en-US" altLang="zh-CN" sz="2800">
                <a:sym typeface="Symbol" pitchFamily="18" charset="2"/>
              </a:rPr>
              <a:t></a:t>
            </a:r>
            <a:r>
              <a:rPr kumimoji="1" lang="en-US" altLang="zh-CN" sz="2800"/>
              <a:t> </a:t>
            </a:r>
            <a:r>
              <a:rPr kumimoji="1" lang="en-US" altLang="zh-CN" sz="2800">
                <a:latin typeface="宋体"/>
              </a:rPr>
              <a:t>……</a:t>
            </a:r>
            <a:endParaRPr kumimoji="1" lang="zh-CN" altLang="en-US" sz="2800"/>
          </a:p>
        </p:txBody>
      </p:sp>
      <p:pic>
        <p:nvPicPr>
          <p:cNvPr id="128206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549275"/>
            <a:ext cx="4033837" cy="3743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</p:pic>
      <p:sp>
        <p:nvSpPr>
          <p:cNvPr id="1282065" name="Text Box 17"/>
          <p:cNvSpPr txBox="1">
            <a:spLocks noChangeArrowheads="1"/>
          </p:cNvSpPr>
          <p:nvPr/>
        </p:nvSpPr>
        <p:spPr bwMode="auto">
          <a:xfrm>
            <a:off x="6373813" y="404813"/>
            <a:ext cx="5746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1282066" name="Text Box 18"/>
          <p:cNvSpPr txBox="1">
            <a:spLocks noChangeArrowheads="1"/>
          </p:cNvSpPr>
          <p:nvPr/>
        </p:nvSpPr>
        <p:spPr bwMode="auto">
          <a:xfrm>
            <a:off x="8101013" y="3502025"/>
            <a:ext cx="5746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1282067" name="Text Box 19"/>
          <p:cNvSpPr txBox="1">
            <a:spLocks noChangeArrowheads="1"/>
          </p:cNvSpPr>
          <p:nvPr/>
        </p:nvSpPr>
        <p:spPr bwMode="auto">
          <a:xfrm>
            <a:off x="4643438" y="3717925"/>
            <a:ext cx="5746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C</a:t>
            </a:r>
          </a:p>
        </p:txBody>
      </p:sp>
      <p:sp>
        <p:nvSpPr>
          <p:cNvPr id="1282068" name="Text Box 20"/>
          <p:cNvSpPr txBox="1">
            <a:spLocks noChangeArrowheads="1"/>
          </p:cNvSpPr>
          <p:nvPr/>
        </p:nvSpPr>
        <p:spPr bwMode="auto">
          <a:xfrm>
            <a:off x="6515100" y="1412875"/>
            <a:ext cx="3603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1282069" name="Text Box 21"/>
          <p:cNvSpPr txBox="1">
            <a:spLocks noChangeArrowheads="1"/>
          </p:cNvSpPr>
          <p:nvPr/>
        </p:nvSpPr>
        <p:spPr bwMode="auto">
          <a:xfrm>
            <a:off x="6372225" y="3351213"/>
            <a:ext cx="4318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altLang="zh-CN" sz="180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282070" name="Text Box 22"/>
          <p:cNvSpPr txBox="1">
            <a:spLocks noChangeArrowheads="1"/>
          </p:cNvSpPr>
          <p:nvPr/>
        </p:nvSpPr>
        <p:spPr bwMode="auto">
          <a:xfrm>
            <a:off x="7307263" y="2919413"/>
            <a:ext cx="3603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B</a:t>
            </a:r>
          </a:p>
        </p:txBody>
      </p:sp>
      <p:sp>
        <p:nvSpPr>
          <p:cNvPr id="1282071" name="Text Box 23"/>
          <p:cNvSpPr txBox="1">
            <a:spLocks noChangeArrowheads="1"/>
          </p:cNvSpPr>
          <p:nvPr/>
        </p:nvSpPr>
        <p:spPr bwMode="auto">
          <a:xfrm>
            <a:off x="5651500" y="1844675"/>
            <a:ext cx="431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altLang="zh-CN" sz="180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282072" name="Text Box 24"/>
          <p:cNvSpPr txBox="1">
            <a:spLocks noChangeArrowheads="1"/>
          </p:cNvSpPr>
          <p:nvPr/>
        </p:nvSpPr>
        <p:spPr bwMode="auto">
          <a:xfrm>
            <a:off x="5651500" y="2781300"/>
            <a:ext cx="3603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C</a:t>
            </a:r>
          </a:p>
        </p:txBody>
      </p:sp>
      <p:sp>
        <p:nvSpPr>
          <p:cNvPr id="1282073" name="Text Box 25"/>
          <p:cNvSpPr txBox="1">
            <a:spLocks noChangeArrowheads="1"/>
          </p:cNvSpPr>
          <p:nvPr/>
        </p:nvSpPr>
        <p:spPr bwMode="auto">
          <a:xfrm>
            <a:off x="7308850" y="1917700"/>
            <a:ext cx="431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CN" sz="180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282074" name="Text Box 26"/>
          <p:cNvSpPr txBox="1">
            <a:spLocks noChangeArrowheads="1"/>
          </p:cNvSpPr>
          <p:nvPr/>
        </p:nvSpPr>
        <p:spPr bwMode="auto">
          <a:xfrm>
            <a:off x="899490" y="4278077"/>
            <a:ext cx="65532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错齿</a:t>
            </a:r>
            <a:r>
              <a:rPr lang="zh-CN" altLang="en-US" sz="2800">
                <a:solidFill>
                  <a:srgbClr val="FF0000"/>
                </a:solidFill>
                <a:ea typeface="黑体" pitchFamily="2" charset="-122"/>
              </a:rPr>
              <a:t>是促使步进电机旋转的根本原因。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82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82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82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28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8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87BAE-6E12-4868-8B54-60418369E4A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28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800" b="1"/>
              <a:t>步进电机的激磁方式：</a:t>
            </a:r>
          </a:p>
          <a:p>
            <a:pPr marL="609600" indent="-609600"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相激磁方式</a:t>
            </a:r>
            <a:r>
              <a:rPr lang="zh-CN" altLang="en-US" sz="2800" b="1"/>
              <a:t>：</a:t>
            </a:r>
            <a:br>
              <a:rPr lang="zh-CN" altLang="en-US" sz="2800" b="1"/>
            </a:br>
            <a:r>
              <a:rPr lang="zh-CN" altLang="en-US" sz="2800" b="1"/>
              <a:t>电源功耗小，高速时易失步， </a:t>
            </a:r>
            <a:r>
              <a:rPr kumimoji="1"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kumimoji="1" lang="en-US" altLang="zh-CN" sz="2800" b="1" i="1" baseline="-25000">
                <a:latin typeface="Times New Roman" pitchFamily="18" charset="0"/>
              </a:rPr>
              <a:t>S</a:t>
            </a:r>
            <a:r>
              <a:rPr kumimoji="1" lang="zh-CN" altLang="en-US" sz="2800" b="1">
                <a:latin typeface="Times New Roman" pitchFamily="18" charset="0"/>
              </a:rPr>
              <a:t> ＝ </a:t>
            </a:r>
            <a:r>
              <a:rPr kumimoji="1" lang="en-US" altLang="zh-CN" sz="2800" b="1" i="1">
                <a:latin typeface="Times New Roman" pitchFamily="18" charset="0"/>
              </a:rPr>
              <a:t>30</a:t>
            </a:r>
            <a:r>
              <a:rPr kumimoji="1" lang="en-US" altLang="zh-CN" sz="2800" b="1">
                <a:latin typeface="Times New Roman" pitchFamily="18" charset="0"/>
              </a:rPr>
              <a:t>°</a:t>
            </a:r>
            <a:br>
              <a:rPr kumimoji="1" lang="en-US" altLang="zh-CN" sz="2800" b="1">
                <a:latin typeface="Times New Roman" pitchFamily="18" charset="0"/>
              </a:rPr>
            </a:b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三相单三拍</a:t>
            </a:r>
            <a:r>
              <a:rPr kumimoji="1" lang="zh-CN" altLang="en-US" sz="2800" b="1">
                <a:latin typeface="Times New Roman" pitchFamily="18" charset="0"/>
              </a:rPr>
              <a:t>：按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B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C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A</a:t>
            </a:r>
            <a:r>
              <a:rPr kumimoji="1" lang="zh-CN" altLang="en-US" sz="2800" b="1">
                <a:latin typeface="Times New Roman" pitchFamily="18" charset="0"/>
              </a:rPr>
              <a:t>顺序通电。</a:t>
            </a:r>
            <a:br>
              <a:rPr kumimoji="1" lang="zh-CN" altLang="en-US" sz="2800" b="1">
                <a:latin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</a:rPr>
              <a:t>（四相：</a:t>
            </a:r>
            <a:r>
              <a:rPr kumimoji="1" lang="en-US" altLang="zh-CN" sz="2800" b="1">
                <a:latin typeface="Times New Roman" pitchFamily="18" charset="0"/>
              </a:rPr>
              <a:t>A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B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C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D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A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宋体"/>
              </a:rPr>
              <a:t>……</a:t>
            </a:r>
            <a:r>
              <a:rPr kumimoji="1" lang="zh-CN" altLang="en-US" sz="2800" b="1">
                <a:latin typeface="Times New Roman" pitchFamily="18" charset="0"/>
              </a:rPr>
              <a:t>）</a:t>
            </a:r>
            <a:br>
              <a:rPr kumimoji="1" lang="zh-CN" altLang="en-US" sz="2800" b="1">
                <a:latin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</a:rPr>
              <a:t>定子控制绕组每改变一次通电方式，称为一拍。</a:t>
            </a:r>
            <a:endParaRPr lang="zh-CN" altLang="en-US" sz="2800" b="1"/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一、步进电机的基本工作原理 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（三）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激磁方式总结</a:t>
            </a:r>
          </a:p>
        </p:txBody>
      </p:sp>
      <p:graphicFrame>
        <p:nvGraphicFramePr>
          <p:cNvPr id="1288295" name="Group 103"/>
          <p:cNvGraphicFramePr>
            <a:graphicFrameLocks noGrp="1"/>
          </p:cNvGraphicFramePr>
          <p:nvPr/>
        </p:nvGraphicFramePr>
        <p:xfrm>
          <a:off x="876300" y="4149725"/>
          <a:ext cx="7224713" cy="2194560"/>
        </p:xfrm>
        <a:graphic>
          <a:graphicData uri="http://schemas.openxmlformats.org/drawingml/2006/table">
            <a:tbl>
              <a:tblPr/>
              <a:tblGrid>
                <a:gridCol w="1738313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8296" name="Line 104"/>
          <p:cNvSpPr>
            <a:spLocks noChangeShapeType="1"/>
          </p:cNvSpPr>
          <p:nvPr/>
        </p:nvSpPr>
        <p:spPr bwMode="auto">
          <a:xfrm>
            <a:off x="874713" y="4156075"/>
            <a:ext cx="1733550" cy="804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88297" name="AutoShape 105"/>
          <p:cNvSpPr>
            <a:spLocks noChangeArrowheads="1"/>
          </p:cNvSpPr>
          <p:nvPr/>
        </p:nvSpPr>
        <p:spPr bwMode="auto">
          <a:xfrm>
            <a:off x="2484438" y="4868863"/>
            <a:ext cx="2087562" cy="15843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EE4C2-A6E7-4582-9E04-BB610BAC8E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534988" indent="-534988">
              <a:buFont typeface="Wingdings" pitchFamily="2" charset="2"/>
              <a:buNone/>
            </a:pPr>
            <a:r>
              <a:rPr lang="zh-CN" altLang="en-US" sz="2800" b="1"/>
              <a:t>步进电机的激磁方式：</a:t>
            </a:r>
          </a:p>
          <a:p>
            <a:pPr marL="534988" indent="-534988">
              <a:buClr>
                <a:srgbClr val="008000"/>
              </a:buClr>
              <a:buSzTx/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相激磁方式</a:t>
            </a:r>
            <a:r>
              <a:rPr lang="zh-CN" altLang="en-US" sz="2800" b="1"/>
              <a:t>：</a:t>
            </a:r>
            <a:br>
              <a:rPr lang="zh-CN" altLang="en-US" sz="2800" b="1"/>
            </a:br>
            <a:r>
              <a:rPr lang="zh-CN" altLang="en-US" sz="2800" b="1"/>
              <a:t>电源功耗大，不易失步， </a:t>
            </a:r>
            <a:r>
              <a:rPr kumimoji="1"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kumimoji="1" lang="en-US" altLang="zh-CN" sz="2800" b="1" i="1" baseline="-25000">
                <a:latin typeface="Times New Roman" pitchFamily="18" charset="0"/>
              </a:rPr>
              <a:t>S</a:t>
            </a:r>
            <a:r>
              <a:rPr kumimoji="1" lang="zh-CN" altLang="en-US" sz="2800" b="1">
                <a:latin typeface="Times New Roman" pitchFamily="18" charset="0"/>
              </a:rPr>
              <a:t> ＝ </a:t>
            </a:r>
            <a:r>
              <a:rPr kumimoji="1" lang="en-US" altLang="zh-CN" sz="2800" b="1" i="1">
                <a:latin typeface="Times New Roman" pitchFamily="18" charset="0"/>
              </a:rPr>
              <a:t>30</a:t>
            </a:r>
            <a:r>
              <a:rPr kumimoji="1" lang="en-US" altLang="zh-CN" sz="2800" b="1">
                <a:latin typeface="Times New Roman" pitchFamily="18" charset="0"/>
              </a:rPr>
              <a:t>°</a:t>
            </a:r>
            <a:br>
              <a:rPr kumimoji="1" lang="en-US" altLang="zh-CN" sz="2800" b="1">
                <a:latin typeface="Times New Roman" pitchFamily="18" charset="0"/>
              </a:rPr>
            </a:b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三相双三拍</a:t>
            </a:r>
            <a:r>
              <a:rPr kumimoji="1" lang="zh-CN" altLang="en-US" sz="2800" b="1">
                <a:latin typeface="Times New Roman" pitchFamily="18" charset="0"/>
              </a:rPr>
              <a:t>：按 </a:t>
            </a:r>
            <a:r>
              <a:rPr kumimoji="1" lang="en-US" altLang="zh-CN" sz="2800" b="1">
                <a:latin typeface="Times New Roman" pitchFamily="18" charset="0"/>
              </a:rPr>
              <a:t>AB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BC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CA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AB </a:t>
            </a:r>
            <a:r>
              <a:rPr kumimoji="1" lang="zh-CN" altLang="en-US" sz="2800" b="1">
                <a:latin typeface="Times New Roman" pitchFamily="18" charset="0"/>
              </a:rPr>
              <a:t>顺序通电。</a:t>
            </a:r>
            <a:br>
              <a:rPr kumimoji="1" lang="zh-CN" altLang="en-US" sz="2800" b="1">
                <a:latin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</a:rPr>
              <a:t>（四相：</a:t>
            </a:r>
            <a:r>
              <a:rPr kumimoji="1" lang="en-US" altLang="zh-CN" sz="2800" b="1">
                <a:latin typeface="Times New Roman" pitchFamily="18" charset="0"/>
              </a:rPr>
              <a:t>AB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BC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CD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DA 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宋体"/>
              </a:rPr>
              <a:t>……</a:t>
            </a:r>
            <a:r>
              <a:rPr kumimoji="1" lang="zh-CN" altLang="en-US" sz="2800" b="1">
                <a:latin typeface="Times New Roman" pitchFamily="18" charset="0"/>
              </a:rPr>
              <a:t>）</a:t>
            </a:r>
            <a:endParaRPr lang="zh-CN" altLang="en-US" sz="2800" b="1"/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一、步进电机的基本工作原理 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（三）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激磁方式总结</a:t>
            </a:r>
          </a:p>
        </p:txBody>
      </p:sp>
      <p:graphicFrame>
        <p:nvGraphicFramePr>
          <p:cNvPr id="1290244" name="Group 4"/>
          <p:cNvGraphicFramePr>
            <a:graphicFrameLocks noGrp="1"/>
          </p:cNvGraphicFramePr>
          <p:nvPr/>
        </p:nvGraphicFramePr>
        <p:xfrm>
          <a:off x="876300" y="3933825"/>
          <a:ext cx="7224713" cy="2194560"/>
        </p:xfrm>
        <a:graphic>
          <a:graphicData uri="http://schemas.openxmlformats.org/drawingml/2006/table">
            <a:tbl>
              <a:tblPr/>
              <a:tblGrid>
                <a:gridCol w="1738313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301" name="Line 61"/>
          <p:cNvSpPr>
            <a:spLocks noChangeShapeType="1"/>
          </p:cNvSpPr>
          <p:nvPr/>
        </p:nvSpPr>
        <p:spPr bwMode="auto">
          <a:xfrm>
            <a:off x="874713" y="3940175"/>
            <a:ext cx="1733550" cy="804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0302" name="Text Box 62"/>
          <p:cNvSpPr txBox="1">
            <a:spLocks noChangeArrowheads="1"/>
          </p:cNvSpPr>
          <p:nvPr/>
        </p:nvSpPr>
        <p:spPr bwMode="auto">
          <a:xfrm>
            <a:off x="6516688" y="2262188"/>
            <a:ext cx="20161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8000"/>
                </a:solidFill>
              </a:rPr>
              <a:t>（或相反）</a:t>
            </a:r>
          </a:p>
        </p:txBody>
      </p:sp>
      <p:sp>
        <p:nvSpPr>
          <p:cNvPr id="1290303" name="AutoShape 63"/>
          <p:cNvSpPr>
            <a:spLocks noChangeArrowheads="1"/>
          </p:cNvSpPr>
          <p:nvPr/>
        </p:nvSpPr>
        <p:spPr bwMode="auto">
          <a:xfrm>
            <a:off x="2484438" y="4652963"/>
            <a:ext cx="2087562" cy="15843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D58E2-DD06-4293-852B-A9AC2CA01BE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29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534988" indent="-534988">
              <a:buFont typeface="Wingdings" pitchFamily="2" charset="2"/>
              <a:buNone/>
            </a:pPr>
            <a:r>
              <a:rPr lang="zh-CN" altLang="en-US" sz="2800" b="1"/>
              <a:t>步进电机的激磁方式：</a:t>
            </a:r>
          </a:p>
          <a:p>
            <a:pPr marL="534988" indent="-534988">
              <a:buClr>
                <a:srgbClr val="008000"/>
              </a:buClr>
              <a:buSzTx/>
              <a:buFont typeface="Wingdings" pitchFamily="2" charset="2"/>
              <a:buAutoNum type="circleNumDbPlain" startAt="3"/>
            </a:pPr>
            <a:r>
              <a:rPr lang="en-US" altLang="zh-CN" sz="2800" b="1">
                <a:solidFill>
                  <a:srgbClr val="0000FF"/>
                </a:solidFill>
              </a:rPr>
              <a:t>1-2</a:t>
            </a:r>
            <a:r>
              <a:rPr lang="zh-CN" altLang="en-US" sz="2800" b="1">
                <a:solidFill>
                  <a:srgbClr val="0000FF"/>
                </a:solidFill>
              </a:rPr>
              <a:t>相激磁方式</a:t>
            </a:r>
            <a:r>
              <a:rPr lang="zh-CN" altLang="en-US" sz="2800" b="1"/>
              <a:t>：</a:t>
            </a:r>
            <a:br>
              <a:rPr lang="zh-CN" altLang="en-US" sz="2800" b="1"/>
            </a:br>
            <a:r>
              <a:rPr lang="zh-CN" altLang="en-US" sz="2800" b="1"/>
              <a:t>每次走的角度是</a:t>
            </a:r>
            <a:r>
              <a:rPr lang="zh-CN" altLang="en-US" sz="2800" b="1">
                <a:solidFill>
                  <a:srgbClr val="008000"/>
                </a:solidFill>
              </a:rPr>
              <a:t>①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008000"/>
                </a:solidFill>
              </a:rPr>
              <a:t>②</a:t>
            </a:r>
            <a:r>
              <a:rPr lang="zh-CN" altLang="en-US" sz="2800" b="1"/>
              <a:t>的一半， </a:t>
            </a:r>
            <a:r>
              <a:rPr kumimoji="1"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kumimoji="1" lang="en-US" altLang="zh-CN" sz="2800" b="1" i="1" baseline="-25000">
                <a:latin typeface="Times New Roman" pitchFamily="18" charset="0"/>
              </a:rPr>
              <a:t>S</a:t>
            </a:r>
            <a:r>
              <a:rPr kumimoji="1" lang="zh-CN" altLang="en-US" sz="2800" b="1">
                <a:latin typeface="Times New Roman" pitchFamily="18" charset="0"/>
              </a:rPr>
              <a:t> ＝ </a:t>
            </a:r>
            <a:r>
              <a:rPr kumimoji="1" lang="en-US" altLang="zh-CN" sz="2800" b="1" i="1">
                <a:latin typeface="Times New Roman" pitchFamily="18" charset="0"/>
              </a:rPr>
              <a:t>15</a:t>
            </a:r>
            <a:r>
              <a:rPr kumimoji="1" lang="en-US" altLang="zh-CN" sz="2800" b="1">
                <a:latin typeface="Times New Roman" pitchFamily="18" charset="0"/>
              </a:rPr>
              <a:t>°</a:t>
            </a:r>
            <a:br>
              <a:rPr kumimoji="1" lang="en-US" altLang="zh-CN" sz="2800" b="1">
                <a:latin typeface="Times New Roman" pitchFamily="18" charset="0"/>
              </a:rPr>
            </a:b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三相单、双六拍</a:t>
            </a:r>
            <a:r>
              <a:rPr kumimoji="1" lang="zh-CN" altLang="en-US" sz="2800" b="1">
                <a:latin typeface="Times New Roman" pitchFamily="18" charset="0"/>
              </a:rPr>
              <a:t>运行方式：</a:t>
            </a:r>
            <a:br>
              <a:rPr kumimoji="1" lang="zh-CN" altLang="en-US" sz="2800" b="1">
                <a:latin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</a:rPr>
              <a:t>按 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AB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BC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C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CA </a:t>
            </a:r>
            <a:r>
              <a:rPr kumimoji="1" lang="zh-CN" altLang="en-US" sz="2800" b="1">
                <a:latin typeface="Times New Roman" pitchFamily="18" charset="0"/>
              </a:rPr>
              <a:t>或相反顺序通电。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一、步进电机的基本工作原理 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（三）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激磁方式总结</a:t>
            </a:r>
          </a:p>
        </p:txBody>
      </p:sp>
      <p:graphicFrame>
        <p:nvGraphicFramePr>
          <p:cNvPr id="1291268" name="Group 4"/>
          <p:cNvGraphicFramePr>
            <a:graphicFrameLocks noGrp="1"/>
          </p:cNvGraphicFramePr>
          <p:nvPr/>
        </p:nvGraphicFramePr>
        <p:xfrm>
          <a:off x="876300" y="3789363"/>
          <a:ext cx="7224713" cy="2194560"/>
        </p:xfrm>
        <a:graphic>
          <a:graphicData uri="http://schemas.openxmlformats.org/drawingml/2006/table">
            <a:tbl>
              <a:tblPr/>
              <a:tblGrid>
                <a:gridCol w="1738313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1325" name="Line 61"/>
          <p:cNvSpPr>
            <a:spLocks noChangeShapeType="1"/>
          </p:cNvSpPr>
          <p:nvPr/>
        </p:nvSpPr>
        <p:spPr bwMode="auto">
          <a:xfrm>
            <a:off x="874713" y="3795713"/>
            <a:ext cx="1733550" cy="804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1327" name="AutoShape 63"/>
          <p:cNvSpPr>
            <a:spLocks noChangeArrowheads="1"/>
          </p:cNvSpPr>
          <p:nvPr/>
        </p:nvSpPr>
        <p:spPr bwMode="auto">
          <a:xfrm>
            <a:off x="2484438" y="4508500"/>
            <a:ext cx="3887787" cy="15843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1331" name="AutoShape 67"/>
          <p:cNvSpPr>
            <a:spLocks noChangeArrowheads="1"/>
          </p:cNvSpPr>
          <p:nvPr/>
        </p:nvSpPr>
        <p:spPr bwMode="auto">
          <a:xfrm>
            <a:off x="3302000" y="4640263"/>
            <a:ext cx="431800" cy="1296987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33CC33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1332" name="AutoShape 68"/>
          <p:cNvSpPr>
            <a:spLocks noChangeArrowheads="1"/>
          </p:cNvSpPr>
          <p:nvPr/>
        </p:nvSpPr>
        <p:spPr bwMode="auto">
          <a:xfrm>
            <a:off x="4525963" y="4640263"/>
            <a:ext cx="431800" cy="1296987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33CC33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1333" name="AutoShape 69"/>
          <p:cNvSpPr>
            <a:spLocks noChangeArrowheads="1"/>
          </p:cNvSpPr>
          <p:nvPr/>
        </p:nvSpPr>
        <p:spPr bwMode="auto">
          <a:xfrm>
            <a:off x="5749925" y="4640263"/>
            <a:ext cx="431800" cy="1296987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33CC33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538399-9CA4-42B6-B803-88B409D74E3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534988" indent="-534988">
              <a:buFont typeface="Wingdings" pitchFamily="2" charset="2"/>
              <a:buNone/>
            </a:pPr>
            <a:r>
              <a:rPr lang="zh-CN" altLang="en-US" sz="2800" b="1"/>
              <a:t>步进电机的激磁方式：</a:t>
            </a:r>
          </a:p>
          <a:p>
            <a:pPr marL="534988" indent="-534988">
              <a:buClr>
                <a:srgbClr val="008000"/>
              </a:buClr>
              <a:buSzTx/>
              <a:buFont typeface="Wingdings" pitchFamily="2" charset="2"/>
              <a:buAutoNum type="circleNumDbPlain" startAt="3"/>
            </a:pPr>
            <a:r>
              <a:rPr lang="en-US" altLang="zh-CN" sz="2800" b="1">
                <a:solidFill>
                  <a:srgbClr val="0000FF"/>
                </a:solidFill>
              </a:rPr>
              <a:t>1-2</a:t>
            </a:r>
            <a:r>
              <a:rPr lang="zh-CN" altLang="en-US" sz="2800" b="1">
                <a:solidFill>
                  <a:srgbClr val="0000FF"/>
                </a:solidFill>
              </a:rPr>
              <a:t>相激磁方式</a:t>
            </a:r>
            <a:r>
              <a:rPr lang="zh-CN" altLang="en-US" sz="2800" b="1"/>
              <a:t>：</a:t>
            </a:r>
            <a:br>
              <a:rPr lang="zh-CN" altLang="en-US" sz="2800" b="1"/>
            </a:br>
            <a:r>
              <a:rPr lang="zh-CN" altLang="en-US" sz="2800" b="1"/>
              <a:t>每次走的角度是</a:t>
            </a:r>
            <a:r>
              <a:rPr lang="zh-CN" altLang="en-US" sz="2800" b="1">
                <a:solidFill>
                  <a:srgbClr val="008000"/>
                </a:solidFill>
              </a:rPr>
              <a:t>①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008000"/>
                </a:solidFill>
              </a:rPr>
              <a:t>②</a:t>
            </a:r>
            <a:r>
              <a:rPr lang="zh-CN" altLang="en-US" sz="2800" b="1"/>
              <a:t>的一半， </a:t>
            </a:r>
            <a:r>
              <a:rPr kumimoji="1"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kumimoji="1" lang="en-US" altLang="zh-CN" sz="2800" b="1" i="1" baseline="-25000">
                <a:latin typeface="Times New Roman" pitchFamily="18" charset="0"/>
              </a:rPr>
              <a:t>S</a:t>
            </a:r>
            <a:r>
              <a:rPr kumimoji="1" lang="zh-CN" altLang="en-US" sz="2800" b="1">
                <a:latin typeface="Times New Roman" pitchFamily="18" charset="0"/>
              </a:rPr>
              <a:t> ＝ </a:t>
            </a:r>
            <a:r>
              <a:rPr kumimoji="1" lang="en-US" altLang="zh-CN" sz="2800" b="1" i="1">
                <a:latin typeface="Times New Roman" pitchFamily="18" charset="0"/>
              </a:rPr>
              <a:t>15</a:t>
            </a:r>
            <a:r>
              <a:rPr kumimoji="1" lang="en-US" altLang="zh-CN" sz="2800" b="1">
                <a:latin typeface="Times New Roman" pitchFamily="18" charset="0"/>
              </a:rPr>
              <a:t>°</a:t>
            </a:r>
            <a:br>
              <a:rPr kumimoji="1" lang="en-US" altLang="zh-CN" sz="2800" b="1">
                <a:latin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</a:rPr>
              <a:t>四相：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AB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BC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C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CD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D</a:t>
            </a:r>
            <a:r>
              <a:rPr kumimoji="1" lang="en-US" altLang="en-US" sz="2800" b="1">
                <a:latin typeface="+mn-ea"/>
              </a:rPr>
              <a:t>→</a:t>
            </a:r>
            <a:r>
              <a:rPr kumimoji="1" lang="en-US" altLang="zh-CN" sz="2800" b="1">
                <a:latin typeface="Times New Roman" pitchFamily="18" charset="0"/>
              </a:rPr>
              <a:t> DA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一、步进电机的基本工作原理 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（三）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激磁方式总结</a:t>
            </a:r>
          </a:p>
        </p:txBody>
      </p:sp>
      <p:graphicFrame>
        <p:nvGraphicFramePr>
          <p:cNvPr id="1292381" name="Group 93"/>
          <p:cNvGraphicFramePr>
            <a:graphicFrameLocks noGrp="1"/>
          </p:cNvGraphicFramePr>
          <p:nvPr/>
        </p:nvGraphicFramePr>
        <p:xfrm>
          <a:off x="876300" y="3500438"/>
          <a:ext cx="7224713" cy="2651760"/>
        </p:xfrm>
        <a:graphic>
          <a:graphicData uri="http://schemas.openxmlformats.org/drawingml/2006/table">
            <a:tbl>
              <a:tblPr/>
              <a:tblGrid>
                <a:gridCol w="1738313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/>
                          <a:ea typeface="宋体" charset="-122"/>
                        </a:rPr>
                        <a:t>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49" name="Line 61"/>
          <p:cNvSpPr>
            <a:spLocks noChangeShapeType="1"/>
          </p:cNvSpPr>
          <p:nvPr/>
        </p:nvSpPr>
        <p:spPr bwMode="auto">
          <a:xfrm>
            <a:off x="874713" y="3506788"/>
            <a:ext cx="1733550" cy="804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2350" name="AutoShape 62"/>
          <p:cNvSpPr>
            <a:spLocks noChangeArrowheads="1"/>
          </p:cNvSpPr>
          <p:nvPr/>
        </p:nvSpPr>
        <p:spPr bwMode="auto">
          <a:xfrm>
            <a:off x="2484438" y="4219575"/>
            <a:ext cx="5040312" cy="20891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2382" name="AutoShape 94"/>
          <p:cNvSpPr>
            <a:spLocks noChangeArrowheads="1"/>
          </p:cNvSpPr>
          <p:nvPr/>
        </p:nvSpPr>
        <p:spPr bwMode="auto">
          <a:xfrm>
            <a:off x="2700338" y="4365625"/>
            <a:ext cx="431800" cy="17272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33CC33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2383" name="AutoShape 95"/>
          <p:cNvSpPr>
            <a:spLocks noChangeArrowheads="1"/>
          </p:cNvSpPr>
          <p:nvPr/>
        </p:nvSpPr>
        <p:spPr bwMode="auto">
          <a:xfrm>
            <a:off x="3924300" y="4365625"/>
            <a:ext cx="431800" cy="17272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33CC33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2384" name="AutoShape 96"/>
          <p:cNvSpPr>
            <a:spLocks noChangeArrowheads="1"/>
          </p:cNvSpPr>
          <p:nvPr/>
        </p:nvSpPr>
        <p:spPr bwMode="auto">
          <a:xfrm>
            <a:off x="5148263" y="4365625"/>
            <a:ext cx="431800" cy="17272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33CC33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2385" name="AutoShape 97"/>
          <p:cNvSpPr>
            <a:spLocks noChangeArrowheads="1"/>
          </p:cNvSpPr>
          <p:nvPr/>
        </p:nvSpPr>
        <p:spPr bwMode="auto">
          <a:xfrm>
            <a:off x="6372225" y="4365625"/>
            <a:ext cx="431800" cy="17272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33CC33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CCA45-31D3-48F2-9E4A-E35152F894F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29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6092825"/>
            <a:ext cx="8785225" cy="576263"/>
          </a:xfrm>
        </p:spPr>
        <p:txBody>
          <a:bodyPr/>
          <a:lstStyle/>
          <a:p>
            <a:pPr marL="534988" indent="-534988">
              <a:buFont typeface="Wingdings" pitchFamily="2" charset="2"/>
              <a:buNone/>
            </a:pP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一、步进电机的基本工作原理 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（四）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控制框图</a:t>
            </a:r>
          </a:p>
        </p:txBody>
      </p:sp>
      <p:sp>
        <p:nvSpPr>
          <p:cNvPr id="1293386" name="Rectangle 74"/>
          <p:cNvSpPr>
            <a:spLocks noChangeArrowheads="1"/>
          </p:cNvSpPr>
          <p:nvPr/>
        </p:nvSpPr>
        <p:spPr bwMode="auto">
          <a:xfrm>
            <a:off x="1187450" y="2636838"/>
            <a:ext cx="1008063" cy="1173162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/>
              <a:t>变频</a:t>
            </a:r>
            <a:br>
              <a:rPr lang="zh-CN" altLang="en-US"/>
            </a:br>
            <a:r>
              <a:rPr lang="zh-CN" altLang="en-US"/>
              <a:t>信号源</a:t>
            </a:r>
          </a:p>
        </p:txBody>
      </p:sp>
      <p:sp>
        <p:nvSpPr>
          <p:cNvPr id="1293387" name="Rectangle 75"/>
          <p:cNvSpPr>
            <a:spLocks noChangeArrowheads="1"/>
          </p:cNvSpPr>
          <p:nvPr/>
        </p:nvSpPr>
        <p:spPr bwMode="auto">
          <a:xfrm>
            <a:off x="2987675" y="2636838"/>
            <a:ext cx="1008063" cy="1173162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/>
              <a:t>脉冲</a:t>
            </a:r>
            <a:br>
              <a:rPr lang="zh-CN" altLang="en-US"/>
            </a:br>
            <a:r>
              <a:rPr lang="zh-CN" altLang="en-US"/>
              <a:t>分配器</a:t>
            </a:r>
          </a:p>
        </p:txBody>
      </p:sp>
      <p:sp>
        <p:nvSpPr>
          <p:cNvPr id="1293388" name="Rectangle 76"/>
          <p:cNvSpPr>
            <a:spLocks noChangeArrowheads="1"/>
          </p:cNvSpPr>
          <p:nvPr/>
        </p:nvSpPr>
        <p:spPr bwMode="auto">
          <a:xfrm>
            <a:off x="4932363" y="2636838"/>
            <a:ext cx="1008062" cy="1173162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/>
              <a:t>功率</a:t>
            </a:r>
            <a:br>
              <a:rPr lang="zh-CN" altLang="en-US"/>
            </a:br>
            <a:r>
              <a:rPr lang="zh-CN" altLang="en-US"/>
              <a:t>放大器</a:t>
            </a:r>
          </a:p>
        </p:txBody>
      </p:sp>
      <p:sp>
        <p:nvSpPr>
          <p:cNvPr id="1293389" name="Oval 77"/>
          <p:cNvSpPr>
            <a:spLocks noChangeArrowheads="1"/>
          </p:cNvSpPr>
          <p:nvPr/>
        </p:nvSpPr>
        <p:spPr bwMode="auto">
          <a:xfrm>
            <a:off x="6731000" y="2636838"/>
            <a:ext cx="1152525" cy="1152525"/>
          </a:xfrm>
          <a:prstGeom prst="ellipse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/>
              <a:t>步进</a:t>
            </a:r>
            <a:br>
              <a:rPr lang="zh-CN" altLang="en-US"/>
            </a:br>
            <a:r>
              <a:rPr lang="zh-CN" altLang="en-US"/>
              <a:t>电机</a:t>
            </a:r>
          </a:p>
        </p:txBody>
      </p:sp>
      <p:sp>
        <p:nvSpPr>
          <p:cNvPr id="1293390" name="Rectangle 78"/>
          <p:cNvSpPr>
            <a:spLocks noChangeArrowheads="1"/>
          </p:cNvSpPr>
          <p:nvPr/>
        </p:nvSpPr>
        <p:spPr bwMode="auto">
          <a:xfrm>
            <a:off x="8172450" y="2636838"/>
            <a:ext cx="647700" cy="1173162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/>
              <a:t>负</a:t>
            </a:r>
            <a:br>
              <a:rPr lang="zh-CN" altLang="en-US"/>
            </a:br>
            <a:r>
              <a:rPr lang="zh-CN" altLang="en-US"/>
              <a:t>载</a:t>
            </a:r>
          </a:p>
        </p:txBody>
      </p:sp>
      <p:sp>
        <p:nvSpPr>
          <p:cNvPr id="1293391" name="Line 79"/>
          <p:cNvSpPr>
            <a:spLocks noChangeShapeType="1"/>
          </p:cNvSpPr>
          <p:nvPr/>
        </p:nvSpPr>
        <p:spPr bwMode="auto">
          <a:xfrm>
            <a:off x="827088" y="321151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392" name="Line 80"/>
          <p:cNvSpPr>
            <a:spLocks noChangeShapeType="1"/>
          </p:cNvSpPr>
          <p:nvPr/>
        </p:nvSpPr>
        <p:spPr bwMode="auto">
          <a:xfrm>
            <a:off x="2195513" y="3211513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393" name="Line 81"/>
          <p:cNvSpPr>
            <a:spLocks noChangeShapeType="1"/>
          </p:cNvSpPr>
          <p:nvPr/>
        </p:nvSpPr>
        <p:spPr bwMode="auto">
          <a:xfrm>
            <a:off x="3995738" y="321151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394" name="Line 82"/>
          <p:cNvSpPr>
            <a:spLocks noChangeShapeType="1"/>
          </p:cNvSpPr>
          <p:nvPr/>
        </p:nvSpPr>
        <p:spPr bwMode="auto">
          <a:xfrm>
            <a:off x="5940425" y="321151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395" name="Line 83"/>
          <p:cNvSpPr>
            <a:spLocks noChangeShapeType="1"/>
          </p:cNvSpPr>
          <p:nvPr/>
        </p:nvSpPr>
        <p:spPr bwMode="auto">
          <a:xfrm>
            <a:off x="7883525" y="32115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396" name="Text Box 84"/>
          <p:cNvSpPr txBox="1">
            <a:spLocks noChangeArrowheads="1"/>
          </p:cNvSpPr>
          <p:nvPr/>
        </p:nvSpPr>
        <p:spPr bwMode="auto">
          <a:xfrm>
            <a:off x="47625" y="2946400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指令</a:t>
            </a:r>
          </a:p>
        </p:txBody>
      </p:sp>
      <p:sp>
        <p:nvSpPr>
          <p:cNvPr id="1293397" name="Line 85"/>
          <p:cNvSpPr>
            <a:spLocks noChangeShapeType="1"/>
          </p:cNvSpPr>
          <p:nvPr/>
        </p:nvSpPr>
        <p:spPr bwMode="auto">
          <a:xfrm>
            <a:off x="1476375" y="4437063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398" name="Line 86"/>
          <p:cNvSpPr>
            <a:spLocks noChangeShapeType="1"/>
          </p:cNvSpPr>
          <p:nvPr/>
        </p:nvSpPr>
        <p:spPr bwMode="auto">
          <a:xfrm flipV="1">
            <a:off x="3492500" y="37877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399" name="Text Box 87"/>
          <p:cNvSpPr txBox="1">
            <a:spLocks noChangeArrowheads="1"/>
          </p:cNvSpPr>
          <p:nvPr/>
        </p:nvSpPr>
        <p:spPr bwMode="auto">
          <a:xfrm>
            <a:off x="34925" y="4195763"/>
            <a:ext cx="15128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方向控制</a:t>
            </a:r>
          </a:p>
        </p:txBody>
      </p:sp>
      <p:grpSp>
        <p:nvGrpSpPr>
          <p:cNvPr id="1293442" name="Group 130"/>
          <p:cNvGrpSpPr>
            <a:grpSpLocks/>
          </p:cNvGrpSpPr>
          <p:nvPr/>
        </p:nvGrpSpPr>
        <p:grpSpPr bwMode="auto">
          <a:xfrm>
            <a:off x="2266950" y="2781300"/>
            <a:ext cx="574675" cy="287338"/>
            <a:chOff x="1383" y="1026"/>
            <a:chExt cx="454" cy="182"/>
          </a:xfrm>
        </p:grpSpPr>
        <p:sp>
          <p:nvSpPr>
            <p:cNvPr id="1293400" name="Line 88"/>
            <p:cNvSpPr>
              <a:spLocks noChangeShapeType="1"/>
            </p:cNvSpPr>
            <p:nvPr/>
          </p:nvSpPr>
          <p:spPr bwMode="auto">
            <a:xfrm flipV="1">
              <a:off x="1383" y="1026"/>
              <a:ext cx="0" cy="1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01" name="Line 89"/>
            <p:cNvSpPr>
              <a:spLocks noChangeShapeType="1"/>
            </p:cNvSpPr>
            <p:nvPr/>
          </p:nvSpPr>
          <p:spPr bwMode="auto">
            <a:xfrm>
              <a:off x="1383" y="1026"/>
              <a:ext cx="9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02" name="Line 90"/>
            <p:cNvSpPr>
              <a:spLocks noChangeShapeType="1"/>
            </p:cNvSpPr>
            <p:nvPr/>
          </p:nvSpPr>
          <p:spPr bwMode="auto">
            <a:xfrm>
              <a:off x="1474" y="1026"/>
              <a:ext cx="0" cy="1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04" name="Line 92"/>
            <p:cNvSpPr>
              <a:spLocks noChangeShapeType="1"/>
            </p:cNvSpPr>
            <p:nvPr/>
          </p:nvSpPr>
          <p:spPr bwMode="auto">
            <a:xfrm>
              <a:off x="1474" y="1208"/>
              <a:ext cx="9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05" name="Line 93"/>
            <p:cNvSpPr>
              <a:spLocks noChangeShapeType="1"/>
            </p:cNvSpPr>
            <p:nvPr/>
          </p:nvSpPr>
          <p:spPr bwMode="auto">
            <a:xfrm flipV="1">
              <a:off x="1564" y="1026"/>
              <a:ext cx="0" cy="1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06" name="Line 94"/>
            <p:cNvSpPr>
              <a:spLocks noChangeShapeType="1"/>
            </p:cNvSpPr>
            <p:nvPr/>
          </p:nvSpPr>
          <p:spPr bwMode="auto">
            <a:xfrm>
              <a:off x="1564" y="1026"/>
              <a:ext cx="9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07" name="Line 95"/>
            <p:cNvSpPr>
              <a:spLocks noChangeShapeType="1"/>
            </p:cNvSpPr>
            <p:nvPr/>
          </p:nvSpPr>
          <p:spPr bwMode="auto">
            <a:xfrm flipV="1">
              <a:off x="1655" y="1026"/>
              <a:ext cx="0" cy="1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08" name="Line 96"/>
            <p:cNvSpPr>
              <a:spLocks noChangeShapeType="1"/>
            </p:cNvSpPr>
            <p:nvPr/>
          </p:nvSpPr>
          <p:spPr bwMode="auto">
            <a:xfrm>
              <a:off x="1655" y="1208"/>
              <a:ext cx="9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09" name="Line 97"/>
            <p:cNvSpPr>
              <a:spLocks noChangeShapeType="1"/>
            </p:cNvSpPr>
            <p:nvPr/>
          </p:nvSpPr>
          <p:spPr bwMode="auto">
            <a:xfrm flipV="1">
              <a:off x="1746" y="1026"/>
              <a:ext cx="0" cy="1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10" name="Line 98"/>
            <p:cNvSpPr>
              <a:spLocks noChangeShapeType="1"/>
            </p:cNvSpPr>
            <p:nvPr/>
          </p:nvSpPr>
          <p:spPr bwMode="auto">
            <a:xfrm>
              <a:off x="1746" y="1026"/>
              <a:ext cx="9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11" name="Line 99"/>
            <p:cNvSpPr>
              <a:spLocks noChangeShapeType="1"/>
            </p:cNvSpPr>
            <p:nvPr/>
          </p:nvSpPr>
          <p:spPr bwMode="auto">
            <a:xfrm flipV="1">
              <a:off x="1837" y="1026"/>
              <a:ext cx="0" cy="1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3443" name="Group 131"/>
          <p:cNvGrpSpPr>
            <a:grpSpLocks/>
          </p:cNvGrpSpPr>
          <p:nvPr/>
        </p:nvGrpSpPr>
        <p:grpSpPr bwMode="auto">
          <a:xfrm>
            <a:off x="3635375" y="2205038"/>
            <a:ext cx="1223963" cy="576262"/>
            <a:chOff x="2472" y="981"/>
            <a:chExt cx="816" cy="363"/>
          </a:xfrm>
        </p:grpSpPr>
        <p:sp>
          <p:nvSpPr>
            <p:cNvPr id="1293412" name="Line 100"/>
            <p:cNvSpPr>
              <a:spLocks noChangeShapeType="1"/>
            </p:cNvSpPr>
            <p:nvPr/>
          </p:nvSpPr>
          <p:spPr bwMode="auto">
            <a:xfrm>
              <a:off x="2472" y="1071"/>
              <a:ext cx="1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13" name="Line 101"/>
            <p:cNvSpPr>
              <a:spLocks noChangeShapeType="1"/>
            </p:cNvSpPr>
            <p:nvPr/>
          </p:nvSpPr>
          <p:spPr bwMode="auto">
            <a:xfrm flipV="1">
              <a:off x="2608" y="981"/>
              <a:ext cx="0" cy="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14" name="Line 102"/>
            <p:cNvSpPr>
              <a:spLocks noChangeShapeType="1"/>
            </p:cNvSpPr>
            <p:nvPr/>
          </p:nvSpPr>
          <p:spPr bwMode="auto">
            <a:xfrm>
              <a:off x="2608" y="981"/>
              <a:ext cx="18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15" name="Line 103"/>
            <p:cNvSpPr>
              <a:spLocks noChangeShapeType="1"/>
            </p:cNvSpPr>
            <p:nvPr/>
          </p:nvSpPr>
          <p:spPr bwMode="auto">
            <a:xfrm>
              <a:off x="2789" y="981"/>
              <a:ext cx="0" cy="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16" name="Line 104"/>
            <p:cNvSpPr>
              <a:spLocks noChangeShapeType="1"/>
            </p:cNvSpPr>
            <p:nvPr/>
          </p:nvSpPr>
          <p:spPr bwMode="auto">
            <a:xfrm>
              <a:off x="2789" y="1071"/>
              <a:ext cx="18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17" name="Line 105"/>
            <p:cNvSpPr>
              <a:spLocks noChangeShapeType="1"/>
            </p:cNvSpPr>
            <p:nvPr/>
          </p:nvSpPr>
          <p:spPr bwMode="auto">
            <a:xfrm>
              <a:off x="2654" y="1207"/>
              <a:ext cx="1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18" name="Line 106"/>
            <p:cNvSpPr>
              <a:spLocks noChangeShapeType="1"/>
            </p:cNvSpPr>
            <p:nvPr/>
          </p:nvSpPr>
          <p:spPr bwMode="auto">
            <a:xfrm flipV="1">
              <a:off x="2790" y="1117"/>
              <a:ext cx="0" cy="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19" name="Line 107"/>
            <p:cNvSpPr>
              <a:spLocks noChangeShapeType="1"/>
            </p:cNvSpPr>
            <p:nvPr/>
          </p:nvSpPr>
          <p:spPr bwMode="auto">
            <a:xfrm>
              <a:off x="2790" y="1117"/>
              <a:ext cx="18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20" name="Line 108"/>
            <p:cNvSpPr>
              <a:spLocks noChangeShapeType="1"/>
            </p:cNvSpPr>
            <p:nvPr/>
          </p:nvSpPr>
          <p:spPr bwMode="auto">
            <a:xfrm>
              <a:off x="2971" y="1117"/>
              <a:ext cx="0" cy="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21" name="Line 109"/>
            <p:cNvSpPr>
              <a:spLocks noChangeShapeType="1"/>
            </p:cNvSpPr>
            <p:nvPr/>
          </p:nvSpPr>
          <p:spPr bwMode="auto">
            <a:xfrm>
              <a:off x="2971" y="1207"/>
              <a:ext cx="18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22" name="Line 110"/>
            <p:cNvSpPr>
              <a:spLocks noChangeShapeType="1"/>
            </p:cNvSpPr>
            <p:nvPr/>
          </p:nvSpPr>
          <p:spPr bwMode="auto">
            <a:xfrm>
              <a:off x="2835" y="1344"/>
              <a:ext cx="1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23" name="Line 111"/>
            <p:cNvSpPr>
              <a:spLocks noChangeShapeType="1"/>
            </p:cNvSpPr>
            <p:nvPr/>
          </p:nvSpPr>
          <p:spPr bwMode="auto">
            <a:xfrm flipV="1">
              <a:off x="2971" y="1254"/>
              <a:ext cx="0" cy="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24" name="Line 112"/>
            <p:cNvSpPr>
              <a:spLocks noChangeShapeType="1"/>
            </p:cNvSpPr>
            <p:nvPr/>
          </p:nvSpPr>
          <p:spPr bwMode="auto">
            <a:xfrm>
              <a:off x="2971" y="1254"/>
              <a:ext cx="18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25" name="Line 113"/>
            <p:cNvSpPr>
              <a:spLocks noChangeShapeType="1"/>
            </p:cNvSpPr>
            <p:nvPr/>
          </p:nvSpPr>
          <p:spPr bwMode="auto">
            <a:xfrm>
              <a:off x="3152" y="1254"/>
              <a:ext cx="0" cy="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26" name="Line 114"/>
            <p:cNvSpPr>
              <a:spLocks noChangeShapeType="1"/>
            </p:cNvSpPr>
            <p:nvPr/>
          </p:nvSpPr>
          <p:spPr bwMode="auto">
            <a:xfrm>
              <a:off x="3152" y="1344"/>
              <a:ext cx="1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3444" name="Group 132"/>
          <p:cNvGrpSpPr>
            <a:grpSpLocks/>
          </p:cNvGrpSpPr>
          <p:nvPr/>
        </p:nvGrpSpPr>
        <p:grpSpPr bwMode="auto">
          <a:xfrm>
            <a:off x="5508625" y="1701800"/>
            <a:ext cx="1295400" cy="1150938"/>
            <a:chOff x="3606" y="845"/>
            <a:chExt cx="862" cy="770"/>
          </a:xfrm>
        </p:grpSpPr>
        <p:sp>
          <p:nvSpPr>
            <p:cNvPr id="1293427" name="Line 115"/>
            <p:cNvSpPr>
              <a:spLocks noChangeShapeType="1"/>
            </p:cNvSpPr>
            <p:nvPr/>
          </p:nvSpPr>
          <p:spPr bwMode="auto">
            <a:xfrm>
              <a:off x="3606" y="1071"/>
              <a:ext cx="1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28" name="Line 116"/>
            <p:cNvSpPr>
              <a:spLocks noChangeShapeType="1"/>
            </p:cNvSpPr>
            <p:nvPr/>
          </p:nvSpPr>
          <p:spPr bwMode="auto">
            <a:xfrm flipV="1">
              <a:off x="3742" y="845"/>
              <a:ext cx="0" cy="22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29" name="Line 117"/>
            <p:cNvSpPr>
              <a:spLocks noChangeShapeType="1"/>
            </p:cNvSpPr>
            <p:nvPr/>
          </p:nvSpPr>
          <p:spPr bwMode="auto">
            <a:xfrm>
              <a:off x="3742" y="845"/>
              <a:ext cx="18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0" name="Line 118"/>
            <p:cNvSpPr>
              <a:spLocks noChangeShapeType="1"/>
            </p:cNvSpPr>
            <p:nvPr/>
          </p:nvSpPr>
          <p:spPr bwMode="auto">
            <a:xfrm>
              <a:off x="3923" y="845"/>
              <a:ext cx="0" cy="22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1" name="Line 119"/>
            <p:cNvSpPr>
              <a:spLocks noChangeShapeType="1"/>
            </p:cNvSpPr>
            <p:nvPr/>
          </p:nvSpPr>
          <p:spPr bwMode="auto">
            <a:xfrm>
              <a:off x="3923" y="1071"/>
              <a:ext cx="18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2" name="Line 120"/>
            <p:cNvSpPr>
              <a:spLocks noChangeShapeType="1"/>
            </p:cNvSpPr>
            <p:nvPr/>
          </p:nvSpPr>
          <p:spPr bwMode="auto">
            <a:xfrm>
              <a:off x="3788" y="1343"/>
              <a:ext cx="1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3" name="Line 121"/>
            <p:cNvSpPr>
              <a:spLocks noChangeShapeType="1"/>
            </p:cNvSpPr>
            <p:nvPr/>
          </p:nvSpPr>
          <p:spPr bwMode="auto">
            <a:xfrm flipV="1">
              <a:off x="3924" y="1117"/>
              <a:ext cx="0" cy="22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4" name="Line 122"/>
            <p:cNvSpPr>
              <a:spLocks noChangeShapeType="1"/>
            </p:cNvSpPr>
            <p:nvPr/>
          </p:nvSpPr>
          <p:spPr bwMode="auto">
            <a:xfrm>
              <a:off x="3924" y="1117"/>
              <a:ext cx="18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5" name="Line 123"/>
            <p:cNvSpPr>
              <a:spLocks noChangeShapeType="1"/>
            </p:cNvSpPr>
            <p:nvPr/>
          </p:nvSpPr>
          <p:spPr bwMode="auto">
            <a:xfrm>
              <a:off x="4105" y="1117"/>
              <a:ext cx="0" cy="22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6" name="Line 124"/>
            <p:cNvSpPr>
              <a:spLocks noChangeShapeType="1"/>
            </p:cNvSpPr>
            <p:nvPr/>
          </p:nvSpPr>
          <p:spPr bwMode="auto">
            <a:xfrm>
              <a:off x="4105" y="1343"/>
              <a:ext cx="18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7" name="Line 125"/>
            <p:cNvSpPr>
              <a:spLocks noChangeShapeType="1"/>
            </p:cNvSpPr>
            <p:nvPr/>
          </p:nvSpPr>
          <p:spPr bwMode="auto">
            <a:xfrm>
              <a:off x="3969" y="1615"/>
              <a:ext cx="13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8" name="Line 126"/>
            <p:cNvSpPr>
              <a:spLocks noChangeShapeType="1"/>
            </p:cNvSpPr>
            <p:nvPr/>
          </p:nvSpPr>
          <p:spPr bwMode="auto">
            <a:xfrm flipV="1">
              <a:off x="4105" y="1389"/>
              <a:ext cx="0" cy="22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39" name="Line 127"/>
            <p:cNvSpPr>
              <a:spLocks noChangeShapeType="1"/>
            </p:cNvSpPr>
            <p:nvPr/>
          </p:nvSpPr>
          <p:spPr bwMode="auto">
            <a:xfrm>
              <a:off x="4105" y="1389"/>
              <a:ext cx="18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40" name="Line 128"/>
            <p:cNvSpPr>
              <a:spLocks noChangeShapeType="1"/>
            </p:cNvSpPr>
            <p:nvPr/>
          </p:nvSpPr>
          <p:spPr bwMode="auto">
            <a:xfrm>
              <a:off x="4286" y="1389"/>
              <a:ext cx="0" cy="22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3441" name="Line 129"/>
            <p:cNvSpPr>
              <a:spLocks noChangeShapeType="1"/>
            </p:cNvSpPr>
            <p:nvPr/>
          </p:nvSpPr>
          <p:spPr bwMode="auto">
            <a:xfrm>
              <a:off x="4286" y="1615"/>
              <a:ext cx="18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3445" name="Line 133"/>
          <p:cNvSpPr>
            <a:spLocks noChangeShapeType="1"/>
          </p:cNvSpPr>
          <p:nvPr/>
        </p:nvSpPr>
        <p:spPr bwMode="auto">
          <a:xfrm>
            <a:off x="3995738" y="306863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446" name="Line 134"/>
          <p:cNvSpPr>
            <a:spLocks noChangeShapeType="1"/>
          </p:cNvSpPr>
          <p:nvPr/>
        </p:nvSpPr>
        <p:spPr bwMode="auto">
          <a:xfrm>
            <a:off x="3995738" y="33575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447" name="Line 135"/>
          <p:cNvSpPr>
            <a:spLocks noChangeShapeType="1"/>
          </p:cNvSpPr>
          <p:nvPr/>
        </p:nvSpPr>
        <p:spPr bwMode="auto">
          <a:xfrm>
            <a:off x="5940425" y="306863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448" name="Line 136"/>
          <p:cNvSpPr>
            <a:spLocks noChangeShapeType="1"/>
          </p:cNvSpPr>
          <p:nvPr/>
        </p:nvSpPr>
        <p:spPr bwMode="auto">
          <a:xfrm>
            <a:off x="5940425" y="33575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3450" name="AutoShape 13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5445125"/>
            <a:ext cx="504825" cy="504825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AD432-4778-42B4-B07F-A0FEF02B56F1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8888" y="1557338"/>
            <a:ext cx="7705725" cy="5111750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脉冲分配器：</a:t>
            </a:r>
          </a:p>
          <a:p>
            <a:pPr marL="355600" indent="-35560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移位寄存器</a:t>
            </a:r>
          </a:p>
          <a:p>
            <a:pPr marL="355600" indent="-35560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单片机</a:t>
            </a:r>
          </a:p>
          <a:p>
            <a:pPr marL="355600" indent="-35560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专用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IC</a:t>
            </a:r>
          </a:p>
          <a:p>
            <a:pPr marL="355600" indent="-355600"/>
            <a:endParaRPr kumimoji="1" lang="en-US" altLang="zh-CN" sz="2800" b="1">
              <a:solidFill>
                <a:srgbClr val="0000FF"/>
              </a:solidFill>
              <a:latin typeface="Times New Roman" pitchFamily="18" charset="0"/>
            </a:endParaRPr>
          </a:p>
          <a:p>
            <a:pPr marL="355600" indent="-355600"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放大电路：</a:t>
            </a:r>
          </a:p>
          <a:p>
            <a:pPr marL="355600" indent="-35560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三极管</a:t>
            </a:r>
          </a:p>
          <a:p>
            <a:pPr marL="355600" indent="-35560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专用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IC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A30A5B-E548-4321-A053-16D55DDCA9BC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235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329237"/>
          </a:xfrm>
        </p:spPr>
        <p:txBody>
          <a:bodyPr/>
          <a:lstStyle/>
          <a:p>
            <a:pPr marL="355600" indent="-355600">
              <a:spcAft>
                <a:spcPct val="10000"/>
              </a:spcAft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步进电机</a:t>
            </a:r>
            <a:r>
              <a:rPr lang="zh-CN" altLang="en-US" sz="2800" b="1"/>
              <a:t>是一种用</a:t>
            </a:r>
            <a:r>
              <a:rPr lang="zh-CN" altLang="en-US" sz="2800" b="1">
                <a:solidFill>
                  <a:srgbClr val="0000FF"/>
                </a:solidFill>
              </a:rPr>
              <a:t>电脉冲</a:t>
            </a:r>
            <a:r>
              <a:rPr lang="zh-CN" altLang="en-US" sz="2800" b="1"/>
              <a:t>信号进行控制，并将电脉冲信号转换成相应的</a:t>
            </a:r>
            <a:r>
              <a:rPr lang="zh-CN" altLang="en-US" sz="2800" b="1">
                <a:solidFill>
                  <a:srgbClr val="0000FF"/>
                </a:solidFill>
              </a:rPr>
              <a:t>角位移</a:t>
            </a:r>
            <a:r>
              <a:rPr lang="zh-CN" altLang="en-US" sz="2800" b="1"/>
              <a:t>或</a:t>
            </a:r>
            <a:r>
              <a:rPr lang="zh-CN" altLang="en-US" sz="2800" b="1">
                <a:solidFill>
                  <a:srgbClr val="0000FF"/>
                </a:solidFill>
              </a:rPr>
              <a:t>线位移</a:t>
            </a:r>
            <a:r>
              <a:rPr lang="zh-CN" altLang="en-US" sz="2800" b="1"/>
              <a:t>的控制电机。</a:t>
            </a:r>
          </a:p>
          <a:p>
            <a:pPr marL="355600" indent="-355600">
              <a:spcAft>
                <a:spcPct val="10000"/>
              </a:spcAft>
            </a:pPr>
            <a:r>
              <a:rPr lang="zh-CN" altLang="en-US" sz="2800" b="1"/>
              <a:t>主要</a:t>
            </a:r>
            <a:r>
              <a:rPr lang="zh-CN" altLang="en-US" sz="2800" b="1">
                <a:solidFill>
                  <a:srgbClr val="008000"/>
                </a:solidFill>
                <a:ea typeface="黑体" pitchFamily="2" charset="-122"/>
              </a:rPr>
              <a:t>优点</a:t>
            </a:r>
            <a:r>
              <a:rPr lang="zh-CN" altLang="en-US" sz="2800" b="1"/>
              <a:t>：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>
                <a:solidFill>
                  <a:srgbClr val="0000FF"/>
                </a:solidFill>
              </a:rPr>
              <a:t>步距角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0000FF"/>
                </a:solidFill>
              </a:rPr>
              <a:t>转速</a:t>
            </a:r>
            <a:r>
              <a:rPr lang="zh-CN" altLang="en-US" sz="2400" b="1"/>
              <a:t>不受</a:t>
            </a:r>
            <a:r>
              <a:rPr lang="zh-CN" altLang="en-US" sz="2400" b="1">
                <a:solidFill>
                  <a:srgbClr val="FF0000"/>
                </a:solidFill>
              </a:rPr>
              <a:t>电压波动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负载变化</a:t>
            </a:r>
            <a:r>
              <a:rPr lang="zh-CN" altLang="en-US" sz="2400" b="1"/>
              <a:t>的影响，仅与</a:t>
            </a:r>
            <a:r>
              <a:rPr lang="zh-CN" altLang="en-US" sz="2400" b="1">
                <a:solidFill>
                  <a:srgbClr val="FF0000"/>
                </a:solidFill>
              </a:rPr>
              <a:t>脉冲个数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脉冲频率</a:t>
            </a:r>
            <a:r>
              <a:rPr lang="zh-CN" altLang="en-US" sz="2400" b="1"/>
              <a:t>有关。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/>
              <a:t>每转一周有固定的步数，在不失步的情况下运行，其</a:t>
            </a:r>
            <a:r>
              <a:rPr lang="zh-CN" altLang="en-US" sz="2400" b="1">
                <a:solidFill>
                  <a:srgbClr val="FF0000"/>
                </a:solidFill>
              </a:rPr>
              <a:t>步距误差不会长期积累 </a:t>
            </a:r>
            <a:r>
              <a:rPr lang="zh-CN" altLang="en-US" sz="2400" b="1">
                <a:latin typeface="+mn-ea"/>
              </a:rPr>
              <a:t>→</a:t>
            </a:r>
            <a:r>
              <a:rPr lang="zh-CN" altLang="en-US" sz="2400" b="1"/>
              <a:t> 精度高、定位准确。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/>
              <a:t>适合于在</a:t>
            </a:r>
            <a:r>
              <a:rPr lang="zh-CN" altLang="en-US" sz="2400" b="1">
                <a:solidFill>
                  <a:srgbClr val="FF0000"/>
                </a:solidFill>
              </a:rPr>
              <a:t>数字控制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rgbClr val="FF0000"/>
                </a:solidFill>
              </a:rPr>
              <a:t>开环</a:t>
            </a:r>
            <a:r>
              <a:rPr lang="zh-CN" altLang="en-US" sz="2400" b="1"/>
              <a:t>系统中作为驱动电机。</a:t>
            </a:r>
          </a:p>
          <a:p>
            <a:pPr marL="355600" indent="-355600">
              <a:spcAft>
                <a:spcPct val="10000"/>
              </a:spcAft>
            </a:pPr>
            <a:r>
              <a:rPr lang="zh-CN" altLang="en-US" sz="2800" b="1"/>
              <a:t>主要</a:t>
            </a:r>
            <a:r>
              <a:rPr lang="zh-CN" altLang="en-US" sz="2800" b="1">
                <a:solidFill>
                  <a:srgbClr val="008000"/>
                </a:solidFill>
                <a:ea typeface="黑体" pitchFamily="2" charset="-122"/>
              </a:rPr>
              <a:t>缺点</a:t>
            </a:r>
            <a:r>
              <a:rPr lang="zh-CN" altLang="en-US" sz="2800" b="1"/>
              <a:t>：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/>
              <a:t>效率低，需配适当的驱动电源。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/>
              <a:t>带惯性负载的能力不强。</a:t>
            </a:r>
          </a:p>
        </p:txBody>
      </p:sp>
      <p:sp>
        <p:nvSpPr>
          <p:cNvPr id="1235987" name="Rectangle 19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一、步进电机的基本工作原理 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概述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3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3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3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3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23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DD308-D6EF-4431-A6AE-AC5B0026898D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534988" indent="-534988">
              <a:buFont typeface="Wingdings" pitchFamily="2" charset="2"/>
              <a:buNone/>
            </a:pPr>
            <a:r>
              <a:rPr kumimoji="1" lang="en-US" altLang="zh-CN" sz="2800" b="1">
                <a:latin typeface="Times New Roman" pitchFamily="18" charset="0"/>
              </a:rPr>
              <a:t>74LS194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  <a:r>
              <a:rPr kumimoji="1" lang="zh-CN" altLang="en-US" sz="2800" b="1">
                <a:solidFill>
                  <a:srgbClr val="CC0099"/>
                </a:solidFill>
                <a:latin typeface="Times New Roman" pitchFamily="18" charset="0"/>
              </a:rPr>
              <a:t>四位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双向</a:t>
            </a:r>
            <a:r>
              <a:rPr kumimoji="1" lang="zh-CN" altLang="en-US" sz="2800" b="1">
                <a:solidFill>
                  <a:srgbClr val="008000"/>
                </a:solidFill>
                <a:latin typeface="Times New Roman" pitchFamily="18" charset="0"/>
              </a:rPr>
              <a:t>通用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移位寄存器</a:t>
            </a: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  <p:graphicFrame>
        <p:nvGraphicFramePr>
          <p:cNvPr id="1294398" name="Object 62"/>
          <p:cNvGraphicFramePr>
            <a:graphicFrameLocks noChangeAspect="1"/>
          </p:cNvGraphicFramePr>
          <p:nvPr/>
        </p:nvGraphicFramePr>
        <p:xfrm>
          <a:off x="6137275" y="2133600"/>
          <a:ext cx="2898775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02" name="Image" r:id="rId3" imgW="4525714" imgH="4946939" progId="">
                  <p:embed/>
                </p:oleObj>
              </mc:Choice>
              <mc:Fallback>
                <p:oleObj name="Image" r:id="rId3" imgW="4525714" imgH="4946939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2133600"/>
                        <a:ext cx="2898775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4399" name="Object 63"/>
          <p:cNvGraphicFramePr>
            <a:graphicFrameLocks noChangeAspect="1"/>
          </p:cNvGraphicFramePr>
          <p:nvPr/>
        </p:nvGraphicFramePr>
        <p:xfrm>
          <a:off x="1892300" y="2060575"/>
          <a:ext cx="3686175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03" name="Image" r:id="rId5" imgW="6210612" imgH="6671020" progId="">
                  <p:embed/>
                </p:oleObj>
              </mc:Choice>
              <mc:Fallback>
                <p:oleObj name="Image" r:id="rId5" imgW="6210612" imgH="667102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060575"/>
                        <a:ext cx="3686175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4400" name="Text Box 64"/>
          <p:cNvSpPr txBox="1">
            <a:spLocks noChangeArrowheads="1"/>
          </p:cNvSpPr>
          <p:nvPr/>
        </p:nvSpPr>
        <p:spPr bwMode="auto">
          <a:xfrm>
            <a:off x="34925" y="4149725"/>
            <a:ext cx="1873250" cy="1920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FF0000"/>
                </a:solidFill>
              </a:rPr>
              <a:t>右移补充位</a:t>
            </a:r>
            <a:r>
              <a:rPr lang="en-US" altLang="zh-CN" sz="2000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左</a:t>
            </a:r>
            <a:r>
              <a:rPr lang="en-US" altLang="zh-CN" sz="2000">
                <a:solidFill>
                  <a:srgbClr val="FF0000"/>
                </a:solidFill>
                <a:latin typeface="宋体" charset="-122"/>
              </a:rPr>
              <a:t>)</a:t>
            </a:r>
          </a:p>
          <a:p>
            <a:pPr algn="r"/>
            <a:r>
              <a:rPr lang="zh-CN" altLang="en-US" sz="2000">
                <a:solidFill>
                  <a:srgbClr val="FF0000"/>
                </a:solidFill>
              </a:rPr>
              <a:t>左移补充位</a:t>
            </a:r>
            <a:r>
              <a:rPr lang="en-US" altLang="zh-CN" sz="2000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右</a:t>
            </a:r>
            <a:r>
              <a:rPr lang="en-US" altLang="zh-CN" sz="2000">
                <a:solidFill>
                  <a:srgbClr val="FF0000"/>
                </a:solidFill>
                <a:latin typeface="宋体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宋体" charset="-122"/>
            </a:endParaRPr>
          </a:p>
          <a:p>
            <a:pPr algn="r"/>
            <a:r>
              <a:rPr lang="zh-CN" altLang="en-US" sz="2000">
                <a:solidFill>
                  <a:srgbClr val="FF0000"/>
                </a:solidFill>
              </a:rPr>
              <a:t>功能选择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  <a:p>
            <a:pPr algn="r"/>
            <a:r>
              <a:rPr lang="zh-CN" altLang="en-US" sz="2000">
                <a:solidFill>
                  <a:srgbClr val="FF0000"/>
                </a:solidFill>
              </a:rPr>
              <a:t>功能选择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zh-CN" altLang="en-US" sz="2000">
                <a:solidFill>
                  <a:srgbClr val="FF0000"/>
                </a:solidFill>
              </a:rPr>
              <a:t>复位</a:t>
            </a:r>
            <a:r>
              <a:rPr lang="en-US" altLang="zh-CN" sz="2000">
                <a:solidFill>
                  <a:srgbClr val="FF0000"/>
                </a:solidFill>
              </a:rPr>
              <a:t>/</a:t>
            </a:r>
            <a:r>
              <a:rPr lang="zh-CN" altLang="en-US" sz="2000">
                <a:solidFill>
                  <a:srgbClr val="FF0000"/>
                </a:solidFill>
              </a:rPr>
              <a:t>清零</a:t>
            </a:r>
          </a:p>
          <a:p>
            <a:pPr algn="r"/>
            <a:r>
              <a:rPr lang="zh-CN" altLang="en-US" sz="2000">
                <a:solidFill>
                  <a:srgbClr val="FF0000"/>
                </a:solidFill>
              </a:rPr>
              <a:t>时钟</a:t>
            </a:r>
          </a:p>
        </p:txBody>
      </p:sp>
      <p:sp>
        <p:nvSpPr>
          <p:cNvPr id="1294401" name="AutoShape 65"/>
          <p:cNvSpPr>
            <a:spLocks/>
          </p:cNvSpPr>
          <p:nvPr/>
        </p:nvSpPr>
        <p:spPr bwMode="auto">
          <a:xfrm>
            <a:off x="1690688" y="2276475"/>
            <a:ext cx="287337" cy="1657350"/>
          </a:xfrm>
          <a:prstGeom prst="leftBrace">
            <a:avLst>
              <a:gd name="adj1" fmla="val 48066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94402" name="Text Box 66"/>
          <p:cNvSpPr txBox="1">
            <a:spLocks noChangeArrowheads="1"/>
          </p:cNvSpPr>
          <p:nvPr/>
        </p:nvSpPr>
        <p:spPr bwMode="auto">
          <a:xfrm>
            <a:off x="754063" y="2708275"/>
            <a:ext cx="1008062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8000"/>
                </a:solidFill>
              </a:rPr>
              <a:t>要装载</a:t>
            </a:r>
            <a:br>
              <a:rPr lang="zh-CN" altLang="en-US" sz="2000">
                <a:solidFill>
                  <a:srgbClr val="008000"/>
                </a:solidFill>
              </a:rPr>
            </a:br>
            <a:r>
              <a:rPr lang="zh-CN" altLang="en-US" sz="2000">
                <a:solidFill>
                  <a:srgbClr val="008000"/>
                </a:solidFill>
              </a:rPr>
              <a:t>的数据</a:t>
            </a:r>
          </a:p>
        </p:txBody>
      </p:sp>
      <p:sp>
        <p:nvSpPr>
          <p:cNvPr id="1294403" name="AutoShape 67"/>
          <p:cNvSpPr>
            <a:spLocks/>
          </p:cNvSpPr>
          <p:nvPr/>
        </p:nvSpPr>
        <p:spPr bwMode="auto">
          <a:xfrm>
            <a:off x="5507038" y="2349500"/>
            <a:ext cx="288925" cy="1584325"/>
          </a:xfrm>
          <a:prstGeom prst="rightBrace">
            <a:avLst>
              <a:gd name="adj1" fmla="val 45696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94404" name="Text Box 68"/>
          <p:cNvSpPr txBox="1">
            <a:spLocks noChangeArrowheads="1"/>
          </p:cNvSpPr>
          <p:nvPr/>
        </p:nvSpPr>
        <p:spPr bwMode="auto">
          <a:xfrm>
            <a:off x="5724525" y="2133600"/>
            <a:ext cx="431800" cy="2225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8000"/>
                </a:solidFill>
              </a:rPr>
              <a:t>移位寄存器输出</a:t>
            </a:r>
          </a:p>
        </p:txBody>
      </p:sp>
      <p:sp>
        <p:nvSpPr>
          <p:cNvPr id="1294405" name="Text Box 69"/>
          <p:cNvSpPr txBox="1">
            <a:spLocks noChangeArrowheads="1"/>
          </p:cNvSpPr>
          <p:nvPr/>
        </p:nvSpPr>
        <p:spPr bwMode="auto">
          <a:xfrm>
            <a:off x="4713288" y="4581525"/>
            <a:ext cx="12239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8000"/>
                </a:solidFill>
              </a:rPr>
              <a:t>电源、地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0AD90-2005-4AF1-AF1F-CED799105A62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785225" cy="6192838"/>
          </a:xfrm>
        </p:spPr>
        <p:txBody>
          <a:bodyPr/>
          <a:lstStyle/>
          <a:p>
            <a:pPr marL="534988" indent="-534988">
              <a:buFont typeface="Wingdings" pitchFamily="2" charset="2"/>
              <a:buNone/>
            </a:pPr>
            <a:r>
              <a:rPr kumimoji="1" lang="en-US" altLang="zh-CN" sz="2800" b="1">
                <a:latin typeface="Times New Roman" pitchFamily="18" charset="0"/>
              </a:rPr>
              <a:t>74LS194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  <a:r>
              <a:rPr kumimoji="1" lang="zh-CN" altLang="en-US" sz="2800" b="1">
                <a:solidFill>
                  <a:srgbClr val="CC0099"/>
                </a:solidFill>
                <a:latin typeface="Times New Roman" pitchFamily="18" charset="0"/>
              </a:rPr>
              <a:t>四位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双向</a:t>
            </a:r>
            <a:r>
              <a:rPr kumimoji="1" lang="zh-CN" altLang="en-US" sz="2800" b="1">
                <a:solidFill>
                  <a:srgbClr val="008000"/>
                </a:solidFill>
                <a:latin typeface="Times New Roman" pitchFamily="18" charset="0"/>
              </a:rPr>
              <a:t>通用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移位寄存器</a:t>
            </a:r>
          </a:p>
        </p:txBody>
      </p:sp>
      <p:graphicFrame>
        <p:nvGraphicFramePr>
          <p:cNvPr id="1295367" name="Object 7"/>
          <p:cNvGraphicFramePr>
            <a:graphicFrameLocks noChangeAspect="1"/>
          </p:cNvGraphicFramePr>
          <p:nvPr/>
        </p:nvGraphicFramePr>
        <p:xfrm>
          <a:off x="71438" y="1092200"/>
          <a:ext cx="8964612" cy="536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369" name="Image" r:id="rId3" imgW="20385306" imgH="12195918" progId="">
                  <p:embed/>
                </p:oleObj>
              </mc:Choice>
              <mc:Fallback>
                <p:oleObj name="Image" r:id="rId3" imgW="20385306" imgH="1219591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1092200"/>
                        <a:ext cx="8964612" cy="536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369" name="Text Box 9"/>
          <p:cNvSpPr txBox="1">
            <a:spLocks noChangeArrowheads="1"/>
          </p:cNvSpPr>
          <p:nvPr/>
        </p:nvSpPr>
        <p:spPr bwMode="auto">
          <a:xfrm>
            <a:off x="969963" y="1844675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FF0000"/>
                </a:solidFill>
              </a:rPr>
              <a:t>复位</a:t>
            </a:r>
            <a:r>
              <a:rPr lang="en-US" altLang="zh-CN" sz="2000">
                <a:solidFill>
                  <a:srgbClr val="FF0000"/>
                </a:solidFill>
              </a:rPr>
              <a:t>/</a:t>
            </a:r>
            <a:r>
              <a:rPr lang="zh-CN" altLang="en-US" sz="2000">
                <a:solidFill>
                  <a:srgbClr val="FF0000"/>
                </a:solidFill>
              </a:rPr>
              <a:t>清零</a:t>
            </a:r>
          </a:p>
        </p:txBody>
      </p:sp>
      <p:sp>
        <p:nvSpPr>
          <p:cNvPr id="1295370" name="Text Box 10"/>
          <p:cNvSpPr txBox="1">
            <a:spLocks noChangeArrowheads="1"/>
          </p:cNvSpPr>
          <p:nvPr/>
        </p:nvSpPr>
        <p:spPr bwMode="auto">
          <a:xfrm>
            <a:off x="1187450" y="231140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FF0000"/>
                </a:solidFill>
              </a:rPr>
              <a:t>保持</a:t>
            </a:r>
          </a:p>
        </p:txBody>
      </p:sp>
      <p:sp>
        <p:nvSpPr>
          <p:cNvPr id="1295371" name="Text Box 11"/>
          <p:cNvSpPr txBox="1">
            <a:spLocks noChangeArrowheads="1"/>
          </p:cNvSpPr>
          <p:nvPr/>
        </p:nvSpPr>
        <p:spPr bwMode="auto">
          <a:xfrm>
            <a:off x="755650" y="2636838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FF0000"/>
                </a:solidFill>
              </a:rPr>
              <a:t>右移</a:t>
            </a:r>
          </a:p>
        </p:txBody>
      </p:sp>
      <p:sp>
        <p:nvSpPr>
          <p:cNvPr id="1295372" name="Text Box 12"/>
          <p:cNvSpPr txBox="1">
            <a:spLocks noChangeArrowheads="1"/>
          </p:cNvSpPr>
          <p:nvPr/>
        </p:nvSpPr>
        <p:spPr bwMode="auto">
          <a:xfrm>
            <a:off x="755650" y="3284538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FF0000"/>
                </a:solidFill>
              </a:rPr>
              <a:t>左移</a:t>
            </a:r>
          </a:p>
        </p:txBody>
      </p:sp>
      <p:sp>
        <p:nvSpPr>
          <p:cNvPr id="1295373" name="Text Box 13"/>
          <p:cNvSpPr txBox="1">
            <a:spLocks noChangeArrowheads="1"/>
          </p:cNvSpPr>
          <p:nvPr/>
        </p:nvSpPr>
        <p:spPr bwMode="auto">
          <a:xfrm>
            <a:off x="971550" y="3895725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FF0000"/>
                </a:solidFill>
              </a:rPr>
              <a:t>装载</a:t>
            </a:r>
          </a:p>
        </p:txBody>
      </p:sp>
      <p:sp>
        <p:nvSpPr>
          <p:cNvPr id="1295374" name="Text Box 14"/>
          <p:cNvSpPr txBox="1">
            <a:spLocks noChangeArrowheads="1"/>
          </p:cNvSpPr>
          <p:nvPr/>
        </p:nvSpPr>
        <p:spPr bwMode="auto">
          <a:xfrm>
            <a:off x="3348038" y="2781300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295375" name="Text Box 15"/>
          <p:cNvSpPr txBox="1">
            <a:spLocks noChangeArrowheads="1"/>
          </p:cNvSpPr>
          <p:nvPr/>
        </p:nvSpPr>
        <p:spPr bwMode="auto">
          <a:xfrm>
            <a:off x="3348038" y="3429000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95376" name="Text Box 16"/>
          <p:cNvSpPr txBox="1">
            <a:spLocks noChangeArrowheads="1"/>
          </p:cNvSpPr>
          <p:nvPr/>
        </p:nvSpPr>
        <p:spPr bwMode="auto">
          <a:xfrm>
            <a:off x="4211638" y="2781300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95377" name="Text Box 17"/>
          <p:cNvSpPr txBox="1">
            <a:spLocks noChangeArrowheads="1"/>
          </p:cNvSpPr>
          <p:nvPr/>
        </p:nvSpPr>
        <p:spPr bwMode="auto">
          <a:xfrm>
            <a:off x="4211638" y="3429000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295378" name="Text Box 18"/>
          <p:cNvSpPr txBox="1">
            <a:spLocks noChangeArrowheads="1"/>
          </p:cNvSpPr>
          <p:nvPr/>
        </p:nvSpPr>
        <p:spPr bwMode="auto">
          <a:xfrm>
            <a:off x="4211638" y="3933825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295379" name="Text Box 19"/>
          <p:cNvSpPr txBox="1">
            <a:spLocks noChangeArrowheads="1"/>
          </p:cNvSpPr>
          <p:nvPr/>
        </p:nvSpPr>
        <p:spPr bwMode="auto">
          <a:xfrm>
            <a:off x="3348038" y="3933825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295380" name="Text Box 20"/>
          <p:cNvSpPr txBox="1">
            <a:spLocks noChangeArrowheads="1"/>
          </p:cNvSpPr>
          <p:nvPr/>
        </p:nvSpPr>
        <p:spPr bwMode="auto">
          <a:xfrm>
            <a:off x="3348038" y="2311400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95381" name="Text Box 21"/>
          <p:cNvSpPr txBox="1">
            <a:spLocks noChangeArrowheads="1"/>
          </p:cNvSpPr>
          <p:nvPr/>
        </p:nvSpPr>
        <p:spPr bwMode="auto">
          <a:xfrm>
            <a:off x="4211638" y="2311400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95382" name="Text Box 22"/>
          <p:cNvSpPr txBox="1">
            <a:spLocks noChangeArrowheads="1"/>
          </p:cNvSpPr>
          <p:nvPr/>
        </p:nvSpPr>
        <p:spPr bwMode="auto">
          <a:xfrm>
            <a:off x="34925" y="2924175"/>
            <a:ext cx="17621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高位向低位移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295383" name="Text Box 23"/>
          <p:cNvSpPr txBox="1">
            <a:spLocks noChangeArrowheads="1"/>
          </p:cNvSpPr>
          <p:nvPr/>
        </p:nvSpPr>
        <p:spPr bwMode="auto">
          <a:xfrm>
            <a:off x="34925" y="3573463"/>
            <a:ext cx="17621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低位向高位移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295384" name="Text Box 24"/>
          <p:cNvSpPr txBox="1">
            <a:spLocks noChangeArrowheads="1"/>
          </p:cNvSpPr>
          <p:nvPr/>
        </p:nvSpPr>
        <p:spPr bwMode="auto">
          <a:xfrm>
            <a:off x="2000232" y="4292600"/>
            <a:ext cx="696279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rgbClr val="008000"/>
                </a:solidFill>
              </a:rPr>
              <a:t>注：“左移”、“右移” 以 </a:t>
            </a:r>
            <a:r>
              <a:rPr lang="en-US" altLang="zh-CN" sz="2000" dirty="0">
                <a:solidFill>
                  <a:srgbClr val="008000"/>
                </a:solidFill>
              </a:rPr>
              <a:t>Q3</a:t>
            </a:r>
            <a:r>
              <a:rPr lang="zh-CN" altLang="en-US" sz="2000" dirty="0">
                <a:solidFill>
                  <a:srgbClr val="008000"/>
                </a:solidFill>
              </a:rPr>
              <a:t>、</a:t>
            </a:r>
            <a:r>
              <a:rPr lang="en-US" altLang="zh-CN" sz="2000" dirty="0">
                <a:solidFill>
                  <a:srgbClr val="008000"/>
                </a:solidFill>
              </a:rPr>
              <a:t>Q2</a:t>
            </a:r>
            <a:r>
              <a:rPr lang="zh-CN" altLang="en-US" sz="2000" dirty="0">
                <a:solidFill>
                  <a:srgbClr val="008000"/>
                </a:solidFill>
              </a:rPr>
              <a:t>、</a:t>
            </a:r>
            <a:r>
              <a:rPr lang="en-US" altLang="zh-CN" sz="2000" dirty="0">
                <a:solidFill>
                  <a:srgbClr val="008000"/>
                </a:solidFill>
              </a:rPr>
              <a:t>Q1</a:t>
            </a:r>
            <a:r>
              <a:rPr lang="zh-CN" altLang="en-US" sz="2000" dirty="0">
                <a:solidFill>
                  <a:srgbClr val="008000"/>
                </a:solidFill>
              </a:rPr>
              <a:t>、</a:t>
            </a:r>
            <a:r>
              <a:rPr lang="en-US" altLang="zh-CN" sz="2000" dirty="0">
                <a:solidFill>
                  <a:srgbClr val="008000"/>
                </a:solidFill>
              </a:rPr>
              <a:t>Q0 </a:t>
            </a:r>
            <a:r>
              <a:rPr lang="zh-CN" altLang="en-US" sz="2000" dirty="0">
                <a:solidFill>
                  <a:srgbClr val="008000"/>
                </a:solidFill>
              </a:rPr>
              <a:t>顺序为准。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26C73-281C-4515-B3C3-79B0A0C7F33E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534988" indent="-534988">
              <a:buFont typeface="Wingdings" pitchFamily="2" charset="2"/>
              <a:buNone/>
            </a:pPr>
            <a:r>
              <a:rPr kumimoji="1" lang="en-US" altLang="zh-CN" sz="2800" b="1">
                <a:latin typeface="Times New Roman" pitchFamily="18" charset="0"/>
              </a:rPr>
              <a:t>74LS194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  <a:r>
              <a:rPr kumimoji="1" lang="zh-CN" altLang="en-US" sz="2800" b="1">
                <a:solidFill>
                  <a:srgbClr val="CC0099"/>
                </a:solidFill>
                <a:latin typeface="Times New Roman" pitchFamily="18" charset="0"/>
              </a:rPr>
              <a:t>四位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双向</a:t>
            </a:r>
            <a:r>
              <a:rPr kumimoji="1" lang="zh-CN" altLang="en-US" sz="2800" b="1">
                <a:solidFill>
                  <a:srgbClr val="008000"/>
                </a:solidFill>
                <a:latin typeface="Times New Roman" pitchFamily="18" charset="0"/>
              </a:rPr>
              <a:t>通用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移位寄存器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  <p:graphicFrame>
        <p:nvGraphicFramePr>
          <p:cNvPr id="1296454" name="Group 70"/>
          <p:cNvGraphicFramePr>
            <a:graphicFrameLocks noGrp="1"/>
          </p:cNvGraphicFramePr>
          <p:nvPr/>
        </p:nvGraphicFramePr>
        <p:xfrm>
          <a:off x="1524000" y="2924175"/>
          <a:ext cx="4992688" cy="2740026"/>
        </p:xfrm>
        <a:graphic>
          <a:graphicData uri="http://schemas.openxmlformats.org/drawingml/2006/table">
            <a:tbl>
              <a:tblPr/>
              <a:tblGrid>
                <a:gridCol w="1031875"/>
                <a:gridCol w="936625"/>
                <a:gridCol w="3024188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输出保持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左移（顺时针旋转）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右移（逆时针旋转）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装载（初始化）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6424" name="Text Box 40"/>
          <p:cNvSpPr txBox="1">
            <a:spLocks noChangeArrowheads="1"/>
          </p:cNvSpPr>
          <p:nvPr/>
        </p:nvSpPr>
        <p:spPr bwMode="auto">
          <a:xfrm>
            <a:off x="1476375" y="2324100"/>
            <a:ext cx="5689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表</a:t>
            </a:r>
            <a:r>
              <a:rPr lang="en-US" altLang="zh-CN"/>
              <a:t>8.7  </a:t>
            </a:r>
            <a:r>
              <a:rPr lang="zh-CN" altLang="en-US"/>
              <a:t>脉冲分配器模式控制表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311EB-4A7E-45C4-8CFA-95ACE170C890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  <p:sp>
        <p:nvSpPr>
          <p:cNvPr id="1299459" name="Text Box 3"/>
          <p:cNvSpPr txBox="1">
            <a:spLocks noChangeArrowheads="1"/>
          </p:cNvSpPr>
          <p:nvPr/>
        </p:nvSpPr>
        <p:spPr bwMode="auto">
          <a:xfrm>
            <a:off x="2411413" y="5851525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图</a:t>
            </a:r>
            <a:r>
              <a:rPr kumimoji="1" lang="en-US" altLang="zh-CN">
                <a:solidFill>
                  <a:schemeClr val="bg2"/>
                </a:solidFill>
              </a:rPr>
              <a:t>8.42  2</a:t>
            </a:r>
            <a:r>
              <a:rPr kumimoji="1" lang="zh-CN" altLang="en-US">
                <a:solidFill>
                  <a:schemeClr val="bg2"/>
                </a:solidFill>
              </a:rPr>
              <a:t>相激磁的脉冲分配器电路 </a:t>
            </a:r>
          </a:p>
        </p:txBody>
      </p:sp>
      <p:graphicFrame>
        <p:nvGraphicFramePr>
          <p:cNvPr id="1299461" name="Object 5"/>
          <p:cNvGraphicFramePr>
            <a:graphicFrameLocks noChangeAspect="1"/>
          </p:cNvGraphicFramePr>
          <p:nvPr/>
        </p:nvGraphicFramePr>
        <p:xfrm>
          <a:off x="107950" y="1484313"/>
          <a:ext cx="8964613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463" name="Visio" r:id="rId3" imgW="3694447" imgH="1704838" progId="Visio.Drawing.11">
                  <p:embed/>
                </p:oleObj>
              </mc:Choice>
              <mc:Fallback>
                <p:oleObj name="Visio" r:id="rId3" imgW="3694447" imgH="170483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84313"/>
                        <a:ext cx="8964613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9462" name="Text Box 6"/>
          <p:cNvSpPr txBox="1">
            <a:spLocks noChangeArrowheads="1"/>
          </p:cNvSpPr>
          <p:nvPr/>
        </p:nvSpPr>
        <p:spPr bwMode="auto">
          <a:xfrm>
            <a:off x="3851275" y="2205038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6600"/>
                </a:solidFill>
                <a:latin typeface="Arial" charset="0"/>
              </a:rPr>
              <a:t>S1S0</a:t>
            </a:r>
            <a:r>
              <a:rPr lang="zh-CN" altLang="en-US" sz="2000">
                <a:solidFill>
                  <a:srgbClr val="FF6600"/>
                </a:solidFill>
                <a:latin typeface="Arial" charset="0"/>
              </a:rPr>
              <a:t>＝</a:t>
            </a:r>
            <a:r>
              <a:rPr lang="en-US" altLang="zh-CN" sz="2000">
                <a:solidFill>
                  <a:srgbClr val="FF6600"/>
                </a:solidFill>
                <a:latin typeface="Arial" charset="0"/>
              </a:rPr>
              <a:t>10</a:t>
            </a:r>
          </a:p>
        </p:txBody>
      </p:sp>
      <p:sp>
        <p:nvSpPr>
          <p:cNvPr id="1299463" name="Line 7"/>
          <p:cNvSpPr>
            <a:spLocks noChangeShapeType="1"/>
          </p:cNvSpPr>
          <p:nvPr/>
        </p:nvSpPr>
        <p:spPr bwMode="auto">
          <a:xfrm flipV="1">
            <a:off x="4427538" y="2492375"/>
            <a:ext cx="0" cy="16557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9464" name="Line 8"/>
          <p:cNvSpPr>
            <a:spLocks noChangeShapeType="1"/>
          </p:cNvSpPr>
          <p:nvPr/>
        </p:nvSpPr>
        <p:spPr bwMode="auto">
          <a:xfrm>
            <a:off x="4284663" y="2781300"/>
            <a:ext cx="0" cy="172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9465" name="Text Box 9"/>
          <p:cNvSpPr txBox="1">
            <a:spLocks noChangeArrowheads="1"/>
          </p:cNvSpPr>
          <p:nvPr/>
        </p:nvSpPr>
        <p:spPr bwMode="auto">
          <a:xfrm>
            <a:off x="3203575" y="4437063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6600"/>
                </a:solidFill>
                <a:latin typeface="Arial" charset="0"/>
              </a:rPr>
              <a:t>S1S0</a:t>
            </a:r>
            <a:r>
              <a:rPr lang="zh-CN" altLang="en-US" sz="2000">
                <a:solidFill>
                  <a:srgbClr val="FF6600"/>
                </a:solidFill>
                <a:latin typeface="Arial" charset="0"/>
              </a:rPr>
              <a:t>＝</a:t>
            </a:r>
            <a:r>
              <a:rPr lang="en-US" altLang="zh-CN" sz="2000">
                <a:solidFill>
                  <a:srgbClr val="FF6600"/>
                </a:solidFill>
                <a:latin typeface="Arial" charset="0"/>
              </a:rPr>
              <a:t>01</a:t>
            </a:r>
          </a:p>
        </p:txBody>
      </p:sp>
      <p:sp>
        <p:nvSpPr>
          <p:cNvPr id="1299466" name="AutoShape 10"/>
          <p:cNvSpPr>
            <a:spLocks/>
          </p:cNvSpPr>
          <p:nvPr/>
        </p:nvSpPr>
        <p:spPr bwMode="auto">
          <a:xfrm>
            <a:off x="1619250" y="2781300"/>
            <a:ext cx="215900" cy="1295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99467" name="AutoShape 11"/>
          <p:cNvSpPr>
            <a:spLocks/>
          </p:cNvSpPr>
          <p:nvPr/>
        </p:nvSpPr>
        <p:spPr bwMode="auto">
          <a:xfrm>
            <a:off x="2339975" y="2781300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99468" name="Line 12"/>
          <p:cNvSpPr>
            <a:spLocks noChangeShapeType="1"/>
          </p:cNvSpPr>
          <p:nvPr/>
        </p:nvSpPr>
        <p:spPr bwMode="auto">
          <a:xfrm>
            <a:off x="1908175" y="3429000"/>
            <a:ext cx="3587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9469" name="Text Box 13"/>
          <p:cNvSpPr txBox="1">
            <a:spLocks noChangeArrowheads="1"/>
          </p:cNvSpPr>
          <p:nvPr/>
        </p:nvSpPr>
        <p:spPr bwMode="auto">
          <a:xfrm>
            <a:off x="1690688" y="3429000"/>
            <a:ext cx="865187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6600"/>
                </a:solidFill>
                <a:latin typeface="Arial" charset="0"/>
              </a:rPr>
              <a:t>S1S0</a:t>
            </a:r>
          </a:p>
          <a:p>
            <a:pPr algn="l"/>
            <a:r>
              <a:rPr lang="zh-CN" altLang="en-US" sz="2000">
                <a:solidFill>
                  <a:srgbClr val="FF6600"/>
                </a:solidFill>
                <a:latin typeface="Arial" charset="0"/>
              </a:rPr>
              <a:t>＝</a:t>
            </a:r>
            <a:r>
              <a:rPr lang="en-US" altLang="zh-CN" sz="2000">
                <a:solidFill>
                  <a:srgbClr val="FF6600"/>
                </a:solidFill>
                <a:latin typeface="Arial" charset="0"/>
              </a:rPr>
              <a:t>11</a:t>
            </a:r>
          </a:p>
        </p:txBody>
      </p:sp>
      <p:sp>
        <p:nvSpPr>
          <p:cNvPr id="1299470" name="Text Box 14"/>
          <p:cNvSpPr txBox="1">
            <a:spLocks noChangeArrowheads="1"/>
          </p:cNvSpPr>
          <p:nvPr/>
        </p:nvSpPr>
        <p:spPr bwMode="auto">
          <a:xfrm>
            <a:off x="4211638" y="5070475"/>
            <a:ext cx="45370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CC0099"/>
                </a:solidFill>
                <a:latin typeface="Arial" charset="0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CC0099"/>
                </a:solidFill>
                <a:latin typeface="Arial" charset="0"/>
                <a:ea typeface="黑体" pitchFamily="2" charset="-122"/>
              </a:rPr>
              <a:t>相激磁方式（</a:t>
            </a:r>
            <a:r>
              <a:rPr lang="en-US" altLang="zh-CN" sz="2800">
                <a:solidFill>
                  <a:srgbClr val="CC0099"/>
                </a:solidFill>
                <a:latin typeface="Arial" charset="0"/>
                <a:ea typeface="黑体" pitchFamily="2" charset="-122"/>
              </a:rPr>
              <a:t>4</a:t>
            </a:r>
            <a:r>
              <a:rPr lang="zh-CN" altLang="en-US" sz="2800">
                <a:solidFill>
                  <a:srgbClr val="CC0099"/>
                </a:solidFill>
                <a:latin typeface="Arial" charset="0"/>
                <a:ea typeface="黑体" pitchFamily="2" charset="-122"/>
              </a:rPr>
              <a:t>相双</a:t>
            </a:r>
            <a:r>
              <a:rPr lang="en-US" altLang="zh-CN" sz="2800">
                <a:solidFill>
                  <a:srgbClr val="CC0099"/>
                </a:solidFill>
                <a:latin typeface="Arial" charset="0"/>
                <a:ea typeface="黑体" pitchFamily="2" charset="-122"/>
              </a:rPr>
              <a:t>4</a:t>
            </a:r>
            <a:r>
              <a:rPr lang="zh-CN" altLang="en-US" sz="2800">
                <a:solidFill>
                  <a:srgbClr val="CC0099"/>
                </a:solidFill>
                <a:latin typeface="Arial" charset="0"/>
                <a:ea typeface="黑体" pitchFamily="2" charset="-122"/>
              </a:rPr>
              <a:t>拍）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99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99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99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17F93-34FD-438D-B756-362CB88B400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341438"/>
            <a:ext cx="8497888" cy="5327650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利用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单片机</a:t>
            </a:r>
            <a:r>
              <a:rPr kumimoji="1" lang="zh-CN" altLang="en-US" sz="2800" b="1">
                <a:latin typeface="Times New Roman" pitchFamily="18" charset="0"/>
              </a:rPr>
              <a:t>构成智能脉冲分配器：</a:t>
            </a:r>
          </a:p>
          <a:p>
            <a:pPr marL="355600" indent="-355600"/>
            <a:r>
              <a:rPr kumimoji="1" lang="zh-CN" altLang="en-US" sz="2800" b="1">
                <a:latin typeface="Times New Roman" pitchFamily="18" charset="0"/>
              </a:rPr>
              <a:t>改变延时时间 </a:t>
            </a:r>
            <a:r>
              <a:rPr kumimoji="1" lang="zh-CN" altLang="en-US" sz="2800" b="1">
                <a:latin typeface="+mn-ea"/>
              </a:rPr>
              <a:t>→</a:t>
            </a:r>
            <a:r>
              <a:rPr kumimoji="1" lang="zh-CN" altLang="en-US" sz="2800" b="1">
                <a:latin typeface="Times New Roman" pitchFamily="18" charset="0"/>
              </a:rPr>
              <a:t/>
            </a:r>
            <a:br>
              <a:rPr kumimoji="1" lang="zh-CN" altLang="en-US" sz="2800" b="1">
                <a:latin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</a:rPr>
              <a:t>改变脉冲频率</a:t>
            </a:r>
          </a:p>
          <a:p>
            <a:pPr marL="355600" indent="-355600"/>
            <a:r>
              <a:rPr kumimoji="1" lang="zh-CN" altLang="en-US" sz="2800" b="1">
                <a:latin typeface="Times New Roman" pitchFamily="18" charset="0"/>
              </a:rPr>
              <a:t>利用移位的方法产生脉冲：</a:t>
            </a:r>
          </a:p>
          <a:p>
            <a:pPr marL="901700" lvl="1" indent="-366713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b="1"/>
              <a:t>1</a:t>
            </a:r>
            <a:r>
              <a:rPr kumimoji="1" lang="zh-CN" altLang="en-US" b="1"/>
              <a:t>相激磁：</a:t>
            </a:r>
            <a:br>
              <a:rPr kumimoji="1" lang="zh-CN" altLang="en-US" b="1"/>
            </a:br>
            <a:r>
              <a:rPr kumimoji="1" lang="en-US" altLang="zh-CN" b="1"/>
              <a:t>0001 0001</a:t>
            </a:r>
          </a:p>
          <a:p>
            <a:pPr marL="901700" lvl="1" indent="-366713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b="1"/>
              <a:t>2</a:t>
            </a:r>
            <a:r>
              <a:rPr kumimoji="1" lang="zh-CN" altLang="en-US" b="1"/>
              <a:t>相激磁：</a:t>
            </a:r>
            <a:br>
              <a:rPr kumimoji="1" lang="zh-CN" altLang="en-US" b="1"/>
            </a:br>
            <a:r>
              <a:rPr kumimoji="1" lang="en-US" altLang="zh-CN" b="1"/>
              <a:t>0011 0011</a:t>
            </a:r>
          </a:p>
          <a:p>
            <a:pPr marL="901700" lvl="1" indent="-366713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b="1"/>
              <a:t>1-2</a:t>
            </a:r>
            <a:r>
              <a:rPr kumimoji="1" lang="zh-CN" altLang="en-US" b="1"/>
              <a:t>相激磁：交替移位输出</a:t>
            </a:r>
            <a:br>
              <a:rPr kumimoji="1" lang="zh-CN" altLang="en-US" b="1"/>
            </a:br>
            <a:r>
              <a:rPr kumimoji="1" lang="en-US" altLang="zh-CN" b="1"/>
              <a:t>0001 0001</a:t>
            </a:r>
            <a:br>
              <a:rPr kumimoji="1" lang="en-US" altLang="zh-CN" b="1"/>
            </a:br>
            <a:r>
              <a:rPr kumimoji="1" lang="en-US" altLang="zh-CN" b="1"/>
              <a:t>0011 0011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  <p:sp>
        <p:nvSpPr>
          <p:cNvPr id="1302532" name="Text Box 4"/>
          <p:cNvSpPr txBox="1">
            <a:spLocks noChangeArrowheads="1"/>
          </p:cNvSpPr>
          <p:nvPr/>
        </p:nvSpPr>
        <p:spPr bwMode="auto">
          <a:xfrm>
            <a:off x="5364163" y="4767263"/>
            <a:ext cx="34559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图</a:t>
            </a:r>
            <a:r>
              <a:rPr kumimoji="1" lang="en-US" altLang="zh-CN">
                <a:solidFill>
                  <a:schemeClr val="bg2"/>
                </a:solidFill>
              </a:rPr>
              <a:t>8.43   </a:t>
            </a:r>
            <a:r>
              <a:rPr kumimoji="1" lang="zh-CN" altLang="en-US">
                <a:solidFill>
                  <a:schemeClr val="bg2"/>
                </a:solidFill>
              </a:rPr>
              <a:t>由</a:t>
            </a:r>
            <a:r>
              <a:rPr kumimoji="1" lang="en-US" altLang="zh-CN">
                <a:solidFill>
                  <a:schemeClr val="bg2"/>
                </a:solidFill>
              </a:rPr>
              <a:t>8039</a:t>
            </a:r>
            <a:r>
              <a:rPr kumimoji="1" lang="zh-CN" altLang="en-US">
                <a:solidFill>
                  <a:schemeClr val="bg2"/>
                </a:solidFill>
              </a:rPr>
              <a:t>构成的</a:t>
            </a:r>
            <a:br>
              <a:rPr kumimoji="1" lang="zh-CN" altLang="en-US">
                <a:solidFill>
                  <a:schemeClr val="bg2"/>
                </a:solidFill>
              </a:rPr>
            </a:br>
            <a:r>
              <a:rPr kumimoji="1" lang="zh-CN" altLang="en-US">
                <a:solidFill>
                  <a:schemeClr val="bg2"/>
                </a:solidFill>
              </a:rPr>
              <a:t>              智能脉冲分配器 </a:t>
            </a:r>
          </a:p>
        </p:txBody>
      </p:sp>
      <p:graphicFrame>
        <p:nvGraphicFramePr>
          <p:cNvPr id="1302534" name="Object 6"/>
          <p:cNvGraphicFramePr>
            <a:graphicFrameLocks noChangeAspect="1"/>
          </p:cNvGraphicFramePr>
          <p:nvPr/>
        </p:nvGraphicFramePr>
        <p:xfrm>
          <a:off x="5435600" y="1887538"/>
          <a:ext cx="3413125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36" name="Visio" r:id="rId3" imgW="1252796" imgH="1045749" progId="Visio.Drawing.11">
                  <p:embed/>
                </p:oleObj>
              </mc:Choice>
              <mc:Fallback>
                <p:oleObj name="Visio" r:id="rId3" imgW="1252796" imgH="1045749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887538"/>
                        <a:ext cx="3413125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17F93-34FD-438D-B756-362CB88B400B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341438"/>
            <a:ext cx="8497888" cy="5327650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利用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单片机</a:t>
            </a:r>
            <a:r>
              <a:rPr kumimoji="1" lang="zh-CN" altLang="en-US" sz="2800" b="1">
                <a:latin typeface="Times New Roman" pitchFamily="18" charset="0"/>
              </a:rPr>
              <a:t>构成智能脉冲分配器</a:t>
            </a:r>
            <a:r>
              <a:rPr kumimoji="1" lang="zh-CN" altLang="en-US" sz="2800" b="1" smtClean="0">
                <a:latin typeface="Times New Roman" pitchFamily="18" charset="0"/>
              </a:rPr>
              <a:t>：</a:t>
            </a:r>
            <a:endParaRPr kumimoji="1" lang="en-US" altLang="zh-CN" sz="2800" b="1" smtClean="0">
              <a:latin typeface="Times New Roman" pitchFamily="18" charset="0"/>
            </a:endParaRPr>
          </a:p>
          <a:p>
            <a:pPr marL="355600" indent="-355600">
              <a:buFont typeface="Wingdings" pitchFamily="2" charset="2"/>
              <a:buNone/>
            </a:pPr>
            <a:r>
              <a:rPr kumimoji="1" lang="zh-CN" altLang="en-US" sz="2800" b="1" smtClean="0">
                <a:latin typeface="Times New Roman" pitchFamily="18" charset="0"/>
              </a:rPr>
              <a:t>以“</a:t>
            </a:r>
            <a:r>
              <a:rPr kumimoji="1" lang="en-US" altLang="zh-CN" sz="2800" b="1" smtClean="0">
                <a:latin typeface="Times New Roman" pitchFamily="18" charset="0"/>
              </a:rPr>
              <a:t>8086 CPU </a:t>
            </a:r>
            <a:r>
              <a:rPr kumimoji="1" lang="zh-CN" altLang="en-US" sz="2800" b="1" smtClean="0">
                <a:latin typeface="Times New Roman" pitchFamily="18" charset="0"/>
              </a:rPr>
              <a:t>＋ </a:t>
            </a:r>
            <a:r>
              <a:rPr kumimoji="1" lang="en-US" altLang="zh-CN" sz="2800" b="1" smtClean="0">
                <a:latin typeface="Times New Roman" pitchFamily="18" charset="0"/>
              </a:rPr>
              <a:t>8255</a:t>
            </a:r>
            <a:r>
              <a:rPr kumimoji="1" lang="zh-CN" altLang="en-US" sz="2800" b="1" smtClean="0">
                <a:latin typeface="Times New Roman" pitchFamily="18" charset="0"/>
              </a:rPr>
              <a:t>”为例</a:t>
            </a:r>
            <a:endParaRPr kumimoji="1" lang="en-US" altLang="zh-CN" b="1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0B3C1F-608E-4C16-86C2-461097FED357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499990" y="3183798"/>
            <a:ext cx="2643206" cy="2143140"/>
          </a:xfrm>
        </p:spPr>
        <p:txBody>
          <a:bodyPr/>
          <a:lstStyle/>
          <a:p>
            <a:pPr algn="r"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口：</a:t>
            </a:r>
            <a:endParaRPr lang="en-US" altLang="zh-CN" sz="28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口：</a:t>
            </a:r>
            <a:endParaRPr lang="en-US" altLang="zh-CN" sz="28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口：</a:t>
            </a:r>
            <a:endParaRPr lang="en-US" altLang="zh-CN" sz="28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控制寄存器：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228230" y="548600"/>
            <a:ext cx="576080" cy="115216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驱动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392548" y="422884"/>
            <a:ext cx="1357322" cy="300611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838" y="3399395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cs typeface="Times New Roman" pitchFamily="18" charset="0"/>
              </a:rPr>
              <a:t>8255</a:t>
            </a:r>
            <a:endParaRPr lang="zh-CN" altLang="en-US" baseline="-25000"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6620" y="478791"/>
            <a:ext cx="8572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200"/>
              </a:spcBef>
            </a:pPr>
            <a:r>
              <a:rPr lang="en-US" altLang="zh-CN" sz="1800" smtClean="0">
                <a:cs typeface="Times New Roman" pitchFamily="18" charset="0"/>
              </a:rPr>
              <a:t>PA</a:t>
            </a:r>
            <a:r>
              <a:rPr lang="en-US" altLang="zh-CN" sz="1800" baseline="-25000" smtClean="0">
                <a:cs typeface="Times New Roman" pitchFamily="18" charset="0"/>
              </a:rPr>
              <a:t>0</a:t>
            </a:r>
          </a:p>
          <a:p>
            <a:pPr algn="r">
              <a:spcBef>
                <a:spcPts val="200"/>
              </a:spcBef>
            </a:pPr>
            <a:r>
              <a:rPr lang="en-US" altLang="zh-CN" sz="1800" smtClean="0">
                <a:cs typeface="Times New Roman" pitchFamily="18" charset="0"/>
              </a:rPr>
              <a:t>PA</a:t>
            </a:r>
            <a:r>
              <a:rPr lang="en-US" altLang="zh-CN" sz="1800" baseline="-25000" smtClean="0">
                <a:cs typeface="Times New Roman" pitchFamily="18" charset="0"/>
              </a:rPr>
              <a:t>1</a:t>
            </a:r>
          </a:p>
          <a:p>
            <a:pPr algn="r">
              <a:spcBef>
                <a:spcPts val="200"/>
              </a:spcBef>
            </a:pPr>
            <a:r>
              <a:rPr lang="en-US" altLang="zh-CN" sz="1800" smtClean="0">
                <a:cs typeface="Times New Roman" pitchFamily="18" charset="0"/>
              </a:rPr>
              <a:t>PA</a:t>
            </a:r>
            <a:r>
              <a:rPr lang="en-US" altLang="zh-CN" sz="1800" baseline="-25000" smtClean="0">
                <a:cs typeface="Times New Roman" pitchFamily="18" charset="0"/>
              </a:rPr>
              <a:t>2</a:t>
            </a:r>
          </a:p>
          <a:p>
            <a:pPr algn="r">
              <a:spcBef>
                <a:spcPts val="200"/>
              </a:spcBef>
            </a:pPr>
            <a:r>
              <a:rPr lang="en-US" altLang="zh-CN" sz="1800" smtClean="0">
                <a:cs typeface="Times New Roman" pitchFamily="18" charset="0"/>
              </a:rPr>
              <a:t>PA</a:t>
            </a:r>
            <a:r>
              <a:rPr lang="en-US" altLang="zh-CN" sz="1800" baseline="-25000" smtClean="0">
                <a:cs typeface="Times New Roman" pitchFamily="18" charset="0"/>
              </a:rPr>
              <a:t>3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2548" y="45474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cs typeface="Times New Roman" pitchFamily="18" charset="0"/>
              </a:rPr>
              <a:t>D</a:t>
            </a:r>
            <a:r>
              <a:rPr lang="en-US" altLang="zh-CN" sz="1800" baseline="-25000" smtClean="0">
                <a:cs typeface="Times New Roman" pitchFamily="18" charset="0"/>
              </a:rPr>
              <a:t>0</a:t>
            </a:r>
            <a:r>
              <a:rPr lang="zh-CN" altLang="en-US" sz="1800" smtClean="0">
                <a:cs typeface="Times New Roman" pitchFamily="18" charset="0"/>
              </a:rPr>
              <a:t>～</a:t>
            </a:r>
            <a:r>
              <a:rPr lang="en-US" altLang="zh-CN" sz="1800" smtClean="0">
                <a:cs typeface="Times New Roman" pitchFamily="18" charset="0"/>
              </a:rPr>
              <a:t>D</a:t>
            </a:r>
            <a:r>
              <a:rPr lang="en-US" altLang="zh-CN" sz="1800" baseline="-25000" smtClean="0">
                <a:cs typeface="Times New Roman" pitchFamily="18" charset="0"/>
              </a:rPr>
              <a:t>7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2548" y="9371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cs typeface="Times New Roman" pitchFamily="18" charset="0"/>
              </a:rPr>
              <a:t>RD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2548" y="129435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cs typeface="Times New Roman" pitchFamily="18" charset="0"/>
              </a:rPr>
              <a:t>WR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548" y="1651548"/>
            <a:ext cx="11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cs typeface="Times New Roman" pitchFamily="18" charset="0"/>
              </a:rPr>
              <a:t>RESET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2548" y="19373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cs typeface="Times New Roman" pitchFamily="18" charset="0"/>
              </a:rPr>
              <a:t>A</a:t>
            </a:r>
            <a:r>
              <a:rPr lang="en-US" altLang="zh-CN" sz="1800" baseline="-25000" smtClean="0">
                <a:cs typeface="Times New Roman" pitchFamily="18" charset="0"/>
              </a:rPr>
              <a:t>0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2548" y="222305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cs typeface="Times New Roman" pitchFamily="18" charset="0"/>
              </a:rPr>
              <a:t>A</a:t>
            </a:r>
            <a:r>
              <a:rPr lang="en-US" altLang="zh-CN" sz="1800" baseline="-25000" smtClean="0">
                <a:cs typeface="Times New Roman" pitchFamily="18" charset="0"/>
              </a:rPr>
              <a:t>1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2548" y="298479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cs typeface="Times New Roman" pitchFamily="18" charset="0"/>
              </a:rPr>
              <a:t>CS</a:t>
            </a:r>
            <a:endParaRPr lang="zh-CN" altLang="en-US" sz="1800" baseline="-25000">
              <a:cs typeface="Times New Roman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500562" y="1007520"/>
            <a:ext cx="2926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4482274" y="1364710"/>
            <a:ext cx="38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4491418" y="3047091"/>
            <a:ext cx="2743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82"/>
          <p:cNvSpPr>
            <a:spLocks noChangeArrowheads="1"/>
          </p:cNvSpPr>
          <p:nvPr/>
        </p:nvSpPr>
        <p:spPr bwMode="auto">
          <a:xfrm>
            <a:off x="2806637" y="2850059"/>
            <a:ext cx="1014407" cy="2667231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1" name="Text Box 85"/>
          <p:cNvSpPr txBox="1">
            <a:spLocks noChangeArrowheads="1"/>
          </p:cNvSpPr>
          <p:nvPr/>
        </p:nvSpPr>
        <p:spPr bwMode="auto">
          <a:xfrm>
            <a:off x="2801879" y="5091833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cs typeface="Times New Roman" pitchFamily="18" charset="0"/>
              </a:rPr>
              <a:t>A</a:t>
            </a:r>
            <a:endParaRPr lang="en-US" altLang="zh-CN" sz="1800" baseline="-25000">
              <a:cs typeface="Times New Roman" pitchFamily="18" charset="0"/>
            </a:endParaRPr>
          </a:p>
        </p:txBody>
      </p:sp>
      <p:sp>
        <p:nvSpPr>
          <p:cNvPr id="22" name="Text Box 86"/>
          <p:cNvSpPr txBox="1">
            <a:spLocks noChangeArrowheads="1"/>
          </p:cNvSpPr>
          <p:nvPr/>
        </p:nvSpPr>
        <p:spPr bwMode="auto">
          <a:xfrm>
            <a:off x="2801879" y="4875933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cs typeface="Times New Roman" pitchFamily="18" charset="0"/>
              </a:rPr>
              <a:t>B</a:t>
            </a:r>
            <a:endParaRPr lang="en-US" altLang="zh-CN" sz="1800" baseline="-25000">
              <a:cs typeface="Times New Roman" pitchFamily="18" charset="0"/>
            </a:endParaRPr>
          </a:p>
        </p:txBody>
      </p:sp>
      <p:sp>
        <p:nvSpPr>
          <p:cNvPr id="23" name="Text Box 87"/>
          <p:cNvSpPr txBox="1">
            <a:spLocks noChangeArrowheads="1"/>
          </p:cNvSpPr>
          <p:nvPr/>
        </p:nvSpPr>
        <p:spPr bwMode="auto">
          <a:xfrm>
            <a:off x="2801879" y="4660033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cs typeface="Times New Roman" pitchFamily="18" charset="0"/>
              </a:rPr>
              <a:t>C</a:t>
            </a:r>
            <a:endParaRPr lang="en-US" altLang="zh-CN" sz="1800" baseline="-25000">
              <a:cs typeface="Times New Roman" pitchFamily="18" charset="0"/>
            </a:endParaRPr>
          </a:p>
        </p:txBody>
      </p:sp>
      <p:sp>
        <p:nvSpPr>
          <p:cNvPr id="24" name="Text Box 88"/>
          <p:cNvSpPr txBox="1">
            <a:spLocks noChangeArrowheads="1"/>
          </p:cNvSpPr>
          <p:nvPr/>
        </p:nvSpPr>
        <p:spPr bwMode="auto">
          <a:xfrm>
            <a:off x="2801879" y="2987417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cs typeface="Times New Roman" pitchFamily="18" charset="0"/>
              </a:rPr>
              <a:t>G1</a:t>
            </a:r>
            <a:endParaRPr lang="en-US" altLang="zh-CN" sz="1800" baseline="-25000">
              <a:cs typeface="Times New Roman" pitchFamily="18" charset="0"/>
            </a:endParaRPr>
          </a:p>
        </p:txBody>
      </p:sp>
      <p:sp>
        <p:nvSpPr>
          <p:cNvPr id="25" name="Text Box 89"/>
          <p:cNvSpPr txBox="1">
            <a:spLocks noChangeArrowheads="1"/>
          </p:cNvSpPr>
          <p:nvPr/>
        </p:nvSpPr>
        <p:spPr bwMode="auto">
          <a:xfrm>
            <a:off x="2801879" y="3570159"/>
            <a:ext cx="6477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cs typeface="Times New Roman" pitchFamily="18" charset="0"/>
              </a:rPr>
              <a:t>G2A</a:t>
            </a:r>
            <a:endParaRPr lang="en-US" altLang="zh-CN" sz="1800" baseline="-25000">
              <a:cs typeface="Times New Roman" pitchFamily="18" charset="0"/>
            </a:endParaRPr>
          </a:p>
        </p:txBody>
      </p:sp>
      <p:sp>
        <p:nvSpPr>
          <p:cNvPr id="26" name="Text Box 90"/>
          <p:cNvSpPr txBox="1">
            <a:spLocks noChangeArrowheads="1"/>
          </p:cNvSpPr>
          <p:nvPr/>
        </p:nvSpPr>
        <p:spPr bwMode="auto">
          <a:xfrm>
            <a:off x="2801879" y="4161559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cs typeface="Times New Roman" pitchFamily="18" charset="0"/>
              </a:rPr>
              <a:t>G2B</a:t>
            </a:r>
            <a:endParaRPr lang="en-US" altLang="zh-CN" sz="1800" baseline="-25000">
              <a:cs typeface="Times New Roman" pitchFamily="18" charset="0"/>
            </a:endParaRPr>
          </a:p>
        </p:txBody>
      </p:sp>
      <p:sp>
        <p:nvSpPr>
          <p:cNvPr id="27" name="Line 91"/>
          <p:cNvSpPr>
            <a:spLocks noChangeShapeType="1"/>
          </p:cNvSpPr>
          <p:nvPr/>
        </p:nvSpPr>
        <p:spPr bwMode="auto">
          <a:xfrm>
            <a:off x="2913004" y="3644772"/>
            <a:ext cx="411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8" name="Line 92"/>
          <p:cNvSpPr>
            <a:spLocks noChangeShapeType="1"/>
          </p:cNvSpPr>
          <p:nvPr/>
        </p:nvSpPr>
        <p:spPr bwMode="auto">
          <a:xfrm>
            <a:off x="2913004" y="4234584"/>
            <a:ext cx="411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9" name="Text Box 94"/>
          <p:cNvSpPr txBox="1">
            <a:spLocks noChangeArrowheads="1"/>
          </p:cNvSpPr>
          <p:nvPr/>
        </p:nvSpPr>
        <p:spPr bwMode="auto">
          <a:xfrm>
            <a:off x="3320978" y="2994079"/>
            <a:ext cx="5032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smtClean="0">
                <a:cs typeface="Times New Roman" pitchFamily="18" charset="0"/>
              </a:rPr>
              <a:t>Y0</a:t>
            </a:r>
            <a:endParaRPr lang="en-US" altLang="zh-CN" sz="1800" baseline="-25000">
              <a:cs typeface="Times New Roman" pitchFamily="18" charset="0"/>
            </a:endParaRPr>
          </a:p>
        </p:txBody>
      </p:sp>
      <p:sp>
        <p:nvSpPr>
          <p:cNvPr id="30" name="Line 97"/>
          <p:cNvSpPr>
            <a:spLocks noChangeShapeType="1"/>
          </p:cNvSpPr>
          <p:nvPr/>
        </p:nvSpPr>
        <p:spPr bwMode="auto">
          <a:xfrm>
            <a:off x="3451153" y="3073454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1" name="Line 98"/>
          <p:cNvSpPr>
            <a:spLocks noChangeShapeType="1"/>
          </p:cNvSpPr>
          <p:nvPr/>
        </p:nvSpPr>
        <p:spPr bwMode="auto">
          <a:xfrm>
            <a:off x="3821044" y="3136954"/>
            <a:ext cx="571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2" name="Text Box 104"/>
          <p:cNvSpPr txBox="1">
            <a:spLocks noChangeArrowheads="1"/>
          </p:cNvSpPr>
          <p:nvPr/>
        </p:nvSpPr>
        <p:spPr bwMode="auto">
          <a:xfrm>
            <a:off x="2735199" y="2490009"/>
            <a:ext cx="1157283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cs typeface="Times New Roman" pitchFamily="18" charset="0"/>
              </a:rPr>
              <a:t>74LS138</a:t>
            </a:r>
            <a:endParaRPr lang="en-US" altLang="zh-CN" sz="2000" baseline="-25000">
              <a:cs typeface="Times New Roman" pitchFamily="18" charset="0"/>
            </a:endParaRPr>
          </a:p>
        </p:txBody>
      </p:sp>
      <p:sp>
        <p:nvSpPr>
          <p:cNvPr id="33" name="左右箭头 32"/>
          <p:cNvSpPr/>
          <p:nvPr/>
        </p:nvSpPr>
        <p:spPr bwMode="auto">
          <a:xfrm>
            <a:off x="1249276" y="494322"/>
            <a:ext cx="3106700" cy="285752"/>
          </a:xfrm>
          <a:prstGeom prst="leftRigh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cs typeface="Times New Roman" pitchFamily="18" charset="0"/>
            </a:endParaRPr>
          </a:p>
        </p:txBody>
      </p:sp>
      <p:cxnSp>
        <p:nvCxnSpPr>
          <p:cNvPr id="34" name="直接箭头连接符 33"/>
          <p:cNvCxnSpPr>
            <a:endCxn id="11" idx="1"/>
          </p:cNvCxnSpPr>
          <p:nvPr/>
        </p:nvCxnSpPr>
        <p:spPr bwMode="auto">
          <a:xfrm flipV="1">
            <a:off x="1249276" y="1121834"/>
            <a:ext cx="3143272" cy="11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1249276" y="1480154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1249276" y="1837344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1249276" y="2123096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1249276" y="2408848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1249276" y="4874347"/>
            <a:ext cx="157163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1249276" y="5088661"/>
            <a:ext cx="157163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1249276" y="5302975"/>
            <a:ext cx="157163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1249276" y="4015508"/>
            <a:ext cx="608099" cy="15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1249276" y="4229823"/>
            <a:ext cx="608099" cy="15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V="1">
            <a:off x="1249276" y="4444136"/>
            <a:ext cx="608099" cy="15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flipV="1">
            <a:off x="1249276" y="4658450"/>
            <a:ext cx="608099" cy="15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>
            <a:stCxn id="47" idx="3"/>
          </p:cNvCxnSpPr>
          <p:nvPr/>
        </p:nvCxnSpPr>
        <p:spPr bwMode="auto">
          <a:xfrm>
            <a:off x="2267680" y="4336977"/>
            <a:ext cx="553232" cy="31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1835620" y="3942482"/>
            <a:ext cx="432060" cy="788989"/>
          </a:xfrm>
          <a:prstGeom prst="rect">
            <a:avLst/>
          </a:prstGeom>
          <a:solidFill>
            <a:srgbClr val="99FF66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r>
              <a:rPr lang="en-US" altLang="zh-CN" sz="1800" smtClean="0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lang="en-US" altLang="zh-CN" sz="1800" smtClean="0">
                <a:cs typeface="Times New Roman" pitchFamily="18" charset="0"/>
              </a:rPr>
              <a:t>1</a:t>
            </a:r>
            <a:endParaRPr lang="en-US" altLang="zh-CN" sz="1800"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4008" y="445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D</a:t>
            </a:r>
            <a:r>
              <a:rPr lang="en-US" altLang="zh-CN" sz="1800" baseline="-25000" smtClean="0">
                <a:cs typeface="Times New Roman" pitchFamily="18" charset="0"/>
              </a:rPr>
              <a:t>0</a:t>
            </a:r>
            <a:r>
              <a:rPr lang="zh-CN" altLang="en-US" sz="1800" smtClean="0">
                <a:cs typeface="Times New Roman" pitchFamily="18" charset="0"/>
              </a:rPr>
              <a:t>～</a:t>
            </a:r>
            <a:r>
              <a:rPr lang="en-US" altLang="zh-CN" sz="1800" smtClean="0">
                <a:cs typeface="Times New Roman" pitchFamily="18" charset="0"/>
              </a:rPr>
              <a:t>D</a:t>
            </a:r>
            <a:r>
              <a:rPr lang="en-US" altLang="zh-CN" sz="1800" baseline="-25000" smtClean="0">
                <a:cs typeface="Times New Roman" pitchFamily="18" charset="0"/>
              </a:rPr>
              <a:t>7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6884" y="90865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IOR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6884" y="126584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IOW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1132" y="16578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RESET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844" y="192306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A1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1132" y="222196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A2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322" y="380277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A8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322" y="403537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A7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8322" y="424969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A6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8322" y="446400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A5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322" y="467832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A4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8322" y="490177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A3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8322" y="512523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A0</a:t>
            </a:r>
            <a:endParaRPr lang="zh-CN" altLang="en-US" sz="1800" baseline="-25000">
              <a:cs typeface="Times New Roman" pitchFamily="18" charset="0"/>
            </a:endParaRPr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804074" y="980088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732636" y="1337278"/>
            <a:ext cx="5000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内容占位符 2"/>
          <p:cNvSpPr txBox="1">
            <a:spLocks/>
          </p:cNvSpPr>
          <p:nvPr/>
        </p:nvSpPr>
        <p:spPr bwMode="auto">
          <a:xfrm>
            <a:off x="6928882" y="3183798"/>
            <a:ext cx="171451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FE00H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800" kern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FE02H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FE04H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800" kern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FE06H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sp>
        <p:nvSpPr>
          <p:cNvPr id="64" name="动作按钮: 上一张 63">
            <a:hlinkClick r:id="" action="ppaction://hlinkshowjump?jump=lastslideviewed" highlightClick="1"/>
          </p:cNvPr>
          <p:cNvSpPr/>
          <p:nvPr/>
        </p:nvSpPr>
        <p:spPr bwMode="auto">
          <a:xfrm>
            <a:off x="8100490" y="2473720"/>
            <a:ext cx="503958" cy="523220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4306" y="357366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AEN</a:t>
            </a:r>
            <a:endParaRPr lang="zh-CN" altLang="en-US" sz="1800" baseline="-25000">
              <a:cs typeface="Times New Roman" pitchFamily="18" charset="0"/>
            </a:endParaRPr>
          </a:p>
        </p:txBody>
      </p:sp>
      <p:cxnSp>
        <p:nvCxnSpPr>
          <p:cNvPr id="66" name="直接连接符 65"/>
          <p:cNvCxnSpPr/>
          <p:nvPr/>
        </p:nvCxnSpPr>
        <p:spPr bwMode="auto">
          <a:xfrm>
            <a:off x="1256758" y="3735899"/>
            <a:ext cx="15471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>
            <a:off x="5749328" y="692620"/>
            <a:ext cx="47890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>
            <a:off x="5749328" y="979072"/>
            <a:ext cx="47890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>
            <a:off x="5749328" y="1267112"/>
            <a:ext cx="47890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>
            <a:off x="5749328" y="1555152"/>
            <a:ext cx="47890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7308380" y="404580"/>
            <a:ext cx="1080150" cy="144020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6804310" y="692620"/>
            <a:ext cx="47890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6804310" y="979072"/>
            <a:ext cx="47890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>
            <a:off x="6804310" y="1267112"/>
            <a:ext cx="47890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>
            <a:off x="6804310" y="1555152"/>
            <a:ext cx="47890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6" name="内容占位符 2"/>
          <p:cNvSpPr txBox="1">
            <a:spLocks/>
          </p:cNvSpPr>
          <p:nvPr/>
        </p:nvSpPr>
        <p:spPr bwMode="auto">
          <a:xfrm>
            <a:off x="6948330" y="1866540"/>
            <a:ext cx="1851096" cy="54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步进电机</a:t>
            </a:r>
            <a:endParaRPr kumimoji="0" lang="zh-CN" altLang="en-US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15244" y="476590"/>
            <a:ext cx="8572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200"/>
              </a:spcBef>
            </a:pPr>
            <a:r>
              <a:rPr lang="en-US" altLang="zh-CN" sz="1800" smtClean="0">
                <a:cs typeface="Times New Roman" pitchFamily="18" charset="0"/>
              </a:rPr>
              <a:t>Φ1</a:t>
            </a:r>
            <a:endParaRPr lang="en-US" altLang="zh-CN" sz="1800" baseline="-25000" smtClean="0">
              <a:cs typeface="Times New Roman" pitchFamily="18" charset="0"/>
            </a:endParaRPr>
          </a:p>
          <a:p>
            <a:pPr algn="l">
              <a:spcBef>
                <a:spcPts val="200"/>
              </a:spcBef>
            </a:pPr>
            <a:r>
              <a:rPr lang="en-US" altLang="zh-CN" sz="1800" smtClean="0">
                <a:cs typeface="Times New Roman" pitchFamily="18" charset="0"/>
              </a:rPr>
              <a:t>Φ2</a:t>
            </a:r>
            <a:endParaRPr lang="en-US" altLang="zh-CN" sz="1800" baseline="-25000" smtClean="0">
              <a:cs typeface="Times New Roman" pitchFamily="18" charset="0"/>
            </a:endParaRPr>
          </a:p>
          <a:p>
            <a:pPr algn="l">
              <a:spcBef>
                <a:spcPts val="200"/>
              </a:spcBef>
            </a:pPr>
            <a:r>
              <a:rPr lang="en-US" altLang="zh-CN" sz="1800" smtClean="0">
                <a:cs typeface="Times New Roman" pitchFamily="18" charset="0"/>
              </a:rPr>
              <a:t>Φ3</a:t>
            </a:r>
            <a:endParaRPr lang="en-US" altLang="zh-CN" sz="1800" baseline="-25000" smtClean="0">
              <a:cs typeface="Times New Roman" pitchFamily="18" charset="0"/>
            </a:endParaRPr>
          </a:p>
          <a:p>
            <a:pPr algn="l">
              <a:spcBef>
                <a:spcPts val="200"/>
              </a:spcBef>
            </a:pPr>
            <a:r>
              <a:rPr lang="en-US" altLang="zh-CN" sz="1800" smtClean="0">
                <a:cs typeface="Times New Roman" pitchFamily="18" charset="0"/>
              </a:rPr>
              <a:t>Φ4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78" name="Rectangle 55"/>
          <p:cNvSpPr>
            <a:spLocks noChangeArrowheads="1"/>
          </p:cNvSpPr>
          <p:nvPr/>
        </p:nvSpPr>
        <p:spPr bwMode="auto">
          <a:xfrm>
            <a:off x="1835620" y="2774750"/>
            <a:ext cx="432060" cy="788989"/>
          </a:xfrm>
          <a:prstGeom prst="rect">
            <a:avLst/>
          </a:prstGeom>
          <a:solidFill>
            <a:srgbClr val="99FF66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r>
              <a:rPr lang="en-US" altLang="zh-CN" sz="1800">
                <a:cs typeface="Times New Roman" pitchFamily="18" charset="0"/>
              </a:rPr>
              <a:t>&amp;</a:t>
            </a:r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1227521" y="2846760"/>
            <a:ext cx="608099" cy="15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flipV="1">
            <a:off x="1227521" y="3061075"/>
            <a:ext cx="608099" cy="15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 flipV="1">
            <a:off x="1227521" y="3489702"/>
            <a:ext cx="608099" cy="15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496567" y="263402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A15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6567" y="286663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A14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5470" y="3080945"/>
            <a:ext cx="93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" smtClean="0">
                <a:latin typeface="+mn-ea"/>
                <a:ea typeface="+mn-ea"/>
                <a:cs typeface="Times New Roman" pitchFamily="18" charset="0"/>
              </a:rPr>
              <a:t>… …</a:t>
            </a:r>
            <a:endParaRPr lang="zh-CN" altLang="en-US" sz="180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567" y="32952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cs typeface="Times New Roman" pitchFamily="18" charset="0"/>
              </a:rPr>
              <a:t>A9</a:t>
            </a:r>
            <a:endParaRPr lang="zh-CN" altLang="en-US" sz="1800" baseline="-25000">
              <a:cs typeface="Times New Roman" pitchFamily="18" charset="0"/>
            </a:endParaRPr>
          </a:p>
        </p:txBody>
      </p:sp>
      <p:sp>
        <p:nvSpPr>
          <p:cNvPr id="86" name="Line 98"/>
          <p:cNvSpPr>
            <a:spLocks noChangeShapeType="1"/>
          </p:cNvSpPr>
          <p:nvPr/>
        </p:nvSpPr>
        <p:spPr bwMode="auto">
          <a:xfrm>
            <a:off x="2265264" y="3171641"/>
            <a:ext cx="5516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>
              <a:cs typeface="Times New Roman" pitchFamily="18" charset="0"/>
            </a:endParaRPr>
          </a:p>
        </p:txBody>
      </p:sp>
      <p:graphicFrame>
        <p:nvGraphicFramePr>
          <p:cNvPr id="87" name="Group 124"/>
          <p:cNvGraphicFramePr>
            <a:graphicFrameLocks noGrp="1"/>
          </p:cNvGraphicFramePr>
          <p:nvPr/>
        </p:nvGraphicFramePr>
        <p:xfrm>
          <a:off x="214180" y="5538448"/>
          <a:ext cx="8534400" cy="7924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AutoShape 128"/>
          <p:cNvSpPr>
            <a:spLocks noChangeArrowheads="1"/>
          </p:cNvSpPr>
          <p:nvPr/>
        </p:nvSpPr>
        <p:spPr bwMode="auto">
          <a:xfrm>
            <a:off x="7143666" y="5595592"/>
            <a:ext cx="1028704" cy="785818"/>
          </a:xfrm>
          <a:prstGeom prst="roundRect">
            <a:avLst>
              <a:gd name="adj" fmla="val 28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内容占位符 2"/>
          <p:cNvSpPr txBox="1">
            <a:spLocks/>
          </p:cNvSpPr>
          <p:nvPr/>
        </p:nvSpPr>
        <p:spPr bwMode="auto">
          <a:xfrm>
            <a:off x="5724160" y="1988800"/>
            <a:ext cx="2160300" cy="86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口：</a:t>
            </a: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方式</a:t>
            </a: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，输出</a:t>
            </a: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17F93-34FD-438D-B756-362CB88B400B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268700"/>
            <a:ext cx="8497888" cy="1656230"/>
          </a:xfrm>
        </p:spPr>
        <p:txBody>
          <a:bodyPr/>
          <a:lstStyle/>
          <a:p>
            <a:pPr marL="0" indent="-355600"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利用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单片机</a:t>
            </a:r>
            <a:r>
              <a:rPr kumimoji="1" lang="zh-CN" altLang="en-US" sz="2800" b="1">
                <a:latin typeface="Times New Roman" pitchFamily="18" charset="0"/>
              </a:rPr>
              <a:t>构成智能脉冲分配器</a:t>
            </a:r>
            <a:r>
              <a:rPr kumimoji="1" lang="zh-CN" altLang="en-US" sz="2800" b="1" smtClean="0">
                <a:latin typeface="Times New Roman" pitchFamily="18" charset="0"/>
              </a:rPr>
              <a:t>：</a:t>
            </a:r>
            <a:endParaRPr kumimoji="1" lang="en-US" altLang="zh-CN" sz="2800" b="1" smtClean="0">
              <a:latin typeface="Times New Roman" pitchFamily="18" charset="0"/>
            </a:endParaRPr>
          </a:p>
          <a:p>
            <a:pPr marL="0" indent="-355600"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sz="2800" b="1" smtClean="0">
                <a:latin typeface="Times New Roman" pitchFamily="18" charset="0"/>
              </a:rPr>
              <a:t>以“</a:t>
            </a:r>
            <a:r>
              <a:rPr kumimoji="1" lang="en-US" altLang="zh-CN" sz="2800" b="1" smtClean="0">
                <a:latin typeface="Times New Roman" pitchFamily="18" charset="0"/>
              </a:rPr>
              <a:t>8086 CPU </a:t>
            </a:r>
            <a:r>
              <a:rPr kumimoji="1" lang="zh-CN" altLang="en-US" sz="2800" b="1" smtClean="0">
                <a:latin typeface="Times New Roman" pitchFamily="18" charset="0"/>
              </a:rPr>
              <a:t>＋ </a:t>
            </a:r>
            <a:r>
              <a:rPr kumimoji="1" lang="en-US" altLang="zh-CN" sz="2800" b="1" smtClean="0">
                <a:latin typeface="Times New Roman" pitchFamily="18" charset="0"/>
              </a:rPr>
              <a:t>8255</a:t>
            </a:r>
            <a:r>
              <a:rPr kumimoji="1" lang="zh-CN" altLang="en-US" sz="2800" b="1" smtClean="0">
                <a:latin typeface="Times New Roman" pitchFamily="18" charset="0"/>
              </a:rPr>
              <a:t>”为例</a:t>
            </a:r>
            <a:endParaRPr kumimoji="1" lang="en-US" altLang="zh-CN" sz="2800" b="1" smtClean="0">
              <a:latin typeface="Times New Roman" pitchFamily="18" charset="0"/>
            </a:endParaRPr>
          </a:p>
          <a:p>
            <a:pPr marL="0" indent="-355600"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</a:rPr>
              <a:t>相激励控制程序：</a:t>
            </a:r>
            <a:endParaRPr kumimoji="1" lang="en-US" altLang="zh-CN" b="1">
              <a:solidFill>
                <a:srgbClr val="0000FF"/>
              </a:solidFill>
            </a:endParaRP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440" y="2924930"/>
            <a:ext cx="7849090" cy="2376330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MOV  DX,0FE00H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MOV  AL,00010001B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NEXT: OUT  DX,AL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CALL DELAY   </a:t>
            </a:r>
            <a:r>
              <a:rPr kumimoji="1" lang="en-US" altLang="zh-CN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1" lang="zh-CN" altLang="en-US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改变延时时间即可改变转速</a:t>
            </a:r>
            <a:endParaRPr kumimoji="1" lang="en-US" altLang="zh-CN" kern="0" smtClean="0">
              <a:solidFill>
                <a:srgbClr val="3366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ROL  AL,1    </a:t>
            </a:r>
            <a:r>
              <a:rPr kumimoji="1" lang="en-US" altLang="zh-CN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;ROL</a:t>
            </a:r>
            <a:r>
              <a:rPr kumimoji="1" lang="zh-CN" altLang="en-US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正转；</a:t>
            </a:r>
            <a:r>
              <a:rPr kumimoji="1" lang="en-US" altLang="zh-CN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ROR</a:t>
            </a:r>
            <a:r>
              <a:rPr kumimoji="1" lang="zh-CN" altLang="en-US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反转</a:t>
            </a:r>
            <a:endParaRPr kumimoji="1" lang="en-US" altLang="zh-CN" kern="0" smtClean="0">
              <a:solidFill>
                <a:srgbClr val="3366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JMP  NEXT</a:t>
            </a:r>
            <a:endParaRPr kumimoji="1" lang="en-US" altLang="zh-CN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动作按钮: 信息 5">
            <a:hlinkClick r:id="rId2" action="ppaction://hlinksldjump" highlightClick="1"/>
          </p:cNvPr>
          <p:cNvSpPr/>
          <p:nvPr/>
        </p:nvSpPr>
        <p:spPr bwMode="auto">
          <a:xfrm>
            <a:off x="7884460" y="2204830"/>
            <a:ext cx="504070" cy="50407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17F93-34FD-438D-B756-362CB88B400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268700"/>
            <a:ext cx="8497888" cy="1656230"/>
          </a:xfrm>
        </p:spPr>
        <p:txBody>
          <a:bodyPr/>
          <a:lstStyle/>
          <a:p>
            <a:pPr marL="0" indent="-355600"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利用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单片机</a:t>
            </a:r>
            <a:r>
              <a:rPr kumimoji="1" lang="zh-CN" altLang="en-US" sz="2800" b="1">
                <a:latin typeface="Times New Roman" pitchFamily="18" charset="0"/>
              </a:rPr>
              <a:t>构成智能脉冲分配器</a:t>
            </a:r>
            <a:r>
              <a:rPr kumimoji="1" lang="zh-CN" altLang="en-US" sz="2800" b="1" smtClean="0">
                <a:latin typeface="Times New Roman" pitchFamily="18" charset="0"/>
              </a:rPr>
              <a:t>：</a:t>
            </a:r>
            <a:endParaRPr kumimoji="1" lang="en-US" altLang="zh-CN" sz="2800" b="1" smtClean="0">
              <a:latin typeface="Times New Roman" pitchFamily="18" charset="0"/>
            </a:endParaRPr>
          </a:p>
          <a:p>
            <a:pPr marL="0" indent="-355600"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sz="2800" b="1" smtClean="0">
                <a:latin typeface="Times New Roman" pitchFamily="18" charset="0"/>
              </a:rPr>
              <a:t>以“</a:t>
            </a:r>
            <a:r>
              <a:rPr kumimoji="1" lang="en-US" altLang="zh-CN" sz="2800" b="1" smtClean="0">
                <a:latin typeface="Times New Roman" pitchFamily="18" charset="0"/>
              </a:rPr>
              <a:t>8086 CPU </a:t>
            </a:r>
            <a:r>
              <a:rPr kumimoji="1" lang="zh-CN" altLang="en-US" sz="2800" b="1" smtClean="0">
                <a:latin typeface="Times New Roman" pitchFamily="18" charset="0"/>
              </a:rPr>
              <a:t>＋ </a:t>
            </a:r>
            <a:r>
              <a:rPr kumimoji="1" lang="en-US" altLang="zh-CN" sz="2800" b="1" smtClean="0">
                <a:latin typeface="Times New Roman" pitchFamily="18" charset="0"/>
              </a:rPr>
              <a:t>8255</a:t>
            </a:r>
            <a:r>
              <a:rPr kumimoji="1" lang="zh-CN" altLang="en-US" sz="2800" b="1" smtClean="0">
                <a:latin typeface="Times New Roman" pitchFamily="18" charset="0"/>
              </a:rPr>
              <a:t>”为例</a:t>
            </a:r>
            <a:endParaRPr kumimoji="1" lang="en-US" altLang="zh-CN" sz="2800" b="1" smtClean="0">
              <a:latin typeface="Times New Roman" pitchFamily="18" charset="0"/>
            </a:endParaRPr>
          </a:p>
          <a:p>
            <a:pPr marL="0" indent="-355600"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</a:rPr>
              <a:t>相激励控制程序：</a:t>
            </a:r>
            <a:endParaRPr kumimoji="1" lang="en-US" altLang="zh-CN" b="1">
              <a:solidFill>
                <a:srgbClr val="0000FF"/>
              </a:solidFill>
            </a:endParaRP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440" y="2924930"/>
            <a:ext cx="7849090" cy="2376330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MOV  DX,0FE00H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MOV  AL,00110011B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NEXT: OUT  DX,AL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CALL DELAY   </a:t>
            </a:r>
            <a:r>
              <a:rPr kumimoji="1" lang="en-US" altLang="zh-CN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1" lang="zh-CN" altLang="en-US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改变延时时间即可改变转速</a:t>
            </a:r>
            <a:endParaRPr kumimoji="1" lang="en-US" altLang="zh-CN" kern="0" smtClean="0">
              <a:solidFill>
                <a:srgbClr val="3366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ROL  AL,1    </a:t>
            </a:r>
            <a:r>
              <a:rPr kumimoji="1" lang="en-US" altLang="zh-CN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;ROL</a:t>
            </a:r>
            <a:r>
              <a:rPr kumimoji="1" lang="zh-CN" altLang="en-US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正转；</a:t>
            </a:r>
            <a:r>
              <a:rPr kumimoji="1" lang="en-US" altLang="zh-CN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ROR</a:t>
            </a:r>
            <a:r>
              <a:rPr kumimoji="1" lang="zh-CN" altLang="en-US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反转</a:t>
            </a:r>
            <a:endParaRPr kumimoji="1" lang="en-US" altLang="zh-CN" kern="0" smtClean="0">
              <a:solidFill>
                <a:srgbClr val="3366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kern="0" smtClean="0">
                <a:latin typeface="Courier New" pitchFamily="49" charset="0"/>
                <a:ea typeface="+mn-ea"/>
                <a:cs typeface="Courier New" pitchFamily="49" charset="0"/>
              </a:rPr>
              <a:t>      JMP  NEXT</a:t>
            </a:r>
            <a:endParaRPr kumimoji="1" lang="en-US" altLang="zh-CN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动作按钮: 信息 5">
            <a:hlinkClick r:id="rId2" action="ppaction://hlinksldjump" highlightClick="1"/>
          </p:cNvPr>
          <p:cNvSpPr/>
          <p:nvPr/>
        </p:nvSpPr>
        <p:spPr bwMode="auto">
          <a:xfrm>
            <a:off x="7884460" y="2204830"/>
            <a:ext cx="504070" cy="50407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17F93-34FD-438D-B756-362CB88B400B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268700"/>
            <a:ext cx="8497888" cy="1656230"/>
          </a:xfrm>
        </p:spPr>
        <p:txBody>
          <a:bodyPr/>
          <a:lstStyle/>
          <a:p>
            <a:pPr marL="0" indent="-355600"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利用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单片机</a:t>
            </a:r>
            <a:r>
              <a:rPr kumimoji="1" lang="zh-CN" altLang="en-US" sz="2800" b="1">
                <a:latin typeface="Times New Roman" pitchFamily="18" charset="0"/>
              </a:rPr>
              <a:t>构成智能脉冲分配器</a:t>
            </a:r>
            <a:r>
              <a:rPr kumimoji="1" lang="zh-CN" altLang="en-US" sz="2800" b="1" smtClean="0">
                <a:latin typeface="Times New Roman" pitchFamily="18" charset="0"/>
              </a:rPr>
              <a:t>：</a:t>
            </a:r>
            <a:endParaRPr kumimoji="1" lang="en-US" altLang="zh-CN" sz="2800" b="1" smtClean="0">
              <a:latin typeface="Times New Roman" pitchFamily="18" charset="0"/>
            </a:endParaRPr>
          </a:p>
          <a:p>
            <a:pPr marL="0" indent="-355600"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sz="2800" b="1" smtClean="0">
                <a:latin typeface="Times New Roman" pitchFamily="18" charset="0"/>
              </a:rPr>
              <a:t>以“</a:t>
            </a:r>
            <a:r>
              <a:rPr kumimoji="1" lang="en-US" altLang="zh-CN" sz="2800" b="1" smtClean="0">
                <a:latin typeface="Times New Roman" pitchFamily="18" charset="0"/>
              </a:rPr>
              <a:t>8086 CPU </a:t>
            </a:r>
            <a:r>
              <a:rPr kumimoji="1" lang="zh-CN" altLang="en-US" sz="2800" b="1" smtClean="0">
                <a:latin typeface="Times New Roman" pitchFamily="18" charset="0"/>
              </a:rPr>
              <a:t>＋ </a:t>
            </a:r>
            <a:r>
              <a:rPr kumimoji="1" lang="en-US" altLang="zh-CN" sz="2800" b="1" smtClean="0">
                <a:latin typeface="Times New Roman" pitchFamily="18" charset="0"/>
              </a:rPr>
              <a:t>8255</a:t>
            </a:r>
            <a:r>
              <a:rPr kumimoji="1" lang="zh-CN" altLang="en-US" sz="2800" b="1" smtClean="0">
                <a:latin typeface="Times New Roman" pitchFamily="18" charset="0"/>
              </a:rPr>
              <a:t>”为例</a:t>
            </a:r>
            <a:endParaRPr kumimoji="1" lang="en-US" altLang="zh-CN" sz="2800" b="1" smtClean="0">
              <a:latin typeface="Times New Roman" pitchFamily="18" charset="0"/>
            </a:endParaRPr>
          </a:p>
          <a:p>
            <a:pPr marL="0" indent="-355600">
              <a:spcBef>
                <a:spcPts val="300"/>
              </a:spcBef>
              <a:buFont typeface="Wingdings" pitchFamily="2" charset="2"/>
              <a:buNone/>
            </a:pPr>
            <a:r>
              <a:rPr kumimoji="1"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1-2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</a:rPr>
              <a:t>相激励控制程序：</a:t>
            </a:r>
            <a:endParaRPr kumimoji="1" lang="en-US" altLang="zh-CN" b="1">
              <a:solidFill>
                <a:srgbClr val="0000FF"/>
              </a:solidFill>
            </a:endParaRP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440" y="2708900"/>
            <a:ext cx="6768940" cy="3744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MOV  DX,0FE00H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MOV  BL,00010001B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MOV  BH,00110011B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NEXT: MOV  AL,BL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OUT  DX,AL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CALL DELAY   </a:t>
            </a:r>
            <a:r>
              <a:rPr kumimoji="1" lang="en-US" altLang="zh-CN" sz="2000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1" lang="zh-CN" altLang="en-US" sz="2000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改变延时时间即可改变转速</a:t>
            </a:r>
            <a:endParaRPr kumimoji="1" lang="en-US" altLang="zh-CN" sz="2000" kern="0" smtClean="0">
              <a:solidFill>
                <a:srgbClr val="3366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ROL  BL,1    </a:t>
            </a:r>
            <a:r>
              <a:rPr kumimoji="1" lang="en-US" altLang="zh-CN" sz="2000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;ROL</a:t>
            </a:r>
            <a:r>
              <a:rPr kumimoji="1" lang="zh-CN" altLang="en-US" sz="2000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正转；</a:t>
            </a:r>
            <a:r>
              <a:rPr kumimoji="1" lang="en-US" altLang="zh-CN" sz="2000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ROR</a:t>
            </a:r>
            <a:r>
              <a:rPr kumimoji="1" lang="zh-CN" altLang="en-US" sz="2000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反转</a:t>
            </a:r>
            <a:endParaRPr kumimoji="1" lang="en-US" altLang="zh-CN" sz="2000" kern="0" smtClean="0">
              <a:solidFill>
                <a:srgbClr val="3366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MOV  AL,BH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OUT  DX,AL</a:t>
            </a: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CALL DELAY</a:t>
            </a:r>
            <a:r>
              <a:rPr kumimoji="1" lang="en-US" altLang="zh-CN" sz="2000" kern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1" lang="en-US" altLang="zh-CN" sz="2000" kern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kumimoji="1" lang="zh-CN" altLang="en-US" sz="2000" kern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改变延时时间即可改变转速</a:t>
            </a:r>
            <a:endParaRPr kumimoji="1" lang="en-US" altLang="zh-CN" sz="2000" kern="0" smtClean="0">
              <a:solidFill>
                <a:srgbClr val="3366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ROL  BH,1    </a:t>
            </a:r>
            <a:r>
              <a:rPr kumimoji="1" lang="en-US" altLang="zh-CN" sz="2000" kern="0" smtClean="0">
                <a:solidFill>
                  <a:srgbClr val="3366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1" lang="en-US" altLang="zh-CN" sz="2000" kern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ROL</a:t>
            </a:r>
            <a:r>
              <a:rPr kumimoji="1" lang="zh-CN" altLang="en-US" sz="2000" kern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正转；</a:t>
            </a:r>
            <a:r>
              <a:rPr kumimoji="1" lang="en-US" altLang="zh-CN" sz="2000" kern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ROR</a:t>
            </a:r>
            <a:r>
              <a:rPr kumimoji="1" lang="zh-CN" altLang="en-US" sz="2000" kern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反转</a:t>
            </a:r>
            <a:endParaRPr kumimoji="1" lang="en-US" altLang="zh-CN" sz="2000" kern="0" smtClean="0">
              <a:solidFill>
                <a:srgbClr val="3366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indent="-35560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1"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      JMP  NEXT</a:t>
            </a:r>
            <a:endParaRPr kumimoji="1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动作按钮: 信息 5">
            <a:hlinkClick r:id="rId2" action="ppaction://hlinksldjump" highlightClick="1"/>
          </p:cNvPr>
          <p:cNvSpPr/>
          <p:nvPr/>
        </p:nvSpPr>
        <p:spPr bwMode="auto">
          <a:xfrm>
            <a:off x="7884460" y="2204830"/>
            <a:ext cx="504070" cy="50407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403560" y="3645030"/>
            <a:ext cx="1872260" cy="1224170"/>
          </a:xfrm>
          <a:prstGeom prst="roundRect">
            <a:avLst>
              <a:gd name="adj" fmla="val 12273"/>
            </a:avLst>
          </a:prstGeom>
          <a:noFill/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03560" y="4869200"/>
            <a:ext cx="1872260" cy="1224170"/>
          </a:xfrm>
          <a:prstGeom prst="roundRect">
            <a:avLst>
              <a:gd name="adj" fmla="val 12273"/>
            </a:avLst>
          </a:prstGeom>
          <a:noFill/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D79041-11CA-45B7-BBA1-52E9779FDD03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236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355600" indent="-355600">
              <a:spcAft>
                <a:spcPct val="10000"/>
              </a:spcAft>
            </a:pPr>
            <a:r>
              <a:rPr lang="zh-CN" altLang="en-US" sz="2800" b="1"/>
              <a:t>特点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/>
              <a:t>来一个脉冲，转一个步距角。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/>
              <a:t>控制脉冲频率，可控制电机转速。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/>
              <a:t>改变线圈的通电顺序，即可改变旋转方向。</a:t>
            </a:r>
          </a:p>
          <a:p>
            <a:pPr marL="355600" indent="-355600">
              <a:spcAft>
                <a:spcPct val="10000"/>
              </a:spcAft>
            </a:pPr>
            <a:r>
              <a:rPr lang="zh-CN" altLang="en-US" sz="2800" b="1"/>
              <a:t>种类：励磁式、反应式（磁阻式）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>
                <a:solidFill>
                  <a:srgbClr val="FF0000"/>
                </a:solidFill>
              </a:rPr>
              <a:t>励磁式</a:t>
            </a:r>
            <a:r>
              <a:rPr lang="zh-CN" altLang="en-US" sz="2400" b="1"/>
              <a:t>步进电机：转子上有励磁线圈。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>
                <a:solidFill>
                  <a:srgbClr val="FF0000"/>
                </a:solidFill>
              </a:rPr>
              <a:t>反应式</a:t>
            </a:r>
            <a:r>
              <a:rPr lang="zh-CN" altLang="en-US" sz="2400" b="1"/>
              <a:t>步进电机：</a:t>
            </a:r>
            <a:r>
              <a:rPr lang="zh-CN" altLang="en-US" sz="2400" b="1">
                <a:solidFill>
                  <a:srgbClr val="FF0000"/>
                </a:solidFill>
              </a:rPr>
              <a:t>转子</a:t>
            </a:r>
            <a:r>
              <a:rPr lang="zh-CN" altLang="en-US" sz="2400" b="1"/>
              <a:t>上</a:t>
            </a:r>
            <a:r>
              <a:rPr lang="zh-CN" altLang="en-US" sz="2400" b="1">
                <a:solidFill>
                  <a:srgbClr val="FF0000"/>
                </a:solidFill>
              </a:rPr>
              <a:t>没有励磁线圈</a:t>
            </a:r>
            <a:r>
              <a:rPr lang="zh-CN" altLang="en-US" sz="2400" b="1"/>
              <a:t>，应用广泛。</a:t>
            </a:r>
          </a:p>
          <a:p>
            <a:pPr marL="355600" indent="-355600">
              <a:spcAft>
                <a:spcPct val="10000"/>
              </a:spcAft>
            </a:pPr>
            <a:r>
              <a:rPr lang="zh-CN" altLang="en-US" sz="2800" b="1"/>
              <a:t>应用：</a:t>
            </a:r>
          </a:p>
          <a:p>
            <a:pPr marL="901700" lvl="1" indent="-366713">
              <a:spcAft>
                <a:spcPct val="10000"/>
              </a:spcAft>
            </a:pPr>
            <a:r>
              <a:rPr lang="zh-CN" altLang="en-US" sz="2400" b="1"/>
              <a:t>非常广泛。如：在数控机床、打印机、绘图仪、扫描仪、磁盘驱动器等设备中都得到应用。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一、步进电机的基本工作原理 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概述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69CBF5-357B-44D6-AAC6-B086260E37AD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341438"/>
            <a:ext cx="8497888" cy="5327650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利用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专用</a:t>
            </a:r>
            <a:r>
              <a:rPr kumimoji="1" lang="en-US" altLang="zh-CN" sz="2800" b="1">
                <a:solidFill>
                  <a:srgbClr val="FF0000"/>
                </a:solidFill>
                <a:ea typeface="黑体" pitchFamily="2" charset="-122"/>
              </a:rPr>
              <a:t>IC</a:t>
            </a:r>
            <a:r>
              <a:rPr kumimoji="1" lang="zh-CN" altLang="en-US" sz="2800" b="1">
                <a:latin typeface="Times New Roman" pitchFamily="18" charset="0"/>
              </a:rPr>
              <a:t>构成脉冲分配器：</a:t>
            </a:r>
            <a:r>
              <a:rPr kumimoji="1" lang="en-US" altLang="zh-CN" sz="2800" b="1">
                <a:latin typeface="Times New Roman" pitchFamily="18" charset="0"/>
              </a:rPr>
              <a:t>TD62803P</a:t>
            </a:r>
          </a:p>
          <a:p>
            <a:pPr marL="355600" indent="-355600"/>
            <a:endParaRPr kumimoji="1" lang="en-US" altLang="zh-CN" b="1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（一）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脉冲分配器</a:t>
            </a:r>
          </a:p>
        </p:txBody>
      </p:sp>
      <p:sp>
        <p:nvSpPr>
          <p:cNvPr id="1303558" name="Text Box 6"/>
          <p:cNvSpPr txBox="1">
            <a:spLocks noChangeArrowheads="1"/>
          </p:cNvSpPr>
          <p:nvPr/>
        </p:nvSpPr>
        <p:spPr bwMode="auto">
          <a:xfrm>
            <a:off x="1655763" y="5492750"/>
            <a:ext cx="590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图</a:t>
            </a:r>
            <a:r>
              <a:rPr kumimoji="1" lang="en-US" altLang="zh-CN">
                <a:solidFill>
                  <a:schemeClr val="bg2"/>
                </a:solidFill>
              </a:rPr>
              <a:t>8.44  </a:t>
            </a:r>
            <a:r>
              <a:rPr kumimoji="1" lang="zh-CN" altLang="en-US">
                <a:solidFill>
                  <a:schemeClr val="bg2"/>
                </a:solidFill>
              </a:rPr>
              <a:t>脉冲分配器 </a:t>
            </a:r>
            <a:r>
              <a:rPr kumimoji="1" lang="en-US" altLang="zh-CN">
                <a:solidFill>
                  <a:schemeClr val="bg2"/>
                </a:solidFill>
              </a:rPr>
              <a:t>TD62803P </a:t>
            </a:r>
            <a:r>
              <a:rPr kumimoji="1" lang="zh-CN" altLang="en-US">
                <a:solidFill>
                  <a:schemeClr val="bg2"/>
                </a:solidFill>
              </a:rPr>
              <a:t>引脚定义  </a:t>
            </a:r>
          </a:p>
        </p:txBody>
      </p:sp>
      <p:graphicFrame>
        <p:nvGraphicFramePr>
          <p:cNvPr id="1303559" name="Object 7"/>
          <p:cNvGraphicFramePr>
            <a:graphicFrameLocks noChangeAspect="1"/>
          </p:cNvGraphicFramePr>
          <p:nvPr/>
        </p:nvGraphicFramePr>
        <p:xfrm>
          <a:off x="1871663" y="2205038"/>
          <a:ext cx="5105400" cy="317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61" name="Visio" r:id="rId3" imgW="2081129" imgH="1293673" progId="Visio.Drawing.11">
                  <p:embed/>
                </p:oleObj>
              </mc:Choice>
              <mc:Fallback>
                <p:oleObj name="Visio" r:id="rId3" imgW="2081129" imgH="1293673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205038"/>
                        <a:ext cx="5105400" cy="317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60" name="Text Box 8"/>
          <p:cNvSpPr txBox="1">
            <a:spLocks noChangeArrowheads="1"/>
          </p:cNvSpPr>
          <p:nvPr/>
        </p:nvSpPr>
        <p:spPr bwMode="auto">
          <a:xfrm>
            <a:off x="142875" y="2395538"/>
            <a:ext cx="15128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正转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zh-CN" altLang="en-US">
                <a:solidFill>
                  <a:srgbClr val="0000FF"/>
                </a:solidFill>
              </a:rPr>
              <a:t>反转</a:t>
            </a:r>
          </a:p>
        </p:txBody>
      </p:sp>
      <p:sp>
        <p:nvSpPr>
          <p:cNvPr id="1303561" name="AutoShape 9"/>
          <p:cNvSpPr>
            <a:spLocks/>
          </p:cNvSpPr>
          <p:nvPr/>
        </p:nvSpPr>
        <p:spPr bwMode="auto">
          <a:xfrm>
            <a:off x="2519363" y="2852738"/>
            <a:ext cx="215900" cy="6477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62" name="Text Box 10"/>
          <p:cNvSpPr txBox="1">
            <a:spLocks noChangeArrowheads="1"/>
          </p:cNvSpPr>
          <p:nvPr/>
        </p:nvSpPr>
        <p:spPr bwMode="auto">
          <a:xfrm>
            <a:off x="71438" y="2924175"/>
            <a:ext cx="21605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</a:rPr>
              <a:t>激磁方式控制</a:t>
            </a:r>
          </a:p>
        </p:txBody>
      </p:sp>
      <p:sp>
        <p:nvSpPr>
          <p:cNvPr id="1303563" name="Text Box 11"/>
          <p:cNvSpPr txBox="1">
            <a:spLocks noChangeArrowheads="1"/>
          </p:cNvSpPr>
          <p:nvPr/>
        </p:nvSpPr>
        <p:spPr bwMode="auto">
          <a:xfrm>
            <a:off x="358775" y="3429000"/>
            <a:ext cx="17287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3</a:t>
            </a:r>
            <a:r>
              <a:rPr lang="zh-CN" altLang="en-US">
                <a:solidFill>
                  <a:srgbClr val="008000"/>
                </a:solidFill>
              </a:rPr>
              <a:t>相</a:t>
            </a:r>
            <a:r>
              <a:rPr lang="en-US" altLang="zh-CN">
                <a:solidFill>
                  <a:srgbClr val="008000"/>
                </a:solidFill>
              </a:rPr>
              <a:t>/4</a:t>
            </a:r>
            <a:r>
              <a:rPr lang="zh-CN" altLang="en-US">
                <a:solidFill>
                  <a:srgbClr val="008000"/>
                </a:solidFill>
              </a:rPr>
              <a:t>相</a:t>
            </a:r>
          </a:p>
        </p:txBody>
      </p:sp>
      <p:sp>
        <p:nvSpPr>
          <p:cNvPr id="1303564" name="Line 12"/>
          <p:cNvSpPr>
            <a:spLocks noChangeShapeType="1"/>
          </p:cNvSpPr>
          <p:nvPr/>
        </p:nvSpPr>
        <p:spPr bwMode="auto">
          <a:xfrm>
            <a:off x="2087563" y="3716338"/>
            <a:ext cx="5048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65" name="Line 13"/>
          <p:cNvSpPr>
            <a:spLocks noChangeShapeType="1"/>
          </p:cNvSpPr>
          <p:nvPr/>
        </p:nvSpPr>
        <p:spPr bwMode="auto">
          <a:xfrm>
            <a:off x="1582738" y="2636838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66" name="Line 14"/>
          <p:cNvSpPr>
            <a:spLocks noChangeShapeType="1"/>
          </p:cNvSpPr>
          <p:nvPr/>
        </p:nvSpPr>
        <p:spPr bwMode="auto">
          <a:xfrm>
            <a:off x="2087563" y="3141663"/>
            <a:ext cx="3603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67" name="Text Box 15"/>
          <p:cNvSpPr txBox="1">
            <a:spLocks noChangeArrowheads="1"/>
          </p:cNvSpPr>
          <p:nvPr/>
        </p:nvSpPr>
        <p:spPr bwMode="auto">
          <a:xfrm>
            <a:off x="71438" y="3789363"/>
            <a:ext cx="21605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初始状态检出</a:t>
            </a:r>
          </a:p>
        </p:txBody>
      </p:sp>
      <p:sp>
        <p:nvSpPr>
          <p:cNvPr id="1303568" name="Line 16"/>
          <p:cNvSpPr>
            <a:spLocks noChangeShapeType="1"/>
          </p:cNvSpPr>
          <p:nvPr/>
        </p:nvSpPr>
        <p:spPr bwMode="auto">
          <a:xfrm flipH="1">
            <a:off x="2087563" y="4018152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69" name="Line 17"/>
          <p:cNvSpPr>
            <a:spLocks noChangeShapeType="1"/>
          </p:cNvSpPr>
          <p:nvPr/>
        </p:nvSpPr>
        <p:spPr bwMode="auto">
          <a:xfrm flipH="1">
            <a:off x="6192838" y="4383273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70" name="Text Box 18"/>
          <p:cNvSpPr txBox="1">
            <a:spLocks noChangeArrowheads="1"/>
          </p:cNvSpPr>
          <p:nvPr/>
        </p:nvSpPr>
        <p:spPr bwMode="auto">
          <a:xfrm>
            <a:off x="7074085" y="4174247"/>
            <a:ext cx="18002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φ</a:t>
            </a:r>
            <a:r>
              <a:rPr lang="zh-CN" altLang="en-US" dirty="0">
                <a:solidFill>
                  <a:srgbClr val="FF0000"/>
                </a:solidFill>
              </a:rPr>
              <a:t>输出允许</a:t>
            </a:r>
          </a:p>
        </p:txBody>
      </p:sp>
      <p:sp>
        <p:nvSpPr>
          <p:cNvPr id="1303571" name="Text Box 19"/>
          <p:cNvSpPr txBox="1">
            <a:spLocks noChangeArrowheads="1"/>
          </p:cNvSpPr>
          <p:nvPr/>
        </p:nvSpPr>
        <p:spPr bwMode="auto">
          <a:xfrm>
            <a:off x="7127875" y="383540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时钟输出</a:t>
            </a:r>
          </a:p>
        </p:txBody>
      </p:sp>
      <p:sp>
        <p:nvSpPr>
          <p:cNvPr id="1303572" name="Line 20"/>
          <p:cNvSpPr>
            <a:spLocks noChangeShapeType="1"/>
          </p:cNvSpPr>
          <p:nvPr/>
        </p:nvSpPr>
        <p:spPr bwMode="auto">
          <a:xfrm>
            <a:off x="6840538" y="407670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73" name="Text Box 21"/>
          <p:cNvSpPr txBox="1">
            <a:spLocks noChangeArrowheads="1"/>
          </p:cNvSpPr>
          <p:nvPr/>
        </p:nvSpPr>
        <p:spPr bwMode="auto">
          <a:xfrm>
            <a:off x="7019925" y="3429000"/>
            <a:ext cx="19796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时钟输入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正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</a:p>
        </p:txBody>
      </p:sp>
      <p:sp>
        <p:nvSpPr>
          <p:cNvPr id="1303574" name="Line 22"/>
          <p:cNvSpPr>
            <a:spLocks noChangeShapeType="1"/>
          </p:cNvSpPr>
          <p:nvPr/>
        </p:nvSpPr>
        <p:spPr bwMode="auto">
          <a:xfrm flipH="1" flipV="1">
            <a:off x="6480175" y="3357563"/>
            <a:ext cx="5397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75" name="Line 23"/>
          <p:cNvSpPr>
            <a:spLocks noChangeShapeType="1"/>
          </p:cNvSpPr>
          <p:nvPr/>
        </p:nvSpPr>
        <p:spPr bwMode="auto">
          <a:xfrm flipH="1">
            <a:off x="6480175" y="3716338"/>
            <a:ext cx="5397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77" name="Text Box 25"/>
          <p:cNvSpPr txBox="1">
            <a:spLocks noChangeArrowheads="1"/>
          </p:cNvSpPr>
          <p:nvPr/>
        </p:nvSpPr>
        <p:spPr bwMode="auto">
          <a:xfrm>
            <a:off x="7019925" y="2708275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复位</a:t>
            </a:r>
          </a:p>
        </p:txBody>
      </p:sp>
      <p:sp>
        <p:nvSpPr>
          <p:cNvPr id="1303578" name="Line 26"/>
          <p:cNvSpPr>
            <a:spLocks noChangeShapeType="1"/>
          </p:cNvSpPr>
          <p:nvPr/>
        </p:nvSpPr>
        <p:spPr bwMode="auto">
          <a:xfrm flipH="1" flipV="1">
            <a:off x="6192838" y="2997200"/>
            <a:ext cx="827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79" name="AutoShape 27"/>
          <p:cNvSpPr>
            <a:spLocks noChangeArrowheads="1"/>
          </p:cNvSpPr>
          <p:nvPr/>
        </p:nvSpPr>
        <p:spPr bwMode="auto">
          <a:xfrm>
            <a:off x="2519363" y="4292600"/>
            <a:ext cx="647700" cy="64928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80" name="AutoShape 28"/>
          <p:cNvSpPr>
            <a:spLocks noChangeArrowheads="1"/>
          </p:cNvSpPr>
          <p:nvPr/>
        </p:nvSpPr>
        <p:spPr bwMode="auto">
          <a:xfrm>
            <a:off x="5688013" y="4579938"/>
            <a:ext cx="647700" cy="7207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81" name="Text Box 29"/>
          <p:cNvSpPr txBox="1">
            <a:spLocks noChangeArrowheads="1"/>
          </p:cNvSpPr>
          <p:nvPr/>
        </p:nvSpPr>
        <p:spPr bwMode="auto">
          <a:xfrm>
            <a:off x="7019925" y="3068638"/>
            <a:ext cx="19796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时钟输入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反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</a:p>
        </p:txBody>
      </p:sp>
      <p:sp>
        <p:nvSpPr>
          <p:cNvPr id="1303582" name="Text Box 30"/>
          <p:cNvSpPr txBox="1">
            <a:spLocks noChangeArrowheads="1"/>
          </p:cNvSpPr>
          <p:nvPr/>
        </p:nvSpPr>
        <p:spPr bwMode="auto">
          <a:xfrm>
            <a:off x="7883525" y="2060575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</a:rPr>
              <a:t>高有效</a:t>
            </a:r>
            <a:endParaRPr lang="en-US" altLang="zh-CN">
              <a:solidFill>
                <a:srgbClr val="D60093"/>
              </a:solidFill>
              <a:latin typeface="宋体" charset="-122"/>
            </a:endParaRPr>
          </a:p>
        </p:txBody>
      </p:sp>
      <p:sp>
        <p:nvSpPr>
          <p:cNvPr id="1303583" name="Line 31"/>
          <p:cNvSpPr>
            <a:spLocks noChangeShapeType="1"/>
          </p:cNvSpPr>
          <p:nvPr/>
        </p:nvSpPr>
        <p:spPr bwMode="auto">
          <a:xfrm flipV="1">
            <a:off x="8243888" y="2492375"/>
            <a:ext cx="0" cy="649288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3585" name="Freeform 33"/>
          <p:cNvSpPr>
            <a:spLocks/>
          </p:cNvSpPr>
          <p:nvPr/>
        </p:nvSpPr>
        <p:spPr bwMode="auto">
          <a:xfrm>
            <a:off x="8748713" y="2492375"/>
            <a:ext cx="323850" cy="1081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499"/>
              </a:cxn>
              <a:cxn ang="0">
                <a:pos x="136" y="681"/>
              </a:cxn>
            </a:cxnLst>
            <a:rect l="0" t="0" r="r" b="b"/>
            <a:pathLst>
              <a:path w="204" h="681">
                <a:moveTo>
                  <a:pt x="0" y="0"/>
                </a:moveTo>
                <a:cubicBezTo>
                  <a:pt x="79" y="193"/>
                  <a:pt x="158" y="386"/>
                  <a:pt x="181" y="499"/>
                </a:cubicBezTo>
                <a:cubicBezTo>
                  <a:pt x="204" y="612"/>
                  <a:pt x="170" y="646"/>
                  <a:pt x="136" y="681"/>
                </a:cubicBezTo>
              </a:path>
            </a:pathLst>
          </a:custGeom>
          <a:noFill/>
          <a:ln w="28575" cap="flat" cmpd="sng">
            <a:solidFill>
              <a:srgbClr val="D60093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E9B910-5DF3-4A7E-A4BC-54BB36E7687B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763" cy="5327650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放大电路：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三极管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专用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IC</a:t>
            </a:r>
          </a:p>
          <a:p>
            <a:pPr marL="355600" indent="-355600">
              <a:buFont typeface="Wingdings" pitchFamily="2" charset="2"/>
              <a:buNone/>
            </a:pPr>
            <a:endParaRPr kumimoji="1" lang="en-US" altLang="zh-CN" sz="2800" b="1">
              <a:solidFill>
                <a:srgbClr val="0000FF"/>
              </a:solidFill>
              <a:latin typeface="Times New Roman" pitchFamily="18" charset="0"/>
            </a:endParaRPr>
          </a:p>
          <a:p>
            <a:pPr marL="355600" indent="-355600">
              <a:buFont typeface="Wingdings" pitchFamily="2" charset="2"/>
              <a:buNone/>
            </a:pPr>
            <a:endParaRPr kumimoji="1" lang="en-US" altLang="zh-CN" sz="2800" b="1">
              <a:solidFill>
                <a:srgbClr val="0000FF"/>
              </a:solidFill>
              <a:latin typeface="Times New Roman" pitchFamily="18" charset="0"/>
            </a:endParaRPr>
          </a:p>
          <a:p>
            <a:pPr marL="355600" indent="-355600"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【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】</a:t>
            </a:r>
          </a:p>
          <a:p>
            <a:pPr marL="355600" indent="-355600"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利用三极管：</a:t>
            </a:r>
          </a:p>
          <a:p>
            <a:pPr marL="355600" indent="-355600"/>
            <a:r>
              <a:rPr kumimoji="1" lang="zh-CN" altLang="en-US" sz="2800" b="1">
                <a:latin typeface="Times New Roman" pitchFamily="18" charset="0"/>
              </a:rPr>
              <a:t>线路简单，功率元</a:t>
            </a:r>
            <a:br>
              <a:rPr kumimoji="1" lang="zh-CN" altLang="en-US" sz="2800" b="1">
                <a:latin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</a:rPr>
              <a:t>件少，成本低。</a:t>
            </a:r>
          </a:p>
          <a:p>
            <a:pPr marL="355600" indent="-355600"/>
            <a:r>
              <a:rPr kumimoji="1" lang="zh-CN" altLang="en-US" sz="2800" b="1">
                <a:latin typeface="Times New Roman" pitchFamily="18" charset="0"/>
              </a:rPr>
              <a:t>效率低，只适用于</a:t>
            </a:r>
            <a:br>
              <a:rPr kumimoji="1" lang="zh-CN" altLang="en-US" sz="2800" b="1">
                <a:latin typeface="Times New Roman" pitchFamily="18" charset="0"/>
              </a:rPr>
            </a:br>
            <a:r>
              <a:rPr kumimoji="1" lang="zh-CN" altLang="en-US" sz="2800" b="1">
                <a:latin typeface="Times New Roman" pitchFamily="18" charset="0"/>
              </a:rPr>
              <a:t>小功率步进电机。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712200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二、脉冲分配器及驱动放大电路 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（二）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驱动放大电路</a:t>
            </a:r>
          </a:p>
        </p:txBody>
      </p:sp>
      <p:grpSp>
        <p:nvGrpSpPr>
          <p:cNvPr id="1304645" name="Group 69"/>
          <p:cNvGrpSpPr>
            <a:grpSpLocks/>
          </p:cNvGrpSpPr>
          <p:nvPr/>
        </p:nvGrpSpPr>
        <p:grpSpPr bwMode="auto">
          <a:xfrm>
            <a:off x="4284663" y="1989138"/>
            <a:ext cx="4464050" cy="3960812"/>
            <a:chOff x="2699" y="1253"/>
            <a:chExt cx="2812" cy="2495"/>
          </a:xfrm>
        </p:grpSpPr>
        <p:grpSp>
          <p:nvGrpSpPr>
            <p:cNvPr id="1304594" name="Group 18"/>
            <p:cNvGrpSpPr>
              <a:grpSpLocks/>
            </p:cNvGrpSpPr>
            <p:nvPr/>
          </p:nvGrpSpPr>
          <p:grpSpPr bwMode="auto">
            <a:xfrm>
              <a:off x="4241" y="1616"/>
              <a:ext cx="91" cy="454"/>
              <a:chOff x="2109" y="1933"/>
              <a:chExt cx="91" cy="727"/>
            </a:xfrm>
          </p:grpSpPr>
          <p:grpSp>
            <p:nvGrpSpPr>
              <p:cNvPr id="1304584" name="Group 8"/>
              <p:cNvGrpSpPr>
                <a:grpSpLocks/>
              </p:cNvGrpSpPr>
              <p:nvPr/>
            </p:nvGrpSpPr>
            <p:grpSpPr bwMode="auto">
              <a:xfrm>
                <a:off x="2109" y="1933"/>
                <a:ext cx="91" cy="182"/>
                <a:chOff x="2109" y="1933"/>
                <a:chExt cx="181" cy="364"/>
              </a:xfrm>
            </p:grpSpPr>
            <p:sp>
              <p:nvSpPr>
                <p:cNvPr id="1304582" name="Arc 6"/>
                <p:cNvSpPr>
                  <a:spLocks/>
                </p:cNvSpPr>
                <p:nvPr/>
              </p:nvSpPr>
              <p:spPr bwMode="auto">
                <a:xfrm>
                  <a:off x="2109" y="1933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4583" name="Arc 7"/>
                <p:cNvSpPr>
                  <a:spLocks/>
                </p:cNvSpPr>
                <p:nvPr/>
              </p:nvSpPr>
              <p:spPr bwMode="auto">
                <a:xfrm flipV="1">
                  <a:off x="2109" y="2115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4585" name="Group 9"/>
              <p:cNvGrpSpPr>
                <a:grpSpLocks/>
              </p:cNvGrpSpPr>
              <p:nvPr/>
            </p:nvGrpSpPr>
            <p:grpSpPr bwMode="auto">
              <a:xfrm>
                <a:off x="2109" y="2115"/>
                <a:ext cx="91" cy="182"/>
                <a:chOff x="2109" y="1933"/>
                <a:chExt cx="181" cy="364"/>
              </a:xfrm>
            </p:grpSpPr>
            <p:sp>
              <p:nvSpPr>
                <p:cNvPr id="1304586" name="Arc 10"/>
                <p:cNvSpPr>
                  <a:spLocks/>
                </p:cNvSpPr>
                <p:nvPr/>
              </p:nvSpPr>
              <p:spPr bwMode="auto">
                <a:xfrm>
                  <a:off x="2109" y="1933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4587" name="Arc 11"/>
                <p:cNvSpPr>
                  <a:spLocks/>
                </p:cNvSpPr>
                <p:nvPr/>
              </p:nvSpPr>
              <p:spPr bwMode="auto">
                <a:xfrm flipV="1">
                  <a:off x="2109" y="2115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4588" name="Group 12"/>
              <p:cNvGrpSpPr>
                <a:grpSpLocks/>
              </p:cNvGrpSpPr>
              <p:nvPr/>
            </p:nvGrpSpPr>
            <p:grpSpPr bwMode="auto">
              <a:xfrm>
                <a:off x="2109" y="2296"/>
                <a:ext cx="91" cy="182"/>
                <a:chOff x="2109" y="1933"/>
                <a:chExt cx="181" cy="364"/>
              </a:xfrm>
            </p:grpSpPr>
            <p:sp>
              <p:nvSpPr>
                <p:cNvPr id="1304589" name="Arc 13"/>
                <p:cNvSpPr>
                  <a:spLocks/>
                </p:cNvSpPr>
                <p:nvPr/>
              </p:nvSpPr>
              <p:spPr bwMode="auto">
                <a:xfrm>
                  <a:off x="2109" y="1933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4590" name="Arc 14"/>
                <p:cNvSpPr>
                  <a:spLocks/>
                </p:cNvSpPr>
                <p:nvPr/>
              </p:nvSpPr>
              <p:spPr bwMode="auto">
                <a:xfrm flipV="1">
                  <a:off x="2109" y="2115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4591" name="Group 15"/>
              <p:cNvGrpSpPr>
                <a:grpSpLocks/>
              </p:cNvGrpSpPr>
              <p:nvPr/>
            </p:nvGrpSpPr>
            <p:grpSpPr bwMode="auto">
              <a:xfrm>
                <a:off x="2109" y="2478"/>
                <a:ext cx="91" cy="182"/>
                <a:chOff x="2109" y="1933"/>
                <a:chExt cx="181" cy="364"/>
              </a:xfrm>
            </p:grpSpPr>
            <p:sp>
              <p:nvSpPr>
                <p:cNvPr id="1304592" name="Arc 16"/>
                <p:cNvSpPr>
                  <a:spLocks/>
                </p:cNvSpPr>
                <p:nvPr/>
              </p:nvSpPr>
              <p:spPr bwMode="auto">
                <a:xfrm>
                  <a:off x="2109" y="1933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4593" name="Arc 17"/>
                <p:cNvSpPr>
                  <a:spLocks/>
                </p:cNvSpPr>
                <p:nvPr/>
              </p:nvSpPr>
              <p:spPr bwMode="auto">
                <a:xfrm flipV="1">
                  <a:off x="2109" y="2115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04595" name="Rectangle 19"/>
            <p:cNvSpPr>
              <a:spLocks noChangeArrowheads="1"/>
            </p:cNvSpPr>
            <p:nvPr/>
          </p:nvSpPr>
          <p:spPr bwMode="auto">
            <a:xfrm>
              <a:off x="4604" y="1525"/>
              <a:ext cx="91" cy="2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04601" name="Group 25"/>
            <p:cNvGrpSpPr>
              <a:grpSpLocks/>
            </p:cNvGrpSpPr>
            <p:nvPr/>
          </p:nvGrpSpPr>
          <p:grpSpPr bwMode="auto">
            <a:xfrm>
              <a:off x="4559" y="1978"/>
              <a:ext cx="181" cy="182"/>
              <a:chOff x="2245" y="2387"/>
              <a:chExt cx="272" cy="182"/>
            </a:xfrm>
          </p:grpSpPr>
          <p:sp>
            <p:nvSpPr>
              <p:cNvPr id="1304597" name="Line 21"/>
              <p:cNvSpPr>
                <a:spLocks noChangeShapeType="1"/>
              </p:cNvSpPr>
              <p:nvPr/>
            </p:nvSpPr>
            <p:spPr bwMode="auto">
              <a:xfrm>
                <a:off x="2245" y="2387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4598" name="Line 22"/>
              <p:cNvSpPr>
                <a:spLocks noChangeShapeType="1"/>
              </p:cNvSpPr>
              <p:nvPr/>
            </p:nvSpPr>
            <p:spPr bwMode="auto">
              <a:xfrm flipH="1">
                <a:off x="2245" y="2387"/>
                <a:ext cx="136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4599" name="Line 23"/>
              <p:cNvSpPr>
                <a:spLocks noChangeShapeType="1"/>
              </p:cNvSpPr>
              <p:nvPr/>
            </p:nvSpPr>
            <p:spPr bwMode="auto">
              <a:xfrm>
                <a:off x="2245" y="256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4600" name="Line 24"/>
              <p:cNvSpPr>
                <a:spLocks noChangeShapeType="1"/>
              </p:cNvSpPr>
              <p:nvPr/>
            </p:nvSpPr>
            <p:spPr bwMode="auto">
              <a:xfrm flipH="1" flipV="1">
                <a:off x="2381" y="2387"/>
                <a:ext cx="136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04602" name="Rectangle 26"/>
            <p:cNvSpPr>
              <a:spLocks noChangeArrowheads="1"/>
            </p:cNvSpPr>
            <p:nvPr/>
          </p:nvSpPr>
          <p:spPr bwMode="auto">
            <a:xfrm>
              <a:off x="4196" y="2523"/>
              <a:ext cx="91" cy="2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04605" name="Group 29"/>
            <p:cNvGrpSpPr>
              <a:grpSpLocks/>
            </p:cNvGrpSpPr>
            <p:nvPr/>
          </p:nvGrpSpPr>
          <p:grpSpPr bwMode="auto">
            <a:xfrm>
              <a:off x="3788" y="2614"/>
              <a:ext cx="272" cy="91"/>
              <a:chOff x="1428" y="2523"/>
              <a:chExt cx="182" cy="91"/>
            </a:xfrm>
          </p:grpSpPr>
          <p:sp>
            <p:nvSpPr>
              <p:cNvPr id="1304603" name="Line 27"/>
              <p:cNvSpPr>
                <a:spLocks noChangeShapeType="1"/>
              </p:cNvSpPr>
              <p:nvPr/>
            </p:nvSpPr>
            <p:spPr bwMode="auto">
              <a:xfrm>
                <a:off x="1428" y="2523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4604" name="Line 28"/>
              <p:cNvSpPr>
                <a:spLocks noChangeShapeType="1"/>
              </p:cNvSpPr>
              <p:nvPr/>
            </p:nvSpPr>
            <p:spPr bwMode="auto">
              <a:xfrm>
                <a:off x="1428" y="2614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04606" name="Line 30"/>
            <p:cNvSpPr>
              <a:spLocks noChangeShapeType="1"/>
            </p:cNvSpPr>
            <p:nvPr/>
          </p:nvSpPr>
          <p:spPr bwMode="auto">
            <a:xfrm>
              <a:off x="4015" y="3158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07" name="Line 31"/>
            <p:cNvSpPr>
              <a:spLocks noChangeShapeType="1"/>
            </p:cNvSpPr>
            <p:nvPr/>
          </p:nvSpPr>
          <p:spPr bwMode="auto">
            <a:xfrm flipV="1">
              <a:off x="4015" y="3158"/>
              <a:ext cx="22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08" name="Line 32"/>
            <p:cNvSpPr>
              <a:spLocks noChangeShapeType="1"/>
            </p:cNvSpPr>
            <p:nvPr/>
          </p:nvSpPr>
          <p:spPr bwMode="auto">
            <a:xfrm>
              <a:off x="4015" y="3384"/>
              <a:ext cx="22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11" name="Line 35"/>
            <p:cNvSpPr>
              <a:spLocks noChangeShapeType="1"/>
            </p:cNvSpPr>
            <p:nvPr/>
          </p:nvSpPr>
          <p:spPr bwMode="auto">
            <a:xfrm flipV="1">
              <a:off x="4241" y="279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12" name="Line 36"/>
            <p:cNvSpPr>
              <a:spLocks noChangeShapeType="1"/>
            </p:cNvSpPr>
            <p:nvPr/>
          </p:nvSpPr>
          <p:spPr bwMode="auto">
            <a:xfrm flipV="1">
              <a:off x="4241" y="2069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13" name="Line 37"/>
            <p:cNvSpPr>
              <a:spLocks noChangeShapeType="1"/>
            </p:cNvSpPr>
            <p:nvPr/>
          </p:nvSpPr>
          <p:spPr bwMode="auto">
            <a:xfrm flipV="1">
              <a:off x="3924" y="234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14" name="Line 38"/>
            <p:cNvSpPr>
              <a:spLocks noChangeShapeType="1"/>
            </p:cNvSpPr>
            <p:nvPr/>
          </p:nvSpPr>
          <p:spPr bwMode="auto">
            <a:xfrm>
              <a:off x="3924" y="234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15" name="Line 39"/>
            <p:cNvSpPr>
              <a:spLocks noChangeShapeType="1"/>
            </p:cNvSpPr>
            <p:nvPr/>
          </p:nvSpPr>
          <p:spPr bwMode="auto">
            <a:xfrm>
              <a:off x="3924" y="270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16" name="Line 40"/>
            <p:cNvSpPr>
              <a:spLocks noChangeShapeType="1"/>
            </p:cNvSpPr>
            <p:nvPr/>
          </p:nvSpPr>
          <p:spPr bwMode="auto">
            <a:xfrm>
              <a:off x="3924" y="297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17" name="Line 41"/>
            <p:cNvSpPr>
              <a:spLocks noChangeShapeType="1"/>
            </p:cNvSpPr>
            <p:nvPr/>
          </p:nvSpPr>
          <p:spPr bwMode="auto">
            <a:xfrm flipH="1">
              <a:off x="3198" y="3340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18" name="Line 42"/>
            <p:cNvSpPr>
              <a:spLocks noChangeShapeType="1"/>
            </p:cNvSpPr>
            <p:nvPr/>
          </p:nvSpPr>
          <p:spPr bwMode="auto">
            <a:xfrm>
              <a:off x="4241" y="352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19" name="Line 43"/>
            <p:cNvSpPr>
              <a:spLocks noChangeShapeType="1"/>
            </p:cNvSpPr>
            <p:nvPr/>
          </p:nvSpPr>
          <p:spPr bwMode="auto">
            <a:xfrm>
              <a:off x="4151" y="3748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0" name="Line 44"/>
            <p:cNvSpPr>
              <a:spLocks noChangeShapeType="1"/>
            </p:cNvSpPr>
            <p:nvPr/>
          </p:nvSpPr>
          <p:spPr bwMode="auto">
            <a:xfrm>
              <a:off x="4241" y="2342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1" name="Line 45"/>
            <p:cNvSpPr>
              <a:spLocks noChangeShapeType="1"/>
            </p:cNvSpPr>
            <p:nvPr/>
          </p:nvSpPr>
          <p:spPr bwMode="auto">
            <a:xfrm flipV="1">
              <a:off x="4650" y="216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2" name="Line 46"/>
            <p:cNvSpPr>
              <a:spLocks noChangeShapeType="1"/>
            </p:cNvSpPr>
            <p:nvPr/>
          </p:nvSpPr>
          <p:spPr bwMode="auto">
            <a:xfrm flipV="1">
              <a:off x="4650" y="179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3" name="Line 47"/>
            <p:cNvSpPr>
              <a:spLocks noChangeShapeType="1"/>
            </p:cNvSpPr>
            <p:nvPr/>
          </p:nvSpPr>
          <p:spPr bwMode="auto">
            <a:xfrm flipV="1">
              <a:off x="4650" y="138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4" name="Line 48"/>
            <p:cNvSpPr>
              <a:spLocks noChangeShapeType="1"/>
            </p:cNvSpPr>
            <p:nvPr/>
          </p:nvSpPr>
          <p:spPr bwMode="auto">
            <a:xfrm flipV="1">
              <a:off x="4241" y="138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5" name="Line 49"/>
            <p:cNvSpPr>
              <a:spLocks noChangeShapeType="1"/>
            </p:cNvSpPr>
            <p:nvPr/>
          </p:nvSpPr>
          <p:spPr bwMode="auto">
            <a:xfrm>
              <a:off x="4241" y="1389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6" name="Oval 50"/>
            <p:cNvSpPr>
              <a:spLocks noChangeArrowheads="1"/>
            </p:cNvSpPr>
            <p:nvPr/>
          </p:nvSpPr>
          <p:spPr bwMode="auto">
            <a:xfrm>
              <a:off x="4196" y="2296"/>
              <a:ext cx="91" cy="91"/>
            </a:xfrm>
            <a:prstGeom prst="ellipse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7" name="Oval 51"/>
            <p:cNvSpPr>
              <a:spLocks noChangeArrowheads="1"/>
            </p:cNvSpPr>
            <p:nvPr/>
          </p:nvSpPr>
          <p:spPr bwMode="auto">
            <a:xfrm>
              <a:off x="4196" y="2931"/>
              <a:ext cx="91" cy="91"/>
            </a:xfrm>
            <a:prstGeom prst="ellipse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8" name="Oval 52"/>
            <p:cNvSpPr>
              <a:spLocks noChangeArrowheads="1"/>
            </p:cNvSpPr>
            <p:nvPr/>
          </p:nvSpPr>
          <p:spPr bwMode="auto">
            <a:xfrm>
              <a:off x="4604" y="1344"/>
              <a:ext cx="91" cy="91"/>
            </a:xfrm>
            <a:prstGeom prst="ellipse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29" name="Oval 53"/>
            <p:cNvSpPr>
              <a:spLocks noChangeArrowheads="1"/>
            </p:cNvSpPr>
            <p:nvPr/>
          </p:nvSpPr>
          <p:spPr bwMode="auto">
            <a:xfrm>
              <a:off x="5013" y="1344"/>
              <a:ext cx="91" cy="9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30" name="Text Box 54"/>
            <p:cNvSpPr txBox="1">
              <a:spLocks noChangeArrowheads="1"/>
            </p:cNvSpPr>
            <p:nvPr/>
          </p:nvSpPr>
          <p:spPr bwMode="auto">
            <a:xfrm>
              <a:off x="5058" y="1253"/>
              <a:ext cx="45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＋</a:t>
              </a:r>
              <a:r>
                <a:rPr lang="en-US" altLang="zh-CN" i="1"/>
                <a:t>U</a:t>
              </a:r>
            </a:p>
          </p:txBody>
        </p:sp>
        <p:sp>
          <p:nvSpPr>
            <p:cNvPr id="1304631" name="Text Box 55"/>
            <p:cNvSpPr txBox="1">
              <a:spLocks noChangeArrowheads="1"/>
            </p:cNvSpPr>
            <p:nvPr/>
          </p:nvSpPr>
          <p:spPr bwMode="auto">
            <a:xfrm>
              <a:off x="4695" y="1509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R</a:t>
              </a:r>
              <a:r>
                <a:rPr lang="en-US" altLang="zh-CN" i="1" baseline="-25000"/>
                <a:t>f2</a:t>
              </a:r>
              <a:endParaRPr lang="zh-CN" altLang="en-US" i="1" baseline="-25000"/>
            </a:p>
          </p:txBody>
        </p:sp>
        <p:sp>
          <p:nvSpPr>
            <p:cNvPr id="1304632" name="Text Box 56"/>
            <p:cNvSpPr txBox="1">
              <a:spLocks noChangeArrowheads="1"/>
            </p:cNvSpPr>
            <p:nvPr/>
          </p:nvSpPr>
          <p:spPr bwMode="auto">
            <a:xfrm>
              <a:off x="4287" y="2507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R</a:t>
              </a:r>
              <a:r>
                <a:rPr lang="en-US" altLang="zh-CN" i="1" baseline="-25000"/>
                <a:t>f1</a:t>
              </a:r>
              <a:endParaRPr lang="zh-CN" altLang="en-US" i="1" baseline="-25000"/>
            </a:p>
          </p:txBody>
        </p:sp>
        <p:sp>
          <p:nvSpPr>
            <p:cNvPr id="1304633" name="Text Box 57"/>
            <p:cNvSpPr txBox="1">
              <a:spLocks noChangeArrowheads="1"/>
            </p:cNvSpPr>
            <p:nvPr/>
          </p:nvSpPr>
          <p:spPr bwMode="auto">
            <a:xfrm>
              <a:off x="4695" y="1933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  <a:endParaRPr lang="zh-CN" altLang="en-US" i="1" baseline="-25000"/>
            </a:p>
          </p:txBody>
        </p:sp>
        <p:sp>
          <p:nvSpPr>
            <p:cNvPr id="1304634" name="Text Box 58"/>
            <p:cNvSpPr txBox="1">
              <a:spLocks noChangeArrowheads="1"/>
            </p:cNvSpPr>
            <p:nvPr/>
          </p:nvSpPr>
          <p:spPr bwMode="auto">
            <a:xfrm>
              <a:off x="3470" y="2507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  <a:endParaRPr lang="zh-CN" altLang="en-US" i="1" baseline="-25000"/>
            </a:p>
          </p:txBody>
        </p:sp>
        <p:sp>
          <p:nvSpPr>
            <p:cNvPr id="1304635" name="Text Box 59"/>
            <p:cNvSpPr txBox="1">
              <a:spLocks noChangeArrowheads="1"/>
            </p:cNvSpPr>
            <p:nvPr/>
          </p:nvSpPr>
          <p:spPr bwMode="auto">
            <a:xfrm>
              <a:off x="4196" y="3203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V</a:t>
              </a:r>
              <a:endParaRPr lang="zh-CN" altLang="en-US" i="1" baseline="-25000"/>
            </a:p>
          </p:txBody>
        </p:sp>
        <p:sp>
          <p:nvSpPr>
            <p:cNvPr id="1304636" name="Line 60"/>
            <p:cNvSpPr>
              <a:spLocks noChangeShapeType="1"/>
            </p:cNvSpPr>
            <p:nvPr/>
          </p:nvSpPr>
          <p:spPr bwMode="auto">
            <a:xfrm>
              <a:off x="3198" y="3566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37" name="Line 61"/>
            <p:cNvSpPr>
              <a:spLocks noChangeShapeType="1"/>
            </p:cNvSpPr>
            <p:nvPr/>
          </p:nvSpPr>
          <p:spPr bwMode="auto">
            <a:xfrm flipV="1">
              <a:off x="3289" y="3430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38" name="Line 62"/>
            <p:cNvSpPr>
              <a:spLocks noChangeShapeType="1"/>
            </p:cNvSpPr>
            <p:nvPr/>
          </p:nvSpPr>
          <p:spPr bwMode="auto">
            <a:xfrm>
              <a:off x="3289" y="3430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39" name="Line 63"/>
            <p:cNvSpPr>
              <a:spLocks noChangeShapeType="1"/>
            </p:cNvSpPr>
            <p:nvPr/>
          </p:nvSpPr>
          <p:spPr bwMode="auto">
            <a:xfrm>
              <a:off x="3380" y="3430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40" name="Line 64"/>
            <p:cNvSpPr>
              <a:spLocks noChangeShapeType="1"/>
            </p:cNvSpPr>
            <p:nvPr/>
          </p:nvSpPr>
          <p:spPr bwMode="auto">
            <a:xfrm>
              <a:off x="3380" y="3566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41" name="Text Box 65"/>
            <p:cNvSpPr txBox="1">
              <a:spLocks noChangeArrowheads="1"/>
            </p:cNvSpPr>
            <p:nvPr/>
          </p:nvSpPr>
          <p:spPr bwMode="auto">
            <a:xfrm>
              <a:off x="3516" y="1571"/>
              <a:ext cx="726" cy="51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一相控</a:t>
              </a:r>
              <a:br>
                <a:rPr lang="zh-CN" altLang="en-US">
                  <a:solidFill>
                    <a:srgbClr val="FF0000"/>
                  </a:solidFill>
                </a:rPr>
              </a:br>
              <a:r>
                <a:rPr lang="zh-CN" altLang="en-US">
                  <a:solidFill>
                    <a:srgbClr val="FF0000"/>
                  </a:solidFill>
                </a:rPr>
                <a:t>制绕组</a:t>
              </a:r>
              <a:endParaRPr lang="zh-CN" altLang="en-US" baseline="-25000">
                <a:solidFill>
                  <a:srgbClr val="FF0000"/>
                </a:solidFill>
              </a:endParaRPr>
            </a:p>
          </p:txBody>
        </p:sp>
        <p:sp>
          <p:nvSpPr>
            <p:cNvPr id="1304642" name="Line 66"/>
            <p:cNvSpPr>
              <a:spLocks noChangeShapeType="1"/>
            </p:cNvSpPr>
            <p:nvPr/>
          </p:nvSpPr>
          <p:spPr bwMode="auto">
            <a:xfrm>
              <a:off x="4378" y="1707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4643" name="Text Box 67"/>
            <p:cNvSpPr txBox="1">
              <a:spLocks noChangeArrowheads="1"/>
            </p:cNvSpPr>
            <p:nvPr/>
          </p:nvSpPr>
          <p:spPr bwMode="auto">
            <a:xfrm>
              <a:off x="4377" y="1707"/>
              <a:ext cx="18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i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1304644" name="Text Box 68"/>
            <p:cNvSpPr txBox="1">
              <a:spLocks noChangeArrowheads="1"/>
            </p:cNvSpPr>
            <p:nvPr/>
          </p:nvSpPr>
          <p:spPr bwMode="auto">
            <a:xfrm>
              <a:off x="2699" y="3048"/>
              <a:ext cx="590" cy="51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控制</a:t>
              </a:r>
              <a:br>
                <a:rPr lang="zh-CN" altLang="en-US">
                  <a:solidFill>
                    <a:srgbClr val="FF0000"/>
                  </a:solidFill>
                </a:rPr>
              </a:br>
              <a:r>
                <a:rPr lang="zh-CN" altLang="en-US">
                  <a:solidFill>
                    <a:srgbClr val="FF0000"/>
                  </a:solidFill>
                </a:rPr>
                <a:t>信号</a:t>
              </a:r>
              <a:endParaRPr lang="zh-CN" altLang="en-US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1304646" name="AutoShape 7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4038" y="5588000"/>
            <a:ext cx="503237" cy="504825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1FCDF-A858-4DFA-824D-7E1450791869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712200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三、步进电机控制接口实例</a:t>
            </a:r>
          </a:p>
        </p:txBody>
      </p:sp>
      <p:sp>
        <p:nvSpPr>
          <p:cNvPr id="1307651" name="Text Box 3"/>
          <p:cNvSpPr txBox="1">
            <a:spLocks noChangeArrowheads="1"/>
          </p:cNvSpPr>
          <p:nvPr/>
        </p:nvSpPr>
        <p:spPr bwMode="auto">
          <a:xfrm>
            <a:off x="2266950" y="5876925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        图</a:t>
            </a:r>
            <a:r>
              <a:rPr kumimoji="1" lang="en-US" altLang="zh-CN">
                <a:solidFill>
                  <a:schemeClr val="bg2"/>
                </a:solidFill>
              </a:rPr>
              <a:t>8.45  </a:t>
            </a:r>
            <a:r>
              <a:rPr kumimoji="1" lang="zh-CN" altLang="en-US">
                <a:solidFill>
                  <a:schemeClr val="bg2"/>
                </a:solidFill>
              </a:rPr>
              <a:t>步进电机控制接口实例 </a:t>
            </a:r>
          </a:p>
        </p:txBody>
      </p:sp>
      <p:graphicFrame>
        <p:nvGraphicFramePr>
          <p:cNvPr id="1307653" name="Object 5"/>
          <p:cNvGraphicFramePr>
            <a:graphicFrameLocks noChangeAspect="1"/>
          </p:cNvGraphicFramePr>
          <p:nvPr/>
        </p:nvGraphicFramePr>
        <p:xfrm>
          <a:off x="71438" y="1341438"/>
          <a:ext cx="8964612" cy="44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55" name="Visio" r:id="rId3" imgW="5237683" imgH="2588428" progId="Visio.Drawing.11">
                  <p:embed/>
                </p:oleObj>
              </mc:Choice>
              <mc:Fallback>
                <p:oleObj name="Visio" r:id="rId3" imgW="5237683" imgH="258842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1341438"/>
                        <a:ext cx="8964612" cy="443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54" name="Line 6"/>
          <p:cNvSpPr>
            <a:spLocks noChangeShapeType="1"/>
          </p:cNvSpPr>
          <p:nvPr/>
        </p:nvSpPr>
        <p:spPr bwMode="auto">
          <a:xfrm>
            <a:off x="1917700" y="4202113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7655" name="Line 7"/>
          <p:cNvSpPr>
            <a:spLocks noChangeShapeType="1"/>
          </p:cNvSpPr>
          <p:nvPr/>
        </p:nvSpPr>
        <p:spPr bwMode="auto">
          <a:xfrm>
            <a:off x="2268538" y="4446588"/>
            <a:ext cx="5032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7656" name="Text Box 8"/>
          <p:cNvSpPr txBox="1">
            <a:spLocks noChangeArrowheads="1"/>
          </p:cNvSpPr>
          <p:nvPr/>
        </p:nvSpPr>
        <p:spPr bwMode="auto">
          <a:xfrm>
            <a:off x="2989263" y="3429000"/>
            <a:ext cx="15113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压控振荡器</a:t>
            </a:r>
          </a:p>
        </p:txBody>
      </p:sp>
      <p:sp>
        <p:nvSpPr>
          <p:cNvPr id="1307657" name="Text Box 9"/>
          <p:cNvSpPr txBox="1">
            <a:spLocks noChangeArrowheads="1"/>
          </p:cNvSpPr>
          <p:nvPr/>
        </p:nvSpPr>
        <p:spPr bwMode="auto">
          <a:xfrm>
            <a:off x="179388" y="5192713"/>
            <a:ext cx="503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</a:rPr>
              <a:t>①</a:t>
            </a:r>
          </a:p>
        </p:txBody>
      </p:sp>
      <p:sp>
        <p:nvSpPr>
          <p:cNvPr id="1307658" name="Text Box 10"/>
          <p:cNvSpPr txBox="1">
            <a:spLocks noChangeArrowheads="1"/>
          </p:cNvSpPr>
          <p:nvPr/>
        </p:nvSpPr>
        <p:spPr bwMode="auto">
          <a:xfrm>
            <a:off x="2124075" y="4365625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</a:rPr>
              <a:t>②</a:t>
            </a:r>
          </a:p>
        </p:txBody>
      </p:sp>
      <p:sp>
        <p:nvSpPr>
          <p:cNvPr id="1307659" name="Text Box 11"/>
          <p:cNvSpPr txBox="1">
            <a:spLocks noChangeArrowheads="1"/>
          </p:cNvSpPr>
          <p:nvPr/>
        </p:nvSpPr>
        <p:spPr bwMode="auto">
          <a:xfrm>
            <a:off x="250825" y="3116263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</a:rPr>
              <a:t>③</a:t>
            </a:r>
          </a:p>
        </p:txBody>
      </p:sp>
      <p:sp>
        <p:nvSpPr>
          <p:cNvPr id="1307660" name="Text Box 12"/>
          <p:cNvSpPr txBox="1">
            <a:spLocks noChangeArrowheads="1"/>
          </p:cNvSpPr>
          <p:nvPr/>
        </p:nvSpPr>
        <p:spPr bwMode="auto">
          <a:xfrm>
            <a:off x="1908175" y="3763963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</a:rPr>
              <a:t>④</a:t>
            </a:r>
          </a:p>
        </p:txBody>
      </p:sp>
      <p:sp>
        <p:nvSpPr>
          <p:cNvPr id="1307661" name="Text Box 13"/>
          <p:cNvSpPr txBox="1">
            <a:spLocks noChangeArrowheads="1"/>
          </p:cNvSpPr>
          <p:nvPr/>
        </p:nvSpPr>
        <p:spPr bwMode="auto">
          <a:xfrm>
            <a:off x="6588125" y="4365625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</a:rPr>
              <a:t>⑤</a:t>
            </a:r>
          </a:p>
        </p:txBody>
      </p:sp>
      <p:sp>
        <p:nvSpPr>
          <p:cNvPr id="1307662" name="Text Box 14"/>
          <p:cNvSpPr txBox="1">
            <a:spLocks noChangeArrowheads="1"/>
          </p:cNvSpPr>
          <p:nvPr/>
        </p:nvSpPr>
        <p:spPr bwMode="auto">
          <a:xfrm>
            <a:off x="107950" y="4716463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</a:rPr>
              <a:t>⑥</a:t>
            </a:r>
          </a:p>
        </p:txBody>
      </p:sp>
      <p:sp>
        <p:nvSpPr>
          <p:cNvPr id="1307663" name="Text Box 15"/>
          <p:cNvSpPr txBox="1">
            <a:spLocks noChangeArrowheads="1"/>
          </p:cNvSpPr>
          <p:nvPr/>
        </p:nvSpPr>
        <p:spPr bwMode="auto">
          <a:xfrm>
            <a:off x="2268538" y="3763963"/>
            <a:ext cx="503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</a:rPr>
              <a:t>⑦</a:t>
            </a:r>
          </a:p>
        </p:txBody>
      </p:sp>
      <p:sp>
        <p:nvSpPr>
          <p:cNvPr id="1307665" name="Line 17"/>
          <p:cNvSpPr>
            <a:spLocks noChangeShapeType="1"/>
          </p:cNvSpPr>
          <p:nvPr/>
        </p:nvSpPr>
        <p:spPr bwMode="auto">
          <a:xfrm flipV="1">
            <a:off x="900113" y="472440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7666" name="Line 18"/>
          <p:cNvSpPr>
            <a:spLocks noChangeShapeType="1"/>
          </p:cNvSpPr>
          <p:nvPr/>
        </p:nvSpPr>
        <p:spPr bwMode="auto">
          <a:xfrm flipH="1">
            <a:off x="539750" y="47244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07667" name="Text Box 19"/>
          <p:cNvSpPr txBox="1">
            <a:spLocks noChangeArrowheads="1"/>
          </p:cNvSpPr>
          <p:nvPr/>
        </p:nvSpPr>
        <p:spPr bwMode="auto">
          <a:xfrm>
            <a:off x="50800" y="4586288"/>
            <a:ext cx="576263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/>
              <a:t>INTR</a:t>
            </a:r>
          </a:p>
        </p:txBody>
      </p:sp>
      <p:sp>
        <p:nvSpPr>
          <p:cNvPr id="1307668" name="AutoShape 2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5445125"/>
            <a:ext cx="503237" cy="504825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7" grpId="0"/>
      <p:bldP spid="1307658" grpId="0"/>
      <p:bldP spid="1307659" grpId="0"/>
      <p:bldP spid="1307660" grpId="0"/>
      <p:bldP spid="1307661" grpId="0"/>
      <p:bldP spid="1307662" grpId="0"/>
      <p:bldP spid="130766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0A8B01-3C51-4C91-B0C6-726C96B5CCA3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712200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三、步进电机控制接口实例</a:t>
            </a:r>
          </a:p>
        </p:txBody>
      </p:sp>
      <p:grpSp>
        <p:nvGrpSpPr>
          <p:cNvPr id="1309906" name="Group 210"/>
          <p:cNvGrpSpPr>
            <a:grpSpLocks/>
          </p:cNvGrpSpPr>
          <p:nvPr/>
        </p:nvGrpSpPr>
        <p:grpSpPr bwMode="auto">
          <a:xfrm>
            <a:off x="107951" y="835025"/>
            <a:ext cx="8929688" cy="3673475"/>
            <a:chOff x="68" y="708"/>
            <a:chExt cx="5625" cy="2314"/>
          </a:xfrm>
        </p:grpSpPr>
        <p:sp>
          <p:nvSpPr>
            <p:cNvPr id="1309775" name="Rectangle 79"/>
            <p:cNvSpPr>
              <a:spLocks noChangeArrowheads="1"/>
            </p:cNvSpPr>
            <p:nvPr/>
          </p:nvSpPr>
          <p:spPr bwMode="auto">
            <a:xfrm>
              <a:off x="2154" y="1418"/>
              <a:ext cx="816" cy="145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76" name="Text Box 80"/>
            <p:cNvSpPr txBox="1">
              <a:spLocks noChangeArrowheads="1"/>
            </p:cNvSpPr>
            <p:nvPr/>
          </p:nvSpPr>
          <p:spPr bwMode="auto">
            <a:xfrm>
              <a:off x="2154" y="1554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7</a:t>
              </a:r>
              <a:endParaRPr lang="zh-CN" altLang="en-US" baseline="-25000"/>
            </a:p>
          </p:txBody>
        </p:sp>
        <p:sp>
          <p:nvSpPr>
            <p:cNvPr id="1309777" name="Text Box 81"/>
            <p:cNvSpPr txBox="1">
              <a:spLocks noChangeArrowheads="1"/>
            </p:cNvSpPr>
            <p:nvPr/>
          </p:nvSpPr>
          <p:spPr bwMode="auto">
            <a:xfrm>
              <a:off x="2154" y="2037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  <a:endParaRPr lang="zh-CN" altLang="en-US" baseline="-25000"/>
            </a:p>
          </p:txBody>
        </p:sp>
        <p:sp>
          <p:nvSpPr>
            <p:cNvPr id="1309778" name="Text Box 82"/>
            <p:cNvSpPr txBox="1">
              <a:spLocks noChangeArrowheads="1"/>
            </p:cNvSpPr>
            <p:nvPr/>
          </p:nvSpPr>
          <p:spPr bwMode="auto">
            <a:xfrm>
              <a:off x="2154" y="2506"/>
              <a:ext cx="590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CLK</a:t>
              </a:r>
              <a:endParaRPr lang="zh-CN" altLang="en-US" baseline="-25000"/>
            </a:p>
          </p:txBody>
        </p:sp>
        <p:sp>
          <p:nvSpPr>
            <p:cNvPr id="1309780" name="Freeform 84"/>
            <p:cNvSpPr>
              <a:spLocks/>
            </p:cNvSpPr>
            <p:nvPr/>
          </p:nvSpPr>
          <p:spPr bwMode="auto">
            <a:xfrm>
              <a:off x="2290" y="1826"/>
              <a:ext cx="46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91"/>
                </a:cxn>
                <a:cxn ang="0">
                  <a:pos x="0" y="227"/>
                </a:cxn>
                <a:cxn ang="0">
                  <a:pos x="91" y="363"/>
                </a:cxn>
              </a:cxnLst>
              <a:rect l="0" t="0" r="r" b="b"/>
              <a:pathLst>
                <a:path w="91" h="363">
                  <a:moveTo>
                    <a:pt x="0" y="0"/>
                  </a:moveTo>
                  <a:cubicBezTo>
                    <a:pt x="45" y="26"/>
                    <a:pt x="91" y="53"/>
                    <a:pt x="91" y="91"/>
                  </a:cubicBezTo>
                  <a:cubicBezTo>
                    <a:pt x="91" y="129"/>
                    <a:pt x="0" y="182"/>
                    <a:pt x="0" y="227"/>
                  </a:cubicBezTo>
                  <a:cubicBezTo>
                    <a:pt x="0" y="272"/>
                    <a:pt x="45" y="317"/>
                    <a:pt x="91" y="36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81" name="Text Box 85"/>
            <p:cNvSpPr txBox="1">
              <a:spLocks noChangeArrowheads="1"/>
            </p:cNvSpPr>
            <p:nvPr/>
          </p:nvSpPr>
          <p:spPr bwMode="auto">
            <a:xfrm>
              <a:off x="2607" y="1463"/>
              <a:ext cx="363" cy="111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2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1309782" name="AutoShape 86"/>
            <p:cNvSpPr>
              <a:spLocks noChangeArrowheads="1"/>
            </p:cNvSpPr>
            <p:nvPr/>
          </p:nvSpPr>
          <p:spPr bwMode="auto">
            <a:xfrm>
              <a:off x="974" y="1781"/>
              <a:ext cx="1180" cy="227"/>
            </a:xfrm>
            <a:prstGeom prst="rightArrow">
              <a:avLst>
                <a:gd name="adj1" fmla="val 49778"/>
                <a:gd name="adj2" fmla="val 90319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83" name="Rectangle 87"/>
            <p:cNvSpPr>
              <a:spLocks noChangeArrowheads="1"/>
            </p:cNvSpPr>
            <p:nvPr/>
          </p:nvSpPr>
          <p:spPr bwMode="auto">
            <a:xfrm>
              <a:off x="1382" y="2280"/>
              <a:ext cx="408" cy="72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anchor="ctr"/>
            <a:lstStyle/>
            <a:p>
              <a:r>
                <a:rPr lang="zh-CN" altLang="en-US"/>
                <a:t>译码</a:t>
              </a:r>
            </a:p>
          </p:txBody>
        </p:sp>
        <p:sp>
          <p:nvSpPr>
            <p:cNvPr id="1309784" name="Line 88"/>
            <p:cNvSpPr>
              <a:spLocks noChangeShapeType="1"/>
            </p:cNvSpPr>
            <p:nvPr/>
          </p:nvSpPr>
          <p:spPr bwMode="auto">
            <a:xfrm>
              <a:off x="1791" y="2643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85" name="Line 89"/>
            <p:cNvSpPr>
              <a:spLocks noChangeShapeType="1"/>
            </p:cNvSpPr>
            <p:nvPr/>
          </p:nvSpPr>
          <p:spPr bwMode="auto">
            <a:xfrm>
              <a:off x="974" y="2371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86" name="AutoShape 90"/>
            <p:cNvSpPr>
              <a:spLocks noChangeArrowheads="1"/>
            </p:cNvSpPr>
            <p:nvPr/>
          </p:nvSpPr>
          <p:spPr bwMode="auto">
            <a:xfrm>
              <a:off x="974" y="2507"/>
              <a:ext cx="409" cy="227"/>
            </a:xfrm>
            <a:prstGeom prst="rightArrow">
              <a:avLst>
                <a:gd name="adj1" fmla="val 39204"/>
                <a:gd name="adj2" fmla="val 79294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87" name="Line 91"/>
            <p:cNvSpPr>
              <a:spLocks noChangeShapeType="1"/>
            </p:cNvSpPr>
            <p:nvPr/>
          </p:nvSpPr>
          <p:spPr bwMode="auto">
            <a:xfrm>
              <a:off x="974" y="2870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88" name="Rectangle 92"/>
            <p:cNvSpPr>
              <a:spLocks noChangeArrowheads="1"/>
            </p:cNvSpPr>
            <p:nvPr/>
          </p:nvSpPr>
          <p:spPr bwMode="auto">
            <a:xfrm>
              <a:off x="3333" y="1162"/>
              <a:ext cx="408" cy="176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anchor="ctr"/>
            <a:lstStyle/>
            <a:p>
              <a:r>
                <a:rPr lang="zh-CN" altLang="en-US"/>
                <a:t>驱</a:t>
              </a:r>
            </a:p>
            <a:p>
              <a:endParaRPr lang="zh-CN" altLang="en-US"/>
            </a:p>
            <a:p>
              <a:r>
                <a:rPr lang="zh-CN" altLang="en-US"/>
                <a:t>动</a:t>
              </a:r>
            </a:p>
          </p:txBody>
        </p:sp>
        <p:sp>
          <p:nvSpPr>
            <p:cNvPr id="1309789" name="Line 93"/>
            <p:cNvSpPr>
              <a:spLocks noChangeShapeType="1"/>
            </p:cNvSpPr>
            <p:nvPr/>
          </p:nvSpPr>
          <p:spPr bwMode="auto">
            <a:xfrm>
              <a:off x="2970" y="1645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90" name="Text Box 94"/>
            <p:cNvSpPr txBox="1">
              <a:spLocks noChangeArrowheads="1"/>
            </p:cNvSpPr>
            <p:nvPr/>
          </p:nvSpPr>
          <p:spPr bwMode="auto">
            <a:xfrm>
              <a:off x="2970" y="1373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zh-CN" altLang="en-US" baseline="-25000"/>
            </a:p>
          </p:txBody>
        </p:sp>
        <p:sp>
          <p:nvSpPr>
            <p:cNvPr id="1309791" name="Line 95"/>
            <p:cNvSpPr>
              <a:spLocks noChangeShapeType="1"/>
            </p:cNvSpPr>
            <p:nvPr/>
          </p:nvSpPr>
          <p:spPr bwMode="auto">
            <a:xfrm>
              <a:off x="2970" y="1917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92" name="Text Box 96"/>
            <p:cNvSpPr txBox="1">
              <a:spLocks noChangeArrowheads="1"/>
            </p:cNvSpPr>
            <p:nvPr/>
          </p:nvSpPr>
          <p:spPr bwMode="auto">
            <a:xfrm>
              <a:off x="2970" y="1645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zh-CN" altLang="en-US" baseline="-25000"/>
            </a:p>
          </p:txBody>
        </p:sp>
        <p:sp>
          <p:nvSpPr>
            <p:cNvPr id="1309793" name="Line 97"/>
            <p:cNvSpPr>
              <a:spLocks noChangeShapeType="1"/>
            </p:cNvSpPr>
            <p:nvPr/>
          </p:nvSpPr>
          <p:spPr bwMode="auto">
            <a:xfrm>
              <a:off x="2970" y="218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94" name="Text Box 98"/>
            <p:cNvSpPr txBox="1">
              <a:spLocks noChangeArrowheads="1"/>
            </p:cNvSpPr>
            <p:nvPr/>
          </p:nvSpPr>
          <p:spPr bwMode="auto">
            <a:xfrm>
              <a:off x="2970" y="1917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zh-CN" altLang="en-US" baseline="-25000"/>
            </a:p>
          </p:txBody>
        </p:sp>
        <p:sp>
          <p:nvSpPr>
            <p:cNvPr id="1309795" name="Line 99"/>
            <p:cNvSpPr>
              <a:spLocks noChangeShapeType="1"/>
            </p:cNvSpPr>
            <p:nvPr/>
          </p:nvSpPr>
          <p:spPr bwMode="auto">
            <a:xfrm>
              <a:off x="2970" y="246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96" name="Text Box 100"/>
            <p:cNvSpPr txBox="1">
              <a:spLocks noChangeArrowheads="1"/>
            </p:cNvSpPr>
            <p:nvPr/>
          </p:nvSpPr>
          <p:spPr bwMode="auto">
            <a:xfrm>
              <a:off x="2970" y="2189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endParaRPr lang="zh-CN" altLang="en-US" baseline="-25000"/>
            </a:p>
          </p:txBody>
        </p:sp>
        <p:grpSp>
          <p:nvGrpSpPr>
            <p:cNvPr id="1309715" name="Group 19"/>
            <p:cNvGrpSpPr>
              <a:grpSpLocks/>
            </p:cNvGrpSpPr>
            <p:nvPr/>
          </p:nvGrpSpPr>
          <p:grpSpPr bwMode="auto">
            <a:xfrm rot="-5400000">
              <a:off x="4648" y="1117"/>
              <a:ext cx="91" cy="454"/>
              <a:chOff x="2109" y="1933"/>
              <a:chExt cx="91" cy="727"/>
            </a:xfrm>
          </p:grpSpPr>
          <p:grpSp>
            <p:nvGrpSpPr>
              <p:cNvPr id="1309716" name="Group 20"/>
              <p:cNvGrpSpPr>
                <a:grpSpLocks/>
              </p:cNvGrpSpPr>
              <p:nvPr/>
            </p:nvGrpSpPr>
            <p:grpSpPr bwMode="auto">
              <a:xfrm>
                <a:off x="2109" y="1933"/>
                <a:ext cx="91" cy="182"/>
                <a:chOff x="2109" y="1933"/>
                <a:chExt cx="181" cy="364"/>
              </a:xfrm>
            </p:grpSpPr>
            <p:sp>
              <p:nvSpPr>
                <p:cNvPr id="1309717" name="Arc 21"/>
                <p:cNvSpPr>
                  <a:spLocks/>
                </p:cNvSpPr>
                <p:nvPr/>
              </p:nvSpPr>
              <p:spPr bwMode="auto">
                <a:xfrm>
                  <a:off x="2109" y="1933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718" name="Arc 22"/>
                <p:cNvSpPr>
                  <a:spLocks/>
                </p:cNvSpPr>
                <p:nvPr/>
              </p:nvSpPr>
              <p:spPr bwMode="auto">
                <a:xfrm flipV="1">
                  <a:off x="2109" y="2115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9719" name="Group 23"/>
              <p:cNvGrpSpPr>
                <a:grpSpLocks/>
              </p:cNvGrpSpPr>
              <p:nvPr/>
            </p:nvGrpSpPr>
            <p:grpSpPr bwMode="auto">
              <a:xfrm>
                <a:off x="2109" y="2115"/>
                <a:ext cx="91" cy="182"/>
                <a:chOff x="2109" y="1933"/>
                <a:chExt cx="181" cy="364"/>
              </a:xfrm>
            </p:grpSpPr>
            <p:sp>
              <p:nvSpPr>
                <p:cNvPr id="1309720" name="Arc 24"/>
                <p:cNvSpPr>
                  <a:spLocks/>
                </p:cNvSpPr>
                <p:nvPr/>
              </p:nvSpPr>
              <p:spPr bwMode="auto">
                <a:xfrm>
                  <a:off x="2109" y="1933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721" name="Arc 25"/>
                <p:cNvSpPr>
                  <a:spLocks/>
                </p:cNvSpPr>
                <p:nvPr/>
              </p:nvSpPr>
              <p:spPr bwMode="auto">
                <a:xfrm flipV="1">
                  <a:off x="2109" y="2115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9722" name="Group 26"/>
              <p:cNvGrpSpPr>
                <a:grpSpLocks/>
              </p:cNvGrpSpPr>
              <p:nvPr/>
            </p:nvGrpSpPr>
            <p:grpSpPr bwMode="auto">
              <a:xfrm>
                <a:off x="2109" y="2296"/>
                <a:ext cx="91" cy="182"/>
                <a:chOff x="2109" y="1933"/>
                <a:chExt cx="181" cy="364"/>
              </a:xfrm>
            </p:grpSpPr>
            <p:sp>
              <p:nvSpPr>
                <p:cNvPr id="1309723" name="Arc 27"/>
                <p:cNvSpPr>
                  <a:spLocks/>
                </p:cNvSpPr>
                <p:nvPr/>
              </p:nvSpPr>
              <p:spPr bwMode="auto">
                <a:xfrm>
                  <a:off x="2109" y="1933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724" name="Arc 28"/>
                <p:cNvSpPr>
                  <a:spLocks/>
                </p:cNvSpPr>
                <p:nvPr/>
              </p:nvSpPr>
              <p:spPr bwMode="auto">
                <a:xfrm flipV="1">
                  <a:off x="2109" y="2115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9725" name="Group 29"/>
              <p:cNvGrpSpPr>
                <a:grpSpLocks/>
              </p:cNvGrpSpPr>
              <p:nvPr/>
            </p:nvGrpSpPr>
            <p:grpSpPr bwMode="auto">
              <a:xfrm>
                <a:off x="2109" y="2478"/>
                <a:ext cx="91" cy="182"/>
                <a:chOff x="2109" y="1933"/>
                <a:chExt cx="181" cy="364"/>
              </a:xfrm>
            </p:grpSpPr>
            <p:sp>
              <p:nvSpPr>
                <p:cNvPr id="1309726" name="Arc 30"/>
                <p:cNvSpPr>
                  <a:spLocks/>
                </p:cNvSpPr>
                <p:nvPr/>
              </p:nvSpPr>
              <p:spPr bwMode="auto">
                <a:xfrm>
                  <a:off x="2109" y="1933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727" name="Arc 31"/>
                <p:cNvSpPr>
                  <a:spLocks/>
                </p:cNvSpPr>
                <p:nvPr/>
              </p:nvSpPr>
              <p:spPr bwMode="auto">
                <a:xfrm flipV="1">
                  <a:off x="2109" y="2115"/>
                  <a:ext cx="181" cy="1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09728" name="Rectangle 32"/>
            <p:cNvSpPr>
              <a:spLocks noChangeArrowheads="1"/>
            </p:cNvSpPr>
            <p:nvPr/>
          </p:nvSpPr>
          <p:spPr bwMode="auto">
            <a:xfrm rot="5400000">
              <a:off x="4013" y="1254"/>
              <a:ext cx="91" cy="2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09729" name="Group 33"/>
            <p:cNvGrpSpPr>
              <a:grpSpLocks/>
            </p:cNvGrpSpPr>
            <p:nvPr/>
          </p:nvGrpSpPr>
          <p:grpSpPr bwMode="auto">
            <a:xfrm rot="5400000">
              <a:off x="4603" y="1480"/>
              <a:ext cx="181" cy="182"/>
              <a:chOff x="2245" y="2387"/>
              <a:chExt cx="272" cy="182"/>
            </a:xfrm>
          </p:grpSpPr>
          <p:sp>
            <p:nvSpPr>
              <p:cNvPr id="1309730" name="Line 34"/>
              <p:cNvSpPr>
                <a:spLocks noChangeShapeType="1"/>
              </p:cNvSpPr>
              <p:nvPr/>
            </p:nvSpPr>
            <p:spPr bwMode="auto">
              <a:xfrm>
                <a:off x="2245" y="2387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731" name="Line 35"/>
              <p:cNvSpPr>
                <a:spLocks noChangeShapeType="1"/>
              </p:cNvSpPr>
              <p:nvPr/>
            </p:nvSpPr>
            <p:spPr bwMode="auto">
              <a:xfrm flipH="1">
                <a:off x="2245" y="2387"/>
                <a:ext cx="136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732" name="Line 36"/>
              <p:cNvSpPr>
                <a:spLocks noChangeShapeType="1"/>
              </p:cNvSpPr>
              <p:nvPr/>
            </p:nvSpPr>
            <p:spPr bwMode="auto">
              <a:xfrm>
                <a:off x="2245" y="256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733" name="Line 37"/>
              <p:cNvSpPr>
                <a:spLocks noChangeShapeType="1"/>
              </p:cNvSpPr>
              <p:nvPr/>
            </p:nvSpPr>
            <p:spPr bwMode="auto">
              <a:xfrm flipH="1" flipV="1">
                <a:off x="2381" y="2387"/>
                <a:ext cx="136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09797" name="Line 101"/>
            <p:cNvSpPr>
              <a:spLocks noChangeShapeType="1"/>
            </p:cNvSpPr>
            <p:nvPr/>
          </p:nvSpPr>
          <p:spPr bwMode="auto">
            <a:xfrm>
              <a:off x="3741" y="1389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98" name="Line 102"/>
            <p:cNvSpPr>
              <a:spLocks noChangeShapeType="1"/>
            </p:cNvSpPr>
            <p:nvPr/>
          </p:nvSpPr>
          <p:spPr bwMode="auto">
            <a:xfrm>
              <a:off x="4195" y="138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99" name="Line 103"/>
            <p:cNvSpPr>
              <a:spLocks noChangeShapeType="1"/>
            </p:cNvSpPr>
            <p:nvPr/>
          </p:nvSpPr>
          <p:spPr bwMode="auto">
            <a:xfrm>
              <a:off x="4921" y="1389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00" name="Line 104"/>
            <p:cNvSpPr>
              <a:spLocks noChangeShapeType="1"/>
            </p:cNvSpPr>
            <p:nvPr/>
          </p:nvSpPr>
          <p:spPr bwMode="auto">
            <a:xfrm flipH="1">
              <a:off x="4331" y="157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01" name="Line 105"/>
            <p:cNvSpPr>
              <a:spLocks noChangeShapeType="1"/>
            </p:cNvSpPr>
            <p:nvPr/>
          </p:nvSpPr>
          <p:spPr bwMode="auto">
            <a:xfrm flipV="1">
              <a:off x="4331" y="1389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02" name="Line 106"/>
            <p:cNvSpPr>
              <a:spLocks noChangeShapeType="1"/>
            </p:cNvSpPr>
            <p:nvPr/>
          </p:nvSpPr>
          <p:spPr bwMode="auto">
            <a:xfrm>
              <a:off x="4784" y="1570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03" name="Line 107"/>
            <p:cNvSpPr>
              <a:spLocks noChangeShapeType="1"/>
            </p:cNvSpPr>
            <p:nvPr/>
          </p:nvSpPr>
          <p:spPr bwMode="auto">
            <a:xfrm flipV="1">
              <a:off x="5102" y="1389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04" name="Oval 108"/>
            <p:cNvSpPr>
              <a:spLocks noChangeArrowheads="1"/>
            </p:cNvSpPr>
            <p:nvPr/>
          </p:nvSpPr>
          <p:spPr bwMode="auto">
            <a:xfrm>
              <a:off x="4286" y="1344"/>
              <a:ext cx="91" cy="91"/>
            </a:xfrm>
            <a:prstGeom prst="ellipse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05" name="Oval 109"/>
            <p:cNvSpPr>
              <a:spLocks noChangeArrowheads="1"/>
            </p:cNvSpPr>
            <p:nvPr/>
          </p:nvSpPr>
          <p:spPr bwMode="auto">
            <a:xfrm>
              <a:off x="5057" y="1344"/>
              <a:ext cx="91" cy="91"/>
            </a:xfrm>
            <a:prstGeom prst="ellipse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09807" name="Group 111"/>
            <p:cNvGrpSpPr>
              <a:grpSpLocks/>
            </p:cNvGrpSpPr>
            <p:nvPr/>
          </p:nvGrpSpPr>
          <p:grpSpPr bwMode="auto">
            <a:xfrm>
              <a:off x="3741" y="1752"/>
              <a:ext cx="1633" cy="363"/>
              <a:chOff x="3787" y="1570"/>
              <a:chExt cx="1633" cy="363"/>
            </a:xfrm>
          </p:grpSpPr>
          <p:grpSp>
            <p:nvGrpSpPr>
              <p:cNvPr id="1309808" name="Group 112"/>
              <p:cNvGrpSpPr>
                <a:grpSpLocks/>
              </p:cNvGrpSpPr>
              <p:nvPr/>
            </p:nvGrpSpPr>
            <p:grpSpPr bwMode="auto">
              <a:xfrm rot="-5400000">
                <a:off x="4694" y="1389"/>
                <a:ext cx="91" cy="454"/>
                <a:chOff x="2109" y="1933"/>
                <a:chExt cx="91" cy="727"/>
              </a:xfrm>
            </p:grpSpPr>
            <p:grpSp>
              <p:nvGrpSpPr>
                <p:cNvPr id="1309809" name="Group 113"/>
                <p:cNvGrpSpPr>
                  <a:grpSpLocks/>
                </p:cNvGrpSpPr>
                <p:nvPr/>
              </p:nvGrpSpPr>
              <p:grpSpPr bwMode="auto">
                <a:xfrm>
                  <a:off x="2109" y="1933"/>
                  <a:ext cx="91" cy="182"/>
                  <a:chOff x="2109" y="1933"/>
                  <a:chExt cx="181" cy="364"/>
                </a:xfrm>
              </p:grpSpPr>
              <p:sp>
                <p:nvSpPr>
                  <p:cNvPr id="1309810" name="Arc 114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11" name="Arc 115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09812" name="Group 116"/>
                <p:cNvGrpSpPr>
                  <a:grpSpLocks/>
                </p:cNvGrpSpPr>
                <p:nvPr/>
              </p:nvGrpSpPr>
              <p:grpSpPr bwMode="auto">
                <a:xfrm>
                  <a:off x="2109" y="2115"/>
                  <a:ext cx="91" cy="182"/>
                  <a:chOff x="2109" y="1933"/>
                  <a:chExt cx="181" cy="364"/>
                </a:xfrm>
              </p:grpSpPr>
              <p:sp>
                <p:nvSpPr>
                  <p:cNvPr id="1309813" name="Arc 117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14" name="Arc 118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09815" name="Group 119"/>
                <p:cNvGrpSpPr>
                  <a:grpSpLocks/>
                </p:cNvGrpSpPr>
                <p:nvPr/>
              </p:nvGrpSpPr>
              <p:grpSpPr bwMode="auto">
                <a:xfrm>
                  <a:off x="2109" y="2296"/>
                  <a:ext cx="91" cy="182"/>
                  <a:chOff x="2109" y="1933"/>
                  <a:chExt cx="181" cy="364"/>
                </a:xfrm>
              </p:grpSpPr>
              <p:sp>
                <p:nvSpPr>
                  <p:cNvPr id="1309816" name="Arc 120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17" name="Arc 121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09818" name="Group 122"/>
                <p:cNvGrpSpPr>
                  <a:grpSpLocks/>
                </p:cNvGrpSpPr>
                <p:nvPr/>
              </p:nvGrpSpPr>
              <p:grpSpPr bwMode="auto">
                <a:xfrm>
                  <a:off x="2109" y="2478"/>
                  <a:ext cx="91" cy="182"/>
                  <a:chOff x="2109" y="1933"/>
                  <a:chExt cx="181" cy="364"/>
                </a:xfrm>
              </p:grpSpPr>
              <p:sp>
                <p:nvSpPr>
                  <p:cNvPr id="1309819" name="Arc 123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20" name="Arc 124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09821" name="Rectangle 125"/>
              <p:cNvSpPr>
                <a:spLocks noChangeArrowheads="1"/>
              </p:cNvSpPr>
              <p:nvPr/>
            </p:nvSpPr>
            <p:spPr bwMode="auto">
              <a:xfrm rot="5400000">
                <a:off x="4059" y="1526"/>
                <a:ext cx="91" cy="272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309822" name="Group 126"/>
              <p:cNvGrpSpPr>
                <a:grpSpLocks/>
              </p:cNvGrpSpPr>
              <p:nvPr/>
            </p:nvGrpSpPr>
            <p:grpSpPr bwMode="auto">
              <a:xfrm rot="5400000">
                <a:off x="4649" y="1752"/>
                <a:ext cx="181" cy="182"/>
                <a:chOff x="2245" y="2387"/>
                <a:chExt cx="272" cy="182"/>
              </a:xfrm>
            </p:grpSpPr>
            <p:sp>
              <p:nvSpPr>
                <p:cNvPr id="1309823" name="Line 127"/>
                <p:cNvSpPr>
                  <a:spLocks noChangeShapeType="1"/>
                </p:cNvSpPr>
                <p:nvPr/>
              </p:nvSpPr>
              <p:spPr bwMode="auto">
                <a:xfrm>
                  <a:off x="2245" y="2387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824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2245" y="2387"/>
                  <a:ext cx="136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825" name="Line 129"/>
                <p:cNvSpPr>
                  <a:spLocks noChangeShapeType="1"/>
                </p:cNvSpPr>
                <p:nvPr/>
              </p:nvSpPr>
              <p:spPr bwMode="auto">
                <a:xfrm>
                  <a:off x="2245" y="2569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826" name="Line 130"/>
                <p:cNvSpPr>
                  <a:spLocks noChangeShapeType="1"/>
                </p:cNvSpPr>
                <p:nvPr/>
              </p:nvSpPr>
              <p:spPr bwMode="auto">
                <a:xfrm flipH="1" flipV="1">
                  <a:off x="2381" y="2387"/>
                  <a:ext cx="136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09827" name="Line 131"/>
              <p:cNvSpPr>
                <a:spLocks noChangeShapeType="1"/>
              </p:cNvSpPr>
              <p:nvPr/>
            </p:nvSpPr>
            <p:spPr bwMode="auto">
              <a:xfrm>
                <a:off x="3787" y="1661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28" name="Line 132"/>
              <p:cNvSpPr>
                <a:spLocks noChangeShapeType="1"/>
              </p:cNvSpPr>
              <p:nvPr/>
            </p:nvSpPr>
            <p:spPr bwMode="auto">
              <a:xfrm>
                <a:off x="4241" y="1661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29" name="Line 133"/>
              <p:cNvSpPr>
                <a:spLocks noChangeShapeType="1"/>
              </p:cNvSpPr>
              <p:nvPr/>
            </p:nvSpPr>
            <p:spPr bwMode="auto">
              <a:xfrm>
                <a:off x="4967" y="1661"/>
                <a:ext cx="4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30" name="Line 134"/>
              <p:cNvSpPr>
                <a:spLocks noChangeShapeType="1"/>
              </p:cNvSpPr>
              <p:nvPr/>
            </p:nvSpPr>
            <p:spPr bwMode="auto">
              <a:xfrm flipH="1">
                <a:off x="4377" y="184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31" name="Line 135"/>
              <p:cNvSpPr>
                <a:spLocks noChangeShapeType="1"/>
              </p:cNvSpPr>
              <p:nvPr/>
            </p:nvSpPr>
            <p:spPr bwMode="auto">
              <a:xfrm flipV="1">
                <a:off x="4377" y="1661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32" name="Line 136"/>
              <p:cNvSpPr>
                <a:spLocks noChangeShapeType="1"/>
              </p:cNvSpPr>
              <p:nvPr/>
            </p:nvSpPr>
            <p:spPr bwMode="auto">
              <a:xfrm>
                <a:off x="4830" y="1842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33" name="Line 137"/>
              <p:cNvSpPr>
                <a:spLocks noChangeShapeType="1"/>
              </p:cNvSpPr>
              <p:nvPr/>
            </p:nvSpPr>
            <p:spPr bwMode="auto">
              <a:xfrm flipV="1">
                <a:off x="5148" y="1661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34" name="Oval 138"/>
              <p:cNvSpPr>
                <a:spLocks noChangeArrowheads="1"/>
              </p:cNvSpPr>
              <p:nvPr/>
            </p:nvSpPr>
            <p:spPr bwMode="auto">
              <a:xfrm>
                <a:off x="4332" y="1616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28575" algn="ctr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35" name="Oval 139"/>
              <p:cNvSpPr>
                <a:spLocks noChangeArrowheads="1"/>
              </p:cNvSpPr>
              <p:nvPr/>
            </p:nvSpPr>
            <p:spPr bwMode="auto">
              <a:xfrm>
                <a:off x="5103" y="1616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28575" algn="ctr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09836" name="Group 140"/>
            <p:cNvGrpSpPr>
              <a:grpSpLocks/>
            </p:cNvGrpSpPr>
            <p:nvPr/>
          </p:nvGrpSpPr>
          <p:grpSpPr bwMode="auto">
            <a:xfrm>
              <a:off x="3741" y="2206"/>
              <a:ext cx="1633" cy="363"/>
              <a:chOff x="3787" y="1570"/>
              <a:chExt cx="1633" cy="363"/>
            </a:xfrm>
          </p:grpSpPr>
          <p:grpSp>
            <p:nvGrpSpPr>
              <p:cNvPr id="1309837" name="Group 141"/>
              <p:cNvGrpSpPr>
                <a:grpSpLocks/>
              </p:cNvGrpSpPr>
              <p:nvPr/>
            </p:nvGrpSpPr>
            <p:grpSpPr bwMode="auto">
              <a:xfrm rot="-5400000">
                <a:off x="4694" y="1389"/>
                <a:ext cx="91" cy="454"/>
                <a:chOff x="2109" y="1933"/>
                <a:chExt cx="91" cy="727"/>
              </a:xfrm>
            </p:grpSpPr>
            <p:grpSp>
              <p:nvGrpSpPr>
                <p:cNvPr id="1309838" name="Group 142"/>
                <p:cNvGrpSpPr>
                  <a:grpSpLocks/>
                </p:cNvGrpSpPr>
                <p:nvPr/>
              </p:nvGrpSpPr>
              <p:grpSpPr bwMode="auto">
                <a:xfrm>
                  <a:off x="2109" y="1933"/>
                  <a:ext cx="91" cy="182"/>
                  <a:chOff x="2109" y="1933"/>
                  <a:chExt cx="181" cy="364"/>
                </a:xfrm>
              </p:grpSpPr>
              <p:sp>
                <p:nvSpPr>
                  <p:cNvPr id="1309839" name="Arc 143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40" name="Arc 144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09841" name="Group 145"/>
                <p:cNvGrpSpPr>
                  <a:grpSpLocks/>
                </p:cNvGrpSpPr>
                <p:nvPr/>
              </p:nvGrpSpPr>
              <p:grpSpPr bwMode="auto">
                <a:xfrm>
                  <a:off x="2109" y="2115"/>
                  <a:ext cx="91" cy="182"/>
                  <a:chOff x="2109" y="1933"/>
                  <a:chExt cx="181" cy="364"/>
                </a:xfrm>
              </p:grpSpPr>
              <p:sp>
                <p:nvSpPr>
                  <p:cNvPr id="1309842" name="Arc 146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43" name="Arc 147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09844" name="Group 148"/>
                <p:cNvGrpSpPr>
                  <a:grpSpLocks/>
                </p:cNvGrpSpPr>
                <p:nvPr/>
              </p:nvGrpSpPr>
              <p:grpSpPr bwMode="auto">
                <a:xfrm>
                  <a:off x="2109" y="2296"/>
                  <a:ext cx="91" cy="182"/>
                  <a:chOff x="2109" y="1933"/>
                  <a:chExt cx="181" cy="364"/>
                </a:xfrm>
              </p:grpSpPr>
              <p:sp>
                <p:nvSpPr>
                  <p:cNvPr id="1309845" name="Arc 149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46" name="Arc 150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09847" name="Group 151"/>
                <p:cNvGrpSpPr>
                  <a:grpSpLocks/>
                </p:cNvGrpSpPr>
                <p:nvPr/>
              </p:nvGrpSpPr>
              <p:grpSpPr bwMode="auto">
                <a:xfrm>
                  <a:off x="2109" y="2478"/>
                  <a:ext cx="91" cy="182"/>
                  <a:chOff x="2109" y="1933"/>
                  <a:chExt cx="181" cy="364"/>
                </a:xfrm>
              </p:grpSpPr>
              <p:sp>
                <p:nvSpPr>
                  <p:cNvPr id="1309848" name="Arc 152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49" name="Arc 153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09850" name="Rectangle 154"/>
              <p:cNvSpPr>
                <a:spLocks noChangeArrowheads="1"/>
              </p:cNvSpPr>
              <p:nvPr/>
            </p:nvSpPr>
            <p:spPr bwMode="auto">
              <a:xfrm rot="5400000">
                <a:off x="4059" y="1526"/>
                <a:ext cx="91" cy="272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309851" name="Group 155"/>
              <p:cNvGrpSpPr>
                <a:grpSpLocks/>
              </p:cNvGrpSpPr>
              <p:nvPr/>
            </p:nvGrpSpPr>
            <p:grpSpPr bwMode="auto">
              <a:xfrm rot="5400000">
                <a:off x="4649" y="1752"/>
                <a:ext cx="181" cy="182"/>
                <a:chOff x="2245" y="2387"/>
                <a:chExt cx="272" cy="182"/>
              </a:xfrm>
            </p:grpSpPr>
            <p:sp>
              <p:nvSpPr>
                <p:cNvPr id="1309852" name="Line 156"/>
                <p:cNvSpPr>
                  <a:spLocks noChangeShapeType="1"/>
                </p:cNvSpPr>
                <p:nvPr/>
              </p:nvSpPr>
              <p:spPr bwMode="auto">
                <a:xfrm>
                  <a:off x="2245" y="2387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853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2245" y="2387"/>
                  <a:ext cx="136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854" name="Line 158"/>
                <p:cNvSpPr>
                  <a:spLocks noChangeShapeType="1"/>
                </p:cNvSpPr>
                <p:nvPr/>
              </p:nvSpPr>
              <p:spPr bwMode="auto">
                <a:xfrm>
                  <a:off x="2245" y="2569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855" name="Line 159"/>
                <p:cNvSpPr>
                  <a:spLocks noChangeShapeType="1"/>
                </p:cNvSpPr>
                <p:nvPr/>
              </p:nvSpPr>
              <p:spPr bwMode="auto">
                <a:xfrm flipH="1" flipV="1">
                  <a:off x="2381" y="2387"/>
                  <a:ext cx="136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09856" name="Line 160"/>
              <p:cNvSpPr>
                <a:spLocks noChangeShapeType="1"/>
              </p:cNvSpPr>
              <p:nvPr/>
            </p:nvSpPr>
            <p:spPr bwMode="auto">
              <a:xfrm>
                <a:off x="3787" y="1661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57" name="Line 161"/>
              <p:cNvSpPr>
                <a:spLocks noChangeShapeType="1"/>
              </p:cNvSpPr>
              <p:nvPr/>
            </p:nvSpPr>
            <p:spPr bwMode="auto">
              <a:xfrm>
                <a:off x="4241" y="1661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58" name="Line 162"/>
              <p:cNvSpPr>
                <a:spLocks noChangeShapeType="1"/>
              </p:cNvSpPr>
              <p:nvPr/>
            </p:nvSpPr>
            <p:spPr bwMode="auto">
              <a:xfrm>
                <a:off x="4967" y="1661"/>
                <a:ext cx="4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59" name="Line 163"/>
              <p:cNvSpPr>
                <a:spLocks noChangeShapeType="1"/>
              </p:cNvSpPr>
              <p:nvPr/>
            </p:nvSpPr>
            <p:spPr bwMode="auto">
              <a:xfrm flipH="1">
                <a:off x="4377" y="184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60" name="Line 164"/>
              <p:cNvSpPr>
                <a:spLocks noChangeShapeType="1"/>
              </p:cNvSpPr>
              <p:nvPr/>
            </p:nvSpPr>
            <p:spPr bwMode="auto">
              <a:xfrm flipV="1">
                <a:off x="4377" y="1661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61" name="Line 165"/>
              <p:cNvSpPr>
                <a:spLocks noChangeShapeType="1"/>
              </p:cNvSpPr>
              <p:nvPr/>
            </p:nvSpPr>
            <p:spPr bwMode="auto">
              <a:xfrm>
                <a:off x="4830" y="1842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62" name="Line 166"/>
              <p:cNvSpPr>
                <a:spLocks noChangeShapeType="1"/>
              </p:cNvSpPr>
              <p:nvPr/>
            </p:nvSpPr>
            <p:spPr bwMode="auto">
              <a:xfrm flipV="1">
                <a:off x="5148" y="1661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63" name="Oval 167"/>
              <p:cNvSpPr>
                <a:spLocks noChangeArrowheads="1"/>
              </p:cNvSpPr>
              <p:nvPr/>
            </p:nvSpPr>
            <p:spPr bwMode="auto">
              <a:xfrm>
                <a:off x="4332" y="1616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28575" algn="ctr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64" name="Oval 168"/>
              <p:cNvSpPr>
                <a:spLocks noChangeArrowheads="1"/>
              </p:cNvSpPr>
              <p:nvPr/>
            </p:nvSpPr>
            <p:spPr bwMode="auto">
              <a:xfrm>
                <a:off x="5103" y="1616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28575" algn="ctr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09865" name="Group 169"/>
            <p:cNvGrpSpPr>
              <a:grpSpLocks/>
            </p:cNvGrpSpPr>
            <p:nvPr/>
          </p:nvGrpSpPr>
          <p:grpSpPr bwMode="auto">
            <a:xfrm>
              <a:off x="3741" y="2659"/>
              <a:ext cx="1633" cy="363"/>
              <a:chOff x="3787" y="1570"/>
              <a:chExt cx="1633" cy="363"/>
            </a:xfrm>
          </p:grpSpPr>
          <p:grpSp>
            <p:nvGrpSpPr>
              <p:cNvPr id="1309866" name="Group 170"/>
              <p:cNvGrpSpPr>
                <a:grpSpLocks/>
              </p:cNvGrpSpPr>
              <p:nvPr/>
            </p:nvGrpSpPr>
            <p:grpSpPr bwMode="auto">
              <a:xfrm rot="-5400000">
                <a:off x="4694" y="1389"/>
                <a:ext cx="91" cy="454"/>
                <a:chOff x="2109" y="1933"/>
                <a:chExt cx="91" cy="727"/>
              </a:xfrm>
            </p:grpSpPr>
            <p:grpSp>
              <p:nvGrpSpPr>
                <p:cNvPr id="1309867" name="Group 171"/>
                <p:cNvGrpSpPr>
                  <a:grpSpLocks/>
                </p:cNvGrpSpPr>
                <p:nvPr/>
              </p:nvGrpSpPr>
              <p:grpSpPr bwMode="auto">
                <a:xfrm>
                  <a:off x="2109" y="1933"/>
                  <a:ext cx="91" cy="182"/>
                  <a:chOff x="2109" y="1933"/>
                  <a:chExt cx="181" cy="364"/>
                </a:xfrm>
              </p:grpSpPr>
              <p:sp>
                <p:nvSpPr>
                  <p:cNvPr id="1309868" name="Arc 172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69" name="Arc 173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09870" name="Group 174"/>
                <p:cNvGrpSpPr>
                  <a:grpSpLocks/>
                </p:cNvGrpSpPr>
                <p:nvPr/>
              </p:nvGrpSpPr>
              <p:grpSpPr bwMode="auto">
                <a:xfrm>
                  <a:off x="2109" y="2115"/>
                  <a:ext cx="91" cy="182"/>
                  <a:chOff x="2109" y="1933"/>
                  <a:chExt cx="181" cy="364"/>
                </a:xfrm>
              </p:grpSpPr>
              <p:sp>
                <p:nvSpPr>
                  <p:cNvPr id="1309871" name="Arc 175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72" name="Arc 176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09873" name="Group 177"/>
                <p:cNvGrpSpPr>
                  <a:grpSpLocks/>
                </p:cNvGrpSpPr>
                <p:nvPr/>
              </p:nvGrpSpPr>
              <p:grpSpPr bwMode="auto">
                <a:xfrm>
                  <a:off x="2109" y="2296"/>
                  <a:ext cx="91" cy="182"/>
                  <a:chOff x="2109" y="1933"/>
                  <a:chExt cx="181" cy="364"/>
                </a:xfrm>
              </p:grpSpPr>
              <p:sp>
                <p:nvSpPr>
                  <p:cNvPr id="1309874" name="Arc 178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75" name="Arc 179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09876" name="Group 180"/>
                <p:cNvGrpSpPr>
                  <a:grpSpLocks/>
                </p:cNvGrpSpPr>
                <p:nvPr/>
              </p:nvGrpSpPr>
              <p:grpSpPr bwMode="auto">
                <a:xfrm>
                  <a:off x="2109" y="2478"/>
                  <a:ext cx="91" cy="182"/>
                  <a:chOff x="2109" y="1933"/>
                  <a:chExt cx="181" cy="364"/>
                </a:xfrm>
              </p:grpSpPr>
              <p:sp>
                <p:nvSpPr>
                  <p:cNvPr id="1309877" name="Arc 181"/>
                  <p:cNvSpPr>
                    <a:spLocks/>
                  </p:cNvSpPr>
                  <p:nvPr/>
                </p:nvSpPr>
                <p:spPr bwMode="auto">
                  <a:xfrm>
                    <a:off x="2109" y="1933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878" name="Arc 182"/>
                  <p:cNvSpPr>
                    <a:spLocks/>
                  </p:cNvSpPr>
                  <p:nvPr/>
                </p:nvSpPr>
                <p:spPr bwMode="auto">
                  <a:xfrm flipV="1">
                    <a:off x="2109" y="2115"/>
                    <a:ext cx="181" cy="18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09879" name="Rectangle 183"/>
              <p:cNvSpPr>
                <a:spLocks noChangeArrowheads="1"/>
              </p:cNvSpPr>
              <p:nvPr/>
            </p:nvSpPr>
            <p:spPr bwMode="auto">
              <a:xfrm rot="5400000">
                <a:off x="4059" y="1526"/>
                <a:ext cx="91" cy="272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309880" name="Group 184"/>
              <p:cNvGrpSpPr>
                <a:grpSpLocks/>
              </p:cNvGrpSpPr>
              <p:nvPr/>
            </p:nvGrpSpPr>
            <p:grpSpPr bwMode="auto">
              <a:xfrm rot="5400000">
                <a:off x="4649" y="1752"/>
                <a:ext cx="181" cy="182"/>
                <a:chOff x="2245" y="2387"/>
                <a:chExt cx="272" cy="182"/>
              </a:xfrm>
            </p:grpSpPr>
            <p:sp>
              <p:nvSpPr>
                <p:cNvPr id="1309881" name="Line 185"/>
                <p:cNvSpPr>
                  <a:spLocks noChangeShapeType="1"/>
                </p:cNvSpPr>
                <p:nvPr/>
              </p:nvSpPr>
              <p:spPr bwMode="auto">
                <a:xfrm>
                  <a:off x="2245" y="2387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882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2245" y="2387"/>
                  <a:ext cx="136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883" name="Line 187"/>
                <p:cNvSpPr>
                  <a:spLocks noChangeShapeType="1"/>
                </p:cNvSpPr>
                <p:nvPr/>
              </p:nvSpPr>
              <p:spPr bwMode="auto">
                <a:xfrm>
                  <a:off x="2245" y="2569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9884" name="Line 188"/>
                <p:cNvSpPr>
                  <a:spLocks noChangeShapeType="1"/>
                </p:cNvSpPr>
                <p:nvPr/>
              </p:nvSpPr>
              <p:spPr bwMode="auto">
                <a:xfrm flipH="1" flipV="1">
                  <a:off x="2381" y="2387"/>
                  <a:ext cx="136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09885" name="Line 189"/>
              <p:cNvSpPr>
                <a:spLocks noChangeShapeType="1"/>
              </p:cNvSpPr>
              <p:nvPr/>
            </p:nvSpPr>
            <p:spPr bwMode="auto">
              <a:xfrm>
                <a:off x="3787" y="1661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86" name="Line 190"/>
              <p:cNvSpPr>
                <a:spLocks noChangeShapeType="1"/>
              </p:cNvSpPr>
              <p:nvPr/>
            </p:nvSpPr>
            <p:spPr bwMode="auto">
              <a:xfrm>
                <a:off x="4241" y="1661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87" name="Line 191"/>
              <p:cNvSpPr>
                <a:spLocks noChangeShapeType="1"/>
              </p:cNvSpPr>
              <p:nvPr/>
            </p:nvSpPr>
            <p:spPr bwMode="auto">
              <a:xfrm>
                <a:off x="4967" y="1661"/>
                <a:ext cx="4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88" name="Line 192"/>
              <p:cNvSpPr>
                <a:spLocks noChangeShapeType="1"/>
              </p:cNvSpPr>
              <p:nvPr/>
            </p:nvSpPr>
            <p:spPr bwMode="auto">
              <a:xfrm flipH="1">
                <a:off x="4377" y="184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89" name="Line 193"/>
              <p:cNvSpPr>
                <a:spLocks noChangeShapeType="1"/>
              </p:cNvSpPr>
              <p:nvPr/>
            </p:nvSpPr>
            <p:spPr bwMode="auto">
              <a:xfrm flipV="1">
                <a:off x="4377" y="1661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90" name="Line 194"/>
              <p:cNvSpPr>
                <a:spLocks noChangeShapeType="1"/>
              </p:cNvSpPr>
              <p:nvPr/>
            </p:nvSpPr>
            <p:spPr bwMode="auto">
              <a:xfrm>
                <a:off x="4830" y="1842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91" name="Line 195"/>
              <p:cNvSpPr>
                <a:spLocks noChangeShapeType="1"/>
              </p:cNvSpPr>
              <p:nvPr/>
            </p:nvSpPr>
            <p:spPr bwMode="auto">
              <a:xfrm flipV="1">
                <a:off x="5148" y="1661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92" name="Oval 196"/>
              <p:cNvSpPr>
                <a:spLocks noChangeArrowheads="1"/>
              </p:cNvSpPr>
              <p:nvPr/>
            </p:nvSpPr>
            <p:spPr bwMode="auto">
              <a:xfrm>
                <a:off x="4332" y="1616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28575" algn="ctr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9893" name="Oval 197"/>
              <p:cNvSpPr>
                <a:spLocks noChangeArrowheads="1"/>
              </p:cNvSpPr>
              <p:nvPr/>
            </p:nvSpPr>
            <p:spPr bwMode="auto">
              <a:xfrm>
                <a:off x="5103" y="1616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28575" algn="ctr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09894" name="Line 198"/>
            <p:cNvSpPr>
              <a:spLocks noChangeShapeType="1"/>
            </p:cNvSpPr>
            <p:nvPr/>
          </p:nvSpPr>
          <p:spPr bwMode="auto">
            <a:xfrm flipV="1">
              <a:off x="5374" y="1026"/>
              <a:ext cx="0" cy="17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759" name="Oval 63"/>
            <p:cNvSpPr>
              <a:spLocks noChangeArrowheads="1"/>
            </p:cNvSpPr>
            <p:nvPr/>
          </p:nvSpPr>
          <p:spPr bwMode="auto">
            <a:xfrm>
              <a:off x="5329" y="981"/>
              <a:ext cx="91" cy="9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95" name="Oval 199"/>
            <p:cNvSpPr>
              <a:spLocks noChangeArrowheads="1"/>
            </p:cNvSpPr>
            <p:nvPr/>
          </p:nvSpPr>
          <p:spPr bwMode="auto">
            <a:xfrm>
              <a:off x="5329" y="1344"/>
              <a:ext cx="91" cy="91"/>
            </a:xfrm>
            <a:prstGeom prst="ellipse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96" name="Oval 200"/>
            <p:cNvSpPr>
              <a:spLocks noChangeArrowheads="1"/>
            </p:cNvSpPr>
            <p:nvPr/>
          </p:nvSpPr>
          <p:spPr bwMode="auto">
            <a:xfrm>
              <a:off x="5329" y="1797"/>
              <a:ext cx="91" cy="91"/>
            </a:xfrm>
            <a:prstGeom prst="ellipse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97" name="Oval 201"/>
            <p:cNvSpPr>
              <a:spLocks noChangeArrowheads="1"/>
            </p:cNvSpPr>
            <p:nvPr/>
          </p:nvSpPr>
          <p:spPr bwMode="auto">
            <a:xfrm>
              <a:off x="5329" y="2251"/>
              <a:ext cx="91" cy="91"/>
            </a:xfrm>
            <a:prstGeom prst="ellipse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898" name="Text Box 202"/>
            <p:cNvSpPr txBox="1">
              <a:spLocks noChangeArrowheads="1"/>
            </p:cNvSpPr>
            <p:nvPr/>
          </p:nvSpPr>
          <p:spPr bwMode="auto">
            <a:xfrm>
              <a:off x="204" y="1736"/>
              <a:ext cx="7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7</a:t>
              </a:r>
              <a:r>
                <a:rPr lang="zh-CN" altLang="en-US"/>
                <a:t>～</a:t>
              </a: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309899" name="Text Box 203"/>
            <p:cNvSpPr txBox="1">
              <a:spLocks noChangeArrowheads="1"/>
            </p:cNvSpPr>
            <p:nvPr/>
          </p:nvSpPr>
          <p:spPr bwMode="auto">
            <a:xfrm>
              <a:off x="432" y="2219"/>
              <a:ext cx="54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AEN</a:t>
              </a:r>
              <a:endParaRPr lang="en-US" altLang="zh-CN" baseline="-25000"/>
            </a:p>
          </p:txBody>
        </p:sp>
        <p:sp>
          <p:nvSpPr>
            <p:cNvPr id="1309900" name="Text Box 204"/>
            <p:cNvSpPr txBox="1">
              <a:spLocks noChangeArrowheads="1"/>
            </p:cNvSpPr>
            <p:nvPr/>
          </p:nvSpPr>
          <p:spPr bwMode="auto">
            <a:xfrm>
              <a:off x="68" y="2461"/>
              <a:ext cx="909" cy="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15</a:t>
              </a:r>
              <a:r>
                <a:rPr lang="zh-CN" altLang="en-US" smtClean="0"/>
                <a:t>～</a:t>
              </a:r>
              <a:r>
                <a:rPr lang="en-US" altLang="zh-CN"/>
                <a:t>A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309901" name="Text Box 205"/>
            <p:cNvSpPr txBox="1">
              <a:spLocks noChangeArrowheads="1"/>
            </p:cNvSpPr>
            <p:nvPr/>
          </p:nvSpPr>
          <p:spPr bwMode="auto">
            <a:xfrm>
              <a:off x="432" y="2734"/>
              <a:ext cx="54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IOW</a:t>
              </a:r>
              <a:endParaRPr lang="en-US" altLang="zh-CN" baseline="-25000"/>
            </a:p>
          </p:txBody>
        </p:sp>
        <p:sp>
          <p:nvSpPr>
            <p:cNvPr id="1309902" name="Line 206"/>
            <p:cNvSpPr>
              <a:spLocks noChangeShapeType="1"/>
            </p:cNvSpPr>
            <p:nvPr/>
          </p:nvSpPr>
          <p:spPr bwMode="auto">
            <a:xfrm>
              <a:off x="476" y="2779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9903" name="Text Box 207"/>
            <p:cNvSpPr txBox="1">
              <a:spLocks noChangeArrowheads="1"/>
            </p:cNvSpPr>
            <p:nvPr/>
          </p:nvSpPr>
          <p:spPr bwMode="auto">
            <a:xfrm>
              <a:off x="113" y="1130"/>
              <a:ext cx="99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8088 CPU</a:t>
              </a:r>
              <a:endParaRPr lang="en-US" altLang="zh-CN" baseline="-25000"/>
            </a:p>
          </p:txBody>
        </p:sp>
        <p:sp>
          <p:nvSpPr>
            <p:cNvPr id="1309904" name="Text Box 208"/>
            <p:cNvSpPr txBox="1">
              <a:spLocks noChangeArrowheads="1"/>
            </p:cNvSpPr>
            <p:nvPr/>
          </p:nvSpPr>
          <p:spPr bwMode="auto">
            <a:xfrm>
              <a:off x="2109" y="1130"/>
              <a:ext cx="90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74LS273</a:t>
              </a:r>
              <a:endParaRPr lang="en-US" altLang="zh-CN" baseline="-25000"/>
            </a:p>
          </p:txBody>
        </p:sp>
        <p:sp>
          <p:nvSpPr>
            <p:cNvPr id="1309905" name="Text Box 209"/>
            <p:cNvSpPr txBox="1">
              <a:spLocks noChangeArrowheads="1"/>
            </p:cNvSpPr>
            <p:nvPr/>
          </p:nvSpPr>
          <p:spPr bwMode="auto">
            <a:xfrm>
              <a:off x="5012" y="708"/>
              <a:ext cx="68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＋</a:t>
              </a:r>
              <a:r>
                <a:rPr lang="en-US" altLang="zh-CN"/>
                <a:t>24V</a:t>
              </a:r>
              <a:endParaRPr lang="en-US" altLang="zh-CN" baseline="-25000"/>
            </a:p>
          </p:txBody>
        </p:sp>
      </p:grpSp>
      <p:sp>
        <p:nvSpPr>
          <p:cNvPr id="1309908" name="Rectangle 212"/>
          <p:cNvSpPr>
            <a:spLocks noGrp="1" noChangeArrowheads="1"/>
          </p:cNvSpPr>
          <p:nvPr>
            <p:ph type="body" idx="1"/>
          </p:nvPr>
        </p:nvSpPr>
        <p:spPr>
          <a:xfrm>
            <a:off x="323850" y="4941888"/>
            <a:ext cx="8640763" cy="1727200"/>
          </a:xfrm>
          <a:noFill/>
          <a:ln/>
        </p:spPr>
        <p:txBody>
          <a:bodyPr/>
          <a:lstStyle/>
          <a:p>
            <a:pPr marL="1079500" indent="-1079500"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程序：</a:t>
            </a:r>
            <a:r>
              <a:rPr kumimoji="1" lang="en-US" altLang="zh-CN" sz="2800" b="1" dirty="0">
                <a:latin typeface="Times New Roman" pitchFamily="18" charset="0"/>
              </a:rPr>
              <a:t>00010001</a:t>
            </a:r>
            <a:r>
              <a:rPr kumimoji="1" lang="en-US" altLang="zh-CN" sz="2800" b="1" dirty="0">
                <a:latin typeface="+mn-ea"/>
              </a:rPr>
              <a:t>→</a:t>
            </a:r>
            <a:r>
              <a:rPr kumimoji="1" lang="en-US" altLang="zh-CN" sz="2800" b="1" dirty="0">
                <a:latin typeface="Times New Roman" pitchFamily="18" charset="0"/>
              </a:rPr>
              <a:t>74LS273</a:t>
            </a:r>
            <a:r>
              <a:rPr kumimoji="1" lang="zh-CN" altLang="en-US" sz="2800" b="1" dirty="0">
                <a:latin typeface="Times New Roman" pitchFamily="18" charset="0"/>
              </a:rPr>
              <a:t>，保持</a:t>
            </a:r>
            <a:r>
              <a:rPr kumimoji="1" lang="en-US" altLang="zh-CN" sz="2800" b="1" dirty="0">
                <a:latin typeface="Times New Roman" pitchFamily="18" charset="0"/>
              </a:rPr>
              <a:t>100ms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10</a:t>
            </a:r>
            <a:r>
              <a:rPr kumimoji="1" lang="zh-CN" altLang="en-US" sz="2800" b="1" dirty="0">
                <a:latin typeface="Times New Roman" pitchFamily="18" charset="0"/>
              </a:rPr>
              <a:t>步</a:t>
            </a:r>
            <a:r>
              <a:rPr kumimoji="1" lang="en-US" altLang="zh-CN" sz="2800" b="1" dirty="0">
                <a:latin typeface="Times New Roman" pitchFamily="18" charset="0"/>
              </a:rPr>
              <a:t>/s</a:t>
            </a:r>
            <a:r>
              <a:rPr kumimoji="1" lang="zh-CN" altLang="en-US" sz="2800" b="1" dirty="0">
                <a:latin typeface="Times New Roman" pitchFamily="18" charset="0"/>
              </a:rPr>
              <a:t>），循环左移（正转）</a:t>
            </a:r>
            <a:r>
              <a:rPr kumimoji="1" lang="en-US" altLang="zh-CN" sz="2800" b="1" dirty="0">
                <a:latin typeface="Times New Roman" pitchFamily="18" charset="0"/>
              </a:rPr>
              <a:t>/ </a:t>
            </a:r>
            <a:r>
              <a:rPr kumimoji="1" lang="zh-CN" altLang="en-US" sz="2800" b="1" dirty="0">
                <a:latin typeface="Times New Roman" pitchFamily="18" charset="0"/>
              </a:rPr>
              <a:t>循环右移（反转），</a:t>
            </a:r>
            <a:br>
              <a:rPr kumimoji="1" lang="zh-CN" altLang="en-US" sz="2800" b="1" dirty="0">
                <a:latin typeface="Times New Roman" pitchFamily="18" charset="0"/>
              </a:rPr>
            </a:br>
            <a:r>
              <a:rPr kumimoji="1" lang="zh-CN" altLang="en-US" sz="2800" b="1" dirty="0">
                <a:latin typeface="Times New Roman" pitchFamily="18" charset="0"/>
              </a:rPr>
              <a:t>再写</a:t>
            </a:r>
            <a:r>
              <a:rPr kumimoji="1" lang="en-US" altLang="zh-CN" sz="2800" b="1" dirty="0">
                <a:latin typeface="Times New Roman" pitchFamily="18" charset="0"/>
              </a:rPr>
              <a:t>74LS273</a:t>
            </a:r>
            <a:r>
              <a:rPr kumimoji="1" lang="zh-CN" altLang="en-US" sz="28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309911" name="AutoShape 2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4038" y="5589588"/>
            <a:ext cx="503237" cy="503237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C8D3C-D9B2-4381-8275-987D410D345F}" type="slidenum">
              <a:rPr lang="zh-CN" altLang="en-US"/>
              <a:pPr/>
              <a:t>44</a:t>
            </a:fld>
            <a:endParaRPr lang="en-US" altLang="zh-CN"/>
          </a:p>
        </p:txBody>
      </p:sp>
      <p:pic>
        <p:nvPicPr>
          <p:cNvPr id="13127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</p:pic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57200"/>
            <a:ext cx="2520950" cy="595313"/>
          </a:xfrm>
        </p:spPr>
        <p:txBody>
          <a:bodyPr/>
          <a:lstStyle/>
          <a:p>
            <a:pPr algn="r"/>
            <a:r>
              <a:rPr lang="zh-CN" altLang="en-US" sz="3200" b="1">
                <a:solidFill>
                  <a:srgbClr val="D60093"/>
                </a:solidFill>
                <a:ea typeface="黑体" pitchFamily="2" charset="-122"/>
              </a:rPr>
              <a:t>本章小结：</a:t>
            </a: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300" y="836613"/>
            <a:ext cx="5040313" cy="5472112"/>
          </a:xfrm>
          <a:solidFill>
            <a:srgbClr val="FFFF99">
              <a:alpha val="69804"/>
            </a:srgbClr>
          </a:solidFill>
          <a:ln w="28575">
            <a:solidFill>
              <a:srgbClr val="FF6600"/>
            </a:solidFill>
          </a:ln>
        </p:spPr>
        <p:txBody>
          <a:bodyPr/>
          <a:lstStyle/>
          <a:p>
            <a:pPr marL="360363" indent="-360363"/>
            <a:r>
              <a:rPr lang="zh-CN" altLang="en-US" sz="2800" b="1" dirty="0">
                <a:solidFill>
                  <a:srgbClr val="FF0000"/>
                </a:solidFill>
              </a:rPr>
              <a:t>基于</a:t>
            </a:r>
            <a:r>
              <a:rPr lang="en-US" altLang="zh-CN" sz="2800" b="1" dirty="0">
                <a:solidFill>
                  <a:srgbClr val="FF0000"/>
                </a:solidFill>
              </a:rPr>
              <a:t>ISA</a:t>
            </a:r>
            <a:r>
              <a:rPr lang="zh-CN" altLang="en-US" sz="2800" b="1" dirty="0">
                <a:solidFill>
                  <a:srgbClr val="FF0000"/>
                </a:solidFill>
              </a:rPr>
              <a:t>总线的</a:t>
            </a:r>
            <a:r>
              <a:rPr lang="en-US" altLang="zh-CN" sz="2800" b="1" dirty="0">
                <a:solidFill>
                  <a:srgbClr val="FF0000"/>
                </a:solidFill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</a:rPr>
              <a:t>接口设计</a:t>
            </a:r>
          </a:p>
          <a:p>
            <a:pPr marL="901700" lvl="1" indent="-361950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C0099"/>
                </a:solidFill>
              </a:rPr>
              <a:t>LED</a:t>
            </a:r>
            <a:r>
              <a:rPr lang="zh-CN" altLang="en-US" b="1" dirty="0">
                <a:solidFill>
                  <a:srgbClr val="CC0099"/>
                </a:solidFill>
              </a:rPr>
              <a:t>接口：静态、动态</a:t>
            </a:r>
          </a:p>
          <a:p>
            <a:pPr marL="901700" lvl="1" indent="-361950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C0099"/>
                </a:solidFill>
              </a:rPr>
              <a:t>键盘接口</a:t>
            </a:r>
          </a:p>
          <a:p>
            <a:pPr marL="901700" lvl="1" indent="-361950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C0099"/>
                </a:solidFill>
              </a:rPr>
              <a:t>光电隔离</a:t>
            </a:r>
            <a:r>
              <a:rPr lang="en-US" altLang="zh-CN" b="1" dirty="0">
                <a:solidFill>
                  <a:srgbClr val="CC0099"/>
                </a:solidFill>
              </a:rPr>
              <a:t>I/O</a:t>
            </a:r>
            <a:r>
              <a:rPr lang="zh-CN" altLang="en-US" b="1" dirty="0">
                <a:solidFill>
                  <a:srgbClr val="CC0099"/>
                </a:solidFill>
              </a:rPr>
              <a:t>接口</a:t>
            </a:r>
          </a:p>
          <a:p>
            <a:pPr marL="901700" lvl="1" indent="-361950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C0099"/>
                </a:solidFill>
              </a:rPr>
              <a:t>A/D</a:t>
            </a:r>
            <a:r>
              <a:rPr lang="zh-CN" altLang="en-US" b="1" dirty="0">
                <a:solidFill>
                  <a:srgbClr val="CC0099"/>
                </a:solidFill>
              </a:rPr>
              <a:t>、</a:t>
            </a:r>
            <a:r>
              <a:rPr lang="en-US" altLang="zh-CN" b="1" dirty="0">
                <a:solidFill>
                  <a:srgbClr val="CC0099"/>
                </a:solidFill>
              </a:rPr>
              <a:t>D/A</a:t>
            </a:r>
            <a:r>
              <a:rPr lang="zh-CN" altLang="en-US" b="1" dirty="0">
                <a:solidFill>
                  <a:srgbClr val="CC0099"/>
                </a:solidFill>
              </a:rPr>
              <a:t>接口</a:t>
            </a:r>
          </a:p>
          <a:p>
            <a:pPr marL="901700" lvl="1" indent="-361950"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C0099"/>
                </a:solidFill>
              </a:rPr>
              <a:t>步进电机接口</a:t>
            </a:r>
          </a:p>
          <a:p>
            <a:pPr marL="360363" indent="-360363"/>
            <a:r>
              <a:rPr lang="zh-CN" altLang="en-US" sz="2800" b="1" dirty="0">
                <a:solidFill>
                  <a:srgbClr val="0000FF"/>
                </a:solidFill>
              </a:rPr>
              <a:t>基于</a:t>
            </a:r>
            <a:r>
              <a:rPr lang="en-US" altLang="zh-CN" sz="2800" b="1" dirty="0">
                <a:solidFill>
                  <a:srgbClr val="0000FF"/>
                </a:solidFill>
              </a:rPr>
              <a:t>PCI</a:t>
            </a:r>
            <a:r>
              <a:rPr lang="zh-CN" altLang="en-US" sz="2800" b="1" dirty="0">
                <a:solidFill>
                  <a:srgbClr val="0000FF"/>
                </a:solidFill>
              </a:rPr>
              <a:t>总线的</a:t>
            </a:r>
            <a:r>
              <a:rPr lang="en-US" altLang="zh-CN" sz="2800" b="1" dirty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接口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设计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800" b="1" dirty="0" smtClean="0">
                <a:solidFill>
                  <a:srgbClr val="0000FF"/>
                </a:solidFill>
              </a:rPr>
              <a:t>（不要求）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marL="360363" indent="-360363"/>
            <a:r>
              <a:rPr lang="zh-CN" altLang="en-US" sz="2800" b="1" dirty="0">
                <a:solidFill>
                  <a:srgbClr val="0000FF"/>
                </a:solidFill>
              </a:rPr>
              <a:t>基于</a:t>
            </a:r>
            <a:r>
              <a:rPr lang="en-US" altLang="zh-CN" sz="2800" b="1" dirty="0">
                <a:solidFill>
                  <a:srgbClr val="0000FF"/>
                </a:solidFill>
              </a:rPr>
              <a:t>USB</a:t>
            </a:r>
            <a:r>
              <a:rPr lang="zh-CN" altLang="en-US" sz="2800" b="1" dirty="0">
                <a:solidFill>
                  <a:srgbClr val="0000FF"/>
                </a:solidFill>
              </a:rPr>
              <a:t>总线的</a:t>
            </a:r>
            <a:r>
              <a:rPr lang="en-US" altLang="zh-CN" sz="2800" b="1" dirty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接口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设计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800" b="1" dirty="0" smtClean="0">
                <a:solidFill>
                  <a:srgbClr val="0000FF"/>
                </a:solidFill>
              </a:rPr>
              <a:t>（不要求）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12773" name="Line 5"/>
          <p:cNvSpPr>
            <a:spLocks noChangeShapeType="1"/>
          </p:cNvSpPr>
          <p:nvPr/>
        </p:nvSpPr>
        <p:spPr bwMode="auto">
          <a:xfrm flipH="1">
            <a:off x="3851275" y="331788"/>
            <a:ext cx="0" cy="63373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12774" name="Line 6"/>
          <p:cNvSpPr>
            <a:spLocks noChangeShapeType="1"/>
          </p:cNvSpPr>
          <p:nvPr/>
        </p:nvSpPr>
        <p:spPr bwMode="auto">
          <a:xfrm>
            <a:off x="1187450" y="1196975"/>
            <a:ext cx="2663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E90A71-23AB-42FF-925C-0FAD38947C3A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033463"/>
            <a:ext cx="5627688" cy="811212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bg2"/>
                </a:solidFill>
                <a:ea typeface="黑体" pitchFamily="2" charset="-122"/>
              </a:rPr>
              <a:t>作业：</a:t>
            </a:r>
            <a:r>
              <a:rPr lang="en-US" altLang="zh-CN" sz="3600" b="1" dirty="0" smtClean="0">
                <a:solidFill>
                  <a:schemeClr val="bg2"/>
                </a:solidFill>
                <a:ea typeface="黑体" pitchFamily="2" charset="-122"/>
              </a:rPr>
              <a:t>P398</a:t>
            </a:r>
            <a:r>
              <a:rPr lang="zh-CN" altLang="en-US" sz="3600" b="1" dirty="0" smtClean="0">
                <a:solidFill>
                  <a:schemeClr val="bg2"/>
                </a:solidFill>
                <a:ea typeface="黑体" pitchFamily="2" charset="-122"/>
              </a:rPr>
              <a:t>～</a:t>
            </a:r>
            <a:r>
              <a:rPr lang="en-US" altLang="zh-CN" sz="3600" b="1" dirty="0" smtClean="0">
                <a:solidFill>
                  <a:schemeClr val="bg2"/>
                </a:solidFill>
                <a:ea typeface="黑体" pitchFamily="2" charset="-122"/>
              </a:rPr>
              <a:t>P401</a:t>
            </a:r>
            <a:endParaRPr lang="en-US" altLang="zh-CN" sz="3600" b="1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917700"/>
            <a:ext cx="3467100" cy="36718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b="1" dirty="0"/>
              <a:t>习题 </a:t>
            </a:r>
            <a:r>
              <a:rPr lang="en-US" altLang="zh-CN" b="1" dirty="0"/>
              <a:t>8.1</a:t>
            </a:r>
            <a:endParaRPr lang="zh-CN" altLang="en-US" b="1" dirty="0"/>
          </a:p>
          <a:p>
            <a:pPr marL="0" indent="0">
              <a:buFont typeface="Wingdings" pitchFamily="2" charset="2"/>
              <a:buNone/>
            </a:pPr>
            <a:r>
              <a:rPr lang="zh-CN" altLang="en-US" b="1" dirty="0"/>
              <a:t>习题 </a:t>
            </a:r>
            <a:r>
              <a:rPr lang="en-US" altLang="zh-CN" b="1" dirty="0"/>
              <a:t>8.6</a:t>
            </a:r>
            <a:r>
              <a:rPr lang="zh-CN" altLang="en-US" b="1" dirty="0"/>
              <a:t>（选做）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1" dirty="0"/>
              <a:t>习题 </a:t>
            </a:r>
            <a:r>
              <a:rPr lang="en-US" altLang="zh-CN" b="1" dirty="0"/>
              <a:t>8.9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1" dirty="0"/>
              <a:t>习题 </a:t>
            </a:r>
            <a:r>
              <a:rPr lang="en-US" altLang="zh-CN" b="1" dirty="0"/>
              <a:t>8.15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1" dirty="0"/>
              <a:t>习题 </a:t>
            </a:r>
            <a:r>
              <a:rPr lang="en-US" altLang="zh-CN" b="1" dirty="0"/>
              <a:t>8.20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1" dirty="0"/>
              <a:t>习题 </a:t>
            </a:r>
            <a:r>
              <a:rPr lang="en-US" altLang="zh-CN" b="1" dirty="0"/>
              <a:t>8.24</a:t>
            </a:r>
            <a:endParaRPr lang="zh-CN" altLang="en-US" b="1" dirty="0"/>
          </a:p>
        </p:txBody>
      </p:sp>
      <p:sp>
        <p:nvSpPr>
          <p:cNvPr id="1313797" name="Line 5"/>
          <p:cNvSpPr>
            <a:spLocks noChangeShapeType="1"/>
          </p:cNvSpPr>
          <p:nvPr/>
        </p:nvSpPr>
        <p:spPr bwMode="auto">
          <a:xfrm>
            <a:off x="4716463" y="1844675"/>
            <a:ext cx="0" cy="35274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13798" name="Line 6"/>
          <p:cNvSpPr>
            <a:spLocks noChangeShapeType="1"/>
          </p:cNvSpPr>
          <p:nvPr/>
        </p:nvSpPr>
        <p:spPr bwMode="auto">
          <a:xfrm flipV="1">
            <a:off x="1331913" y="1844675"/>
            <a:ext cx="619283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0" name="Picture 6" descr="MCj044557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73" y="3751277"/>
            <a:ext cx="1611313" cy="1677987"/>
          </a:xfrm>
          <a:prstGeom prst="rect">
            <a:avLst/>
          </a:prstGeom>
          <a:noFill/>
        </p:spPr>
      </p:pic>
      <p:pic>
        <p:nvPicPr>
          <p:cNvPr id="11" name="Picture 2" descr="C:\Users\CheXQ\AppData\Local\Microsoft\Windows\Temporary Internet Files\Content.IE5\KZR1BXA8\MCj044609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87" y="1573212"/>
            <a:ext cx="820737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C:\Users\CheXQ\AppData\Local\Microsoft\Windows\Temporary Internet Files\Content.IE5\RWM40N23\MCj044610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999169" y="1001700"/>
            <a:ext cx="582612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1F14C6-FE5C-406F-877E-CADC27161A2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2087563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8.1.5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步进电机接口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一、步进电机的基本工作原理</a:t>
            </a:r>
            <a:b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（二）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三相反应式步进电机的工作原理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CD1AB-2AE7-4367-9877-298C9E1B8CA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85225" cy="5976938"/>
          </a:xfrm>
        </p:spPr>
        <p:txBody>
          <a:bodyPr/>
          <a:lstStyle/>
          <a:p>
            <a:pPr marL="355600" indent="-3556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1. </a:t>
            </a:r>
            <a:r>
              <a:rPr lang="zh-CN" altLang="en-US" sz="2800" b="1"/>
              <a:t>结构：</a:t>
            </a:r>
            <a:br>
              <a:rPr lang="zh-CN" altLang="en-US" sz="2800" b="1"/>
            </a:br>
            <a:r>
              <a:rPr lang="zh-CN" altLang="en-US" sz="2800" b="1" smtClean="0"/>
              <a:t>步进电机</a:t>
            </a:r>
            <a:r>
              <a:rPr lang="zh-CN" altLang="en-US" sz="2800" b="1"/>
              <a:t>主要由</a:t>
            </a:r>
            <a:r>
              <a:rPr lang="zh-CN" altLang="en-US" sz="2800" b="1">
                <a:solidFill>
                  <a:srgbClr val="FF0000"/>
                </a:solidFill>
              </a:rPr>
              <a:t>定子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rgbClr val="FF0000"/>
                </a:solidFill>
              </a:rPr>
              <a:t>转子</a:t>
            </a:r>
            <a:r>
              <a:rPr lang="zh-CN" altLang="en-US" sz="2800" b="1"/>
              <a:t>两部分构成。它们均由磁性材料构成，其上分别有六个、四个磁极 。</a:t>
            </a:r>
          </a:p>
        </p:txBody>
      </p:sp>
      <p:sp>
        <p:nvSpPr>
          <p:cNvPr id="1284100" name="AutoShape 4"/>
          <p:cNvSpPr>
            <a:spLocks noChangeArrowheads="1"/>
          </p:cNvSpPr>
          <p:nvPr/>
        </p:nvSpPr>
        <p:spPr bwMode="auto">
          <a:xfrm>
            <a:off x="6372225" y="2925763"/>
            <a:ext cx="1223963" cy="561975"/>
          </a:xfrm>
          <a:prstGeom prst="wedgeRoundRectCallout">
            <a:avLst>
              <a:gd name="adj1" fmla="val -122894"/>
              <a:gd name="adj2" fmla="val 51694"/>
              <a:gd name="adj3" fmla="val 16667"/>
            </a:avLst>
          </a:prstGeom>
          <a:solidFill>
            <a:srgbClr val="CCFFFF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定子</a:t>
            </a:r>
          </a:p>
        </p:txBody>
      </p:sp>
      <p:sp>
        <p:nvSpPr>
          <p:cNvPr id="1284101" name="AutoShape 5"/>
          <p:cNvSpPr>
            <a:spLocks noChangeArrowheads="1"/>
          </p:cNvSpPr>
          <p:nvPr/>
        </p:nvSpPr>
        <p:spPr bwMode="auto">
          <a:xfrm>
            <a:off x="1403350" y="3714750"/>
            <a:ext cx="1060450" cy="561975"/>
          </a:xfrm>
          <a:prstGeom prst="wedgeRoundRectCallout">
            <a:avLst>
              <a:gd name="adj1" fmla="val 217065"/>
              <a:gd name="adj2" fmla="val 98870"/>
              <a:gd name="adj3" fmla="val 16667"/>
            </a:avLst>
          </a:prstGeom>
          <a:solidFill>
            <a:srgbClr val="CCFFFF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转子</a:t>
            </a:r>
          </a:p>
        </p:txBody>
      </p:sp>
      <p:grpSp>
        <p:nvGrpSpPr>
          <p:cNvPr id="1284102" name="Group 6"/>
          <p:cNvGrpSpPr>
            <a:grpSpLocks/>
          </p:cNvGrpSpPr>
          <p:nvPr/>
        </p:nvGrpSpPr>
        <p:grpSpPr bwMode="auto">
          <a:xfrm>
            <a:off x="3132138" y="2978150"/>
            <a:ext cx="3009900" cy="2971800"/>
            <a:chOff x="1512" y="1392"/>
            <a:chExt cx="1896" cy="1872"/>
          </a:xfrm>
        </p:grpSpPr>
        <p:grpSp>
          <p:nvGrpSpPr>
            <p:cNvPr id="1284103" name="Group 7"/>
            <p:cNvGrpSpPr>
              <a:grpSpLocks/>
            </p:cNvGrpSpPr>
            <p:nvPr/>
          </p:nvGrpSpPr>
          <p:grpSpPr bwMode="auto">
            <a:xfrm>
              <a:off x="1512" y="1392"/>
              <a:ext cx="1896" cy="1872"/>
              <a:chOff x="1512" y="1392"/>
              <a:chExt cx="1896" cy="1872"/>
            </a:xfrm>
          </p:grpSpPr>
          <p:sp>
            <p:nvSpPr>
              <p:cNvPr id="1284104" name="Oval 8"/>
              <p:cNvSpPr>
                <a:spLocks noChangeArrowheads="1"/>
              </p:cNvSpPr>
              <p:nvPr/>
            </p:nvSpPr>
            <p:spPr bwMode="auto">
              <a:xfrm>
                <a:off x="1716" y="1620"/>
                <a:ext cx="1488" cy="14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05" name="Oval 9"/>
              <p:cNvSpPr>
                <a:spLocks noChangeArrowheads="1"/>
              </p:cNvSpPr>
              <p:nvPr/>
            </p:nvSpPr>
            <p:spPr bwMode="auto">
              <a:xfrm>
                <a:off x="1512" y="1392"/>
                <a:ext cx="1896" cy="18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84106" name="Group 10"/>
              <p:cNvGrpSpPr>
                <a:grpSpLocks/>
              </p:cNvGrpSpPr>
              <p:nvPr/>
            </p:nvGrpSpPr>
            <p:grpSpPr bwMode="auto">
              <a:xfrm>
                <a:off x="2365" y="1513"/>
                <a:ext cx="192" cy="425"/>
                <a:chOff x="2365" y="1513"/>
                <a:chExt cx="192" cy="425"/>
              </a:xfrm>
            </p:grpSpPr>
            <p:sp>
              <p:nvSpPr>
                <p:cNvPr id="1284107" name="Rectangle 11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4108" name="Rectangle 12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4109" name="Group 13"/>
              <p:cNvGrpSpPr>
                <a:grpSpLocks/>
              </p:cNvGrpSpPr>
              <p:nvPr/>
            </p:nvGrpSpPr>
            <p:grpSpPr bwMode="auto">
              <a:xfrm flipV="1">
                <a:off x="2370" y="2744"/>
                <a:ext cx="192" cy="425"/>
                <a:chOff x="2365" y="1513"/>
                <a:chExt cx="192" cy="425"/>
              </a:xfrm>
            </p:grpSpPr>
            <p:sp>
              <p:nvSpPr>
                <p:cNvPr id="1284110" name="Rectangle 14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4111" name="Rectangle 15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4112" name="Group 16"/>
              <p:cNvGrpSpPr>
                <a:grpSpLocks/>
              </p:cNvGrpSpPr>
              <p:nvPr/>
            </p:nvGrpSpPr>
            <p:grpSpPr bwMode="auto">
              <a:xfrm rot="14350388" flipV="1">
                <a:off x="2883" y="1822"/>
                <a:ext cx="192" cy="425"/>
                <a:chOff x="2365" y="1513"/>
                <a:chExt cx="192" cy="425"/>
              </a:xfrm>
            </p:grpSpPr>
            <p:sp>
              <p:nvSpPr>
                <p:cNvPr id="1284113" name="Rectangle 17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4114" name="Rectangle 18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4115" name="Group 19"/>
              <p:cNvGrpSpPr>
                <a:grpSpLocks/>
              </p:cNvGrpSpPr>
              <p:nvPr/>
            </p:nvGrpSpPr>
            <p:grpSpPr bwMode="auto">
              <a:xfrm rot="-3733195">
                <a:off x="1822" y="1817"/>
                <a:ext cx="192" cy="425"/>
                <a:chOff x="2365" y="1513"/>
                <a:chExt cx="192" cy="425"/>
              </a:xfrm>
            </p:grpSpPr>
            <p:sp>
              <p:nvSpPr>
                <p:cNvPr id="1284116" name="Rectangle 20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4117" name="Rectangle 21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4118" name="Group 22"/>
              <p:cNvGrpSpPr>
                <a:grpSpLocks/>
              </p:cNvGrpSpPr>
              <p:nvPr/>
            </p:nvGrpSpPr>
            <p:grpSpPr bwMode="auto">
              <a:xfrm rot="7249612">
                <a:off x="2901" y="2426"/>
                <a:ext cx="192" cy="425"/>
                <a:chOff x="2365" y="1513"/>
                <a:chExt cx="192" cy="425"/>
              </a:xfrm>
            </p:grpSpPr>
            <p:sp>
              <p:nvSpPr>
                <p:cNvPr id="1284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4120" name="Rectangle 24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4121" name="Group 25"/>
              <p:cNvGrpSpPr>
                <a:grpSpLocks/>
              </p:cNvGrpSpPr>
              <p:nvPr/>
            </p:nvGrpSpPr>
            <p:grpSpPr bwMode="auto">
              <a:xfrm rot="3733195" flipV="1">
                <a:off x="1814" y="2446"/>
                <a:ext cx="192" cy="425"/>
                <a:chOff x="2365" y="1513"/>
                <a:chExt cx="192" cy="425"/>
              </a:xfrm>
            </p:grpSpPr>
            <p:sp>
              <p:nvSpPr>
                <p:cNvPr id="1284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4123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84124" name="Group 28"/>
            <p:cNvGrpSpPr>
              <a:grpSpLocks/>
            </p:cNvGrpSpPr>
            <p:nvPr/>
          </p:nvGrpSpPr>
          <p:grpSpPr bwMode="auto">
            <a:xfrm>
              <a:off x="2196" y="2087"/>
              <a:ext cx="522" cy="522"/>
              <a:chOff x="2196" y="2087"/>
              <a:chExt cx="522" cy="522"/>
            </a:xfrm>
          </p:grpSpPr>
          <p:sp>
            <p:nvSpPr>
              <p:cNvPr id="1284125" name="Rectangle 29"/>
              <p:cNvSpPr>
                <a:spLocks noChangeArrowheads="1"/>
              </p:cNvSpPr>
              <p:nvPr/>
            </p:nvSpPr>
            <p:spPr bwMode="auto">
              <a:xfrm>
                <a:off x="2360" y="2087"/>
                <a:ext cx="183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26" name="Rectangle 30"/>
              <p:cNvSpPr>
                <a:spLocks noChangeArrowheads="1"/>
              </p:cNvSpPr>
              <p:nvPr/>
            </p:nvSpPr>
            <p:spPr bwMode="auto">
              <a:xfrm rot="-5400000">
                <a:off x="2365" y="2105"/>
                <a:ext cx="183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27" name="Text Box 31"/>
              <p:cNvSpPr txBox="1">
                <a:spLocks noChangeArrowheads="1"/>
              </p:cNvSpPr>
              <p:nvPr/>
            </p:nvSpPr>
            <p:spPr bwMode="auto">
              <a:xfrm>
                <a:off x="2374" y="2244"/>
                <a:ext cx="156" cy="28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kumimoji="1" lang="zh-CN" altLang="en-US" b="0"/>
              </a:p>
            </p:txBody>
          </p:sp>
          <p:sp>
            <p:nvSpPr>
              <p:cNvPr id="1284128" name="Rectangle 32"/>
              <p:cNvSpPr>
                <a:spLocks noChangeArrowheads="1"/>
              </p:cNvSpPr>
              <p:nvPr/>
            </p:nvSpPr>
            <p:spPr bwMode="auto">
              <a:xfrm>
                <a:off x="2321" y="2283"/>
                <a:ext cx="261" cy="1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29" name="Group 33"/>
            <p:cNvGrpSpPr>
              <a:grpSpLocks/>
            </p:cNvGrpSpPr>
            <p:nvPr/>
          </p:nvGrpSpPr>
          <p:grpSpPr bwMode="auto">
            <a:xfrm>
              <a:off x="2256" y="1680"/>
              <a:ext cx="96" cy="204"/>
              <a:chOff x="2256" y="1680"/>
              <a:chExt cx="96" cy="204"/>
            </a:xfrm>
          </p:grpSpPr>
          <p:sp>
            <p:nvSpPr>
              <p:cNvPr id="1284130" name="Oval 34"/>
              <p:cNvSpPr>
                <a:spLocks noChangeArrowheads="1"/>
              </p:cNvSpPr>
              <p:nvPr/>
            </p:nvSpPr>
            <p:spPr bwMode="auto">
              <a:xfrm>
                <a:off x="2256" y="1680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31" name="Oval 35"/>
              <p:cNvSpPr>
                <a:spLocks noChangeArrowheads="1"/>
              </p:cNvSpPr>
              <p:nvPr/>
            </p:nvSpPr>
            <p:spPr bwMode="auto">
              <a:xfrm>
                <a:off x="2256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32" name="Group 36"/>
            <p:cNvGrpSpPr>
              <a:grpSpLocks/>
            </p:cNvGrpSpPr>
            <p:nvPr/>
          </p:nvGrpSpPr>
          <p:grpSpPr bwMode="auto">
            <a:xfrm>
              <a:off x="2556" y="1680"/>
              <a:ext cx="96" cy="204"/>
              <a:chOff x="2256" y="1680"/>
              <a:chExt cx="96" cy="204"/>
            </a:xfrm>
          </p:grpSpPr>
          <p:sp>
            <p:nvSpPr>
              <p:cNvPr id="1284133" name="Oval 37"/>
              <p:cNvSpPr>
                <a:spLocks noChangeArrowheads="1"/>
              </p:cNvSpPr>
              <p:nvPr/>
            </p:nvSpPr>
            <p:spPr bwMode="auto">
              <a:xfrm>
                <a:off x="2256" y="1680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34" name="Oval 38"/>
              <p:cNvSpPr>
                <a:spLocks noChangeArrowheads="1"/>
              </p:cNvSpPr>
              <p:nvPr/>
            </p:nvSpPr>
            <p:spPr bwMode="auto">
              <a:xfrm>
                <a:off x="2256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35" name="Group 39"/>
            <p:cNvGrpSpPr>
              <a:grpSpLocks/>
            </p:cNvGrpSpPr>
            <p:nvPr/>
          </p:nvGrpSpPr>
          <p:grpSpPr bwMode="auto">
            <a:xfrm>
              <a:off x="2280" y="2808"/>
              <a:ext cx="96" cy="204"/>
              <a:chOff x="2256" y="1680"/>
              <a:chExt cx="96" cy="204"/>
            </a:xfrm>
          </p:grpSpPr>
          <p:sp>
            <p:nvSpPr>
              <p:cNvPr id="1284136" name="Oval 40"/>
              <p:cNvSpPr>
                <a:spLocks noChangeArrowheads="1"/>
              </p:cNvSpPr>
              <p:nvPr/>
            </p:nvSpPr>
            <p:spPr bwMode="auto">
              <a:xfrm>
                <a:off x="2256" y="1680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37" name="Oval 41"/>
              <p:cNvSpPr>
                <a:spLocks noChangeArrowheads="1"/>
              </p:cNvSpPr>
              <p:nvPr/>
            </p:nvSpPr>
            <p:spPr bwMode="auto">
              <a:xfrm>
                <a:off x="2256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38" name="Group 42"/>
            <p:cNvGrpSpPr>
              <a:grpSpLocks/>
            </p:cNvGrpSpPr>
            <p:nvPr/>
          </p:nvGrpSpPr>
          <p:grpSpPr bwMode="auto">
            <a:xfrm>
              <a:off x="2568" y="2808"/>
              <a:ext cx="96" cy="204"/>
              <a:chOff x="2256" y="1680"/>
              <a:chExt cx="96" cy="204"/>
            </a:xfrm>
          </p:grpSpPr>
          <p:sp>
            <p:nvSpPr>
              <p:cNvPr id="1284139" name="Oval 43"/>
              <p:cNvSpPr>
                <a:spLocks noChangeArrowheads="1"/>
              </p:cNvSpPr>
              <p:nvPr/>
            </p:nvSpPr>
            <p:spPr bwMode="auto">
              <a:xfrm>
                <a:off x="2256" y="1680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40" name="Oval 44"/>
              <p:cNvSpPr>
                <a:spLocks noChangeArrowheads="1"/>
              </p:cNvSpPr>
              <p:nvPr/>
            </p:nvSpPr>
            <p:spPr bwMode="auto">
              <a:xfrm>
                <a:off x="2256" y="178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41" name="Group 45"/>
            <p:cNvGrpSpPr>
              <a:grpSpLocks/>
            </p:cNvGrpSpPr>
            <p:nvPr/>
          </p:nvGrpSpPr>
          <p:grpSpPr bwMode="auto">
            <a:xfrm>
              <a:off x="2940" y="2412"/>
              <a:ext cx="192" cy="156"/>
              <a:chOff x="2940" y="2412"/>
              <a:chExt cx="192" cy="156"/>
            </a:xfrm>
          </p:grpSpPr>
          <p:sp>
            <p:nvSpPr>
              <p:cNvPr id="1284142" name="Oval 46"/>
              <p:cNvSpPr>
                <a:spLocks noChangeArrowheads="1"/>
              </p:cNvSpPr>
              <p:nvPr/>
            </p:nvSpPr>
            <p:spPr bwMode="auto">
              <a:xfrm>
                <a:off x="3036" y="247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43" name="Oval 47"/>
              <p:cNvSpPr>
                <a:spLocks noChangeArrowheads="1"/>
              </p:cNvSpPr>
              <p:nvPr/>
            </p:nvSpPr>
            <p:spPr bwMode="auto">
              <a:xfrm>
                <a:off x="2940" y="24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44" name="Group 48"/>
            <p:cNvGrpSpPr>
              <a:grpSpLocks/>
            </p:cNvGrpSpPr>
            <p:nvPr/>
          </p:nvGrpSpPr>
          <p:grpSpPr bwMode="auto">
            <a:xfrm>
              <a:off x="2784" y="2664"/>
              <a:ext cx="192" cy="156"/>
              <a:chOff x="2940" y="2412"/>
              <a:chExt cx="192" cy="156"/>
            </a:xfrm>
          </p:grpSpPr>
          <p:sp>
            <p:nvSpPr>
              <p:cNvPr id="1284145" name="Oval 49"/>
              <p:cNvSpPr>
                <a:spLocks noChangeArrowheads="1"/>
              </p:cNvSpPr>
              <p:nvPr/>
            </p:nvSpPr>
            <p:spPr bwMode="auto">
              <a:xfrm>
                <a:off x="3036" y="247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46" name="Oval 50"/>
              <p:cNvSpPr>
                <a:spLocks noChangeArrowheads="1"/>
              </p:cNvSpPr>
              <p:nvPr/>
            </p:nvSpPr>
            <p:spPr bwMode="auto">
              <a:xfrm>
                <a:off x="2940" y="24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47" name="Group 51"/>
            <p:cNvGrpSpPr>
              <a:grpSpLocks/>
            </p:cNvGrpSpPr>
            <p:nvPr/>
          </p:nvGrpSpPr>
          <p:grpSpPr bwMode="auto">
            <a:xfrm>
              <a:off x="1956" y="1836"/>
              <a:ext cx="192" cy="156"/>
              <a:chOff x="2940" y="2412"/>
              <a:chExt cx="192" cy="156"/>
            </a:xfrm>
          </p:grpSpPr>
          <p:sp>
            <p:nvSpPr>
              <p:cNvPr id="1284148" name="Oval 52"/>
              <p:cNvSpPr>
                <a:spLocks noChangeArrowheads="1"/>
              </p:cNvSpPr>
              <p:nvPr/>
            </p:nvSpPr>
            <p:spPr bwMode="auto">
              <a:xfrm>
                <a:off x="3036" y="247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49" name="Oval 53"/>
              <p:cNvSpPr>
                <a:spLocks noChangeArrowheads="1"/>
              </p:cNvSpPr>
              <p:nvPr/>
            </p:nvSpPr>
            <p:spPr bwMode="auto">
              <a:xfrm>
                <a:off x="2940" y="24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50" name="Group 54"/>
            <p:cNvGrpSpPr>
              <a:grpSpLocks/>
            </p:cNvGrpSpPr>
            <p:nvPr/>
          </p:nvGrpSpPr>
          <p:grpSpPr bwMode="auto">
            <a:xfrm>
              <a:off x="1800" y="2100"/>
              <a:ext cx="192" cy="156"/>
              <a:chOff x="2940" y="2412"/>
              <a:chExt cx="192" cy="156"/>
            </a:xfrm>
          </p:grpSpPr>
          <p:sp>
            <p:nvSpPr>
              <p:cNvPr id="1284151" name="Oval 55"/>
              <p:cNvSpPr>
                <a:spLocks noChangeArrowheads="1"/>
              </p:cNvSpPr>
              <p:nvPr/>
            </p:nvSpPr>
            <p:spPr bwMode="auto">
              <a:xfrm>
                <a:off x="3036" y="247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52" name="Oval 56"/>
              <p:cNvSpPr>
                <a:spLocks noChangeArrowheads="1"/>
              </p:cNvSpPr>
              <p:nvPr/>
            </p:nvSpPr>
            <p:spPr bwMode="auto">
              <a:xfrm>
                <a:off x="2940" y="24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53" name="Group 57"/>
            <p:cNvGrpSpPr>
              <a:grpSpLocks/>
            </p:cNvGrpSpPr>
            <p:nvPr/>
          </p:nvGrpSpPr>
          <p:grpSpPr bwMode="auto">
            <a:xfrm flipV="1">
              <a:off x="1920" y="2688"/>
              <a:ext cx="192" cy="156"/>
              <a:chOff x="2940" y="2412"/>
              <a:chExt cx="192" cy="156"/>
            </a:xfrm>
          </p:grpSpPr>
          <p:sp>
            <p:nvSpPr>
              <p:cNvPr id="1284154" name="Oval 58"/>
              <p:cNvSpPr>
                <a:spLocks noChangeArrowheads="1"/>
              </p:cNvSpPr>
              <p:nvPr/>
            </p:nvSpPr>
            <p:spPr bwMode="auto">
              <a:xfrm>
                <a:off x="3036" y="247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55" name="Oval 59"/>
              <p:cNvSpPr>
                <a:spLocks noChangeArrowheads="1"/>
              </p:cNvSpPr>
              <p:nvPr/>
            </p:nvSpPr>
            <p:spPr bwMode="auto">
              <a:xfrm>
                <a:off x="2940" y="24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56" name="Group 60"/>
            <p:cNvGrpSpPr>
              <a:grpSpLocks/>
            </p:cNvGrpSpPr>
            <p:nvPr/>
          </p:nvGrpSpPr>
          <p:grpSpPr bwMode="auto">
            <a:xfrm flipV="1">
              <a:off x="2940" y="2112"/>
              <a:ext cx="192" cy="156"/>
              <a:chOff x="2940" y="2412"/>
              <a:chExt cx="192" cy="156"/>
            </a:xfrm>
          </p:grpSpPr>
          <p:sp>
            <p:nvSpPr>
              <p:cNvPr id="1284157" name="Oval 61"/>
              <p:cNvSpPr>
                <a:spLocks noChangeArrowheads="1"/>
              </p:cNvSpPr>
              <p:nvPr/>
            </p:nvSpPr>
            <p:spPr bwMode="auto">
              <a:xfrm>
                <a:off x="3036" y="247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58" name="Oval 62"/>
              <p:cNvSpPr>
                <a:spLocks noChangeArrowheads="1"/>
              </p:cNvSpPr>
              <p:nvPr/>
            </p:nvSpPr>
            <p:spPr bwMode="auto">
              <a:xfrm>
                <a:off x="2940" y="24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59" name="Group 63"/>
            <p:cNvGrpSpPr>
              <a:grpSpLocks/>
            </p:cNvGrpSpPr>
            <p:nvPr/>
          </p:nvGrpSpPr>
          <p:grpSpPr bwMode="auto">
            <a:xfrm flipV="1">
              <a:off x="1788" y="2436"/>
              <a:ext cx="192" cy="156"/>
              <a:chOff x="2940" y="2412"/>
              <a:chExt cx="192" cy="156"/>
            </a:xfrm>
          </p:grpSpPr>
          <p:sp>
            <p:nvSpPr>
              <p:cNvPr id="1284160" name="Oval 64"/>
              <p:cNvSpPr>
                <a:spLocks noChangeArrowheads="1"/>
              </p:cNvSpPr>
              <p:nvPr/>
            </p:nvSpPr>
            <p:spPr bwMode="auto">
              <a:xfrm>
                <a:off x="3036" y="247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61" name="Oval 65"/>
              <p:cNvSpPr>
                <a:spLocks noChangeArrowheads="1"/>
              </p:cNvSpPr>
              <p:nvPr/>
            </p:nvSpPr>
            <p:spPr bwMode="auto">
              <a:xfrm>
                <a:off x="2940" y="24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4162" name="Group 66"/>
            <p:cNvGrpSpPr>
              <a:grpSpLocks/>
            </p:cNvGrpSpPr>
            <p:nvPr/>
          </p:nvGrpSpPr>
          <p:grpSpPr bwMode="auto">
            <a:xfrm flipV="1">
              <a:off x="2772" y="1848"/>
              <a:ext cx="192" cy="156"/>
              <a:chOff x="2940" y="2412"/>
              <a:chExt cx="192" cy="156"/>
            </a:xfrm>
          </p:grpSpPr>
          <p:sp>
            <p:nvSpPr>
              <p:cNvPr id="1284163" name="Oval 67"/>
              <p:cNvSpPr>
                <a:spLocks noChangeArrowheads="1"/>
              </p:cNvSpPr>
              <p:nvPr/>
            </p:nvSpPr>
            <p:spPr bwMode="auto">
              <a:xfrm>
                <a:off x="3036" y="247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4164" name="Oval 68"/>
              <p:cNvSpPr>
                <a:spLocks noChangeArrowheads="1"/>
              </p:cNvSpPr>
              <p:nvPr/>
            </p:nvSpPr>
            <p:spPr bwMode="auto">
              <a:xfrm>
                <a:off x="2940" y="241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84165" name="AutoShape 69"/>
          <p:cNvSpPr>
            <a:spLocks noChangeArrowheads="1"/>
          </p:cNvSpPr>
          <p:nvPr/>
        </p:nvSpPr>
        <p:spPr bwMode="auto">
          <a:xfrm>
            <a:off x="1538288" y="2532063"/>
            <a:ext cx="1800225" cy="561975"/>
          </a:xfrm>
          <a:prstGeom prst="wedgeRoundRectCallout">
            <a:avLst>
              <a:gd name="adj1" fmla="val 103264"/>
              <a:gd name="adj2" fmla="val 127968"/>
              <a:gd name="adj3" fmla="val 16667"/>
            </a:avLst>
          </a:prstGeom>
          <a:solidFill>
            <a:srgbClr val="CCFFFF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定子绕组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D8B79D-8CC4-481B-8BDE-48F7C817D09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239111" name="Text Box 71"/>
          <p:cNvSpPr txBox="1">
            <a:spLocks noChangeArrowheads="1"/>
          </p:cNvSpPr>
          <p:nvPr/>
        </p:nvSpPr>
        <p:spPr bwMode="auto">
          <a:xfrm>
            <a:off x="519113" y="5362575"/>
            <a:ext cx="8099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  定子的六个磁极上有控制绕组，两个相对的磁极组成一相。</a:t>
            </a:r>
          </a:p>
        </p:txBody>
      </p:sp>
      <p:sp>
        <p:nvSpPr>
          <p:cNvPr id="1239112" name="Text Box 72"/>
          <p:cNvSpPr txBox="1">
            <a:spLocks noChangeArrowheads="1"/>
          </p:cNvSpPr>
          <p:nvPr/>
        </p:nvSpPr>
        <p:spPr bwMode="auto">
          <a:xfrm>
            <a:off x="34925" y="7364413"/>
            <a:ext cx="461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endParaRPr kumimoji="1" lang="zh-CN" altLang="en-US" b="0"/>
          </a:p>
        </p:txBody>
      </p:sp>
      <p:grpSp>
        <p:nvGrpSpPr>
          <p:cNvPr id="1239114" name="Group 74"/>
          <p:cNvGrpSpPr>
            <a:grpSpLocks/>
          </p:cNvGrpSpPr>
          <p:nvPr/>
        </p:nvGrpSpPr>
        <p:grpSpPr bwMode="auto">
          <a:xfrm>
            <a:off x="1195388" y="925513"/>
            <a:ext cx="6338887" cy="4243387"/>
            <a:chOff x="576" y="0"/>
            <a:chExt cx="3993" cy="2673"/>
          </a:xfrm>
        </p:grpSpPr>
        <p:grpSp>
          <p:nvGrpSpPr>
            <p:cNvPr id="1239115" name="Group 75"/>
            <p:cNvGrpSpPr>
              <a:grpSpLocks/>
            </p:cNvGrpSpPr>
            <p:nvPr/>
          </p:nvGrpSpPr>
          <p:grpSpPr bwMode="auto">
            <a:xfrm>
              <a:off x="1603" y="491"/>
              <a:ext cx="1896" cy="1872"/>
              <a:chOff x="1512" y="1392"/>
              <a:chExt cx="1896" cy="1872"/>
            </a:xfrm>
          </p:grpSpPr>
          <p:sp>
            <p:nvSpPr>
              <p:cNvPr id="1239116" name="Oval 76"/>
              <p:cNvSpPr>
                <a:spLocks noChangeArrowheads="1"/>
              </p:cNvSpPr>
              <p:nvPr/>
            </p:nvSpPr>
            <p:spPr bwMode="auto">
              <a:xfrm>
                <a:off x="1716" y="1620"/>
                <a:ext cx="1488" cy="14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17" name="Oval 77"/>
              <p:cNvSpPr>
                <a:spLocks noChangeArrowheads="1"/>
              </p:cNvSpPr>
              <p:nvPr/>
            </p:nvSpPr>
            <p:spPr bwMode="auto">
              <a:xfrm>
                <a:off x="1512" y="1392"/>
                <a:ext cx="1896" cy="18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9118" name="Group 78"/>
              <p:cNvGrpSpPr>
                <a:grpSpLocks/>
              </p:cNvGrpSpPr>
              <p:nvPr/>
            </p:nvGrpSpPr>
            <p:grpSpPr bwMode="auto">
              <a:xfrm>
                <a:off x="2365" y="1513"/>
                <a:ext cx="192" cy="425"/>
                <a:chOff x="2365" y="1513"/>
                <a:chExt cx="192" cy="425"/>
              </a:xfrm>
            </p:grpSpPr>
            <p:sp>
              <p:nvSpPr>
                <p:cNvPr id="1239119" name="Rectangle 79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120" name="Rectangle 80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9121" name="Group 81"/>
              <p:cNvGrpSpPr>
                <a:grpSpLocks/>
              </p:cNvGrpSpPr>
              <p:nvPr/>
            </p:nvGrpSpPr>
            <p:grpSpPr bwMode="auto">
              <a:xfrm flipV="1">
                <a:off x="2370" y="2744"/>
                <a:ext cx="192" cy="425"/>
                <a:chOff x="2365" y="1513"/>
                <a:chExt cx="192" cy="425"/>
              </a:xfrm>
            </p:grpSpPr>
            <p:sp>
              <p:nvSpPr>
                <p:cNvPr id="12391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123" name="Rectangle 83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9124" name="Group 84"/>
              <p:cNvGrpSpPr>
                <a:grpSpLocks/>
              </p:cNvGrpSpPr>
              <p:nvPr/>
            </p:nvGrpSpPr>
            <p:grpSpPr bwMode="auto">
              <a:xfrm rot="14350388" flipV="1">
                <a:off x="2883" y="1822"/>
                <a:ext cx="192" cy="425"/>
                <a:chOff x="2365" y="1513"/>
                <a:chExt cx="192" cy="425"/>
              </a:xfrm>
            </p:grpSpPr>
            <p:sp>
              <p:nvSpPr>
                <p:cNvPr id="12391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1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9127" name="Group 87"/>
              <p:cNvGrpSpPr>
                <a:grpSpLocks/>
              </p:cNvGrpSpPr>
              <p:nvPr/>
            </p:nvGrpSpPr>
            <p:grpSpPr bwMode="auto">
              <a:xfrm rot="-3733195">
                <a:off x="1822" y="1817"/>
                <a:ext cx="192" cy="425"/>
                <a:chOff x="2365" y="1513"/>
                <a:chExt cx="192" cy="425"/>
              </a:xfrm>
            </p:grpSpPr>
            <p:sp>
              <p:nvSpPr>
                <p:cNvPr id="1239128" name="Rectangle 88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129" name="Rectangle 89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9130" name="Group 90"/>
              <p:cNvGrpSpPr>
                <a:grpSpLocks/>
              </p:cNvGrpSpPr>
              <p:nvPr/>
            </p:nvGrpSpPr>
            <p:grpSpPr bwMode="auto">
              <a:xfrm rot="7249612">
                <a:off x="2901" y="2426"/>
                <a:ext cx="192" cy="425"/>
                <a:chOff x="2365" y="1513"/>
                <a:chExt cx="192" cy="425"/>
              </a:xfrm>
            </p:grpSpPr>
            <p:sp>
              <p:nvSpPr>
                <p:cNvPr id="1239131" name="Rectangle 91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132" name="Rectangle 92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9133" name="Group 93"/>
              <p:cNvGrpSpPr>
                <a:grpSpLocks/>
              </p:cNvGrpSpPr>
              <p:nvPr/>
            </p:nvGrpSpPr>
            <p:grpSpPr bwMode="auto">
              <a:xfrm rot="3733195" flipV="1">
                <a:off x="1814" y="2446"/>
                <a:ext cx="192" cy="425"/>
                <a:chOff x="2365" y="1513"/>
                <a:chExt cx="192" cy="425"/>
              </a:xfrm>
            </p:grpSpPr>
            <p:sp>
              <p:nvSpPr>
                <p:cNvPr id="1239134" name="Rectangle 94"/>
                <p:cNvSpPr>
                  <a:spLocks noChangeArrowheads="1"/>
                </p:cNvSpPr>
                <p:nvPr/>
              </p:nvSpPr>
              <p:spPr bwMode="auto">
                <a:xfrm>
                  <a:off x="2365" y="1619"/>
                  <a:ext cx="192" cy="31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135" name="Rectangle 95"/>
                <p:cNvSpPr>
                  <a:spLocks noChangeArrowheads="1"/>
                </p:cNvSpPr>
                <p:nvPr/>
              </p:nvSpPr>
              <p:spPr bwMode="auto">
                <a:xfrm>
                  <a:off x="2374" y="1513"/>
                  <a:ext cx="169" cy="13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39136" name="Group 96"/>
            <p:cNvGrpSpPr>
              <a:grpSpLocks/>
            </p:cNvGrpSpPr>
            <p:nvPr/>
          </p:nvGrpSpPr>
          <p:grpSpPr bwMode="auto">
            <a:xfrm>
              <a:off x="2287" y="1186"/>
              <a:ext cx="522" cy="522"/>
              <a:chOff x="2196" y="2087"/>
              <a:chExt cx="522" cy="522"/>
            </a:xfrm>
          </p:grpSpPr>
          <p:sp>
            <p:nvSpPr>
              <p:cNvPr id="1239137" name="Rectangle 97"/>
              <p:cNvSpPr>
                <a:spLocks noChangeArrowheads="1"/>
              </p:cNvSpPr>
              <p:nvPr/>
            </p:nvSpPr>
            <p:spPr bwMode="auto">
              <a:xfrm>
                <a:off x="2360" y="2087"/>
                <a:ext cx="183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38" name="Rectangle 98"/>
              <p:cNvSpPr>
                <a:spLocks noChangeArrowheads="1"/>
              </p:cNvSpPr>
              <p:nvPr/>
            </p:nvSpPr>
            <p:spPr bwMode="auto">
              <a:xfrm rot="-5400000">
                <a:off x="2365" y="2105"/>
                <a:ext cx="183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39" name="Text Box 99"/>
              <p:cNvSpPr txBox="1">
                <a:spLocks noChangeArrowheads="1"/>
              </p:cNvSpPr>
              <p:nvPr/>
            </p:nvSpPr>
            <p:spPr bwMode="auto">
              <a:xfrm>
                <a:off x="2374" y="2244"/>
                <a:ext cx="156" cy="28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kumimoji="1" lang="zh-CN" altLang="en-US" b="0"/>
              </a:p>
            </p:txBody>
          </p:sp>
          <p:sp>
            <p:nvSpPr>
              <p:cNvPr id="1239140" name="Rectangle 100"/>
              <p:cNvSpPr>
                <a:spLocks noChangeArrowheads="1"/>
              </p:cNvSpPr>
              <p:nvPr/>
            </p:nvSpPr>
            <p:spPr bwMode="auto">
              <a:xfrm>
                <a:off x="2321" y="2283"/>
                <a:ext cx="261" cy="1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9141" name="Freeform 101"/>
            <p:cNvSpPr>
              <a:spLocks/>
            </p:cNvSpPr>
            <p:nvPr/>
          </p:nvSpPr>
          <p:spPr bwMode="auto">
            <a:xfrm>
              <a:off x="2423" y="714"/>
              <a:ext cx="261" cy="15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2" name="Freeform 102"/>
            <p:cNvSpPr>
              <a:spLocks/>
            </p:cNvSpPr>
            <p:nvPr/>
          </p:nvSpPr>
          <p:spPr bwMode="auto">
            <a:xfrm>
              <a:off x="2413" y="801"/>
              <a:ext cx="261" cy="154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3" name="Freeform 103"/>
            <p:cNvSpPr>
              <a:spLocks/>
            </p:cNvSpPr>
            <p:nvPr/>
          </p:nvSpPr>
          <p:spPr bwMode="auto">
            <a:xfrm>
              <a:off x="2428" y="1828"/>
              <a:ext cx="261" cy="15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4" name="Freeform 104"/>
            <p:cNvSpPr>
              <a:spLocks/>
            </p:cNvSpPr>
            <p:nvPr/>
          </p:nvSpPr>
          <p:spPr bwMode="auto">
            <a:xfrm>
              <a:off x="2418" y="1902"/>
              <a:ext cx="261" cy="154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5" name="Freeform 105"/>
            <p:cNvSpPr>
              <a:spLocks/>
            </p:cNvSpPr>
            <p:nvPr/>
          </p:nvSpPr>
          <p:spPr bwMode="auto">
            <a:xfrm rot="3220135">
              <a:off x="2955" y="1045"/>
              <a:ext cx="261" cy="15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6" name="Freeform 106"/>
            <p:cNvSpPr>
              <a:spLocks/>
            </p:cNvSpPr>
            <p:nvPr/>
          </p:nvSpPr>
          <p:spPr bwMode="auto">
            <a:xfrm rot="3220135">
              <a:off x="2841" y="1089"/>
              <a:ext cx="261" cy="154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7" name="Freeform 107"/>
            <p:cNvSpPr>
              <a:spLocks/>
            </p:cNvSpPr>
            <p:nvPr/>
          </p:nvSpPr>
          <p:spPr bwMode="auto">
            <a:xfrm rot="3220135">
              <a:off x="1984" y="1616"/>
              <a:ext cx="261" cy="154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8" name="Freeform 108"/>
            <p:cNvSpPr>
              <a:spLocks/>
            </p:cNvSpPr>
            <p:nvPr/>
          </p:nvSpPr>
          <p:spPr bwMode="auto">
            <a:xfrm rot="3220135">
              <a:off x="1908" y="1662"/>
              <a:ext cx="261" cy="15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9" name="Line 109"/>
            <p:cNvSpPr>
              <a:spLocks noChangeShapeType="1"/>
            </p:cNvSpPr>
            <p:nvPr/>
          </p:nvSpPr>
          <p:spPr bwMode="auto">
            <a:xfrm flipV="1">
              <a:off x="3016" y="1541"/>
              <a:ext cx="92" cy="4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0" name="Freeform 110"/>
            <p:cNvSpPr>
              <a:spLocks/>
            </p:cNvSpPr>
            <p:nvPr/>
          </p:nvSpPr>
          <p:spPr bwMode="auto">
            <a:xfrm rot="-3558405">
              <a:off x="1899" y="1086"/>
              <a:ext cx="261" cy="15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1" name="Freeform 111"/>
            <p:cNvSpPr>
              <a:spLocks/>
            </p:cNvSpPr>
            <p:nvPr/>
          </p:nvSpPr>
          <p:spPr bwMode="auto">
            <a:xfrm rot="-3558405">
              <a:off x="2924" y="1641"/>
              <a:ext cx="261" cy="154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2" name="Freeform 112"/>
            <p:cNvSpPr>
              <a:spLocks/>
            </p:cNvSpPr>
            <p:nvPr/>
          </p:nvSpPr>
          <p:spPr bwMode="auto">
            <a:xfrm rot="-3558405">
              <a:off x="3006" y="1684"/>
              <a:ext cx="261" cy="15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3" name="Line 113"/>
            <p:cNvSpPr>
              <a:spLocks noChangeShapeType="1"/>
            </p:cNvSpPr>
            <p:nvPr/>
          </p:nvSpPr>
          <p:spPr bwMode="auto">
            <a:xfrm flipV="1">
              <a:off x="2047" y="1040"/>
              <a:ext cx="235" cy="23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4" name="Line 114"/>
            <p:cNvSpPr>
              <a:spLocks noChangeShapeType="1"/>
            </p:cNvSpPr>
            <p:nvPr/>
          </p:nvSpPr>
          <p:spPr bwMode="auto">
            <a:xfrm>
              <a:off x="2282" y="1043"/>
              <a:ext cx="809" cy="49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5" name="Freeform 115"/>
            <p:cNvSpPr>
              <a:spLocks/>
            </p:cNvSpPr>
            <p:nvPr/>
          </p:nvSpPr>
          <p:spPr bwMode="auto">
            <a:xfrm rot="-3558405">
              <a:off x="1995" y="1130"/>
              <a:ext cx="261" cy="15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48"/>
                </a:cxn>
                <a:cxn ang="0">
                  <a:pos x="280" y="96"/>
                </a:cxn>
                <a:cxn ang="0">
                  <a:pos x="280" y="144"/>
                </a:cxn>
              </a:cxnLst>
              <a:rect l="0" t="0" r="r" b="b"/>
              <a:pathLst>
                <a:path w="320" h="144">
                  <a:moveTo>
                    <a:pt x="40" y="0"/>
                  </a:moveTo>
                  <a:cubicBezTo>
                    <a:pt x="20" y="16"/>
                    <a:pt x="0" y="32"/>
                    <a:pt x="40" y="48"/>
                  </a:cubicBezTo>
                  <a:cubicBezTo>
                    <a:pt x="80" y="64"/>
                    <a:pt x="240" y="80"/>
                    <a:pt x="280" y="96"/>
                  </a:cubicBezTo>
                  <a:cubicBezTo>
                    <a:pt x="320" y="112"/>
                    <a:pt x="300" y="128"/>
                    <a:pt x="280" y="14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6" name="Line 116"/>
            <p:cNvSpPr>
              <a:spLocks noChangeShapeType="1"/>
            </p:cNvSpPr>
            <p:nvPr/>
          </p:nvSpPr>
          <p:spPr bwMode="auto">
            <a:xfrm flipV="1">
              <a:off x="3186" y="1580"/>
              <a:ext cx="131" cy="1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7" name="Line 117"/>
            <p:cNvSpPr>
              <a:spLocks noChangeShapeType="1"/>
            </p:cNvSpPr>
            <p:nvPr/>
          </p:nvSpPr>
          <p:spPr bwMode="auto">
            <a:xfrm>
              <a:off x="3278" y="1557"/>
              <a:ext cx="757" cy="4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8" name="Line 118"/>
            <p:cNvSpPr>
              <a:spLocks noChangeShapeType="1"/>
            </p:cNvSpPr>
            <p:nvPr/>
          </p:nvSpPr>
          <p:spPr bwMode="auto">
            <a:xfrm>
              <a:off x="1639" y="674"/>
              <a:ext cx="470" cy="2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9" name="Line 119"/>
            <p:cNvSpPr>
              <a:spLocks noChangeShapeType="1"/>
            </p:cNvSpPr>
            <p:nvPr/>
          </p:nvSpPr>
          <p:spPr bwMode="auto">
            <a:xfrm flipH="1">
              <a:off x="2021" y="951"/>
              <a:ext cx="104" cy="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0" name="Line 120"/>
            <p:cNvSpPr>
              <a:spLocks noChangeShapeType="1"/>
            </p:cNvSpPr>
            <p:nvPr/>
          </p:nvSpPr>
          <p:spPr bwMode="auto">
            <a:xfrm flipV="1">
              <a:off x="2321" y="2073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1" name="Line 121"/>
            <p:cNvSpPr>
              <a:spLocks noChangeShapeType="1"/>
            </p:cNvSpPr>
            <p:nvPr/>
          </p:nvSpPr>
          <p:spPr bwMode="auto">
            <a:xfrm flipH="1">
              <a:off x="2321" y="2073"/>
              <a:ext cx="0" cy="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2" name="Arc 122"/>
            <p:cNvSpPr>
              <a:spLocks/>
            </p:cNvSpPr>
            <p:nvPr/>
          </p:nvSpPr>
          <p:spPr bwMode="auto">
            <a:xfrm flipH="1">
              <a:off x="1291" y="673"/>
              <a:ext cx="2452" cy="1974"/>
            </a:xfrm>
            <a:custGeom>
              <a:avLst/>
              <a:gdLst>
                <a:gd name="G0" fmla="+- 21600 0 0"/>
                <a:gd name="G1" fmla="+- 15133 0 0"/>
                <a:gd name="G2" fmla="+- 21600 0 0"/>
                <a:gd name="T0" fmla="*/ 37012 w 43200"/>
                <a:gd name="T1" fmla="*/ 0 h 36733"/>
                <a:gd name="T2" fmla="*/ 1418 w 43200"/>
                <a:gd name="T3" fmla="*/ 7434 h 36733"/>
                <a:gd name="T4" fmla="*/ 21600 w 43200"/>
                <a:gd name="T5" fmla="*/ 15133 h 36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6733" fill="none" extrusionOk="0">
                  <a:moveTo>
                    <a:pt x="37012" y="-1"/>
                  </a:moveTo>
                  <a:cubicBezTo>
                    <a:pt x="40978" y="4038"/>
                    <a:pt x="43200" y="9472"/>
                    <a:pt x="43200" y="15133"/>
                  </a:cubicBezTo>
                  <a:cubicBezTo>
                    <a:pt x="43200" y="27062"/>
                    <a:pt x="33529" y="36733"/>
                    <a:pt x="21600" y="36733"/>
                  </a:cubicBezTo>
                  <a:cubicBezTo>
                    <a:pt x="9670" y="36733"/>
                    <a:pt x="0" y="27062"/>
                    <a:pt x="0" y="15133"/>
                  </a:cubicBezTo>
                  <a:cubicBezTo>
                    <a:pt x="-1" y="12501"/>
                    <a:pt x="480" y="9892"/>
                    <a:pt x="1418" y="7434"/>
                  </a:cubicBezTo>
                </a:path>
                <a:path w="43200" h="36733" stroke="0" extrusionOk="0">
                  <a:moveTo>
                    <a:pt x="37012" y="-1"/>
                  </a:moveTo>
                  <a:cubicBezTo>
                    <a:pt x="40978" y="4038"/>
                    <a:pt x="43200" y="9472"/>
                    <a:pt x="43200" y="15133"/>
                  </a:cubicBezTo>
                  <a:cubicBezTo>
                    <a:pt x="43200" y="27062"/>
                    <a:pt x="33529" y="36733"/>
                    <a:pt x="21600" y="36733"/>
                  </a:cubicBezTo>
                  <a:cubicBezTo>
                    <a:pt x="9670" y="36733"/>
                    <a:pt x="0" y="27062"/>
                    <a:pt x="0" y="15133"/>
                  </a:cubicBezTo>
                  <a:cubicBezTo>
                    <a:pt x="-1" y="12501"/>
                    <a:pt x="480" y="9892"/>
                    <a:pt x="1418" y="7434"/>
                  </a:cubicBezTo>
                  <a:lnTo>
                    <a:pt x="21600" y="15133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3" name="Oval 123"/>
            <p:cNvSpPr>
              <a:spLocks noChangeArrowheads="1"/>
            </p:cNvSpPr>
            <p:nvPr/>
          </p:nvSpPr>
          <p:spPr bwMode="auto">
            <a:xfrm>
              <a:off x="2295" y="260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4" name="Line 124"/>
            <p:cNvSpPr>
              <a:spLocks noChangeShapeType="1"/>
            </p:cNvSpPr>
            <p:nvPr/>
          </p:nvSpPr>
          <p:spPr bwMode="auto">
            <a:xfrm flipV="1">
              <a:off x="2347" y="1877"/>
              <a:ext cx="11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5" name="Line 125"/>
            <p:cNvSpPr>
              <a:spLocks noChangeShapeType="1"/>
            </p:cNvSpPr>
            <p:nvPr/>
          </p:nvSpPr>
          <p:spPr bwMode="auto">
            <a:xfrm flipV="1">
              <a:off x="2352" y="929"/>
              <a:ext cx="11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6" name="Line 126"/>
            <p:cNvSpPr>
              <a:spLocks noChangeShapeType="1"/>
            </p:cNvSpPr>
            <p:nvPr/>
          </p:nvSpPr>
          <p:spPr bwMode="auto">
            <a:xfrm>
              <a:off x="2347" y="925"/>
              <a:ext cx="0" cy="9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7" name="Line 127"/>
            <p:cNvSpPr>
              <a:spLocks noChangeShapeType="1"/>
            </p:cNvSpPr>
            <p:nvPr/>
          </p:nvSpPr>
          <p:spPr bwMode="auto">
            <a:xfrm flipV="1">
              <a:off x="2357" y="778"/>
              <a:ext cx="11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8" name="Line 128"/>
            <p:cNvSpPr>
              <a:spLocks noChangeShapeType="1"/>
            </p:cNvSpPr>
            <p:nvPr/>
          </p:nvSpPr>
          <p:spPr bwMode="auto">
            <a:xfrm flipH="1">
              <a:off x="2353" y="187"/>
              <a:ext cx="0" cy="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9" name="Line 129"/>
            <p:cNvSpPr>
              <a:spLocks noChangeShapeType="1"/>
            </p:cNvSpPr>
            <p:nvPr/>
          </p:nvSpPr>
          <p:spPr bwMode="auto">
            <a:xfrm>
              <a:off x="2151" y="1786"/>
              <a:ext cx="53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0" name="Line 130"/>
            <p:cNvSpPr>
              <a:spLocks noChangeShapeType="1"/>
            </p:cNvSpPr>
            <p:nvPr/>
          </p:nvSpPr>
          <p:spPr bwMode="auto">
            <a:xfrm flipV="1">
              <a:off x="2230" y="1408"/>
              <a:ext cx="848" cy="50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1" name="Line 131"/>
            <p:cNvSpPr>
              <a:spLocks noChangeShapeType="1"/>
            </p:cNvSpPr>
            <p:nvPr/>
          </p:nvSpPr>
          <p:spPr bwMode="auto">
            <a:xfrm>
              <a:off x="2999" y="1212"/>
              <a:ext cx="79" cy="19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2" name="Line 132"/>
            <p:cNvSpPr>
              <a:spLocks noChangeShapeType="1"/>
            </p:cNvSpPr>
            <p:nvPr/>
          </p:nvSpPr>
          <p:spPr bwMode="auto">
            <a:xfrm>
              <a:off x="3169" y="1186"/>
              <a:ext cx="52" cy="13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3" name="Line 133"/>
            <p:cNvSpPr>
              <a:spLocks noChangeShapeType="1"/>
            </p:cNvSpPr>
            <p:nvPr/>
          </p:nvSpPr>
          <p:spPr bwMode="auto">
            <a:xfrm flipV="1">
              <a:off x="3221" y="1082"/>
              <a:ext cx="443" cy="23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4" name="Line 134"/>
            <p:cNvSpPr>
              <a:spLocks noChangeShapeType="1"/>
            </p:cNvSpPr>
            <p:nvPr/>
          </p:nvSpPr>
          <p:spPr bwMode="auto">
            <a:xfrm flipH="1">
              <a:off x="1266" y="1891"/>
              <a:ext cx="834" cy="50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5" name="Line 135"/>
            <p:cNvSpPr>
              <a:spLocks noChangeShapeType="1"/>
            </p:cNvSpPr>
            <p:nvPr/>
          </p:nvSpPr>
          <p:spPr bwMode="auto">
            <a:xfrm>
              <a:off x="2073" y="1812"/>
              <a:ext cx="26" cy="10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6" name="Oval 136"/>
            <p:cNvSpPr>
              <a:spLocks noChangeArrowheads="1"/>
            </p:cNvSpPr>
            <p:nvPr/>
          </p:nvSpPr>
          <p:spPr bwMode="auto">
            <a:xfrm>
              <a:off x="1226" y="2373"/>
              <a:ext cx="52" cy="65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7" name="Oval 137"/>
            <p:cNvSpPr>
              <a:spLocks noChangeArrowheads="1"/>
            </p:cNvSpPr>
            <p:nvPr/>
          </p:nvSpPr>
          <p:spPr bwMode="auto">
            <a:xfrm>
              <a:off x="4035" y="1973"/>
              <a:ext cx="52" cy="65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8" name="Oval 138"/>
            <p:cNvSpPr>
              <a:spLocks noChangeArrowheads="1"/>
            </p:cNvSpPr>
            <p:nvPr/>
          </p:nvSpPr>
          <p:spPr bwMode="auto">
            <a:xfrm>
              <a:off x="2319" y="126"/>
              <a:ext cx="52" cy="6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9" name="Text Box 139"/>
            <p:cNvSpPr txBox="1">
              <a:spLocks noChangeArrowheads="1"/>
            </p:cNvSpPr>
            <p:nvPr/>
          </p:nvSpPr>
          <p:spPr bwMode="auto">
            <a:xfrm>
              <a:off x="2425" y="0"/>
              <a:ext cx="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39180" name="Text Box 140"/>
            <p:cNvSpPr txBox="1">
              <a:spLocks noChangeArrowheads="1"/>
            </p:cNvSpPr>
            <p:nvPr/>
          </p:nvSpPr>
          <p:spPr bwMode="auto">
            <a:xfrm>
              <a:off x="4177" y="1922"/>
              <a:ext cx="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239181" name="Text Box 141"/>
            <p:cNvSpPr txBox="1">
              <a:spLocks noChangeArrowheads="1"/>
            </p:cNvSpPr>
            <p:nvPr/>
          </p:nvSpPr>
          <p:spPr bwMode="auto">
            <a:xfrm>
              <a:off x="973" y="2173"/>
              <a:ext cx="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 i="1">
                  <a:solidFill>
                    <a:srgbClr val="008000"/>
                  </a:solidFill>
                </a:rPr>
                <a:t>C</a:t>
              </a:r>
            </a:p>
          </p:txBody>
        </p:sp>
        <p:sp>
          <p:nvSpPr>
            <p:cNvPr id="1239182" name="AutoShape 142"/>
            <p:cNvSpPr>
              <a:spLocks noChangeArrowheads="1"/>
            </p:cNvSpPr>
            <p:nvPr/>
          </p:nvSpPr>
          <p:spPr bwMode="auto">
            <a:xfrm>
              <a:off x="3433" y="356"/>
              <a:ext cx="606" cy="355"/>
            </a:xfrm>
            <a:prstGeom prst="wedgeRoundRectCallout">
              <a:avLst>
                <a:gd name="adj1" fmla="val -107870"/>
                <a:gd name="adj2" fmla="val 73662"/>
                <a:gd name="adj3" fmla="val 1666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zh-CN" altLang="en-US" sz="2800">
                  <a:latin typeface="宋体" charset="-122"/>
                </a:rPr>
                <a:t>定子</a:t>
              </a:r>
            </a:p>
          </p:txBody>
        </p:sp>
        <p:sp>
          <p:nvSpPr>
            <p:cNvPr id="1239183" name="AutoShape 143"/>
            <p:cNvSpPr>
              <a:spLocks noChangeArrowheads="1"/>
            </p:cNvSpPr>
            <p:nvPr/>
          </p:nvSpPr>
          <p:spPr bwMode="auto">
            <a:xfrm>
              <a:off x="576" y="955"/>
              <a:ext cx="606" cy="355"/>
            </a:xfrm>
            <a:prstGeom prst="wedgeRoundRectCallout">
              <a:avLst>
                <a:gd name="adj1" fmla="val 234097"/>
                <a:gd name="adj2" fmla="val 91972"/>
                <a:gd name="adj3" fmla="val 1666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kumimoji="1" lang="zh-CN" altLang="en-US" sz="2800">
                  <a:latin typeface="宋体" charset="-122"/>
                </a:rPr>
                <a:t>转子</a:t>
              </a:r>
            </a:p>
          </p:txBody>
        </p:sp>
      </p:grpSp>
      <p:sp>
        <p:nvSpPr>
          <p:cNvPr id="1239184" name="Line 144"/>
          <p:cNvSpPr>
            <a:spLocks noChangeShapeType="1"/>
          </p:cNvSpPr>
          <p:nvPr/>
        </p:nvSpPr>
        <p:spPr bwMode="auto">
          <a:xfrm>
            <a:off x="3843338" y="1154113"/>
            <a:ext cx="0" cy="552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85" name="Text Box 145"/>
          <p:cNvSpPr txBox="1">
            <a:spLocks noChangeArrowheads="1"/>
          </p:cNvSpPr>
          <p:nvPr/>
        </p:nvSpPr>
        <p:spPr bwMode="auto">
          <a:xfrm>
            <a:off x="3386138" y="109696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</a:rPr>
              <a:t>I</a:t>
            </a:r>
            <a:r>
              <a:rPr kumimoji="1" lang="en-US" altLang="zh-CN" sz="2800" i="1" baseline="-25000">
                <a:solidFill>
                  <a:srgbClr val="FF0000"/>
                </a:solidFill>
              </a:rPr>
              <a:t>A</a:t>
            </a:r>
            <a:endParaRPr kumimoji="1" lang="en-US" altLang="zh-CN" sz="2800" i="1">
              <a:solidFill>
                <a:srgbClr val="FF0000"/>
              </a:solidFill>
            </a:endParaRPr>
          </a:p>
        </p:txBody>
      </p:sp>
      <p:sp>
        <p:nvSpPr>
          <p:cNvPr id="1239186" name="Text Box 146"/>
          <p:cNvSpPr txBox="1">
            <a:spLocks noChangeArrowheads="1"/>
          </p:cNvSpPr>
          <p:nvPr/>
        </p:nvSpPr>
        <p:spPr bwMode="auto">
          <a:xfrm>
            <a:off x="6129338" y="3935413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i="1">
                <a:solidFill>
                  <a:srgbClr val="0000FF"/>
                </a:solidFill>
              </a:rPr>
              <a:t>I</a:t>
            </a:r>
            <a:r>
              <a:rPr kumimoji="1" lang="en-US" altLang="zh-CN" sz="2800" i="1" baseline="-25000">
                <a:solidFill>
                  <a:srgbClr val="0000FF"/>
                </a:solidFill>
              </a:rPr>
              <a:t>B</a:t>
            </a:r>
            <a:endParaRPr kumimoji="1" lang="en-US" altLang="zh-CN" sz="2800" i="1">
              <a:solidFill>
                <a:srgbClr val="0000FF"/>
              </a:solidFill>
            </a:endParaRPr>
          </a:p>
        </p:txBody>
      </p:sp>
      <p:sp>
        <p:nvSpPr>
          <p:cNvPr id="1239187" name="Rectangle 147"/>
          <p:cNvSpPr>
            <a:spLocks noChangeArrowheads="1"/>
          </p:cNvSpPr>
          <p:nvPr/>
        </p:nvSpPr>
        <p:spPr bwMode="auto">
          <a:xfrm>
            <a:off x="2071688" y="401478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800" i="1">
                <a:solidFill>
                  <a:srgbClr val="008000"/>
                </a:solidFill>
              </a:rPr>
              <a:t>I</a:t>
            </a:r>
            <a:r>
              <a:rPr kumimoji="1" lang="en-US" altLang="zh-CN" sz="2800" i="1" baseline="-2500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1239188" name="Line 148"/>
          <p:cNvSpPr>
            <a:spLocks noChangeShapeType="1"/>
          </p:cNvSpPr>
          <p:nvPr/>
        </p:nvSpPr>
        <p:spPr bwMode="auto">
          <a:xfrm flipV="1">
            <a:off x="2224088" y="4411663"/>
            <a:ext cx="419100" cy="24765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89" name="Line 149"/>
          <p:cNvSpPr>
            <a:spLocks noChangeShapeType="1"/>
          </p:cNvSpPr>
          <p:nvPr/>
        </p:nvSpPr>
        <p:spPr bwMode="auto">
          <a:xfrm>
            <a:off x="6243638" y="3954463"/>
            <a:ext cx="419100" cy="266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91" name="AutoShape 15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2636838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DC690-5B67-4337-901B-646FB19A3F5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269762" name="Text Box 2"/>
          <p:cNvSpPr txBox="1">
            <a:spLocks noChangeArrowheads="1"/>
          </p:cNvSpPr>
          <p:nvPr/>
        </p:nvSpPr>
        <p:spPr bwMode="auto">
          <a:xfrm>
            <a:off x="395288" y="388938"/>
            <a:ext cx="3954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Arial" charset="0"/>
              </a:rPr>
              <a:t>2. </a:t>
            </a:r>
            <a:r>
              <a:rPr kumimoji="1" lang="zh-CN" altLang="en-US" sz="2800">
                <a:latin typeface="Arial" charset="0"/>
              </a:rPr>
              <a:t>工作方式</a:t>
            </a:r>
          </a:p>
        </p:txBody>
      </p:sp>
      <p:sp>
        <p:nvSpPr>
          <p:cNvPr id="1269763" name="Text Box 3"/>
          <p:cNvSpPr txBox="1">
            <a:spLocks noChangeArrowheads="1"/>
          </p:cNvSpPr>
          <p:nvPr/>
        </p:nvSpPr>
        <p:spPr bwMode="auto">
          <a:xfrm>
            <a:off x="506413" y="1123950"/>
            <a:ext cx="8321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   步进电机的工作方式可分为：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三相单三拍、三相双三拍、三相单双六拍</a:t>
            </a:r>
            <a:r>
              <a:rPr kumimoji="1" lang="zh-CN" altLang="en-US" sz="2800">
                <a:latin typeface="宋体" charset="-122"/>
              </a:rPr>
              <a:t>等。</a:t>
            </a:r>
          </a:p>
        </p:txBody>
      </p:sp>
      <p:sp>
        <p:nvSpPr>
          <p:cNvPr id="1269780" name="Text Box 20"/>
          <p:cNvSpPr txBox="1">
            <a:spLocks noChangeArrowheads="1"/>
          </p:cNvSpPr>
          <p:nvPr/>
        </p:nvSpPr>
        <p:spPr bwMode="auto">
          <a:xfrm>
            <a:off x="539750" y="2930525"/>
            <a:ext cx="83216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“</a:t>
            </a:r>
            <a:r>
              <a:rPr kumimoji="1" lang="zh-CN" altLang="en-US" sz="2800">
                <a:solidFill>
                  <a:srgbClr val="FF0000"/>
                </a:solidFill>
              </a:rPr>
              <a:t>三相</a:t>
            </a:r>
            <a:r>
              <a:rPr kumimoji="1" lang="zh-CN" altLang="en-US" sz="2800"/>
              <a:t>”：步进电机的相数；</a:t>
            </a:r>
          </a:p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“</a:t>
            </a:r>
            <a:r>
              <a:rPr kumimoji="1" lang="zh-CN" altLang="en-US" sz="2800">
                <a:solidFill>
                  <a:srgbClr val="FF0000"/>
                </a:solidFill>
              </a:rPr>
              <a:t>单</a:t>
            </a:r>
            <a:r>
              <a:rPr kumimoji="1" lang="zh-CN" altLang="en-US" sz="2800"/>
              <a:t>”：每次只给一相绕组通电；</a:t>
            </a:r>
          </a:p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“</a:t>
            </a:r>
            <a:r>
              <a:rPr kumimoji="1" lang="zh-CN" altLang="en-US" sz="2800">
                <a:solidFill>
                  <a:srgbClr val="FF0000"/>
                </a:solidFill>
              </a:rPr>
              <a:t>双</a:t>
            </a:r>
            <a:r>
              <a:rPr kumimoji="1" lang="zh-CN" altLang="en-US" sz="2800"/>
              <a:t>”：每次同时给二相绕组通电；</a:t>
            </a:r>
          </a:p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“</a:t>
            </a:r>
            <a:r>
              <a:rPr kumimoji="1" lang="zh-CN" altLang="en-US" sz="2800">
                <a:solidFill>
                  <a:srgbClr val="FF0000"/>
                </a:solidFill>
              </a:rPr>
              <a:t>三拍</a:t>
            </a:r>
            <a:r>
              <a:rPr kumimoji="1" lang="zh-CN" altLang="en-US" sz="2800"/>
              <a:t>”：定子控制绕组共改变三次通电方式，</a:t>
            </a:r>
            <a:br>
              <a:rPr kumimoji="1" lang="zh-CN" altLang="en-US" sz="2800"/>
            </a:br>
            <a:r>
              <a:rPr kumimoji="1" lang="zh-CN" altLang="en-US" sz="2800"/>
              <a:t>                完成一个循环。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5E6C62-A6AD-472D-8578-F18FE1AEBC3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286146" name="Text Box 2"/>
          <p:cNvSpPr txBox="1">
            <a:spLocks noChangeArrowheads="1"/>
          </p:cNvSpPr>
          <p:nvPr/>
        </p:nvSpPr>
        <p:spPr bwMode="auto">
          <a:xfrm>
            <a:off x="395288" y="388938"/>
            <a:ext cx="3954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Arial" charset="0"/>
              </a:rPr>
              <a:t>2. </a:t>
            </a:r>
            <a:r>
              <a:rPr kumimoji="1" lang="zh-CN" altLang="en-US" sz="2800">
                <a:latin typeface="Arial" charset="0"/>
              </a:rPr>
              <a:t>工作方式</a:t>
            </a:r>
          </a:p>
        </p:txBody>
      </p:sp>
      <p:sp>
        <p:nvSpPr>
          <p:cNvPr id="1286147" name="Text Box 3"/>
          <p:cNvSpPr txBox="1">
            <a:spLocks noChangeArrowheads="1"/>
          </p:cNvSpPr>
          <p:nvPr/>
        </p:nvSpPr>
        <p:spPr bwMode="auto">
          <a:xfrm>
            <a:off x="506413" y="1123950"/>
            <a:ext cx="8321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/>
              <a:t>   步进电机的工作方式可分为：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三相单三拍、三相单双六拍、三相双三拍等。</a:t>
            </a:r>
          </a:p>
        </p:txBody>
      </p:sp>
      <p:sp>
        <p:nvSpPr>
          <p:cNvPr id="1286148" name="Rectangle 4"/>
          <p:cNvSpPr>
            <a:spLocks noChangeArrowheads="1"/>
          </p:cNvSpPr>
          <p:nvPr/>
        </p:nvSpPr>
        <p:spPr bwMode="auto">
          <a:xfrm>
            <a:off x="433388" y="2127250"/>
            <a:ext cx="6443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宋体" charset="-122"/>
              </a:rPr>
              <a:t>1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）三相单三拍</a:t>
            </a:r>
            <a:r>
              <a:rPr kumimoji="1" lang="zh-CN" altLang="en-US" sz="2800">
                <a:solidFill>
                  <a:srgbClr val="CC0099"/>
                </a:solidFill>
              </a:rPr>
              <a:t>（</a:t>
            </a:r>
            <a:r>
              <a:rPr kumimoji="1" lang="en-US" altLang="zh-CN" sz="2800">
                <a:solidFill>
                  <a:srgbClr val="CC0099"/>
                </a:solidFill>
              </a:rPr>
              <a:t>1</a:t>
            </a:r>
            <a:r>
              <a:rPr kumimoji="1" lang="zh-CN" altLang="en-US" sz="2800">
                <a:solidFill>
                  <a:srgbClr val="CC0099"/>
                </a:solidFill>
              </a:rPr>
              <a:t>相激磁方式）</a:t>
            </a:r>
          </a:p>
        </p:txBody>
      </p:sp>
      <p:sp>
        <p:nvSpPr>
          <p:cNvPr id="1286149" name="Rectangle 5"/>
          <p:cNvSpPr>
            <a:spLocks noChangeArrowheads="1"/>
          </p:cNvSpPr>
          <p:nvPr/>
        </p:nvSpPr>
        <p:spPr bwMode="auto">
          <a:xfrm>
            <a:off x="749300" y="2647950"/>
            <a:ext cx="5351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zh-CN" altLang="en-US" sz="2800">
                <a:latin typeface="宋体" charset="-122"/>
              </a:rPr>
              <a:t>① 三相绕组联接方式：</a:t>
            </a:r>
            <a:r>
              <a:rPr kumimoji="1" lang="en-US" altLang="zh-CN" sz="2800">
                <a:solidFill>
                  <a:srgbClr val="FF0000"/>
                </a:solidFill>
              </a:rPr>
              <a:t>Y </a:t>
            </a:r>
            <a:r>
              <a:rPr kumimoji="1" lang="zh-CN" altLang="en-US" sz="2800">
                <a:solidFill>
                  <a:srgbClr val="FF0000"/>
                </a:solidFill>
                <a:latin typeface="宋体" charset="-122"/>
              </a:rPr>
              <a:t>型</a:t>
            </a:r>
            <a:endParaRPr kumimoji="1" lang="zh-CN" altLang="en-US" sz="2800">
              <a:latin typeface="宋体" charset="-122"/>
            </a:endParaRPr>
          </a:p>
        </p:txBody>
      </p:sp>
      <p:grpSp>
        <p:nvGrpSpPr>
          <p:cNvPr id="1286150" name="Group 6"/>
          <p:cNvGrpSpPr>
            <a:grpSpLocks/>
          </p:cNvGrpSpPr>
          <p:nvPr/>
        </p:nvGrpSpPr>
        <p:grpSpPr bwMode="auto">
          <a:xfrm>
            <a:off x="754063" y="3251200"/>
            <a:ext cx="5756275" cy="3189288"/>
            <a:chOff x="304" y="2178"/>
            <a:chExt cx="3626" cy="2009"/>
          </a:xfrm>
        </p:grpSpPr>
        <p:sp>
          <p:nvSpPr>
            <p:cNvPr id="1286151" name="Text Box 7"/>
            <p:cNvSpPr txBox="1">
              <a:spLocks noChangeArrowheads="1"/>
            </p:cNvSpPr>
            <p:nvPr/>
          </p:nvSpPr>
          <p:spPr bwMode="auto">
            <a:xfrm>
              <a:off x="304" y="2178"/>
              <a:ext cx="36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宋体" charset="-122"/>
                </a:rPr>
                <a:t>② </a:t>
              </a:r>
              <a:r>
                <a:rPr kumimoji="1" lang="zh-CN" altLang="en-US" sz="2800">
                  <a:latin typeface="宋体" charset="-122"/>
                </a:rPr>
                <a:t>三相绕组中的通电顺序为：</a:t>
              </a:r>
            </a:p>
          </p:txBody>
        </p:sp>
        <p:grpSp>
          <p:nvGrpSpPr>
            <p:cNvPr id="1286152" name="Group 8"/>
            <p:cNvGrpSpPr>
              <a:grpSpLocks/>
            </p:cNvGrpSpPr>
            <p:nvPr/>
          </p:nvGrpSpPr>
          <p:grpSpPr bwMode="auto">
            <a:xfrm>
              <a:off x="1066" y="2542"/>
              <a:ext cx="2232" cy="542"/>
              <a:chOff x="1066" y="2542"/>
              <a:chExt cx="2232" cy="542"/>
            </a:xfrm>
          </p:grpSpPr>
          <p:sp>
            <p:nvSpPr>
              <p:cNvPr id="1286153" name="Line 9"/>
              <p:cNvSpPr>
                <a:spLocks noChangeShapeType="1"/>
              </p:cNvSpPr>
              <p:nvPr/>
            </p:nvSpPr>
            <p:spPr bwMode="auto">
              <a:xfrm flipH="1">
                <a:off x="1428" y="3084"/>
                <a:ext cx="146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86154" name="Group 10"/>
              <p:cNvGrpSpPr>
                <a:grpSpLocks/>
              </p:cNvGrpSpPr>
              <p:nvPr/>
            </p:nvGrpSpPr>
            <p:grpSpPr bwMode="auto">
              <a:xfrm>
                <a:off x="1066" y="2542"/>
                <a:ext cx="2232" cy="542"/>
                <a:chOff x="1066" y="2626"/>
                <a:chExt cx="2232" cy="542"/>
              </a:xfrm>
            </p:grpSpPr>
            <p:sp>
              <p:nvSpPr>
                <p:cNvPr id="12861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66" y="2626"/>
                  <a:ext cx="223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 eaLnBrk="0" hangingPunct="0">
                    <a:buClrTx/>
                    <a:buFontTx/>
                    <a:buNone/>
                  </a:pPr>
                  <a:r>
                    <a:rPr kumimoji="1" lang="en-US" altLang="zh-CN" sz="2800" i="1">
                      <a:solidFill>
                        <a:srgbClr val="FF0000"/>
                      </a:solidFill>
                    </a:rPr>
                    <a:t>A </a:t>
                  </a:r>
                  <a:r>
                    <a:rPr kumimoji="1" lang="zh-CN" altLang="en-US" sz="2800">
                      <a:solidFill>
                        <a:srgbClr val="FF0000"/>
                      </a:solidFill>
                    </a:rPr>
                    <a:t>相 </a:t>
                  </a:r>
                  <a:r>
                    <a:rPr kumimoji="1" lang="zh-CN" altLang="en-US" sz="2800">
                      <a:solidFill>
                        <a:srgbClr val="FF0000"/>
                      </a:solidFill>
                      <a:sym typeface="Symbol" pitchFamily="18" charset="2"/>
                    </a:rPr>
                    <a:t></a:t>
                  </a:r>
                  <a:r>
                    <a:rPr kumimoji="1" lang="zh-CN" altLang="en-US" sz="2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2800" i="1">
                      <a:solidFill>
                        <a:srgbClr val="FF0000"/>
                      </a:solidFill>
                    </a:rPr>
                    <a:t>B </a:t>
                  </a:r>
                  <a:r>
                    <a:rPr kumimoji="1" lang="zh-CN" altLang="en-US" sz="2800">
                      <a:solidFill>
                        <a:srgbClr val="FF0000"/>
                      </a:solidFill>
                    </a:rPr>
                    <a:t>相 </a:t>
                  </a:r>
                  <a:r>
                    <a:rPr kumimoji="1" lang="zh-CN" altLang="en-US" sz="2800">
                      <a:solidFill>
                        <a:srgbClr val="FF0000"/>
                      </a:solidFill>
                      <a:sym typeface="Symbol" pitchFamily="18" charset="2"/>
                    </a:rPr>
                    <a:t></a:t>
                  </a:r>
                  <a:r>
                    <a:rPr kumimoji="1" lang="zh-CN" altLang="en-US" sz="2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2800" i="1">
                      <a:solidFill>
                        <a:srgbClr val="FF0000"/>
                      </a:solidFill>
                    </a:rPr>
                    <a:t>C </a:t>
                  </a:r>
                  <a:r>
                    <a:rPr kumimoji="1" lang="zh-CN" altLang="en-US" sz="2800">
                      <a:solidFill>
                        <a:srgbClr val="FF0000"/>
                      </a:solidFill>
                    </a:rPr>
                    <a:t>相</a:t>
                  </a:r>
                </a:p>
              </p:txBody>
            </p:sp>
            <p:sp>
              <p:nvSpPr>
                <p:cNvPr id="1286156" name="Line 12"/>
                <p:cNvSpPr>
                  <a:spLocks noChangeShapeType="1"/>
                </p:cNvSpPr>
                <p:nvPr/>
              </p:nvSpPr>
              <p:spPr bwMode="auto">
                <a:xfrm>
                  <a:off x="2892" y="2940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61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28" y="2988"/>
                  <a:ext cx="0" cy="18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86158" name="Group 14"/>
            <p:cNvGrpSpPr>
              <a:grpSpLocks/>
            </p:cNvGrpSpPr>
            <p:nvPr/>
          </p:nvGrpSpPr>
          <p:grpSpPr bwMode="auto">
            <a:xfrm>
              <a:off x="849" y="3214"/>
              <a:ext cx="2647" cy="973"/>
              <a:chOff x="825" y="3118"/>
              <a:chExt cx="2647" cy="973"/>
            </a:xfrm>
          </p:grpSpPr>
          <p:sp>
            <p:nvSpPr>
              <p:cNvPr id="1286159" name="Text Box 15"/>
              <p:cNvSpPr txBox="1">
                <a:spLocks noChangeArrowheads="1"/>
              </p:cNvSpPr>
              <p:nvPr/>
            </p:nvSpPr>
            <p:spPr bwMode="auto">
              <a:xfrm>
                <a:off x="825" y="3118"/>
                <a:ext cx="2647" cy="9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 eaLnBrk="0" hangingPunct="0">
                  <a:buClrTx/>
                  <a:buFontTx/>
                  <a:buNone/>
                </a:pPr>
                <a:r>
                  <a:rPr kumimoji="1" lang="zh-CN" altLang="en-US" sz="2800">
                    <a:latin typeface="宋体" charset="-122"/>
                  </a:rPr>
                  <a:t>通电顺序也可以为：</a:t>
                </a:r>
              </a:p>
              <a:p>
                <a:pPr algn="just" eaLnBrk="0" hangingPunct="0">
                  <a:lnSpc>
                    <a:spcPct val="120000"/>
                  </a:lnSpc>
                  <a:buClrTx/>
                  <a:buFontTx/>
                  <a:buNone/>
                </a:pPr>
                <a:r>
                  <a:rPr kumimoji="1" lang="zh-CN" altLang="en-US" sz="2800">
                    <a:latin typeface="宋体" charset="-122"/>
                  </a:rPr>
                  <a:t>   </a:t>
                </a:r>
                <a:r>
                  <a:rPr kumimoji="1" lang="en-US" altLang="zh-CN" sz="2800" i="1">
                    <a:solidFill>
                      <a:srgbClr val="FF0000"/>
                    </a:solidFill>
                  </a:rPr>
                  <a:t>A 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宋体" charset="-122"/>
                  </a:rPr>
                  <a:t>相 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宋体" charset="-122"/>
                    <a:sym typeface="Symbol" pitchFamily="18" charset="2"/>
                  </a:rPr>
                  <a:t> </a:t>
                </a:r>
                <a:r>
                  <a:rPr kumimoji="1" lang="en-US" altLang="zh-CN" sz="2800" i="1">
                    <a:solidFill>
                      <a:srgbClr val="FF0000"/>
                    </a:solidFill>
                  </a:rPr>
                  <a:t>C 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宋体" charset="-122"/>
                  </a:rPr>
                  <a:t>相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宋体" charset="-122"/>
                    <a:sym typeface="Symbol" pitchFamily="18" charset="2"/>
                  </a:rPr>
                  <a:t> </a:t>
                </a:r>
                <a:r>
                  <a:rPr kumimoji="1" lang="en-US" altLang="zh-CN" sz="2800" i="1">
                    <a:solidFill>
                      <a:srgbClr val="FF0000"/>
                    </a:solidFill>
                  </a:rPr>
                  <a:t>B 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宋体" charset="-122"/>
                  </a:rPr>
                  <a:t>相</a:t>
                </a:r>
              </a:p>
              <a:p>
                <a:pPr algn="just" eaLnBrk="0" hangingPunct="0">
                  <a:lnSpc>
                    <a:spcPct val="120000"/>
                  </a:lnSpc>
                  <a:buClrTx/>
                  <a:buFontTx/>
                  <a:buNone/>
                </a:pPr>
                <a:r>
                  <a:rPr kumimoji="1" lang="zh-CN" altLang="en-US" sz="2800">
                    <a:latin typeface="宋体" charset="-122"/>
                  </a:rPr>
                  <a:t> </a:t>
                </a:r>
              </a:p>
            </p:txBody>
          </p:sp>
          <p:sp>
            <p:nvSpPr>
              <p:cNvPr id="1286160" name="Line 16"/>
              <p:cNvSpPr>
                <a:spLocks noChangeShapeType="1"/>
              </p:cNvSpPr>
              <p:nvPr/>
            </p:nvSpPr>
            <p:spPr bwMode="auto">
              <a:xfrm>
                <a:off x="2916" y="3756"/>
                <a:ext cx="0" cy="22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6161" name="Line 17"/>
              <p:cNvSpPr>
                <a:spLocks noChangeShapeType="1"/>
              </p:cNvSpPr>
              <p:nvPr/>
            </p:nvSpPr>
            <p:spPr bwMode="auto">
              <a:xfrm flipH="1">
                <a:off x="1452" y="3984"/>
                <a:ext cx="146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6162" name="Line 18"/>
              <p:cNvSpPr>
                <a:spLocks noChangeShapeType="1"/>
              </p:cNvSpPr>
              <p:nvPr/>
            </p:nvSpPr>
            <p:spPr bwMode="auto">
              <a:xfrm flipV="1">
                <a:off x="1452" y="3804"/>
                <a:ext cx="0" cy="1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86163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2636838"/>
            <a:ext cx="433387" cy="431800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28299</TotalTime>
  <Words>2397</Words>
  <Application>Microsoft Office PowerPoint</Application>
  <PresentationFormat>全屏显示(4:3)</PresentationFormat>
  <Paragraphs>761</Paragraphs>
  <Slides>45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黑体</vt:lpstr>
      <vt:lpstr>宋体</vt:lpstr>
      <vt:lpstr>Arial</vt:lpstr>
      <vt:lpstr>Arial Black</vt:lpstr>
      <vt:lpstr>Courier New</vt:lpstr>
      <vt:lpstr>Symbol</vt:lpstr>
      <vt:lpstr>Times New Roman</vt:lpstr>
      <vt:lpstr>Wingdings</vt:lpstr>
      <vt:lpstr>Pixel</vt:lpstr>
      <vt:lpstr>公式</vt:lpstr>
      <vt:lpstr>Image</vt:lpstr>
      <vt:lpstr>Visio</vt:lpstr>
      <vt:lpstr>PowerPoint 演示文稿</vt:lpstr>
      <vt:lpstr>8.1.5  步进电机接口</vt:lpstr>
      <vt:lpstr>8.1.5  步进电机接口  一、步进电机的基本工作原理    （一）概述</vt:lpstr>
      <vt:lpstr>8.1.5  步进电机接口  一、步进电机的基本工作原理    （一）概述</vt:lpstr>
      <vt:lpstr>8.1.5  步进电机接口  一、步进电机的基本工作原理  （二）三相反应式步进电机的工作原理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8.1.5  步进电机接口  一、步进电机的基本工作原理  （三）小步距角的步进电机</vt:lpstr>
      <vt:lpstr>PowerPoint 演示文稿</vt:lpstr>
      <vt:lpstr>PowerPoint 演示文稿</vt:lpstr>
      <vt:lpstr>PowerPoint 演示文稿</vt:lpstr>
      <vt:lpstr>PowerPoint 演示文稿</vt:lpstr>
      <vt:lpstr>8.1.5  步进电机接口  一、步进电机的基本工作原理    （三）激磁方式总结</vt:lpstr>
      <vt:lpstr>8.1.5  步进电机接口  一、步进电机的基本工作原理    （三）激磁方式总结</vt:lpstr>
      <vt:lpstr>8.1.5  步进电机接口  一、步进电机的基本工作原理    （三）激磁方式总结</vt:lpstr>
      <vt:lpstr>8.1.5  步进电机接口  一、步进电机的基本工作原理    （三）激磁方式总结</vt:lpstr>
      <vt:lpstr>8.1.5  步进电机接口  一、步进电机的基本工作原理    （四）控制框图</vt:lpstr>
      <vt:lpstr>8.1.5  步进电机接口  二、脉冲分配器及驱动放大电路   （一）脉冲分配器</vt:lpstr>
      <vt:lpstr>8.1.5  步进电机接口  二、脉冲分配器及驱动放大电路   （一）脉冲分配器</vt:lpstr>
      <vt:lpstr>PowerPoint 演示文稿</vt:lpstr>
      <vt:lpstr>8.1.5  步进电机接口  二、脉冲分配器及驱动放大电路   （一）脉冲分配器</vt:lpstr>
      <vt:lpstr>8.1.5  步进电机接口  二、脉冲分配器及驱动放大电路   （一）脉冲分配器</vt:lpstr>
      <vt:lpstr>8.1.5  步进电机接口  二、脉冲分配器及驱动放大电路   （一）脉冲分配器</vt:lpstr>
      <vt:lpstr>8.1.5  步进电机接口  二、脉冲分配器及驱动放大电路   （一）脉冲分配器</vt:lpstr>
      <vt:lpstr>PowerPoint 演示文稿</vt:lpstr>
      <vt:lpstr>8.1.5  步进电机接口  二、脉冲分配器及驱动放大电路   （一）脉冲分配器</vt:lpstr>
      <vt:lpstr>8.1.5  步进电机接口  二、脉冲分配器及驱动放大电路   （一）脉冲分配器</vt:lpstr>
      <vt:lpstr>8.1.5  步进电机接口  二、脉冲分配器及驱动放大电路   （一）脉冲分配器</vt:lpstr>
      <vt:lpstr>8.1.5  步进电机接口  二、脉冲分配器及驱动放大电路   （一）脉冲分配器</vt:lpstr>
      <vt:lpstr>8.1.5  步进电机接口  二、脉冲分配器及驱动放大电路  （二）驱动放大电路</vt:lpstr>
      <vt:lpstr>8.1.5  步进电机接口  三、步进电机控制接口实例</vt:lpstr>
      <vt:lpstr>8.1.5  步进电机接口  三、步进电机控制接口实例</vt:lpstr>
      <vt:lpstr>本章小结：</vt:lpstr>
      <vt:lpstr>作业：P398～P401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第8章 基于总线的I/O接口设计</dc:subject>
  <dc:creator>车向泉</dc:creator>
  <dc:description>=====================_x000d_
基于ISA总线的I/O设计：_x000d_
5.步进电机接口</dc:description>
  <cp:lastModifiedBy>车向泉</cp:lastModifiedBy>
  <cp:revision>968</cp:revision>
  <dcterms:created xsi:type="dcterms:W3CDTF">1601-01-01T00:00:00Z</dcterms:created>
  <dcterms:modified xsi:type="dcterms:W3CDTF">2016-08-27T00:47:40Z</dcterms:modified>
</cp:coreProperties>
</file>