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061829A-919F-4AED-845A-B9D596A655E8}">
          <p14:sldIdLst>
            <p14:sldId id="256"/>
            <p14:sldId id="258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2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zh-CN" altLang="en-US" dirty="0"/>
              <a:t>实验名称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6670366" cy="17526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                     创建进程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   学会通过基本的</a:t>
            </a:r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进程控制函数，由父进程创建子进程，并实现协同工作。创建两个进程，让子进程读取输入，父进程等待子进程读完文件后继续执行。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"/>
            <a:ext cx="7772400" cy="1196752"/>
          </a:xfrm>
        </p:spPr>
        <p:txBody>
          <a:bodyPr/>
          <a:lstStyle/>
          <a:p>
            <a:r>
              <a:rPr lang="zh-CN" altLang="en-US" dirty="0"/>
              <a:t>实验方法分析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95738"/>
            <a:ext cx="8208912" cy="540161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主要程序框架：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#include &lt;</a:t>
            </a:r>
            <a:r>
              <a:rPr lang="en-US" altLang="zh-CN" sz="1600" dirty="0" err="1">
                <a:solidFill>
                  <a:schemeClr val="tx1"/>
                </a:solidFill>
              </a:rPr>
              <a:t>unistd.h</a:t>
            </a:r>
            <a:r>
              <a:rPr lang="en-US" altLang="zh-CN" sz="1600" dirty="0">
                <a:solidFill>
                  <a:schemeClr val="tx1"/>
                </a:solidFill>
              </a:rPr>
              <a:t>&gt; 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#include &lt;</a:t>
            </a:r>
            <a:r>
              <a:rPr lang="en-US" altLang="zh-CN" sz="1600" dirty="0" err="1">
                <a:solidFill>
                  <a:schemeClr val="tx1"/>
                </a:solidFill>
              </a:rPr>
              <a:t>stdio.h</a:t>
            </a:r>
            <a:r>
              <a:rPr lang="en-US" altLang="zh-CN" sz="1600" dirty="0">
                <a:solidFill>
                  <a:schemeClr val="tx1"/>
                </a:solidFill>
              </a:rPr>
              <a:t>&gt;  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#include &lt;sys/</a:t>
            </a:r>
            <a:r>
              <a:rPr lang="en-US" altLang="zh-CN" sz="1600" dirty="0" err="1">
                <a:solidFill>
                  <a:schemeClr val="tx1"/>
                </a:solidFill>
              </a:rPr>
              <a:t>types.h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#include &lt;sys/</a:t>
            </a:r>
            <a:r>
              <a:rPr lang="en-US" altLang="zh-CN" sz="1600" dirty="0" err="1">
                <a:solidFill>
                  <a:schemeClr val="tx1"/>
                </a:solidFill>
              </a:rPr>
              <a:t>wait.h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int main()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{  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  /*</a:t>
            </a:r>
            <a:r>
              <a:rPr lang="zh-CN" altLang="en-US" sz="1600" dirty="0">
                <a:solidFill>
                  <a:schemeClr val="tx1"/>
                </a:solidFill>
              </a:rPr>
              <a:t>创建子进程*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  if(</a:t>
            </a:r>
            <a:r>
              <a:rPr lang="zh-CN" altLang="en-US" sz="1600" dirty="0">
                <a:solidFill>
                  <a:schemeClr val="tx1"/>
                </a:solidFill>
              </a:rPr>
              <a:t>创建失败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       /*</a:t>
            </a:r>
            <a:r>
              <a:rPr lang="zh-CN" altLang="en-US" sz="1600" dirty="0">
                <a:solidFill>
                  <a:schemeClr val="tx1"/>
                </a:solidFill>
              </a:rPr>
              <a:t>打印“创建进程失败”提示信息*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  else if(</a:t>
            </a:r>
            <a:r>
              <a:rPr lang="zh-CN" altLang="en-US" sz="1600" dirty="0">
                <a:solidFill>
                  <a:schemeClr val="tx1"/>
                </a:solidFill>
              </a:rPr>
              <a:t>子进程</a:t>
            </a:r>
            <a:r>
              <a:rPr lang="en-US" altLang="zh-CN" sz="1600" dirty="0">
                <a:solidFill>
                  <a:schemeClr val="tx1"/>
                </a:solidFill>
              </a:rPr>
              <a:t>){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              /*</a:t>
            </a:r>
            <a:r>
              <a:rPr lang="zh-CN" altLang="en-US" sz="1600" dirty="0">
                <a:solidFill>
                  <a:schemeClr val="tx1"/>
                </a:solidFill>
              </a:rPr>
              <a:t>打印子进程相关信息*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              /*</a:t>
            </a:r>
            <a:r>
              <a:rPr lang="zh-CN" altLang="en-US" sz="1600" dirty="0">
                <a:solidFill>
                  <a:schemeClr val="tx1"/>
                </a:solidFill>
              </a:rPr>
              <a:t>退出子进程*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   }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   else {     /*</a:t>
            </a:r>
            <a:r>
              <a:rPr lang="zh-CN" altLang="en-US" sz="1600" dirty="0">
                <a:solidFill>
                  <a:schemeClr val="tx1"/>
                </a:solidFill>
              </a:rPr>
              <a:t>父进程*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                      /*</a:t>
            </a:r>
            <a:r>
              <a:rPr lang="zh-CN" altLang="en-US" sz="1600" dirty="0">
                <a:solidFill>
                  <a:schemeClr val="tx1"/>
                </a:solidFill>
              </a:rPr>
              <a:t>等待子进程信息*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                     /*</a:t>
            </a:r>
            <a:r>
              <a:rPr lang="zh-CN" altLang="en-US" sz="1600" dirty="0">
                <a:solidFill>
                  <a:schemeClr val="tx1"/>
                </a:solidFill>
              </a:rPr>
              <a:t>继续父进程的执行</a:t>
            </a:r>
            <a:r>
              <a:rPr lang="en-US" altLang="zh-CN" sz="1600" dirty="0">
                <a:solidFill>
                  <a:schemeClr val="tx1"/>
                </a:solidFill>
              </a:rPr>
              <a:t>*/ 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   }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       return </a:t>
            </a:r>
            <a:r>
              <a:rPr lang="en-US" altLang="zh-CN" sz="1600" dirty="0">
                <a:solidFill>
                  <a:schemeClr val="tx1"/>
                </a:solidFill>
              </a:rPr>
              <a:t>0;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} 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8024" y="118851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下运行程序：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cd Desktop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main.c</a:t>
            </a:r>
            <a:r>
              <a:rPr lang="en-US" altLang="zh-CN" dirty="0">
                <a:solidFill>
                  <a:srgbClr val="FF0000"/>
                </a:solidFill>
              </a:rPr>
              <a:t> –o main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./main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005"/>
            <a:ext cx="7772400" cy="1051732"/>
          </a:xfrm>
        </p:spPr>
        <p:txBody>
          <a:bodyPr/>
          <a:lstStyle/>
          <a:p>
            <a:r>
              <a:rPr lang="zh-CN" altLang="zh-CN" dirty="0"/>
              <a:t>实验涉及主要函数描述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992888" cy="5184576"/>
          </a:xfrm>
        </p:spPr>
        <p:txBody>
          <a:bodyPr>
            <a:normAutofit fontScale="92500"/>
          </a:bodyPr>
          <a:lstStyle/>
          <a:p>
            <a:r>
              <a:rPr lang="en-US" altLang="zh-CN" sz="2300" b="1" dirty="0"/>
              <a:t> </a:t>
            </a:r>
            <a:r>
              <a:rPr lang="en-US" altLang="zh-CN" sz="2300" b="1" dirty="0" err="1">
                <a:solidFill>
                  <a:schemeClr val="tx1"/>
                </a:solidFill>
              </a:rPr>
              <a:t>pid_t</a:t>
            </a:r>
            <a:r>
              <a:rPr lang="en-US" altLang="zh-CN" sz="2300" b="1" dirty="0">
                <a:solidFill>
                  <a:schemeClr val="tx1"/>
                </a:solidFill>
              </a:rPr>
              <a:t>  fork(void)  </a:t>
            </a:r>
            <a:r>
              <a:rPr lang="en-US" altLang="zh-CN" sz="2300" dirty="0">
                <a:solidFill>
                  <a:schemeClr val="tx1"/>
                </a:solidFill>
              </a:rPr>
              <a:t> </a:t>
            </a:r>
            <a:r>
              <a:rPr lang="zh-CN" altLang="zh-CN" sz="2300" dirty="0">
                <a:solidFill>
                  <a:schemeClr val="tx1"/>
                </a:solidFill>
              </a:rPr>
              <a:t>创建进程但子进程共享父进程的地址空间，返回值： 若成功调用一次则返回两个值，子进程返回</a:t>
            </a:r>
            <a:r>
              <a:rPr lang="en-US" altLang="zh-CN" sz="2300" dirty="0">
                <a:solidFill>
                  <a:schemeClr val="tx1"/>
                </a:solidFill>
              </a:rPr>
              <a:t>0</a:t>
            </a:r>
            <a:r>
              <a:rPr lang="zh-CN" altLang="zh-CN" sz="2300" dirty="0">
                <a:solidFill>
                  <a:schemeClr val="tx1"/>
                </a:solidFill>
              </a:rPr>
              <a:t>，父进程返回子进程</a:t>
            </a:r>
            <a:r>
              <a:rPr lang="en-US" altLang="zh-CN" sz="2300" dirty="0">
                <a:solidFill>
                  <a:schemeClr val="tx1"/>
                </a:solidFill>
              </a:rPr>
              <a:t>ID</a:t>
            </a:r>
            <a:r>
              <a:rPr lang="zh-CN" altLang="zh-CN" sz="2300" dirty="0">
                <a:solidFill>
                  <a:schemeClr val="tx1"/>
                </a:solidFill>
              </a:rPr>
              <a:t>；否则，出错返回</a:t>
            </a:r>
            <a:r>
              <a:rPr lang="en-US" altLang="zh-CN" sz="2300" dirty="0">
                <a:solidFill>
                  <a:schemeClr val="tx1"/>
                </a:solidFill>
              </a:rPr>
              <a:t>-1</a:t>
            </a:r>
            <a:r>
              <a:rPr lang="zh-CN" altLang="zh-CN" sz="2300" dirty="0">
                <a:solidFill>
                  <a:schemeClr val="tx1"/>
                </a:solidFill>
              </a:rPr>
              <a:t>。</a:t>
            </a:r>
            <a:endParaRPr lang="zh-CN" altLang="zh-CN" sz="2300" dirty="0">
              <a:solidFill>
                <a:schemeClr val="tx1"/>
              </a:solidFill>
            </a:endParaRPr>
          </a:p>
          <a:p>
            <a:r>
              <a:rPr lang="en-US" altLang="zh-CN" sz="2300" b="1" dirty="0">
                <a:solidFill>
                  <a:schemeClr val="tx1"/>
                </a:solidFill>
              </a:rPr>
              <a:t> </a:t>
            </a:r>
            <a:r>
              <a:rPr lang="en-US" altLang="zh-CN" sz="2300" b="1" dirty="0" err="1">
                <a:solidFill>
                  <a:schemeClr val="tx1"/>
                </a:solidFill>
              </a:rPr>
              <a:t>pid_t</a:t>
            </a:r>
            <a:r>
              <a:rPr lang="en-US" altLang="zh-CN" sz="2300" b="1" dirty="0">
                <a:solidFill>
                  <a:schemeClr val="tx1"/>
                </a:solidFill>
              </a:rPr>
              <a:t> </a:t>
            </a:r>
            <a:r>
              <a:rPr lang="en-US" altLang="zh-CN" sz="2300" b="1" dirty="0" err="1">
                <a:solidFill>
                  <a:schemeClr val="tx1"/>
                </a:solidFill>
              </a:rPr>
              <a:t>waitpid</a:t>
            </a:r>
            <a:r>
              <a:rPr lang="en-US" altLang="zh-CN" sz="2300" b="1" dirty="0">
                <a:solidFill>
                  <a:schemeClr val="tx1"/>
                </a:solidFill>
              </a:rPr>
              <a:t>(</a:t>
            </a:r>
            <a:r>
              <a:rPr lang="en-US" altLang="zh-CN" sz="2300" b="1" dirty="0" err="1">
                <a:solidFill>
                  <a:schemeClr val="tx1"/>
                </a:solidFill>
              </a:rPr>
              <a:t>pid_t</a:t>
            </a:r>
            <a:r>
              <a:rPr lang="en-US" altLang="zh-CN" sz="2300" b="1" dirty="0">
                <a:solidFill>
                  <a:schemeClr val="tx1"/>
                </a:solidFill>
              </a:rPr>
              <a:t> </a:t>
            </a:r>
            <a:r>
              <a:rPr lang="en-US" altLang="zh-CN" sz="2300" b="1" dirty="0" err="1">
                <a:solidFill>
                  <a:schemeClr val="tx1"/>
                </a:solidFill>
              </a:rPr>
              <a:t>pid,int</a:t>
            </a:r>
            <a:r>
              <a:rPr lang="en-US" altLang="zh-CN" sz="2300" b="1" dirty="0">
                <a:solidFill>
                  <a:schemeClr val="tx1"/>
                </a:solidFill>
              </a:rPr>
              <a:t> * </a:t>
            </a:r>
            <a:r>
              <a:rPr lang="en-US" altLang="zh-CN" sz="2300" b="1" dirty="0" err="1">
                <a:solidFill>
                  <a:schemeClr val="tx1"/>
                </a:solidFill>
              </a:rPr>
              <a:t>status,int</a:t>
            </a:r>
            <a:r>
              <a:rPr lang="en-US" altLang="zh-CN" sz="2300" b="1" dirty="0">
                <a:solidFill>
                  <a:schemeClr val="tx1"/>
                </a:solidFill>
              </a:rPr>
              <a:t> options)</a:t>
            </a:r>
            <a:endParaRPr lang="zh-CN" altLang="zh-CN" sz="2300" dirty="0">
              <a:solidFill>
                <a:schemeClr val="tx1"/>
              </a:solidFill>
            </a:endParaRPr>
          </a:p>
          <a:p>
            <a:r>
              <a:rPr lang="en-US" altLang="zh-CN" sz="2300" dirty="0" err="1">
                <a:solidFill>
                  <a:schemeClr val="tx1"/>
                </a:solidFill>
              </a:rPr>
              <a:t>waitpid</a:t>
            </a:r>
            <a:r>
              <a:rPr lang="en-US" altLang="zh-CN" sz="2300" dirty="0">
                <a:solidFill>
                  <a:schemeClr val="tx1"/>
                </a:solidFill>
              </a:rPr>
              <a:t>()</a:t>
            </a:r>
            <a:r>
              <a:rPr lang="zh-CN" altLang="zh-CN" sz="2300" dirty="0">
                <a:solidFill>
                  <a:schemeClr val="tx1"/>
                </a:solidFill>
              </a:rPr>
              <a:t>会暂时停止目前进程的执行</a:t>
            </a:r>
            <a:r>
              <a:rPr lang="en-US" altLang="zh-CN" sz="2300" dirty="0">
                <a:solidFill>
                  <a:schemeClr val="tx1"/>
                </a:solidFill>
              </a:rPr>
              <a:t>,</a:t>
            </a:r>
            <a:r>
              <a:rPr lang="zh-CN" altLang="zh-CN" sz="2300" dirty="0">
                <a:solidFill>
                  <a:schemeClr val="tx1"/>
                </a:solidFill>
              </a:rPr>
              <a:t>直到有信号来到或子进程结束。如果在调用</a:t>
            </a:r>
            <a:r>
              <a:rPr lang="en-US" altLang="zh-CN" sz="2300" dirty="0">
                <a:solidFill>
                  <a:schemeClr val="tx1"/>
                </a:solidFill>
              </a:rPr>
              <a:t> </a:t>
            </a:r>
            <a:r>
              <a:rPr lang="en-US" altLang="zh-CN" sz="2300" dirty="0" err="1">
                <a:solidFill>
                  <a:schemeClr val="tx1"/>
                </a:solidFill>
              </a:rPr>
              <a:t>waitpid</a:t>
            </a:r>
            <a:r>
              <a:rPr lang="en-US" altLang="zh-CN" sz="2300" dirty="0">
                <a:solidFill>
                  <a:schemeClr val="tx1"/>
                </a:solidFill>
              </a:rPr>
              <a:t>()</a:t>
            </a:r>
            <a:r>
              <a:rPr lang="zh-CN" altLang="zh-CN" sz="2300" dirty="0">
                <a:solidFill>
                  <a:schemeClr val="tx1"/>
                </a:solidFill>
              </a:rPr>
              <a:t>时子进程已经结束</a:t>
            </a:r>
            <a:r>
              <a:rPr lang="en-US" altLang="zh-CN" sz="2300" dirty="0">
                <a:solidFill>
                  <a:schemeClr val="tx1"/>
                </a:solidFill>
              </a:rPr>
              <a:t>,</a:t>
            </a:r>
            <a:r>
              <a:rPr lang="zh-CN" altLang="zh-CN" sz="2300" dirty="0">
                <a:solidFill>
                  <a:schemeClr val="tx1"/>
                </a:solidFill>
              </a:rPr>
              <a:t>则</a:t>
            </a:r>
            <a:r>
              <a:rPr lang="en-US" altLang="zh-CN" sz="2300" dirty="0">
                <a:solidFill>
                  <a:schemeClr val="tx1"/>
                </a:solidFill>
              </a:rPr>
              <a:t> </a:t>
            </a:r>
            <a:r>
              <a:rPr lang="en-US" altLang="zh-CN" sz="2300" dirty="0" err="1">
                <a:solidFill>
                  <a:schemeClr val="tx1"/>
                </a:solidFill>
              </a:rPr>
              <a:t>waitpid</a:t>
            </a:r>
            <a:r>
              <a:rPr lang="en-US" altLang="zh-CN" sz="2300" dirty="0">
                <a:solidFill>
                  <a:schemeClr val="tx1"/>
                </a:solidFill>
              </a:rPr>
              <a:t>()</a:t>
            </a:r>
            <a:r>
              <a:rPr lang="zh-CN" altLang="zh-CN" sz="2300" dirty="0">
                <a:solidFill>
                  <a:schemeClr val="tx1"/>
                </a:solidFill>
              </a:rPr>
              <a:t>会立即返回子进程结束状态值。 子进程的结束状态值会由参数</a:t>
            </a:r>
            <a:r>
              <a:rPr lang="en-US" altLang="zh-CN" sz="2300" dirty="0">
                <a:solidFill>
                  <a:schemeClr val="tx1"/>
                </a:solidFill>
              </a:rPr>
              <a:t> status </a:t>
            </a:r>
            <a:r>
              <a:rPr lang="zh-CN" altLang="zh-CN" sz="2300" dirty="0">
                <a:solidFill>
                  <a:schemeClr val="tx1"/>
                </a:solidFill>
              </a:rPr>
              <a:t>返回</a:t>
            </a:r>
            <a:r>
              <a:rPr lang="en-US" altLang="zh-CN" sz="2300" dirty="0">
                <a:solidFill>
                  <a:schemeClr val="tx1"/>
                </a:solidFill>
              </a:rPr>
              <a:t>,</a:t>
            </a:r>
            <a:r>
              <a:rPr lang="zh-CN" altLang="zh-CN" sz="2300" dirty="0">
                <a:solidFill>
                  <a:schemeClr val="tx1"/>
                </a:solidFill>
              </a:rPr>
              <a:t>而子进程的进程识别码也会一起返回。如果不在意结束状态值</a:t>
            </a:r>
            <a:r>
              <a:rPr lang="en-US" altLang="zh-CN" sz="2300" dirty="0">
                <a:solidFill>
                  <a:schemeClr val="tx1"/>
                </a:solidFill>
              </a:rPr>
              <a:t>,</a:t>
            </a:r>
            <a:r>
              <a:rPr lang="zh-CN" altLang="zh-CN" sz="2300" dirty="0">
                <a:solidFill>
                  <a:schemeClr val="tx1"/>
                </a:solidFill>
              </a:rPr>
              <a:t>则参数</a:t>
            </a:r>
            <a:r>
              <a:rPr lang="en-US" altLang="zh-CN" sz="2300" dirty="0">
                <a:solidFill>
                  <a:schemeClr val="tx1"/>
                </a:solidFill>
              </a:rPr>
              <a:t> status </a:t>
            </a:r>
            <a:r>
              <a:rPr lang="zh-CN" altLang="zh-CN" sz="2300" dirty="0">
                <a:solidFill>
                  <a:schemeClr val="tx1"/>
                </a:solidFill>
              </a:rPr>
              <a:t>可以设成</a:t>
            </a:r>
            <a:r>
              <a:rPr lang="en-US" altLang="zh-CN" sz="2300" dirty="0">
                <a:solidFill>
                  <a:schemeClr val="tx1"/>
                </a:solidFill>
              </a:rPr>
              <a:t> NULL</a:t>
            </a:r>
            <a:r>
              <a:rPr lang="zh-CN" altLang="zh-CN" sz="2300" dirty="0">
                <a:solidFill>
                  <a:schemeClr val="tx1"/>
                </a:solidFill>
              </a:rPr>
              <a:t>。参数 </a:t>
            </a:r>
            <a:r>
              <a:rPr lang="en-US" altLang="zh-CN" sz="2300" dirty="0" err="1">
                <a:solidFill>
                  <a:schemeClr val="tx1"/>
                </a:solidFill>
              </a:rPr>
              <a:t>pid</a:t>
            </a:r>
            <a:r>
              <a:rPr lang="en-US" altLang="zh-CN" sz="2300" dirty="0">
                <a:solidFill>
                  <a:schemeClr val="tx1"/>
                </a:solidFill>
              </a:rPr>
              <a:t> </a:t>
            </a:r>
            <a:r>
              <a:rPr lang="zh-CN" altLang="zh-CN" sz="2300" dirty="0">
                <a:solidFill>
                  <a:schemeClr val="tx1"/>
                </a:solidFill>
              </a:rPr>
              <a:t>为欲等待的子进程识别码</a:t>
            </a:r>
            <a:r>
              <a:rPr lang="en-US" altLang="zh-CN" sz="2300" dirty="0">
                <a:solidFill>
                  <a:schemeClr val="tx1"/>
                </a:solidFill>
              </a:rPr>
              <a:t>,</a:t>
            </a:r>
            <a:endParaRPr lang="zh-CN" altLang="zh-CN" sz="2300" dirty="0">
              <a:solidFill>
                <a:schemeClr val="tx1"/>
              </a:solidFill>
            </a:endParaRPr>
          </a:p>
          <a:p>
            <a:r>
              <a:rPr lang="zh-CN" altLang="zh-CN" sz="2300" dirty="0">
                <a:solidFill>
                  <a:schemeClr val="tx1"/>
                </a:solidFill>
              </a:rPr>
              <a:t>其他数值意义如下</a:t>
            </a:r>
            <a:r>
              <a:rPr lang="en-US" altLang="zh-CN" sz="2300" dirty="0">
                <a:solidFill>
                  <a:schemeClr val="tx1"/>
                </a:solidFill>
              </a:rPr>
              <a:t>:</a:t>
            </a:r>
            <a:endParaRPr lang="zh-CN" altLang="zh-CN" sz="2300" dirty="0">
              <a:solidFill>
                <a:schemeClr val="tx1"/>
              </a:solidFill>
            </a:endParaRPr>
          </a:p>
          <a:p>
            <a:r>
              <a:rPr lang="en-US" altLang="zh-CN" sz="2300" dirty="0" err="1">
                <a:solidFill>
                  <a:schemeClr val="tx1"/>
                </a:solidFill>
              </a:rPr>
              <a:t>pid</a:t>
            </a:r>
            <a:r>
              <a:rPr lang="en-US" altLang="zh-CN" sz="2300" dirty="0">
                <a:solidFill>
                  <a:schemeClr val="tx1"/>
                </a:solidFill>
              </a:rPr>
              <a:t>&lt;-1 </a:t>
            </a:r>
            <a:r>
              <a:rPr lang="zh-CN" altLang="zh-CN" sz="2300" dirty="0">
                <a:solidFill>
                  <a:schemeClr val="tx1"/>
                </a:solidFill>
              </a:rPr>
              <a:t>等待</a:t>
            </a:r>
            <a:r>
              <a:rPr lang="en-US" altLang="zh-CN" sz="2300" u="sng" dirty="0" err="1">
                <a:solidFill>
                  <a:schemeClr val="tx1"/>
                </a:solidFill>
              </a:rPr>
              <a:t>进程组</a:t>
            </a:r>
            <a:r>
              <a:rPr lang="zh-CN" altLang="zh-CN" sz="2300" dirty="0">
                <a:solidFill>
                  <a:schemeClr val="tx1"/>
                </a:solidFill>
              </a:rPr>
              <a:t>识别码为</a:t>
            </a:r>
            <a:r>
              <a:rPr lang="en-US" altLang="zh-CN" sz="2300" dirty="0">
                <a:solidFill>
                  <a:schemeClr val="tx1"/>
                </a:solidFill>
              </a:rPr>
              <a:t> </a:t>
            </a:r>
            <a:r>
              <a:rPr lang="en-US" altLang="zh-CN" sz="2300" dirty="0" err="1">
                <a:solidFill>
                  <a:schemeClr val="tx1"/>
                </a:solidFill>
              </a:rPr>
              <a:t>pid</a:t>
            </a:r>
            <a:r>
              <a:rPr lang="en-US" altLang="zh-CN" sz="2300" dirty="0">
                <a:solidFill>
                  <a:schemeClr val="tx1"/>
                </a:solidFill>
              </a:rPr>
              <a:t> </a:t>
            </a:r>
            <a:r>
              <a:rPr lang="en-US" altLang="zh-CN" sz="2300" u="sng" dirty="0" err="1">
                <a:solidFill>
                  <a:schemeClr val="tx1"/>
                </a:solidFill>
              </a:rPr>
              <a:t>绝对值</a:t>
            </a:r>
            <a:r>
              <a:rPr lang="zh-CN" altLang="zh-CN" sz="2300" dirty="0">
                <a:solidFill>
                  <a:schemeClr val="tx1"/>
                </a:solidFill>
              </a:rPr>
              <a:t>的任何子进程。</a:t>
            </a:r>
            <a:endParaRPr lang="zh-CN" altLang="zh-CN" sz="2300" dirty="0">
              <a:solidFill>
                <a:schemeClr val="tx1"/>
              </a:solidFill>
            </a:endParaRPr>
          </a:p>
          <a:p>
            <a:r>
              <a:rPr lang="en-US" altLang="zh-CN" sz="2300" dirty="0" err="1">
                <a:solidFill>
                  <a:schemeClr val="tx1"/>
                </a:solidFill>
              </a:rPr>
              <a:t>pid</a:t>
            </a:r>
            <a:r>
              <a:rPr lang="en-US" altLang="zh-CN" sz="2300" dirty="0">
                <a:solidFill>
                  <a:schemeClr val="tx1"/>
                </a:solidFill>
              </a:rPr>
              <a:t>=-1 </a:t>
            </a:r>
            <a:r>
              <a:rPr lang="zh-CN" altLang="zh-CN" sz="2300" dirty="0">
                <a:solidFill>
                  <a:schemeClr val="tx1"/>
                </a:solidFill>
              </a:rPr>
              <a:t>等待任何子进程</a:t>
            </a:r>
            <a:r>
              <a:rPr lang="en-US" altLang="zh-CN" sz="2300" dirty="0">
                <a:solidFill>
                  <a:schemeClr val="tx1"/>
                </a:solidFill>
              </a:rPr>
              <a:t>,</a:t>
            </a:r>
            <a:r>
              <a:rPr lang="zh-CN" altLang="zh-CN" sz="2300" dirty="0">
                <a:solidFill>
                  <a:schemeClr val="tx1"/>
                </a:solidFill>
              </a:rPr>
              <a:t>相当于</a:t>
            </a:r>
            <a:r>
              <a:rPr lang="en-US" altLang="zh-CN" sz="2300" dirty="0">
                <a:solidFill>
                  <a:schemeClr val="tx1"/>
                </a:solidFill>
              </a:rPr>
              <a:t> wait()</a:t>
            </a:r>
            <a:r>
              <a:rPr lang="zh-CN" altLang="zh-CN" sz="2300" dirty="0">
                <a:solidFill>
                  <a:schemeClr val="tx1"/>
                </a:solidFill>
              </a:rPr>
              <a:t>。</a:t>
            </a:r>
            <a:endParaRPr lang="zh-CN" altLang="zh-CN" sz="2300" dirty="0">
              <a:solidFill>
                <a:schemeClr val="tx1"/>
              </a:solidFill>
            </a:endParaRPr>
          </a:p>
          <a:p>
            <a:r>
              <a:rPr lang="en-US" altLang="zh-CN" sz="2300" dirty="0" err="1">
                <a:solidFill>
                  <a:schemeClr val="tx1"/>
                </a:solidFill>
              </a:rPr>
              <a:t>pid</a:t>
            </a:r>
            <a:r>
              <a:rPr lang="en-US" altLang="zh-CN" sz="2300" dirty="0">
                <a:solidFill>
                  <a:schemeClr val="tx1"/>
                </a:solidFill>
              </a:rPr>
              <a:t>=0 </a:t>
            </a:r>
            <a:r>
              <a:rPr lang="zh-CN" altLang="zh-CN" sz="2300" dirty="0">
                <a:solidFill>
                  <a:schemeClr val="tx1"/>
                </a:solidFill>
              </a:rPr>
              <a:t>等待</a:t>
            </a:r>
            <a:r>
              <a:rPr lang="en-US" altLang="zh-CN" sz="2300" u="sng" dirty="0" err="1">
                <a:solidFill>
                  <a:schemeClr val="tx1"/>
                </a:solidFill>
              </a:rPr>
              <a:t>进程组</a:t>
            </a:r>
            <a:r>
              <a:rPr lang="zh-CN" altLang="zh-CN" sz="2300" dirty="0">
                <a:solidFill>
                  <a:schemeClr val="tx1"/>
                </a:solidFill>
              </a:rPr>
              <a:t>识别码与目前进程相同的任何子进程。</a:t>
            </a:r>
            <a:endParaRPr lang="zh-CN" altLang="zh-CN" sz="2300" dirty="0">
              <a:solidFill>
                <a:schemeClr val="tx1"/>
              </a:solidFill>
            </a:endParaRPr>
          </a:p>
          <a:p>
            <a:r>
              <a:rPr lang="en-US" altLang="zh-CN" sz="2300" dirty="0" err="1">
                <a:solidFill>
                  <a:schemeClr val="tx1"/>
                </a:solidFill>
              </a:rPr>
              <a:t>pid</a:t>
            </a:r>
            <a:r>
              <a:rPr lang="en-US" altLang="zh-CN" sz="2300" dirty="0">
                <a:solidFill>
                  <a:schemeClr val="tx1"/>
                </a:solidFill>
              </a:rPr>
              <a:t>&gt;0 </a:t>
            </a:r>
            <a:r>
              <a:rPr lang="zh-CN" altLang="zh-CN" sz="2300" dirty="0">
                <a:solidFill>
                  <a:schemeClr val="tx1"/>
                </a:solidFill>
              </a:rPr>
              <a:t>等待任何子进程识别码为</a:t>
            </a:r>
            <a:r>
              <a:rPr lang="en-US" altLang="zh-CN" sz="2300" dirty="0">
                <a:solidFill>
                  <a:schemeClr val="tx1"/>
                </a:solidFill>
              </a:rPr>
              <a:t> </a:t>
            </a:r>
            <a:r>
              <a:rPr lang="en-US" altLang="zh-CN" sz="2300" dirty="0" err="1">
                <a:solidFill>
                  <a:schemeClr val="tx1"/>
                </a:solidFill>
              </a:rPr>
              <a:t>pid</a:t>
            </a:r>
            <a:r>
              <a:rPr lang="en-US" altLang="zh-CN" sz="2300" dirty="0">
                <a:solidFill>
                  <a:schemeClr val="tx1"/>
                </a:solidFill>
              </a:rPr>
              <a:t> </a:t>
            </a:r>
            <a:r>
              <a:rPr lang="zh-CN" altLang="zh-CN" sz="2300" dirty="0">
                <a:solidFill>
                  <a:schemeClr val="tx1"/>
                </a:solidFill>
              </a:rPr>
              <a:t>的子进程</a:t>
            </a:r>
            <a:r>
              <a:rPr lang="zh-CN" altLang="zh-CN" sz="2300" dirty="0"/>
              <a:t>。</a:t>
            </a:r>
            <a:endParaRPr lang="zh-CN" altLang="zh-CN" sz="23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"/>
            <a:ext cx="7772400" cy="980728"/>
          </a:xfrm>
        </p:spPr>
        <p:txBody>
          <a:bodyPr/>
          <a:lstStyle/>
          <a:p>
            <a:r>
              <a:rPr lang="zh-CN" altLang="zh-CN" dirty="0"/>
              <a:t>实验涉及主要函数描述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848872" cy="4824536"/>
          </a:xfrm>
        </p:spPr>
        <p:txBody>
          <a:bodyPr>
            <a:normAutofit/>
          </a:bodyPr>
          <a:lstStyle/>
          <a:p>
            <a:r>
              <a:rPr lang="zh-CN" altLang="zh-CN" sz="2000" dirty="0">
                <a:solidFill>
                  <a:schemeClr val="tx1"/>
                </a:solidFill>
              </a:rPr>
              <a:t>参数</a:t>
            </a:r>
            <a:r>
              <a:rPr lang="en-US" altLang="zh-CN" sz="2000" dirty="0">
                <a:solidFill>
                  <a:schemeClr val="tx1"/>
                </a:solidFill>
              </a:rPr>
              <a:t>options</a:t>
            </a:r>
            <a:r>
              <a:rPr lang="zh-CN" altLang="zh-CN" sz="2000" dirty="0">
                <a:solidFill>
                  <a:schemeClr val="tx1"/>
                </a:solidFill>
              </a:rPr>
              <a:t>提供了一些额外的选项来控制</a:t>
            </a:r>
            <a:r>
              <a:rPr lang="en-US" altLang="zh-CN" sz="2000" dirty="0" err="1">
                <a:solidFill>
                  <a:schemeClr val="tx1"/>
                </a:solidFill>
              </a:rPr>
              <a:t>waitpid</a:t>
            </a:r>
            <a:r>
              <a:rPr lang="zh-CN" altLang="zh-CN" sz="2000" dirty="0">
                <a:solidFill>
                  <a:schemeClr val="tx1"/>
                </a:solidFill>
              </a:rPr>
              <a:t>，参数</a:t>
            </a:r>
            <a:r>
              <a:rPr lang="en-US" altLang="zh-CN" sz="2000" dirty="0">
                <a:solidFill>
                  <a:schemeClr val="tx1"/>
                </a:solidFill>
              </a:rPr>
              <a:t> option </a:t>
            </a:r>
            <a:r>
              <a:rPr lang="zh-CN" altLang="zh-CN" sz="2000" dirty="0">
                <a:solidFill>
                  <a:schemeClr val="tx1"/>
                </a:solidFill>
              </a:rPr>
              <a:t>可以为</a:t>
            </a:r>
            <a:r>
              <a:rPr lang="en-US" altLang="zh-CN" sz="2000" dirty="0">
                <a:solidFill>
                  <a:schemeClr val="tx1"/>
                </a:solidFill>
              </a:rPr>
              <a:t> 0 </a:t>
            </a:r>
            <a:r>
              <a:rPr lang="zh-CN" altLang="zh-CN" sz="2000" dirty="0">
                <a:solidFill>
                  <a:schemeClr val="tx1"/>
                </a:solidFill>
              </a:rPr>
              <a:t>或可以用</a:t>
            </a:r>
            <a:r>
              <a:rPr lang="en-US" altLang="zh-CN" sz="2000" dirty="0">
                <a:solidFill>
                  <a:schemeClr val="tx1"/>
                </a:solidFill>
              </a:rPr>
              <a:t>"|"</a:t>
            </a:r>
            <a:r>
              <a:rPr lang="zh-CN" altLang="zh-CN" sz="2000" dirty="0">
                <a:solidFill>
                  <a:schemeClr val="tx1"/>
                </a:solidFill>
              </a:rPr>
              <a:t>运算符把它们连接起来使用，比如：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ret=</a:t>
            </a:r>
            <a:r>
              <a:rPr lang="en-US" altLang="zh-CN" sz="2000" dirty="0" err="1">
                <a:solidFill>
                  <a:schemeClr val="tx1"/>
                </a:solidFill>
              </a:rPr>
              <a:t>waitpid</a:t>
            </a:r>
            <a:r>
              <a:rPr lang="en-US" altLang="zh-CN" sz="2000" dirty="0">
                <a:solidFill>
                  <a:schemeClr val="tx1"/>
                </a:solidFill>
              </a:rPr>
              <a:t>(-1,NULL,WNOHANG | WUNTRACED);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zh-CN" altLang="zh-CN" sz="2000" dirty="0">
                <a:solidFill>
                  <a:schemeClr val="tx1"/>
                </a:solidFill>
              </a:rPr>
              <a:t>如果我们不想使用它们，也可以把</a:t>
            </a:r>
            <a:r>
              <a:rPr lang="en-US" altLang="zh-CN" sz="2000" dirty="0">
                <a:solidFill>
                  <a:schemeClr val="tx1"/>
                </a:solidFill>
              </a:rPr>
              <a:t>options</a:t>
            </a:r>
            <a:r>
              <a:rPr lang="zh-CN" altLang="zh-CN" sz="2000" dirty="0">
                <a:solidFill>
                  <a:schemeClr val="tx1"/>
                </a:solidFill>
              </a:rPr>
              <a:t>设为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zh-CN" sz="2000" dirty="0">
                <a:solidFill>
                  <a:schemeClr val="tx1"/>
                </a:solidFill>
              </a:rPr>
              <a:t>，如：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ret=</a:t>
            </a:r>
            <a:r>
              <a:rPr lang="en-US" altLang="zh-CN" sz="2000" dirty="0" err="1">
                <a:solidFill>
                  <a:schemeClr val="tx1"/>
                </a:solidFill>
              </a:rPr>
              <a:t>waitpid</a:t>
            </a:r>
            <a:r>
              <a:rPr lang="en-US" altLang="zh-CN" sz="2000" dirty="0">
                <a:solidFill>
                  <a:schemeClr val="tx1"/>
                </a:solidFill>
              </a:rPr>
              <a:t>(-1,NULL,0);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WNOHANG </a:t>
            </a:r>
            <a:r>
              <a:rPr lang="zh-CN" altLang="zh-CN" sz="2000" dirty="0">
                <a:solidFill>
                  <a:schemeClr val="tx1"/>
                </a:solidFill>
              </a:rPr>
              <a:t>若</a:t>
            </a:r>
            <a:r>
              <a:rPr lang="en-US" altLang="zh-CN" sz="2000" dirty="0" err="1">
                <a:solidFill>
                  <a:schemeClr val="tx1"/>
                </a:solidFill>
              </a:rPr>
              <a:t>pid</a:t>
            </a:r>
            <a:r>
              <a:rPr lang="zh-CN" altLang="zh-CN" sz="2000" dirty="0">
                <a:solidFill>
                  <a:schemeClr val="tx1"/>
                </a:solidFill>
              </a:rPr>
              <a:t>指定的子进程没有结束，则</a:t>
            </a:r>
            <a:r>
              <a:rPr lang="en-US" altLang="zh-CN" sz="2000" dirty="0" err="1">
                <a:solidFill>
                  <a:schemeClr val="tx1"/>
                </a:solidFill>
              </a:rPr>
              <a:t>waitpid</a:t>
            </a:r>
            <a:r>
              <a:rPr lang="en-US" altLang="zh-CN" sz="2000" dirty="0">
                <a:solidFill>
                  <a:schemeClr val="tx1"/>
                </a:solidFill>
              </a:rPr>
              <a:t>()</a:t>
            </a:r>
            <a:r>
              <a:rPr lang="zh-CN" altLang="zh-CN" sz="2000" dirty="0">
                <a:solidFill>
                  <a:schemeClr val="tx1"/>
                </a:solidFill>
              </a:rPr>
              <a:t>函数返回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zh-CN" sz="2000" dirty="0">
                <a:solidFill>
                  <a:schemeClr val="tx1"/>
                </a:solidFill>
              </a:rPr>
              <a:t>，不予以等待。若结束，则返回该子进程的</a:t>
            </a:r>
            <a:r>
              <a:rPr lang="en-US" altLang="zh-CN" sz="2000" dirty="0">
                <a:solidFill>
                  <a:schemeClr val="tx1"/>
                </a:solidFill>
              </a:rPr>
              <a:t>ID</a:t>
            </a:r>
            <a:r>
              <a:rPr lang="zh-CN" altLang="zh-CN" sz="2000" dirty="0">
                <a:solidFill>
                  <a:schemeClr val="tx1"/>
                </a:solidFill>
              </a:rPr>
              <a:t>。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WUNTRACED </a:t>
            </a:r>
            <a:r>
              <a:rPr lang="zh-CN" altLang="zh-CN" sz="2000" dirty="0">
                <a:solidFill>
                  <a:schemeClr val="tx1"/>
                </a:solidFill>
              </a:rPr>
              <a:t>若子进程进入暂停状态，则马上返回，但子进程的结束状态不予以理会。</a:t>
            </a:r>
            <a:r>
              <a:rPr lang="en-US" altLang="zh-CN" sz="2000" dirty="0">
                <a:solidFill>
                  <a:schemeClr val="tx1"/>
                </a:solidFill>
              </a:rPr>
              <a:t>WIFSTOPPED(status)</a:t>
            </a:r>
            <a:r>
              <a:rPr lang="zh-CN" altLang="zh-CN" sz="2000" dirty="0">
                <a:solidFill>
                  <a:schemeClr val="tx1"/>
                </a:solidFill>
              </a:rPr>
              <a:t>宏确定返回值是否对应与一个暂停子进程。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1303</Words>
  <Application>WPS 演示</Application>
  <PresentationFormat>全屏显示(4:3)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Wingdings 2</vt:lpstr>
      <vt:lpstr>Arial</vt:lpstr>
      <vt:lpstr>隶书</vt:lpstr>
      <vt:lpstr>Maiandra GD</vt:lpstr>
      <vt:lpstr>Segoe Print</vt:lpstr>
      <vt:lpstr>Cambria</vt:lpstr>
      <vt:lpstr>华文楷体</vt:lpstr>
      <vt:lpstr>微软雅黑</vt:lpstr>
      <vt:lpstr>Arial Unicode MS</vt:lpstr>
      <vt:lpstr>Calibri</vt:lpstr>
      <vt:lpstr>龙腾四海</vt:lpstr>
      <vt:lpstr>实验名称</vt:lpstr>
      <vt:lpstr>实验内容</vt:lpstr>
      <vt:lpstr>实验方法分析</vt:lpstr>
      <vt:lpstr>实验涉及主要函数描述</vt:lpstr>
      <vt:lpstr>实验涉及主要函数描述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实验名称：   创建进程</dc:title>
  <dc:creator>HPZ</dc:creator>
  <cp:lastModifiedBy>ycx</cp:lastModifiedBy>
  <cp:revision>14</cp:revision>
  <dcterms:created xsi:type="dcterms:W3CDTF">2013-02-25T02:36:00Z</dcterms:created>
  <dcterms:modified xsi:type="dcterms:W3CDTF">2018-05-09T06:57:15Z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