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2" r:id="rId6"/>
    <p:sldId id="260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173157"/>
            <a:ext cx="7772400" cy="1470025"/>
          </a:xfrm>
        </p:spPr>
        <p:txBody>
          <a:bodyPr anchor="b"/>
          <a:lstStyle>
            <a:lvl1pPr algn="l">
              <a:defRPr sz="480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87716" y="2643182"/>
            <a:ext cx="6670366" cy="1752600"/>
          </a:xfrm>
        </p:spPr>
        <p:txBody>
          <a:bodyPr/>
          <a:lstStyle>
            <a:lvl1pPr marL="0" indent="0" algn="l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2018/5/17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2018/5/17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143768" y="274639"/>
            <a:ext cx="1543032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61513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2018/5/17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2018/5/17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2924181"/>
            <a:ext cx="7772400" cy="1362075"/>
          </a:xfrm>
        </p:spPr>
        <p:txBody>
          <a:bodyPr anchor="t"/>
          <a:lstStyle>
            <a:lvl1pPr algn="l">
              <a:defRPr sz="4400" b="0" cap="all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5800" y="1428747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2018/5/17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2018/5/17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2018/5/17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2018/5/17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2018/5/17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0382" y="1071546"/>
            <a:ext cx="5111750" cy="50497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679083" y="1071546"/>
            <a:ext cx="3008313" cy="34290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2018/5/17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5" y="285728"/>
            <a:ext cx="8230993" cy="696626"/>
          </a:xfrm>
        </p:spPr>
        <p:txBody>
          <a:bodyPr anchor="ctr"/>
          <a:lstStyle>
            <a:lvl1pPr algn="ctr">
              <a:defRPr sz="36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001024" y="642918"/>
            <a:ext cx="785818" cy="4572032"/>
          </a:xfrm>
        </p:spPr>
        <p:txBody>
          <a:bodyPr vert="eaVert" anchor="ctr"/>
          <a:lstStyle>
            <a:lvl1pPr algn="l">
              <a:defRPr sz="24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42922" y="541340"/>
            <a:ext cx="6415094" cy="5459428"/>
          </a:xfrm>
          <a:prstGeom prst="roundRect">
            <a:avLst>
              <a:gd name="adj" fmla="val 4800"/>
            </a:avLst>
          </a:prstGeom>
          <a:solidFill>
            <a:schemeClr val="accent1">
              <a:tint val="20000"/>
            </a:schemeClr>
          </a:solidFill>
          <a:ln w="38100">
            <a:gradFill flip="none" rotWithShape="1">
              <a:gsLst>
                <a:gs pos="0">
                  <a:schemeClr val="accent1">
                    <a:alpha val="50000"/>
                  </a:schemeClr>
                </a:gs>
                <a:gs pos="100000">
                  <a:schemeClr val="accent1">
                    <a:tint val="20000"/>
                  </a:schemeClr>
                </a:gs>
              </a:gsLst>
              <a:lin ang="16200000" scaled="1"/>
              <a:tileRect/>
            </a:gradFill>
          </a:ln>
          <a:effectLst>
            <a:outerShdw blurRad="76200" dist="38100" dir="5400000" sx="100500" sy="100500" algn="tl" rotWithShape="0">
              <a:srgbClr val="000000">
                <a:alpha val="50000"/>
              </a:srgb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zh-CN" altLang="en-US" smtClean="0"/>
              <a:t>单击图标添加图片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072330" y="1000108"/>
            <a:ext cx="914368" cy="4214842"/>
          </a:xfrm>
        </p:spPr>
        <p:txBody>
          <a:bodyPr vert="eaVert" anchor="ctr"/>
          <a:lstStyle>
            <a:lvl1pPr marL="0" indent="0" algn="ctr">
              <a:buNone/>
              <a:defRPr sz="1400"/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000"/>
            </a:lvl3pPr>
            <a:lvl4pPr marL="1371600" indent="0" algn="ctr">
              <a:buNone/>
              <a:defRPr sz="900"/>
            </a:lvl4pPr>
            <a:lvl5pPr marL="1828800" indent="0" algn="ctr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2018/5/17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13">
            <a:duotone>
              <a:schemeClr val="accent1"/>
              <a:srgbClr val="FFFFFF"/>
            </a:duotone>
            <a:lum bright="12000" contrast="40000"/>
          </a:blip>
          <a:stretch>
            <a:fillRect/>
          </a:stretch>
        </p:blipFill>
        <p:spPr>
          <a:xfrm>
            <a:off x="6667809" y="4915143"/>
            <a:ext cx="2476191" cy="1942857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矩形 9"/>
          <p:cNvSpPr/>
          <p:nvPr/>
        </p:nvSpPr>
        <p:spPr>
          <a:xfrm>
            <a:off x="0" y="0"/>
            <a:ext cx="9144000" cy="7143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50000"/>
                  <a:hueMod val="100000"/>
                  <a:satMod val="250000"/>
                  <a:alpha val="0"/>
                </a:schemeClr>
              </a:gs>
              <a:gs pos="75000">
                <a:schemeClr val="accent1">
                  <a:tint val="80000"/>
                  <a:shade val="100000"/>
                  <a:hueMod val="100000"/>
                  <a:satMod val="375000"/>
                  <a:alpha val="20000"/>
                </a:schemeClr>
              </a:gs>
              <a:gs pos="100000">
                <a:schemeClr val="accent1">
                  <a:tint val="50000"/>
                  <a:shade val="100000"/>
                  <a:hueMod val="100000"/>
                  <a:satMod val="500000"/>
                </a:schemeClr>
              </a:gs>
            </a:gsLst>
            <a:lin ang="18900000" scaled="1"/>
            <a:tileRect/>
          </a:gradFill>
          <a:ln w="12700" cap="rnd" cmpd="sng" algn="ctr">
            <a:noFill/>
            <a:prstDash val="soli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0" y="40951"/>
            <a:ext cx="4572000" cy="7143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50000"/>
                  <a:hueMod val="100000"/>
                  <a:satMod val="250000"/>
                  <a:alpha val="0"/>
                </a:schemeClr>
              </a:gs>
              <a:gs pos="75000">
                <a:schemeClr val="accent1">
                  <a:tint val="80000"/>
                  <a:shade val="100000"/>
                  <a:hueMod val="100000"/>
                  <a:satMod val="375000"/>
                  <a:alpha val="5000"/>
                </a:schemeClr>
              </a:gs>
              <a:gs pos="100000">
                <a:schemeClr val="accent1">
                  <a:tint val="50000"/>
                  <a:shade val="100000"/>
                  <a:hueMod val="100000"/>
                  <a:satMod val="500000"/>
                  <a:alpha val="60000"/>
                </a:schemeClr>
              </a:gs>
            </a:gsLst>
            <a:lin ang="8100000" scaled="1"/>
            <a:tileRect/>
          </a:gradFill>
          <a:ln w="12700" cap="rnd" cmpd="sng" algn="ctr">
            <a:noFill/>
            <a:prstDash val="solid"/>
          </a:ln>
          <a:effectLst>
            <a:glow>
              <a:schemeClr val="accent1">
                <a:tint val="100000"/>
                <a:shade val="100000"/>
                <a:hueMod val="100000"/>
                <a:satMod val="100000"/>
              </a:schemeClr>
            </a:glow>
            <a:softEdge rad="1270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4">
            <a:duotone>
              <a:schemeClr val="accent1"/>
              <a:srgbClr val="FFFFFF"/>
            </a:duotone>
            <a:lum bright="35000" contrast="40000"/>
          </a:blip>
          <a:stretch>
            <a:fillRect/>
          </a:stretch>
        </p:blipFill>
        <p:spPr>
          <a:xfrm>
            <a:off x="0" y="6420445"/>
            <a:ext cx="9144000" cy="43755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2018/5/17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50000"/>
        <a:buFont typeface="Wingdings 2"/>
        <a:buChar char="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2"/>
        </a:buClr>
        <a:buSzPct val="50000"/>
        <a:buFont typeface="Wingdings 2"/>
        <a:buChar char="³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3"/>
        </a:buClr>
        <a:buSzPct val="60000"/>
        <a:buFont typeface="Wingdings 2"/>
        <a:buChar char="®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5"/>
        </a:buClr>
        <a:buSzPct val="45000"/>
        <a:buFont typeface="Wingdings 2"/>
        <a:buChar char="¯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  实验名称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en-US" altLang="zh-CN" sz="3200" dirty="0">
                <a:solidFill>
                  <a:schemeClr val="tx1"/>
                </a:solidFill>
              </a:rPr>
              <a:t> </a:t>
            </a:r>
            <a:r>
              <a:rPr lang="en-US" altLang="zh-CN" sz="3200" dirty="0" smtClean="0">
                <a:solidFill>
                  <a:schemeClr val="tx1"/>
                </a:solidFill>
              </a:rPr>
              <a:t>                            </a:t>
            </a:r>
            <a:r>
              <a:rPr lang="zh-CN" altLang="en-US" sz="3200" dirty="0" smtClean="0">
                <a:solidFill>
                  <a:schemeClr val="tx1"/>
                </a:solidFill>
              </a:rPr>
              <a:t>匿名</a:t>
            </a:r>
            <a:r>
              <a:rPr lang="zh-CN" altLang="en-US" sz="3200" dirty="0">
                <a:solidFill>
                  <a:schemeClr val="tx1"/>
                </a:solidFill>
              </a:rPr>
              <a:t>管道通信</a:t>
            </a:r>
          </a:p>
        </p:txBody>
      </p:sp>
    </p:spTree>
    <p:extLst>
      <p:ext uri="{BB962C8B-B14F-4D97-AF65-F5344CB8AC3E}">
        <p14:creationId xmlns:p14="http://schemas.microsoft.com/office/powerpoint/2010/main" val="2516851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568" y="332656"/>
            <a:ext cx="7772400" cy="1470025"/>
          </a:xfrm>
        </p:spPr>
        <p:txBody>
          <a:bodyPr/>
          <a:lstStyle/>
          <a:p>
            <a:r>
              <a:rPr lang="zh-CN" altLang="en-US" dirty="0" smtClean="0"/>
              <a:t>实验内容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83568" y="1772816"/>
            <a:ext cx="7488832" cy="1752600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           学习使用匿名管道在两进程间建立通信。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3928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568" y="1"/>
            <a:ext cx="7772400" cy="1124744"/>
          </a:xfrm>
        </p:spPr>
        <p:txBody>
          <a:bodyPr/>
          <a:lstStyle/>
          <a:p>
            <a:r>
              <a:rPr lang="zh-CN" altLang="zh-CN" dirty="0"/>
              <a:t>实现方法分析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83568" y="980728"/>
            <a:ext cx="7704856" cy="5544616"/>
          </a:xfrm>
        </p:spPr>
        <p:txBody>
          <a:bodyPr>
            <a:normAutofit/>
          </a:bodyPr>
          <a:lstStyle/>
          <a:p>
            <a:r>
              <a:rPr lang="en-US" altLang="zh-CN" sz="1800" dirty="0" smtClean="0">
                <a:solidFill>
                  <a:schemeClr val="tx1"/>
                </a:solidFill>
              </a:rPr>
              <a:t>#include   &lt;wait&gt;</a:t>
            </a:r>
          </a:p>
          <a:p>
            <a:r>
              <a:rPr lang="en-US" altLang="zh-CN" sz="1800" dirty="0" smtClean="0">
                <a:solidFill>
                  <a:schemeClr val="tx1"/>
                </a:solidFill>
              </a:rPr>
              <a:t>#include    &lt;</a:t>
            </a:r>
            <a:r>
              <a:rPr lang="en-US" altLang="zh-CN" sz="1800" dirty="0" err="1" smtClean="0">
                <a:solidFill>
                  <a:schemeClr val="tx1"/>
                </a:solidFill>
              </a:rPr>
              <a:t>unistd.h</a:t>
            </a:r>
            <a:r>
              <a:rPr lang="en-US" altLang="zh-CN" sz="1800" dirty="0" smtClean="0">
                <a:solidFill>
                  <a:schemeClr val="tx1"/>
                </a:solidFill>
              </a:rPr>
              <a:t>&gt;</a:t>
            </a:r>
          </a:p>
          <a:p>
            <a:r>
              <a:rPr lang="en-US" altLang="zh-CN" sz="1800" dirty="0" smtClean="0">
                <a:solidFill>
                  <a:schemeClr val="tx1"/>
                </a:solidFill>
              </a:rPr>
              <a:t>#include    &lt;</a:t>
            </a:r>
            <a:r>
              <a:rPr lang="en-US" altLang="zh-CN" sz="1800" dirty="0" err="1" smtClean="0">
                <a:solidFill>
                  <a:schemeClr val="tx1"/>
                </a:solidFill>
              </a:rPr>
              <a:t>string.h</a:t>
            </a:r>
            <a:r>
              <a:rPr lang="en-US" altLang="zh-CN" sz="1800" dirty="0" smtClean="0">
                <a:solidFill>
                  <a:schemeClr val="tx1"/>
                </a:solidFill>
              </a:rPr>
              <a:t>&gt;</a:t>
            </a:r>
          </a:p>
          <a:p>
            <a:endParaRPr lang="en-US" altLang="zh-CN" sz="1800" dirty="0">
              <a:solidFill>
                <a:schemeClr val="tx1"/>
              </a:solidFill>
            </a:endParaRPr>
          </a:p>
          <a:p>
            <a:r>
              <a:rPr lang="en-US" altLang="zh-CN" sz="1800" dirty="0" smtClean="0">
                <a:solidFill>
                  <a:schemeClr val="tx1"/>
                </a:solidFill>
              </a:rPr>
              <a:t>#define MAX_LINE 80</a:t>
            </a:r>
          </a:p>
          <a:p>
            <a:r>
              <a:rPr lang="en-US" altLang="zh-CN" sz="1800" dirty="0" smtClean="0">
                <a:solidFill>
                  <a:schemeClr val="tx1"/>
                </a:solidFill>
              </a:rPr>
              <a:t>Void main()</a:t>
            </a:r>
          </a:p>
          <a:p>
            <a:r>
              <a:rPr lang="en-US" altLang="zh-CN" sz="1800" dirty="0" smtClean="0">
                <a:solidFill>
                  <a:schemeClr val="tx1"/>
                </a:solidFill>
              </a:rPr>
              <a:t>{</a:t>
            </a:r>
            <a:r>
              <a:rPr lang="en-US" altLang="zh-CN" sz="1800" dirty="0">
                <a:solidFill>
                  <a:schemeClr val="tx1"/>
                </a:solidFill>
              </a:rPr>
              <a:t> </a:t>
            </a:r>
            <a:r>
              <a:rPr lang="en-US" altLang="zh-CN" sz="1800" dirty="0" smtClean="0">
                <a:solidFill>
                  <a:schemeClr val="tx1"/>
                </a:solidFill>
              </a:rPr>
              <a:t>    /*</a:t>
            </a:r>
            <a:r>
              <a:rPr lang="zh-CN" altLang="en-US" sz="1800" dirty="0" smtClean="0">
                <a:solidFill>
                  <a:schemeClr val="tx1"/>
                </a:solidFill>
              </a:rPr>
              <a:t>创建一个匿名管道</a:t>
            </a:r>
            <a:r>
              <a:rPr lang="en-US" altLang="zh-CN" sz="1800" dirty="0" smtClean="0">
                <a:solidFill>
                  <a:schemeClr val="tx1"/>
                </a:solidFill>
              </a:rPr>
              <a:t>*/</a:t>
            </a:r>
          </a:p>
          <a:p>
            <a:r>
              <a:rPr lang="en-US" altLang="zh-CN" sz="1800" dirty="0">
                <a:solidFill>
                  <a:schemeClr val="tx1"/>
                </a:solidFill>
              </a:rPr>
              <a:t> </a:t>
            </a:r>
            <a:r>
              <a:rPr lang="en-US" altLang="zh-CN" sz="1800" dirty="0" smtClean="0">
                <a:solidFill>
                  <a:schemeClr val="tx1"/>
                </a:solidFill>
              </a:rPr>
              <a:t>     if(</a:t>
            </a:r>
            <a:r>
              <a:rPr lang="zh-CN" altLang="en-US" sz="1800" dirty="0" smtClean="0">
                <a:solidFill>
                  <a:schemeClr val="tx1"/>
                </a:solidFill>
              </a:rPr>
              <a:t>管道创建成功</a:t>
            </a:r>
            <a:r>
              <a:rPr lang="en-US" altLang="zh-CN" sz="1800" dirty="0" smtClean="0">
                <a:solidFill>
                  <a:schemeClr val="tx1"/>
                </a:solidFill>
              </a:rPr>
              <a:t>){</a:t>
            </a:r>
          </a:p>
          <a:p>
            <a:r>
              <a:rPr lang="en-US" altLang="zh-CN" sz="1800" dirty="0">
                <a:solidFill>
                  <a:schemeClr val="tx1"/>
                </a:solidFill>
              </a:rPr>
              <a:t> </a:t>
            </a:r>
            <a:r>
              <a:rPr lang="en-US" altLang="zh-CN" sz="1800" dirty="0" smtClean="0">
                <a:solidFill>
                  <a:schemeClr val="tx1"/>
                </a:solidFill>
              </a:rPr>
              <a:t>          /*</a:t>
            </a:r>
            <a:r>
              <a:rPr lang="zh-CN" altLang="en-US" sz="1800" dirty="0" smtClean="0">
                <a:solidFill>
                  <a:schemeClr val="tx1"/>
                </a:solidFill>
              </a:rPr>
              <a:t>创建子进程成功</a:t>
            </a:r>
            <a:r>
              <a:rPr lang="en-US" altLang="zh-CN" sz="1800" dirty="0" smtClean="0">
                <a:solidFill>
                  <a:schemeClr val="tx1"/>
                </a:solidFill>
              </a:rPr>
              <a:t>*/</a:t>
            </a:r>
          </a:p>
          <a:p>
            <a:r>
              <a:rPr lang="en-US" altLang="zh-CN" sz="1800" dirty="0">
                <a:solidFill>
                  <a:schemeClr val="tx1"/>
                </a:solidFill>
              </a:rPr>
              <a:t> </a:t>
            </a:r>
            <a:r>
              <a:rPr lang="en-US" altLang="zh-CN" sz="1800" dirty="0" smtClean="0">
                <a:solidFill>
                  <a:schemeClr val="tx1"/>
                </a:solidFill>
              </a:rPr>
              <a:t>          if(</a:t>
            </a:r>
            <a:r>
              <a:rPr lang="zh-CN" altLang="en-US" sz="1800" dirty="0" smtClean="0">
                <a:solidFill>
                  <a:schemeClr val="tx1"/>
                </a:solidFill>
              </a:rPr>
              <a:t>进程创建成功</a:t>
            </a:r>
            <a:r>
              <a:rPr lang="en-US" altLang="zh-CN" sz="1800" dirty="0" smtClean="0">
                <a:solidFill>
                  <a:schemeClr val="tx1"/>
                </a:solidFill>
              </a:rPr>
              <a:t>){</a:t>
            </a:r>
          </a:p>
          <a:p>
            <a:r>
              <a:rPr lang="en-US" altLang="zh-CN" sz="1800" dirty="0">
                <a:solidFill>
                  <a:schemeClr val="tx1"/>
                </a:solidFill>
              </a:rPr>
              <a:t> </a:t>
            </a:r>
            <a:r>
              <a:rPr lang="en-US" altLang="zh-CN" sz="1800" dirty="0" smtClean="0">
                <a:solidFill>
                  <a:schemeClr val="tx1"/>
                </a:solidFill>
              </a:rPr>
              <a:t>                  /*</a:t>
            </a:r>
            <a:r>
              <a:rPr lang="zh-CN" altLang="en-US" sz="1800" dirty="0" smtClean="0">
                <a:solidFill>
                  <a:schemeClr val="tx1"/>
                </a:solidFill>
              </a:rPr>
              <a:t>关闭写端</a:t>
            </a:r>
            <a:r>
              <a:rPr lang="en-US" altLang="zh-CN" sz="1800" dirty="0" smtClean="0">
                <a:solidFill>
                  <a:schemeClr val="tx1"/>
                </a:solidFill>
              </a:rPr>
              <a:t>*/</a:t>
            </a:r>
            <a:endParaRPr lang="en-US" altLang="zh-CN" sz="1800" dirty="0">
              <a:solidFill>
                <a:schemeClr val="tx1"/>
              </a:solidFill>
            </a:endParaRPr>
          </a:p>
          <a:p>
            <a:r>
              <a:rPr lang="en-US" altLang="zh-CN" sz="1800" dirty="0" smtClean="0">
                <a:solidFill>
                  <a:schemeClr val="tx1"/>
                </a:solidFill>
              </a:rPr>
              <a:t>                   /*</a:t>
            </a:r>
            <a:r>
              <a:rPr lang="zh-CN" altLang="en-US" sz="1800" dirty="0" smtClean="0">
                <a:solidFill>
                  <a:schemeClr val="tx1"/>
                </a:solidFill>
              </a:rPr>
              <a:t>休眠一段时间</a:t>
            </a:r>
            <a:r>
              <a:rPr lang="en-US" altLang="zh-CN" sz="1800" dirty="0" smtClean="0">
                <a:solidFill>
                  <a:schemeClr val="tx1"/>
                </a:solidFill>
              </a:rPr>
              <a:t>*/</a:t>
            </a:r>
            <a:endParaRPr lang="en-US" altLang="zh-CN" sz="1800" dirty="0">
              <a:solidFill>
                <a:schemeClr val="tx1"/>
              </a:solidFill>
            </a:endParaRPr>
          </a:p>
          <a:p>
            <a:r>
              <a:rPr lang="en-US" altLang="zh-CN" sz="1800" dirty="0" smtClean="0">
                <a:solidFill>
                  <a:schemeClr val="tx1"/>
                </a:solidFill>
              </a:rPr>
              <a:t>                   /*</a:t>
            </a:r>
            <a:r>
              <a:rPr lang="zh-CN" altLang="en-US" sz="1800" dirty="0" smtClean="0">
                <a:solidFill>
                  <a:schemeClr val="tx1"/>
                </a:solidFill>
              </a:rPr>
              <a:t>从管道读端读取数据并放入人缓冲区</a:t>
            </a:r>
            <a:r>
              <a:rPr lang="en-US" altLang="zh-CN" sz="1800" dirty="0" smtClean="0">
                <a:solidFill>
                  <a:schemeClr val="tx1"/>
                </a:solidFill>
              </a:rPr>
              <a:t>*/</a:t>
            </a:r>
            <a:endParaRPr lang="en-US" altLang="zh-CN" sz="1800" dirty="0">
              <a:solidFill>
                <a:schemeClr val="tx1"/>
              </a:solidFill>
            </a:endParaRPr>
          </a:p>
          <a:p>
            <a:r>
              <a:rPr lang="en-US" altLang="zh-CN" sz="1800" dirty="0" smtClean="0">
                <a:solidFill>
                  <a:schemeClr val="tx1"/>
                </a:solidFill>
              </a:rPr>
              <a:t>                   /*</a:t>
            </a:r>
            <a:r>
              <a:rPr lang="zh-CN" altLang="en-US" sz="1800" dirty="0" smtClean="0">
                <a:solidFill>
                  <a:schemeClr val="tx1"/>
                </a:solidFill>
              </a:rPr>
              <a:t>打印“子进程读取数据成功”提示信息，并输出缓冲区数据</a:t>
            </a:r>
            <a:r>
              <a:rPr lang="en-US" altLang="zh-CN" sz="1800" dirty="0" smtClean="0">
                <a:solidFill>
                  <a:schemeClr val="tx1"/>
                </a:solidFill>
              </a:rPr>
              <a:t>*/</a:t>
            </a:r>
            <a:endParaRPr lang="en-US" altLang="zh-CN" sz="1800" dirty="0">
              <a:solidFill>
                <a:schemeClr val="tx1"/>
              </a:solidFill>
            </a:endParaRPr>
          </a:p>
          <a:p>
            <a:r>
              <a:rPr lang="en-US" altLang="zh-CN" sz="1800" dirty="0" smtClean="0">
                <a:solidFill>
                  <a:schemeClr val="tx1"/>
                </a:solidFill>
              </a:rPr>
              <a:t>                  /*</a:t>
            </a:r>
            <a:r>
              <a:rPr lang="zh-CN" altLang="en-US" sz="1800" dirty="0" smtClean="0">
                <a:solidFill>
                  <a:schemeClr val="tx1"/>
                </a:solidFill>
              </a:rPr>
              <a:t>关闭读端</a:t>
            </a:r>
            <a:r>
              <a:rPr lang="en-US" altLang="zh-CN" sz="1800" dirty="0" smtClean="0">
                <a:solidFill>
                  <a:schemeClr val="tx1"/>
                </a:solidFill>
              </a:rPr>
              <a:t>*/</a:t>
            </a:r>
            <a:endParaRPr lang="en-US" altLang="zh-CN" sz="1800" dirty="0">
              <a:solidFill>
                <a:schemeClr val="tx1"/>
              </a:solidFill>
            </a:endParaRPr>
          </a:p>
          <a:p>
            <a:r>
              <a:rPr lang="en-US" altLang="zh-CN" sz="1800" dirty="0" smtClean="0">
                <a:solidFill>
                  <a:schemeClr val="tx1"/>
                </a:solidFill>
              </a:rPr>
              <a:t>                  /*</a:t>
            </a:r>
            <a:r>
              <a:rPr lang="zh-CN" altLang="en-US" sz="1800" dirty="0" smtClean="0">
                <a:solidFill>
                  <a:schemeClr val="tx1"/>
                </a:solidFill>
              </a:rPr>
              <a:t>退出</a:t>
            </a:r>
            <a:r>
              <a:rPr lang="en-US" altLang="zh-CN" sz="1800" dirty="0" smtClean="0">
                <a:solidFill>
                  <a:schemeClr val="tx1"/>
                </a:solidFill>
              </a:rPr>
              <a:t>*/</a:t>
            </a:r>
          </a:p>
          <a:p>
            <a:endParaRPr lang="en-US" altLang="zh-CN" sz="18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3928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568" y="1005"/>
            <a:ext cx="7772400" cy="979724"/>
          </a:xfrm>
        </p:spPr>
        <p:txBody>
          <a:bodyPr/>
          <a:lstStyle/>
          <a:p>
            <a:r>
              <a:rPr lang="zh-CN" altLang="zh-CN" dirty="0"/>
              <a:t>实现方法分析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83568" y="980728"/>
            <a:ext cx="7848872" cy="5184576"/>
          </a:xfrm>
        </p:spPr>
        <p:txBody>
          <a:bodyPr>
            <a:normAutofit/>
          </a:bodyPr>
          <a:lstStyle/>
          <a:p>
            <a:r>
              <a:rPr lang="en-US" altLang="zh-CN" sz="1600" dirty="0">
                <a:solidFill>
                  <a:schemeClr val="tx1"/>
                </a:solidFill>
              </a:rPr>
              <a:t> }else   if(</a:t>
            </a:r>
            <a:r>
              <a:rPr lang="zh-CN" altLang="en-US" sz="1600" dirty="0">
                <a:solidFill>
                  <a:schemeClr val="tx1"/>
                </a:solidFill>
              </a:rPr>
              <a:t>进程创建成功</a:t>
            </a:r>
            <a:r>
              <a:rPr lang="en-US" altLang="zh-CN" sz="1600" dirty="0">
                <a:solidFill>
                  <a:schemeClr val="tx1"/>
                </a:solidFill>
              </a:rPr>
              <a:t>){</a:t>
            </a:r>
          </a:p>
          <a:p>
            <a:r>
              <a:rPr lang="en-US" altLang="zh-CN" sz="1600" dirty="0">
                <a:solidFill>
                  <a:schemeClr val="tx1"/>
                </a:solidFill>
              </a:rPr>
              <a:t>                 /*</a:t>
            </a:r>
            <a:r>
              <a:rPr lang="zh-CN" altLang="en-US" sz="1600" dirty="0">
                <a:solidFill>
                  <a:schemeClr val="tx1"/>
                </a:solidFill>
              </a:rPr>
              <a:t>关闭读端</a:t>
            </a:r>
            <a:r>
              <a:rPr lang="en-US" altLang="zh-CN" sz="1600" dirty="0" smtClean="0">
                <a:solidFill>
                  <a:schemeClr val="tx1"/>
                </a:solidFill>
              </a:rPr>
              <a:t>*/</a:t>
            </a:r>
          </a:p>
          <a:p>
            <a:r>
              <a:rPr lang="en-US" altLang="zh-CN" sz="1600" dirty="0">
                <a:solidFill>
                  <a:schemeClr val="tx1"/>
                </a:solidFill>
              </a:rPr>
              <a:t> </a:t>
            </a:r>
            <a:r>
              <a:rPr lang="en-US" altLang="zh-CN" sz="1600" dirty="0" smtClean="0">
                <a:solidFill>
                  <a:schemeClr val="tx1"/>
                </a:solidFill>
              </a:rPr>
              <a:t>                /*</a:t>
            </a:r>
            <a:r>
              <a:rPr lang="zh-CN" altLang="en-US" sz="1600" dirty="0" smtClean="0">
                <a:solidFill>
                  <a:schemeClr val="tx1"/>
                </a:solidFill>
              </a:rPr>
              <a:t>向管道写端写入数据</a:t>
            </a:r>
            <a:r>
              <a:rPr lang="en-US" altLang="zh-CN" sz="1600" dirty="0" smtClean="0">
                <a:solidFill>
                  <a:schemeClr val="tx1"/>
                </a:solidFill>
              </a:rPr>
              <a:t>*/</a:t>
            </a:r>
          </a:p>
          <a:p>
            <a:r>
              <a:rPr lang="en-US" altLang="zh-CN" sz="1600" dirty="0">
                <a:solidFill>
                  <a:schemeClr val="tx1"/>
                </a:solidFill>
              </a:rPr>
              <a:t> </a:t>
            </a:r>
            <a:r>
              <a:rPr lang="en-US" altLang="zh-CN" sz="1600" dirty="0" smtClean="0">
                <a:solidFill>
                  <a:schemeClr val="tx1"/>
                </a:solidFill>
              </a:rPr>
              <a:t>                /*</a:t>
            </a:r>
            <a:r>
              <a:rPr lang="zh-CN" altLang="en-US" sz="1600" dirty="0" smtClean="0">
                <a:solidFill>
                  <a:schemeClr val="tx1"/>
                </a:solidFill>
              </a:rPr>
              <a:t>打印“父进程写管道成功”</a:t>
            </a:r>
            <a:r>
              <a:rPr lang="en-US" altLang="zh-CN" sz="1600" dirty="0" smtClean="0">
                <a:solidFill>
                  <a:schemeClr val="tx1"/>
                </a:solidFill>
              </a:rPr>
              <a:t>*/</a:t>
            </a:r>
          </a:p>
          <a:p>
            <a:r>
              <a:rPr lang="en-US" altLang="zh-CN" sz="1600" dirty="0">
                <a:solidFill>
                  <a:schemeClr val="tx1"/>
                </a:solidFill>
              </a:rPr>
              <a:t> </a:t>
            </a:r>
            <a:r>
              <a:rPr lang="en-US" altLang="zh-CN" sz="1600" dirty="0" smtClean="0">
                <a:solidFill>
                  <a:schemeClr val="tx1"/>
                </a:solidFill>
              </a:rPr>
              <a:t>                /*</a:t>
            </a:r>
            <a:r>
              <a:rPr lang="zh-CN" altLang="en-US" sz="1600" dirty="0" smtClean="0">
                <a:solidFill>
                  <a:schemeClr val="tx1"/>
                </a:solidFill>
              </a:rPr>
              <a:t>关闭写管道</a:t>
            </a:r>
            <a:r>
              <a:rPr lang="en-US" altLang="zh-CN" sz="1600" dirty="0" smtClean="0">
                <a:solidFill>
                  <a:schemeClr val="tx1"/>
                </a:solidFill>
              </a:rPr>
              <a:t>*/</a:t>
            </a:r>
          </a:p>
          <a:p>
            <a:r>
              <a:rPr lang="en-US" altLang="zh-CN" sz="1600" dirty="0">
                <a:solidFill>
                  <a:schemeClr val="tx1"/>
                </a:solidFill>
              </a:rPr>
              <a:t> </a:t>
            </a:r>
            <a:r>
              <a:rPr lang="en-US" altLang="zh-CN" sz="1600" dirty="0" smtClean="0">
                <a:solidFill>
                  <a:schemeClr val="tx1"/>
                </a:solidFill>
              </a:rPr>
              <a:t>                /*</a:t>
            </a:r>
            <a:r>
              <a:rPr lang="zh-CN" altLang="en-US" sz="1600" dirty="0" smtClean="0">
                <a:solidFill>
                  <a:schemeClr val="tx1"/>
                </a:solidFill>
              </a:rPr>
              <a:t>打印“父进程关闭写管道成功”提示信息</a:t>
            </a:r>
            <a:r>
              <a:rPr lang="en-US" altLang="zh-CN" sz="1600" dirty="0" smtClean="0">
                <a:solidFill>
                  <a:schemeClr val="tx1"/>
                </a:solidFill>
              </a:rPr>
              <a:t>*/ </a:t>
            </a:r>
          </a:p>
          <a:p>
            <a:r>
              <a:rPr lang="en-US" altLang="zh-CN" sz="1600" dirty="0">
                <a:solidFill>
                  <a:schemeClr val="tx1"/>
                </a:solidFill>
              </a:rPr>
              <a:t> </a:t>
            </a:r>
            <a:r>
              <a:rPr lang="en-US" altLang="zh-CN" sz="1600" dirty="0" smtClean="0">
                <a:solidFill>
                  <a:schemeClr val="tx1"/>
                </a:solidFill>
              </a:rPr>
              <a:t>                /*</a:t>
            </a:r>
            <a:r>
              <a:rPr lang="zh-CN" altLang="en-US" sz="1600" dirty="0" smtClean="0">
                <a:solidFill>
                  <a:schemeClr val="tx1"/>
                </a:solidFill>
              </a:rPr>
              <a:t>休眠一段时间</a:t>
            </a:r>
            <a:r>
              <a:rPr lang="en-US" altLang="zh-CN" sz="1600" dirty="0" smtClean="0">
                <a:solidFill>
                  <a:schemeClr val="tx1"/>
                </a:solidFill>
              </a:rPr>
              <a:t>*/</a:t>
            </a:r>
          </a:p>
          <a:p>
            <a:r>
              <a:rPr lang="en-US" altLang="zh-CN" sz="1600" dirty="0">
                <a:solidFill>
                  <a:schemeClr val="tx1"/>
                </a:solidFill>
              </a:rPr>
              <a:t> </a:t>
            </a:r>
            <a:r>
              <a:rPr lang="en-US" altLang="zh-CN" sz="1600" dirty="0" smtClean="0">
                <a:solidFill>
                  <a:schemeClr val="tx1"/>
                </a:solidFill>
              </a:rPr>
              <a:t>    }</a:t>
            </a:r>
          </a:p>
          <a:p>
            <a:r>
              <a:rPr lang="en-US" altLang="zh-CN" sz="1600" dirty="0">
                <a:solidFill>
                  <a:schemeClr val="tx1"/>
                </a:solidFill>
              </a:rPr>
              <a:t> </a:t>
            </a:r>
            <a:r>
              <a:rPr lang="en-US" altLang="zh-CN" sz="1600" dirty="0" smtClean="0">
                <a:solidFill>
                  <a:schemeClr val="tx1"/>
                </a:solidFill>
              </a:rPr>
              <a:t> }</a:t>
            </a:r>
          </a:p>
          <a:p>
            <a:r>
              <a:rPr lang="en-US" altLang="zh-CN" sz="1600" dirty="0">
                <a:solidFill>
                  <a:schemeClr val="tx1"/>
                </a:solidFill>
              </a:rPr>
              <a:t> </a:t>
            </a:r>
            <a:r>
              <a:rPr lang="en-US" altLang="zh-CN" sz="1600" dirty="0" smtClean="0">
                <a:solidFill>
                  <a:schemeClr val="tx1"/>
                </a:solidFill>
              </a:rPr>
              <a:t>  return 0</a:t>
            </a:r>
            <a:r>
              <a:rPr lang="zh-CN" altLang="en-US" sz="1600" dirty="0" smtClean="0">
                <a:solidFill>
                  <a:schemeClr val="tx1"/>
                </a:solidFill>
              </a:rPr>
              <a:t>；</a:t>
            </a:r>
            <a:endParaRPr lang="en-US" altLang="zh-CN" sz="1600" dirty="0" smtClean="0">
              <a:solidFill>
                <a:schemeClr val="tx1"/>
              </a:solidFill>
            </a:endParaRPr>
          </a:p>
          <a:p>
            <a:r>
              <a:rPr lang="en-US" altLang="zh-CN" sz="1600" dirty="0">
                <a:solidFill>
                  <a:schemeClr val="tx1"/>
                </a:solidFill>
              </a:rPr>
              <a:t>}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213928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568" y="1"/>
            <a:ext cx="7772400" cy="1124744"/>
          </a:xfrm>
        </p:spPr>
        <p:txBody>
          <a:bodyPr/>
          <a:lstStyle/>
          <a:p>
            <a:r>
              <a:rPr lang="zh-CN" altLang="en-US" dirty="0" smtClean="0"/>
              <a:t>实验结果展示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83568" y="1700808"/>
            <a:ext cx="7848872" cy="4248472"/>
          </a:xfrm>
        </p:spPr>
        <p:txBody>
          <a:bodyPr>
            <a:normAutofit/>
          </a:bodyPr>
          <a:lstStyle/>
          <a:p>
            <a:endParaRPr lang="zh-CN" altLang="en-US" sz="16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700809"/>
            <a:ext cx="6120680" cy="4176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196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55576" y="12292"/>
            <a:ext cx="7772400" cy="1080120"/>
          </a:xfrm>
        </p:spPr>
        <p:txBody>
          <a:bodyPr/>
          <a:lstStyle/>
          <a:p>
            <a:r>
              <a:rPr lang="zh-CN" altLang="zh-CN" dirty="0"/>
              <a:t>实验涉及主要函数描述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83568" y="1268760"/>
            <a:ext cx="7704856" cy="5184576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sz="2000" b="1" dirty="0" err="1" smtClean="0">
                <a:solidFill>
                  <a:schemeClr val="tx1"/>
                </a:solidFill>
              </a:rPr>
              <a:t>int</a:t>
            </a:r>
            <a:r>
              <a:rPr lang="en-US" altLang="zh-CN" sz="2000" b="1" dirty="0" smtClean="0">
                <a:solidFill>
                  <a:schemeClr val="tx1"/>
                </a:solidFill>
              </a:rPr>
              <a:t>  </a:t>
            </a:r>
            <a:r>
              <a:rPr lang="en-US" altLang="zh-CN" sz="2000" b="1" dirty="0">
                <a:solidFill>
                  <a:schemeClr val="tx1"/>
                </a:solidFill>
              </a:rPr>
              <a:t>pipe(</a:t>
            </a:r>
            <a:r>
              <a:rPr lang="en-US" altLang="zh-CN" sz="2000" b="1" dirty="0" err="1">
                <a:solidFill>
                  <a:schemeClr val="tx1"/>
                </a:solidFill>
              </a:rPr>
              <a:t>int</a:t>
            </a:r>
            <a:r>
              <a:rPr lang="en-US" altLang="zh-CN" sz="2000" b="1" dirty="0">
                <a:solidFill>
                  <a:schemeClr val="tx1"/>
                </a:solidFill>
              </a:rPr>
              <a:t> </a:t>
            </a:r>
            <a:r>
              <a:rPr lang="en-US" altLang="zh-CN" sz="2000" b="1" dirty="0" err="1">
                <a:solidFill>
                  <a:schemeClr val="tx1"/>
                </a:solidFill>
              </a:rPr>
              <a:t>fd</a:t>
            </a:r>
            <a:r>
              <a:rPr lang="en-US" altLang="zh-CN" sz="2000" b="1" dirty="0">
                <a:solidFill>
                  <a:schemeClr val="tx1"/>
                </a:solidFill>
              </a:rPr>
              <a:t>[2]) </a:t>
            </a:r>
            <a:r>
              <a:rPr lang="en-US" altLang="zh-CN" sz="2000" dirty="0">
                <a:solidFill>
                  <a:schemeClr val="tx1"/>
                </a:solidFill>
              </a:rPr>
              <a:t>   </a:t>
            </a:r>
            <a:r>
              <a:rPr lang="zh-CN" altLang="zh-CN" sz="2000" dirty="0">
                <a:solidFill>
                  <a:schemeClr val="tx1"/>
                </a:solidFill>
              </a:rPr>
              <a:t>返回值：成功</a:t>
            </a:r>
            <a:r>
              <a:rPr lang="en-US" altLang="zh-CN" sz="2000" dirty="0">
                <a:solidFill>
                  <a:schemeClr val="tx1"/>
                </a:solidFill>
              </a:rPr>
              <a:t>0</a:t>
            </a:r>
            <a:r>
              <a:rPr lang="zh-CN" altLang="zh-CN" sz="2000" dirty="0">
                <a:solidFill>
                  <a:schemeClr val="tx1"/>
                </a:solidFill>
              </a:rPr>
              <a:t>，失败</a:t>
            </a:r>
            <a:r>
              <a:rPr lang="en-US" altLang="zh-CN" sz="2000" dirty="0">
                <a:solidFill>
                  <a:schemeClr val="tx1"/>
                </a:solidFill>
              </a:rPr>
              <a:t>-1</a:t>
            </a:r>
            <a:r>
              <a:rPr lang="zh-CN" altLang="zh-CN" sz="2000" dirty="0">
                <a:solidFill>
                  <a:schemeClr val="tx1"/>
                </a:solidFill>
              </a:rPr>
              <a:t>。</a:t>
            </a:r>
          </a:p>
          <a:p>
            <a:r>
              <a:rPr lang="zh-CN" altLang="zh-CN" sz="2000" dirty="0">
                <a:solidFill>
                  <a:schemeClr val="tx1"/>
                </a:solidFill>
              </a:rPr>
              <a:t>管道两端可分别用描述字</a:t>
            </a:r>
            <a:r>
              <a:rPr lang="en-US" altLang="zh-CN" sz="2000" dirty="0" err="1">
                <a:solidFill>
                  <a:schemeClr val="tx1"/>
                </a:solidFill>
              </a:rPr>
              <a:t>fd</a:t>
            </a:r>
            <a:r>
              <a:rPr lang="en-US" altLang="zh-CN" sz="2000" dirty="0">
                <a:solidFill>
                  <a:schemeClr val="tx1"/>
                </a:solidFill>
              </a:rPr>
              <a:t>[0]</a:t>
            </a:r>
            <a:r>
              <a:rPr lang="zh-CN" altLang="zh-CN" sz="2000" dirty="0">
                <a:solidFill>
                  <a:schemeClr val="tx1"/>
                </a:solidFill>
              </a:rPr>
              <a:t>以及</a:t>
            </a:r>
            <a:r>
              <a:rPr lang="en-US" altLang="zh-CN" sz="2000" dirty="0" err="1">
                <a:solidFill>
                  <a:schemeClr val="tx1"/>
                </a:solidFill>
              </a:rPr>
              <a:t>fd</a:t>
            </a:r>
            <a:r>
              <a:rPr lang="en-US" altLang="zh-CN" sz="2000" dirty="0">
                <a:solidFill>
                  <a:schemeClr val="tx1"/>
                </a:solidFill>
              </a:rPr>
              <a:t>[1]</a:t>
            </a:r>
            <a:r>
              <a:rPr lang="zh-CN" altLang="zh-CN" sz="2000" dirty="0">
                <a:solidFill>
                  <a:schemeClr val="tx1"/>
                </a:solidFill>
              </a:rPr>
              <a:t>来描述，需要注意的是，管道的两端是固定了任务的。即一端只能用于读，由描述字</a:t>
            </a:r>
            <a:r>
              <a:rPr lang="en-US" altLang="zh-CN" sz="2000" dirty="0" err="1">
                <a:solidFill>
                  <a:schemeClr val="tx1"/>
                </a:solidFill>
              </a:rPr>
              <a:t>fd</a:t>
            </a:r>
            <a:r>
              <a:rPr lang="en-US" altLang="zh-CN" sz="2000" dirty="0">
                <a:solidFill>
                  <a:schemeClr val="tx1"/>
                </a:solidFill>
              </a:rPr>
              <a:t>[0]</a:t>
            </a:r>
            <a:r>
              <a:rPr lang="zh-CN" altLang="zh-CN" sz="2000" dirty="0">
                <a:solidFill>
                  <a:schemeClr val="tx1"/>
                </a:solidFill>
              </a:rPr>
              <a:t>表示，称其为管道读端；另一端则只能用于写，由描述字</a:t>
            </a:r>
            <a:r>
              <a:rPr lang="en-US" altLang="zh-CN" sz="2000" dirty="0" err="1">
                <a:solidFill>
                  <a:schemeClr val="tx1"/>
                </a:solidFill>
              </a:rPr>
              <a:t>fd</a:t>
            </a:r>
            <a:r>
              <a:rPr lang="en-US" altLang="zh-CN" sz="2000" dirty="0">
                <a:solidFill>
                  <a:schemeClr val="tx1"/>
                </a:solidFill>
              </a:rPr>
              <a:t>[1]</a:t>
            </a:r>
            <a:r>
              <a:rPr lang="zh-CN" altLang="zh-CN" sz="2000" dirty="0">
                <a:solidFill>
                  <a:schemeClr val="tx1"/>
                </a:solidFill>
              </a:rPr>
              <a:t>来表示，称其为管道写端。如果试图从管道写端读取数据，或者向管道读端写入数据都将导致错误发生。一般文件的</a:t>
            </a:r>
            <a:r>
              <a:rPr lang="en-US" altLang="zh-CN" sz="2000" dirty="0">
                <a:solidFill>
                  <a:schemeClr val="tx1"/>
                </a:solidFill>
              </a:rPr>
              <a:t>I/O</a:t>
            </a:r>
            <a:r>
              <a:rPr lang="zh-CN" altLang="zh-CN" sz="2000" dirty="0">
                <a:solidFill>
                  <a:schemeClr val="tx1"/>
                </a:solidFill>
              </a:rPr>
              <a:t>函数都可以用于管道，如</a:t>
            </a:r>
            <a:r>
              <a:rPr lang="en-US" altLang="zh-CN" sz="2000" dirty="0">
                <a:solidFill>
                  <a:schemeClr val="tx1"/>
                </a:solidFill>
              </a:rPr>
              <a:t>close</a:t>
            </a:r>
            <a:r>
              <a:rPr lang="zh-CN" altLang="zh-CN" sz="2000" dirty="0">
                <a:solidFill>
                  <a:schemeClr val="tx1"/>
                </a:solidFill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</a:rPr>
              <a:t>read</a:t>
            </a:r>
            <a:r>
              <a:rPr lang="zh-CN" altLang="zh-CN" sz="2000" dirty="0">
                <a:solidFill>
                  <a:schemeClr val="tx1"/>
                </a:solidFill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</a:rPr>
              <a:t>write</a:t>
            </a:r>
            <a:r>
              <a:rPr lang="zh-CN" altLang="zh-CN" sz="2000" dirty="0">
                <a:solidFill>
                  <a:schemeClr val="tx1"/>
                </a:solidFill>
              </a:rPr>
              <a:t>等等。</a:t>
            </a:r>
          </a:p>
          <a:p>
            <a:r>
              <a:rPr lang="en-US" altLang="zh-CN" sz="2000" b="1" dirty="0" err="1">
                <a:solidFill>
                  <a:schemeClr val="tx1"/>
                </a:solidFill>
              </a:rPr>
              <a:t>int</a:t>
            </a:r>
            <a:r>
              <a:rPr lang="en-US" altLang="zh-CN" sz="2000" b="1" dirty="0">
                <a:solidFill>
                  <a:schemeClr val="tx1"/>
                </a:solidFill>
              </a:rPr>
              <a:t> close(</a:t>
            </a:r>
            <a:r>
              <a:rPr lang="en-US" altLang="zh-CN" sz="2000" b="1" dirty="0" err="1">
                <a:solidFill>
                  <a:schemeClr val="tx1"/>
                </a:solidFill>
              </a:rPr>
              <a:t>int</a:t>
            </a:r>
            <a:r>
              <a:rPr lang="en-US" altLang="zh-CN" sz="2000" b="1" dirty="0">
                <a:solidFill>
                  <a:schemeClr val="tx1"/>
                </a:solidFill>
              </a:rPr>
              <a:t> </a:t>
            </a:r>
            <a:r>
              <a:rPr lang="en-US" altLang="zh-CN" sz="2000" b="1" dirty="0" err="1">
                <a:solidFill>
                  <a:schemeClr val="tx1"/>
                </a:solidFill>
              </a:rPr>
              <a:t>fd</a:t>
            </a:r>
            <a:r>
              <a:rPr lang="en-US" altLang="zh-CN" sz="2000" b="1" dirty="0">
                <a:solidFill>
                  <a:schemeClr val="tx1"/>
                </a:solidFill>
              </a:rPr>
              <a:t>) </a:t>
            </a:r>
            <a:r>
              <a:rPr lang="en-US" altLang="zh-CN" sz="2000" dirty="0">
                <a:solidFill>
                  <a:schemeClr val="tx1"/>
                </a:solidFill>
              </a:rPr>
              <a:t>    </a:t>
            </a:r>
            <a:r>
              <a:rPr lang="zh-CN" altLang="zh-CN" sz="2000" dirty="0">
                <a:solidFill>
                  <a:schemeClr val="tx1"/>
                </a:solidFill>
              </a:rPr>
              <a:t>当操作完成以后，就关闭文件，</a:t>
            </a:r>
            <a:r>
              <a:rPr lang="en-US" altLang="zh-CN" sz="2000" dirty="0" err="1">
                <a:solidFill>
                  <a:schemeClr val="tx1"/>
                </a:solidFill>
              </a:rPr>
              <a:t>fd</a:t>
            </a:r>
            <a:r>
              <a:rPr lang="zh-CN" altLang="zh-CN" sz="2000" dirty="0">
                <a:solidFill>
                  <a:schemeClr val="tx1"/>
                </a:solidFill>
              </a:rPr>
              <a:t>为要关闭的文件描述符。</a:t>
            </a:r>
          </a:p>
          <a:p>
            <a:r>
              <a:rPr lang="en-US" altLang="zh-CN" sz="2000" b="1" dirty="0">
                <a:solidFill>
                  <a:schemeClr val="tx1"/>
                </a:solidFill>
              </a:rPr>
              <a:t>unsigned sleep(unsigned </a:t>
            </a:r>
            <a:r>
              <a:rPr lang="en-US" altLang="zh-CN" sz="2000" b="1" dirty="0" smtClean="0">
                <a:solidFill>
                  <a:schemeClr val="tx1"/>
                </a:solidFill>
              </a:rPr>
              <a:t>milliseconds</a:t>
            </a:r>
            <a:r>
              <a:rPr lang="en-US" altLang="zh-CN" sz="2000" b="1" dirty="0">
                <a:solidFill>
                  <a:schemeClr val="tx1"/>
                </a:solidFill>
              </a:rPr>
              <a:t>)  </a:t>
            </a:r>
            <a:r>
              <a:rPr lang="en-US" altLang="zh-CN" sz="2000" dirty="0">
                <a:solidFill>
                  <a:schemeClr val="tx1"/>
                </a:solidFill>
              </a:rPr>
              <a:t>   </a:t>
            </a:r>
            <a:r>
              <a:rPr lang="zh-CN" altLang="zh-CN" sz="2000" dirty="0">
                <a:solidFill>
                  <a:schemeClr val="tx1"/>
                </a:solidFill>
              </a:rPr>
              <a:t>执行挂起一段</a:t>
            </a:r>
            <a:r>
              <a:rPr lang="zh-CN" altLang="zh-CN" sz="2000" dirty="0" smtClean="0">
                <a:solidFill>
                  <a:schemeClr val="tx1"/>
                </a:solidFill>
              </a:rPr>
              <a:t>时间</a:t>
            </a:r>
            <a:endParaRPr lang="en-US" altLang="zh-CN" sz="2000" dirty="0" smtClean="0">
              <a:solidFill>
                <a:schemeClr val="tx1"/>
              </a:solidFill>
            </a:endParaRPr>
          </a:p>
          <a:p>
            <a:r>
              <a:rPr lang="en-US" altLang="zh-CN" sz="2000" b="1" dirty="0" err="1">
                <a:solidFill>
                  <a:schemeClr val="tx1"/>
                </a:solidFill>
              </a:rPr>
              <a:t>ssize_t</a:t>
            </a:r>
            <a:r>
              <a:rPr lang="en-US" altLang="zh-CN" sz="2000" b="1" dirty="0">
                <a:solidFill>
                  <a:schemeClr val="tx1"/>
                </a:solidFill>
              </a:rPr>
              <a:t> read(</a:t>
            </a:r>
            <a:r>
              <a:rPr lang="en-US" altLang="zh-CN" sz="2000" b="1" dirty="0" err="1">
                <a:solidFill>
                  <a:schemeClr val="tx1"/>
                </a:solidFill>
              </a:rPr>
              <a:t>int</a:t>
            </a:r>
            <a:r>
              <a:rPr lang="en-US" altLang="zh-CN" sz="2000" b="1" dirty="0">
                <a:solidFill>
                  <a:schemeClr val="tx1"/>
                </a:solidFill>
              </a:rPr>
              <a:t> </a:t>
            </a:r>
            <a:r>
              <a:rPr lang="en-US" altLang="zh-CN" sz="2000" b="1" dirty="0" err="1">
                <a:solidFill>
                  <a:schemeClr val="tx1"/>
                </a:solidFill>
              </a:rPr>
              <a:t>fd</a:t>
            </a:r>
            <a:r>
              <a:rPr lang="en-US" altLang="zh-CN" sz="2000" b="1" dirty="0">
                <a:solidFill>
                  <a:schemeClr val="tx1"/>
                </a:solidFill>
              </a:rPr>
              <a:t> , </a:t>
            </a:r>
            <a:r>
              <a:rPr lang="en-US" altLang="zh-CN" sz="2000" b="1" dirty="0" err="1">
                <a:solidFill>
                  <a:schemeClr val="tx1"/>
                </a:solidFill>
              </a:rPr>
              <a:t>const</a:t>
            </a:r>
            <a:r>
              <a:rPr lang="en-US" altLang="zh-CN" sz="2000" b="1" dirty="0">
                <a:solidFill>
                  <a:schemeClr val="tx1"/>
                </a:solidFill>
              </a:rPr>
              <a:t> void *</a:t>
            </a:r>
            <a:r>
              <a:rPr lang="en-US" altLang="zh-CN" sz="2000" b="1" dirty="0" err="1">
                <a:solidFill>
                  <a:schemeClr val="tx1"/>
                </a:solidFill>
              </a:rPr>
              <a:t>buf</a:t>
            </a:r>
            <a:r>
              <a:rPr lang="en-US" altLang="zh-CN" sz="2000" b="1" dirty="0">
                <a:solidFill>
                  <a:schemeClr val="tx1"/>
                </a:solidFill>
              </a:rPr>
              <a:t> , </a:t>
            </a:r>
            <a:r>
              <a:rPr lang="en-US" altLang="zh-CN" sz="2000" b="1" dirty="0" err="1">
                <a:solidFill>
                  <a:schemeClr val="tx1"/>
                </a:solidFill>
              </a:rPr>
              <a:t>size_t</a:t>
            </a:r>
            <a:r>
              <a:rPr lang="en-US" altLang="zh-CN" sz="2000" b="1" dirty="0">
                <a:solidFill>
                  <a:schemeClr val="tx1"/>
                </a:solidFill>
              </a:rPr>
              <a:t> length);</a:t>
            </a:r>
            <a:endParaRPr lang="zh-CN" altLang="zh-CN" sz="2000" dirty="0">
              <a:solidFill>
                <a:schemeClr val="tx1"/>
              </a:solidFill>
            </a:endParaRPr>
          </a:p>
          <a:p>
            <a:r>
              <a:rPr lang="en-US" altLang="zh-CN" sz="2000" b="1" dirty="0" err="1">
                <a:solidFill>
                  <a:schemeClr val="tx1"/>
                </a:solidFill>
              </a:rPr>
              <a:t>ssize_t</a:t>
            </a:r>
            <a:r>
              <a:rPr lang="en-US" altLang="zh-CN" sz="2000" b="1" dirty="0">
                <a:solidFill>
                  <a:schemeClr val="tx1"/>
                </a:solidFill>
              </a:rPr>
              <a:t> write(</a:t>
            </a:r>
            <a:r>
              <a:rPr lang="en-US" altLang="zh-CN" sz="2000" b="1" dirty="0" err="1">
                <a:solidFill>
                  <a:schemeClr val="tx1"/>
                </a:solidFill>
              </a:rPr>
              <a:t>int</a:t>
            </a:r>
            <a:r>
              <a:rPr lang="en-US" altLang="zh-CN" sz="2000" b="1" dirty="0">
                <a:solidFill>
                  <a:schemeClr val="tx1"/>
                </a:solidFill>
              </a:rPr>
              <a:t> </a:t>
            </a:r>
            <a:r>
              <a:rPr lang="en-US" altLang="zh-CN" sz="2000" b="1" dirty="0" err="1">
                <a:solidFill>
                  <a:schemeClr val="tx1"/>
                </a:solidFill>
              </a:rPr>
              <a:t>fd</a:t>
            </a:r>
            <a:r>
              <a:rPr lang="en-US" altLang="zh-CN" sz="2000" b="1" dirty="0">
                <a:solidFill>
                  <a:schemeClr val="tx1"/>
                </a:solidFill>
              </a:rPr>
              <a:t> , </a:t>
            </a:r>
            <a:r>
              <a:rPr lang="en-US" altLang="zh-CN" sz="2000" b="1" dirty="0" err="1">
                <a:solidFill>
                  <a:schemeClr val="tx1"/>
                </a:solidFill>
              </a:rPr>
              <a:t>const</a:t>
            </a:r>
            <a:r>
              <a:rPr lang="en-US" altLang="zh-CN" sz="2000" b="1" dirty="0">
                <a:solidFill>
                  <a:schemeClr val="tx1"/>
                </a:solidFill>
              </a:rPr>
              <a:t> void *</a:t>
            </a:r>
            <a:r>
              <a:rPr lang="en-US" altLang="zh-CN" sz="2000" b="1" dirty="0" err="1">
                <a:solidFill>
                  <a:schemeClr val="tx1"/>
                </a:solidFill>
              </a:rPr>
              <a:t>buf</a:t>
            </a:r>
            <a:r>
              <a:rPr lang="en-US" altLang="zh-CN" sz="2000" b="1" dirty="0">
                <a:solidFill>
                  <a:schemeClr val="tx1"/>
                </a:solidFill>
              </a:rPr>
              <a:t> , </a:t>
            </a:r>
            <a:r>
              <a:rPr lang="en-US" altLang="zh-CN" sz="2000" b="1" dirty="0" err="1">
                <a:solidFill>
                  <a:schemeClr val="tx1"/>
                </a:solidFill>
              </a:rPr>
              <a:t>size_t</a:t>
            </a:r>
            <a:r>
              <a:rPr lang="en-US" altLang="zh-CN" sz="2000" b="1" dirty="0">
                <a:solidFill>
                  <a:schemeClr val="tx1"/>
                </a:solidFill>
              </a:rPr>
              <a:t> length);</a:t>
            </a:r>
            <a:endParaRPr lang="zh-CN" altLang="zh-CN" sz="2000" dirty="0">
              <a:solidFill>
                <a:schemeClr val="tx1"/>
              </a:solidFill>
            </a:endParaRPr>
          </a:p>
          <a:p>
            <a:r>
              <a:rPr lang="en-US" altLang="zh-CN" sz="2000" dirty="0">
                <a:solidFill>
                  <a:schemeClr val="tx1"/>
                </a:solidFill>
              </a:rPr>
              <a:t>       </a:t>
            </a:r>
            <a:r>
              <a:rPr lang="zh-CN" altLang="zh-CN" sz="2000" dirty="0">
                <a:solidFill>
                  <a:schemeClr val="tx1"/>
                </a:solidFill>
              </a:rPr>
              <a:t>其中参数</a:t>
            </a:r>
            <a:r>
              <a:rPr lang="en-US" altLang="zh-CN" sz="2000" dirty="0" err="1">
                <a:solidFill>
                  <a:schemeClr val="tx1"/>
                </a:solidFill>
              </a:rPr>
              <a:t>fd</a:t>
            </a:r>
            <a:r>
              <a:rPr lang="zh-CN" altLang="zh-CN" sz="2000" dirty="0">
                <a:solidFill>
                  <a:schemeClr val="tx1"/>
                </a:solidFill>
              </a:rPr>
              <a:t>是有效文件描述符，参数</a:t>
            </a:r>
            <a:r>
              <a:rPr lang="en-US" altLang="zh-CN" sz="2000" dirty="0" err="1">
                <a:solidFill>
                  <a:schemeClr val="tx1"/>
                </a:solidFill>
              </a:rPr>
              <a:t>buf</a:t>
            </a:r>
            <a:r>
              <a:rPr lang="zh-CN" altLang="zh-CN" sz="2000" dirty="0">
                <a:solidFill>
                  <a:schemeClr val="tx1"/>
                </a:solidFill>
              </a:rPr>
              <a:t>为指向缓冲区的指针，</a:t>
            </a:r>
            <a:r>
              <a:rPr lang="en-US" altLang="zh-CN" sz="2000" dirty="0">
                <a:solidFill>
                  <a:schemeClr val="tx1"/>
                </a:solidFill>
              </a:rPr>
              <a:t>length</a:t>
            </a:r>
            <a:r>
              <a:rPr lang="zh-CN" altLang="zh-CN" sz="2000" dirty="0">
                <a:solidFill>
                  <a:schemeClr val="tx1"/>
                </a:solidFill>
              </a:rPr>
              <a:t>为缓冲区的大小（以字节为单位）。函数</a:t>
            </a:r>
            <a:r>
              <a:rPr lang="en-US" altLang="zh-CN" sz="2000" dirty="0">
                <a:solidFill>
                  <a:schemeClr val="tx1"/>
                </a:solidFill>
              </a:rPr>
              <a:t>read()</a:t>
            </a:r>
            <a:r>
              <a:rPr lang="zh-CN" altLang="zh-CN" sz="2000" dirty="0">
                <a:solidFill>
                  <a:schemeClr val="tx1"/>
                </a:solidFill>
              </a:rPr>
              <a:t>实现从文件描述符</a:t>
            </a:r>
            <a:r>
              <a:rPr lang="en-US" altLang="zh-CN" sz="2000" dirty="0" err="1">
                <a:solidFill>
                  <a:schemeClr val="tx1"/>
                </a:solidFill>
              </a:rPr>
              <a:t>fd</a:t>
            </a:r>
            <a:r>
              <a:rPr lang="zh-CN" altLang="zh-CN" sz="2000" dirty="0">
                <a:solidFill>
                  <a:schemeClr val="tx1"/>
                </a:solidFill>
              </a:rPr>
              <a:t>所指定的文件中读取</a:t>
            </a:r>
            <a:r>
              <a:rPr lang="en-US" altLang="zh-CN" sz="2000" dirty="0">
                <a:solidFill>
                  <a:schemeClr val="tx1"/>
                </a:solidFill>
              </a:rPr>
              <a:t>length</a:t>
            </a:r>
            <a:r>
              <a:rPr lang="zh-CN" altLang="zh-CN" sz="2000" dirty="0">
                <a:solidFill>
                  <a:schemeClr val="tx1"/>
                </a:solidFill>
              </a:rPr>
              <a:t>个字节到</a:t>
            </a:r>
            <a:r>
              <a:rPr lang="en-US" altLang="zh-CN" sz="2000" dirty="0" err="1">
                <a:solidFill>
                  <a:schemeClr val="tx1"/>
                </a:solidFill>
              </a:rPr>
              <a:t>buf</a:t>
            </a:r>
            <a:r>
              <a:rPr lang="zh-CN" altLang="zh-CN" sz="2000" smtClean="0">
                <a:solidFill>
                  <a:schemeClr val="tx1"/>
                </a:solidFill>
              </a:rPr>
              <a:t>所</a:t>
            </a:r>
            <a:r>
              <a:rPr lang="zh-CN" altLang="en-US" sz="2000" smtClean="0">
                <a:solidFill>
                  <a:schemeClr val="tx1"/>
                </a:solidFill>
              </a:rPr>
              <a:t>指</a:t>
            </a:r>
            <a:r>
              <a:rPr lang="zh-CN" altLang="zh-CN" sz="2000" smtClean="0">
                <a:solidFill>
                  <a:schemeClr val="tx1"/>
                </a:solidFill>
              </a:rPr>
              <a:t>向</a:t>
            </a:r>
            <a:r>
              <a:rPr lang="zh-CN" altLang="zh-CN" sz="2000" dirty="0">
                <a:solidFill>
                  <a:schemeClr val="tx1"/>
                </a:solidFill>
              </a:rPr>
              <a:t>的缓冲区中，返回值为实际读取的字节数。函数</a:t>
            </a:r>
            <a:r>
              <a:rPr lang="en-US" altLang="zh-CN" sz="2000" dirty="0">
                <a:solidFill>
                  <a:schemeClr val="tx1"/>
                </a:solidFill>
              </a:rPr>
              <a:t>write</a:t>
            </a:r>
            <a:r>
              <a:rPr lang="zh-CN" altLang="zh-CN" sz="2000" dirty="0">
                <a:solidFill>
                  <a:schemeClr val="tx1"/>
                </a:solidFill>
              </a:rPr>
              <a:t>实现把</a:t>
            </a:r>
            <a:r>
              <a:rPr lang="en-US" altLang="zh-CN" sz="2000" dirty="0">
                <a:solidFill>
                  <a:schemeClr val="tx1"/>
                </a:solidFill>
              </a:rPr>
              <a:t>length</a:t>
            </a:r>
            <a:r>
              <a:rPr lang="zh-CN" altLang="zh-CN" sz="2000" dirty="0">
                <a:solidFill>
                  <a:schemeClr val="tx1"/>
                </a:solidFill>
              </a:rPr>
              <a:t>个字节从</a:t>
            </a:r>
            <a:r>
              <a:rPr lang="en-US" altLang="zh-CN" sz="2000" dirty="0" err="1">
                <a:solidFill>
                  <a:schemeClr val="tx1"/>
                </a:solidFill>
              </a:rPr>
              <a:t>buf</a:t>
            </a:r>
            <a:r>
              <a:rPr lang="zh-CN" altLang="zh-CN" sz="2000" dirty="0">
                <a:solidFill>
                  <a:schemeClr val="tx1"/>
                </a:solidFill>
              </a:rPr>
              <a:t>指向的缓冲区中写到文件描述符</a:t>
            </a:r>
            <a:r>
              <a:rPr lang="en-US" altLang="zh-CN" sz="2000" dirty="0" err="1">
                <a:solidFill>
                  <a:schemeClr val="tx1"/>
                </a:solidFill>
              </a:rPr>
              <a:t>fd</a:t>
            </a:r>
            <a:r>
              <a:rPr lang="zh-CN" altLang="zh-CN" sz="2000" dirty="0">
                <a:solidFill>
                  <a:schemeClr val="tx1"/>
                </a:solidFill>
              </a:rPr>
              <a:t>所指向的文件中，返回值为实际写入的字节数。</a:t>
            </a:r>
          </a:p>
          <a:p>
            <a:endParaRPr lang="zh-CN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3928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龙腾四海">
  <a:themeElements>
    <a:clrScheme name="龙腾四海">
      <a:dk1>
        <a:sysClr val="windowText" lastClr="000000"/>
      </a:dk1>
      <a:lt1>
        <a:sysClr val="window" lastClr="FFFFFF"/>
      </a:lt1>
      <a:dk2>
        <a:srgbClr val="001B36"/>
      </a:dk2>
      <a:lt2>
        <a:srgbClr val="EDF8FE"/>
      </a:lt2>
      <a:accent1>
        <a:srgbClr val="477AB1"/>
      </a:accent1>
      <a:accent2>
        <a:srgbClr val="51848E"/>
      </a:accent2>
      <a:accent3>
        <a:srgbClr val="7B9B57"/>
      </a:accent3>
      <a:accent4>
        <a:srgbClr val="8B8D8C"/>
      </a:accent4>
      <a:accent5>
        <a:srgbClr val="8B7396"/>
      </a:accent5>
      <a:accent6>
        <a:srgbClr val="E89A53"/>
      </a:accent6>
      <a:hlink>
        <a:srgbClr val="0080FF"/>
      </a:hlink>
      <a:folHlink>
        <a:srgbClr val="FF00FF"/>
      </a:folHlink>
    </a:clrScheme>
    <a:fontScheme name="龙腾四海">
      <a:majorFont>
        <a:latin typeface="Maiandra GD"/>
        <a:ea typeface=""/>
        <a:cs typeface=""/>
        <a:font script="CYRL" typeface="Times New Roman"/>
        <a:font script="GREK" typeface="Times New Roman"/>
        <a:font script="Jpan" typeface="ＭＳ Ｐゴシック"/>
        <a:font script="Hang" typeface="HY중고딕"/>
        <a:font script="Hans" typeface="隶书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Ｐ明朝"/>
        <a:font script="Hang" typeface="HY견명조"/>
        <a:font script="Hans" typeface="华文楷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龙腾四海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hueMod val="100000"/>
                <a:satMod val="250000"/>
              </a:schemeClr>
            </a:gs>
            <a:gs pos="75000">
              <a:schemeClr val="phClr">
                <a:tint val="80000"/>
                <a:shade val="100000"/>
                <a:hueMod val="100000"/>
                <a:satMod val="375000"/>
              </a:schemeClr>
            </a:gs>
            <a:gs pos="100000">
              <a:schemeClr val="phClr">
                <a:tint val="50000"/>
                <a:shade val="100000"/>
                <a:hueMod val="100000"/>
                <a:satMod val="5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100000"/>
                <a:shade val="50000"/>
                <a:hueMod val="100000"/>
                <a:satMod val="100000"/>
              </a:schemeClr>
              <a:schemeClr val="phClr">
                <a:tint val="100000"/>
                <a:shade val="75000"/>
                <a:hueMod val="100000"/>
                <a:satMod val="100000"/>
              </a:schemeClr>
            </a:duotone>
          </a:blip>
          <a:tile tx="0" ty="0" sx="50000" sy="50000" flip="none" algn="ctr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</a:effectLst>
        </a:effectStyle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</a:effectLst>
          <a:scene3d>
            <a:camera prst="orthographicFront" fov="0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2700" h="12700" prst="relaxedInset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  <a:outerShdw blurRad="44450" dist="50800" dir="3300000" sx="99000" sy="99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contrasting" dir="tl">
              <a:rot lat="0" lon="0" rev="14220000"/>
            </a:lightRig>
          </a:scene3d>
          <a:sp3d prstMaterial="dkEdge">
            <a:bevelT w="63500" h="63500"/>
            <a:bevelB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bg1">
                <a:tint val="100000"/>
                <a:shade val="100000"/>
                <a:hueMod val="100000"/>
                <a:satMod val="150000"/>
              </a:schemeClr>
            </a:gs>
            <a:gs pos="55000">
              <a:schemeClr val="bg1">
                <a:tint val="100000"/>
                <a:shade val="90000"/>
                <a:hueMod val="100000"/>
                <a:satMod val="375000"/>
              </a:schemeClr>
            </a:gs>
            <a:gs pos="100000">
              <a:schemeClr val="phClr">
                <a:tint val="88000"/>
                <a:shade val="100000"/>
                <a:hueMod val="100000"/>
                <a:satMod val="500000"/>
              </a:schemeClr>
            </a:gs>
          </a:gsLst>
          <a:lin ang="5400000" scaled="1"/>
        </a:gradFill>
        <a:blipFill>
          <a:blip xmlns:r="http://schemas.openxmlformats.org/officeDocument/2006/relationships" r:embed="rId2">
            <a:duotone>
              <a:schemeClr val="phClr">
                <a:shade val="30000"/>
                <a:satMod val="555000"/>
              </a:schemeClr>
              <a:schemeClr val="phClr">
                <a:tint val="96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Dragon</Template>
  <TotalTime>16</TotalTime>
  <Words>358</Words>
  <Application>Microsoft Office PowerPoint</Application>
  <PresentationFormat>全屏显示(4:3)</PresentationFormat>
  <Paragraphs>43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华文楷体</vt:lpstr>
      <vt:lpstr>隶书</vt:lpstr>
      <vt:lpstr>Arial</vt:lpstr>
      <vt:lpstr>Cambria</vt:lpstr>
      <vt:lpstr>Maiandra GD</vt:lpstr>
      <vt:lpstr>Wingdings 2</vt:lpstr>
      <vt:lpstr>龙腾四海</vt:lpstr>
      <vt:lpstr>  实验名称</vt:lpstr>
      <vt:lpstr>实验内容</vt:lpstr>
      <vt:lpstr>实现方法分析</vt:lpstr>
      <vt:lpstr>实现方法分析</vt:lpstr>
      <vt:lpstr>实验结果展示</vt:lpstr>
      <vt:lpstr>实验涉及主要函数描述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实验名称：匿名管道通信</dc:title>
  <dc:creator>HPZ</dc:creator>
  <cp:lastModifiedBy>China</cp:lastModifiedBy>
  <cp:revision>6</cp:revision>
  <dcterms:created xsi:type="dcterms:W3CDTF">2013-02-25T07:40:32Z</dcterms:created>
  <dcterms:modified xsi:type="dcterms:W3CDTF">2018-05-17T03:44:28Z</dcterms:modified>
</cp:coreProperties>
</file>