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85" r:id="rId5"/>
    <p:sldId id="286" r:id="rId6"/>
    <p:sldId id="287" r:id="rId7"/>
    <p:sldId id="283" r:id="rId8"/>
    <p:sldId id="266" r:id="rId9"/>
    <p:sldId id="284" r:id="rId10"/>
    <p:sldId id="260" r:id="rId11"/>
    <p:sldId id="280" r:id="rId12"/>
    <p:sldId id="281" r:id="rId13"/>
    <p:sldId id="288" r:id="rId14"/>
    <p:sldId id="261" r:id="rId15"/>
    <p:sldId id="270" r:id="rId16"/>
    <p:sldId id="271" r:id="rId17"/>
    <p:sldId id="282" r:id="rId18"/>
    <p:sldId id="263" r:id="rId19"/>
    <p:sldId id="264" r:id="rId20"/>
    <p:sldId id="265" r:id="rId21"/>
  </p:sldIdLst>
  <p:sldSz cx="9144000" cy="6858000" type="screen4x3"/>
  <p:notesSz cx="6858000" cy="9144000"/>
  <p:embeddedFontLst>
    <p:embeddedFont>
      <p:font typeface="楷体" panose="02010609060101010101" pitchFamily="49" charset="-122"/>
      <p:regular r:id="rId24"/>
    </p:embeddedFont>
    <p:embeddedFont>
      <p:font typeface="黑体" panose="02010609060101010101" pitchFamily="49" charset="-122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楷体_GB2312" panose="02010609030101010101" pitchFamily="49" charset="-122"/>
      <p:regular r:id="rId30"/>
    </p:embeddedFont>
    <p:embeddedFont>
      <p:font typeface="Arial Black" panose="020B0A04020102020204" pitchFamily="34" charset="0"/>
      <p:bold r:id="rId31"/>
    </p:embeddedFont>
    <p:embeddedFont>
      <p:font typeface="华文楷体" panose="02010600040101010101" pitchFamily="2" charset="-122"/>
      <p:regular r:id="rId3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66"/>
    <a:srgbClr val="0000FF"/>
    <a:srgbClr val="D60093"/>
    <a:srgbClr val="008000"/>
    <a:srgbClr val="FFFF00"/>
    <a:srgbClr val="FFFFCC"/>
    <a:srgbClr val="FFCCFF"/>
    <a:srgbClr val="CC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00" autoAdjust="0"/>
    <p:restoredTop sz="96505" autoAdjust="0"/>
  </p:normalViewPr>
  <p:slideViewPr>
    <p:cSldViewPr>
      <p:cViewPr varScale="1">
        <p:scale>
          <a:sx n="110" d="100"/>
          <a:sy n="110" d="100"/>
        </p:scale>
        <p:origin x="216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A77B0-DEC4-42F4-B027-B122896AF402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4B88E-256E-4447-9A21-7D1497307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5765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82CA0-E542-4C23-A197-D122F6BCFAB1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185C3-4650-48D8-9135-6C4594221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4542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185C3-4650-48D8-9135-6C45942214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83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185C3-4650-48D8-9135-6C459422144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136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185C3-4650-48D8-9135-6C459422144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365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3505200" cy="68580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6" name="Rectangle 6"/>
            <p:cNvSpPr>
              <a:spLocks noChangeArrowheads="1"/>
            </p:cNvSpPr>
            <p:nvPr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7" name="Rectangle 7"/>
            <p:cNvSpPr>
              <a:spLocks noChangeArrowheads="1"/>
            </p:cNvSpPr>
            <p:nvPr/>
          </p:nvSpPr>
          <p:spPr bwMode="auto">
            <a:xfrm>
              <a:off x="1716088" y="1690688"/>
              <a:ext cx="574675" cy="642938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9" name="Rectangle 9"/>
            <p:cNvSpPr>
              <a:spLocks noChangeArrowheads="1"/>
            </p:cNvSpPr>
            <p:nvPr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0" name="Rectangle 10"/>
            <p:cNvSpPr>
              <a:spLocks noChangeArrowheads="1"/>
            </p:cNvSpPr>
            <p:nvPr/>
          </p:nvSpPr>
          <p:spPr bwMode="auto">
            <a:xfrm>
              <a:off x="2281238" y="1690688"/>
              <a:ext cx="585788" cy="64293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1" name="Rectangle 11"/>
            <p:cNvSpPr>
              <a:spLocks noChangeArrowheads="1"/>
            </p:cNvSpPr>
            <p:nvPr/>
          </p:nvSpPr>
          <p:spPr bwMode="auto">
            <a:xfrm>
              <a:off x="1141413" y="2324101"/>
              <a:ext cx="584200" cy="633413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2" name="Rectangle 12"/>
            <p:cNvSpPr>
              <a:spLocks noChangeArrowheads="1"/>
            </p:cNvSpPr>
            <p:nvPr/>
          </p:nvSpPr>
          <p:spPr bwMode="auto">
            <a:xfrm>
              <a:off x="0" y="2324101"/>
              <a:ext cx="582613" cy="63341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3" name="Rectangle 13"/>
            <p:cNvSpPr>
              <a:spLocks noChangeArrowheads="1"/>
            </p:cNvSpPr>
            <p:nvPr/>
          </p:nvSpPr>
          <p:spPr bwMode="auto">
            <a:xfrm>
              <a:off x="1716088" y="2324101"/>
              <a:ext cx="574675" cy="63341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4" name="Rectangle 14"/>
            <p:cNvSpPr>
              <a:spLocks noChangeArrowheads="1"/>
            </p:cNvSpPr>
            <p:nvPr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5" name="Rectangle 15"/>
            <p:cNvSpPr>
              <a:spLocks noChangeArrowheads="1"/>
            </p:cNvSpPr>
            <p:nvPr/>
          </p:nvSpPr>
          <p:spPr bwMode="auto">
            <a:xfrm>
              <a:off x="1141413" y="2947988"/>
              <a:ext cx="584200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28" name="Rectangle 28"/>
            <p:cNvSpPr>
              <a:spLocks noChangeArrowheads="1"/>
            </p:cNvSpPr>
            <p:nvPr/>
          </p:nvSpPr>
          <p:spPr bwMode="auto">
            <a:xfrm>
              <a:off x="0" y="2590800"/>
              <a:ext cx="9144000" cy="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0539" y="309480"/>
            <a:ext cx="4571429" cy="128571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9217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73250"/>
            <a:ext cx="2895600" cy="32419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828800"/>
            <a:ext cx="8740775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67200"/>
            <a:ext cx="8740775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 b="1">
                <a:latin typeface="+mn-lt"/>
                <a:ea typeface="楷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79222" name="Text Box 22"/>
          <p:cNvSpPr txBox="1">
            <a:spLocks noChangeArrowheads="1"/>
          </p:cNvSpPr>
          <p:nvPr/>
        </p:nvSpPr>
        <p:spPr bwMode="auto">
          <a:xfrm>
            <a:off x="4600874" y="637309"/>
            <a:ext cx="4392609" cy="90338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tx1"/>
                </a:solidFill>
                <a:latin typeface="+mj-ea"/>
                <a:ea typeface="+mj-ea"/>
              </a:rPr>
              <a:t>计算机学院</a:t>
            </a:r>
            <a:endParaRPr lang="en-US" altLang="zh-CN" sz="2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School of Computer Science and Technology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4" name="Rectangle 16"/>
          <p:cNvSpPr txBox="1">
            <a:spLocks noChangeArrowheads="1"/>
          </p:cNvSpPr>
          <p:nvPr/>
        </p:nvSpPr>
        <p:spPr bwMode="auto">
          <a:xfrm>
            <a:off x="251400" y="5229250"/>
            <a:ext cx="2921965" cy="70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+mj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l"/>
            <a:fld id="{87D8CD90-EB6C-4EF8-843B-BC01DDFAB9E6}" type="datetime3">
              <a:rPr lang="zh-CN" altLang="en-US" sz="2000" b="1" smtClean="0">
                <a:solidFill>
                  <a:srgbClr val="5D5DC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pPr algn="l"/>
              <a:t>2018年6月28日星期四</a:t>
            </a:fld>
            <a:endParaRPr lang="en-US" altLang="zh-CN" sz="2000" b="1" dirty="0" smtClean="0">
              <a:solidFill>
                <a:srgbClr val="5D5DC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l"/>
            <a:fld id="{6439F639-8FB6-4CFA-9289-F7A8A19716DA}" type="datetime10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5D5DC0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pPr algn="l"/>
              <a:t>22:10</a:t>
            </a:fld>
            <a:endParaRPr lang="en-US" altLang="zh-CN" sz="2000" b="1" dirty="0">
              <a:solidFill>
                <a:srgbClr val="5D5DC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400" y="89034"/>
            <a:ext cx="1677745" cy="16864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18178" y="620610"/>
            <a:ext cx="2914088" cy="86541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2018178" y="690564"/>
            <a:ext cx="6874638" cy="845664"/>
            <a:chOff x="2089972" y="628999"/>
            <a:chExt cx="6874638" cy="907229"/>
          </a:xfrm>
        </p:grpSpPr>
        <p:cxnSp>
          <p:nvCxnSpPr>
            <p:cNvPr id="8" name="直接连接符 7"/>
            <p:cNvCxnSpPr/>
            <p:nvPr/>
          </p:nvCxnSpPr>
          <p:spPr bwMode="auto">
            <a:xfrm flipH="1">
              <a:off x="4948828" y="628999"/>
              <a:ext cx="576080" cy="907229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5524908" y="628999"/>
              <a:ext cx="3439702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 flipH="1">
              <a:off x="2089972" y="1536228"/>
              <a:ext cx="2858856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组合 1"/>
          <p:cNvGrpSpPr/>
          <p:nvPr/>
        </p:nvGrpSpPr>
        <p:grpSpPr>
          <a:xfrm>
            <a:off x="356172" y="5737225"/>
            <a:ext cx="8635428" cy="860426"/>
            <a:chOff x="356172" y="5737225"/>
            <a:chExt cx="8635428" cy="860426"/>
          </a:xfrm>
        </p:grpSpPr>
        <p:cxnSp>
          <p:nvCxnSpPr>
            <p:cNvPr id="6" name="直接连接符 5"/>
            <p:cNvCxnSpPr/>
            <p:nvPr/>
          </p:nvCxnSpPr>
          <p:spPr bwMode="auto">
            <a:xfrm flipH="1">
              <a:off x="356172" y="6597440"/>
              <a:ext cx="151221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5D5D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0" name="组合 39"/>
            <p:cNvGrpSpPr/>
            <p:nvPr/>
          </p:nvGrpSpPr>
          <p:grpSpPr>
            <a:xfrm>
              <a:off x="2616916" y="5912643"/>
              <a:ext cx="157163" cy="39688"/>
              <a:chOff x="6834188" y="5932488"/>
              <a:chExt cx="157163" cy="39688"/>
            </a:xfrm>
          </p:grpSpPr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 flipV="1">
                <a:off x="6897688" y="59324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 flipV="1">
                <a:off x="6834188" y="59324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 flipH="1" flipV="1">
                <a:off x="6865938" y="59324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Line 17"/>
              <p:cNvSpPr>
                <a:spLocks noChangeShapeType="1"/>
              </p:cNvSpPr>
              <p:nvPr/>
            </p:nvSpPr>
            <p:spPr bwMode="auto">
              <a:xfrm flipH="1" flipV="1">
                <a:off x="6943726" y="59324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2288304" y="6115843"/>
              <a:ext cx="157162" cy="39688"/>
              <a:chOff x="6505576" y="6135688"/>
              <a:chExt cx="157162" cy="39688"/>
            </a:xfrm>
          </p:grpSpPr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 flipV="1">
                <a:off x="6505576" y="61356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 flipH="1" flipV="1">
                <a:off x="6537326" y="61356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Line 18"/>
              <p:cNvSpPr>
                <a:spLocks noChangeShapeType="1"/>
              </p:cNvSpPr>
              <p:nvPr/>
            </p:nvSpPr>
            <p:spPr bwMode="auto">
              <a:xfrm flipH="1" flipV="1">
                <a:off x="6615113" y="61356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Line 19"/>
              <p:cNvSpPr>
                <a:spLocks noChangeShapeType="1"/>
              </p:cNvSpPr>
              <p:nvPr/>
            </p:nvSpPr>
            <p:spPr bwMode="auto">
              <a:xfrm flipV="1">
                <a:off x="6569076" y="61356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4" name="Line 25"/>
            <p:cNvSpPr>
              <a:spLocks noChangeShapeType="1"/>
            </p:cNvSpPr>
            <p:nvPr/>
          </p:nvSpPr>
          <p:spPr bwMode="auto">
            <a:xfrm>
              <a:off x="2023985" y="6597650"/>
              <a:ext cx="696761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819198" y="5737225"/>
              <a:ext cx="204788" cy="860426"/>
              <a:chOff x="7115176" y="5737225"/>
              <a:chExt cx="204788" cy="860426"/>
            </a:xfrm>
          </p:grpSpPr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 flipV="1">
                <a:off x="7210426" y="5894388"/>
                <a:ext cx="0" cy="15557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 flipV="1">
                <a:off x="7162801" y="6049963"/>
                <a:ext cx="0" cy="133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 flipV="1">
                <a:off x="7256463" y="5894388"/>
                <a:ext cx="0" cy="619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 flipV="1">
                <a:off x="7162801" y="6284913"/>
                <a:ext cx="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 flipV="1">
                <a:off x="7319963" y="5956300"/>
                <a:ext cx="0" cy="641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>
                <a:off x="7115176" y="62849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7115176" y="61833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7210426" y="5894388"/>
                <a:ext cx="460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Line 21"/>
              <p:cNvSpPr>
                <a:spLocks noChangeShapeType="1"/>
              </p:cNvSpPr>
              <p:nvPr/>
            </p:nvSpPr>
            <p:spPr bwMode="auto">
              <a:xfrm flipV="1">
                <a:off x="7115176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Line 22"/>
              <p:cNvSpPr>
                <a:spLocks noChangeShapeType="1"/>
              </p:cNvSpPr>
              <p:nvPr/>
            </p:nvSpPr>
            <p:spPr bwMode="auto">
              <a:xfrm flipV="1">
                <a:off x="7232651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Line 23"/>
              <p:cNvSpPr>
                <a:spLocks noChangeShapeType="1"/>
              </p:cNvSpPr>
              <p:nvPr/>
            </p:nvSpPr>
            <p:spPr bwMode="auto">
              <a:xfrm flipV="1">
                <a:off x="7232651" y="5737225"/>
                <a:ext cx="0" cy="15716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Line 26"/>
              <p:cNvSpPr>
                <a:spLocks noChangeShapeType="1"/>
              </p:cNvSpPr>
              <p:nvPr/>
            </p:nvSpPr>
            <p:spPr bwMode="auto">
              <a:xfrm>
                <a:off x="7162801" y="6049963"/>
                <a:ext cx="157163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Line 27"/>
              <p:cNvSpPr>
                <a:spLocks noChangeShapeType="1"/>
              </p:cNvSpPr>
              <p:nvPr/>
            </p:nvSpPr>
            <p:spPr bwMode="auto">
              <a:xfrm>
                <a:off x="7210426" y="5956300"/>
                <a:ext cx="1095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356172" y="6165380"/>
              <a:ext cx="1132962" cy="312738"/>
              <a:chOff x="356172" y="6165380"/>
              <a:chExt cx="1132962" cy="312738"/>
            </a:xfrm>
          </p:grpSpPr>
          <p:sp>
            <p:nvSpPr>
              <p:cNvPr id="33" name="Line 24"/>
              <p:cNvSpPr>
                <a:spLocks noChangeShapeType="1"/>
              </p:cNvSpPr>
              <p:nvPr/>
            </p:nvSpPr>
            <p:spPr bwMode="auto">
              <a:xfrm>
                <a:off x="622872" y="6165380"/>
                <a:ext cx="430213" cy="3048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Line 28"/>
              <p:cNvSpPr>
                <a:spLocks noChangeShapeType="1"/>
              </p:cNvSpPr>
              <p:nvPr/>
            </p:nvSpPr>
            <p:spPr bwMode="auto">
              <a:xfrm flipV="1">
                <a:off x="356172" y="6165380"/>
                <a:ext cx="26670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Line 29"/>
              <p:cNvSpPr>
                <a:spLocks noChangeShapeType="1"/>
              </p:cNvSpPr>
              <p:nvPr/>
            </p:nvSpPr>
            <p:spPr bwMode="auto">
              <a:xfrm flipV="1">
                <a:off x="924497" y="6181255"/>
                <a:ext cx="166688" cy="1968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Line 24"/>
              <p:cNvSpPr>
                <a:spLocks noChangeShapeType="1"/>
              </p:cNvSpPr>
              <p:nvPr/>
            </p:nvSpPr>
            <p:spPr bwMode="auto">
              <a:xfrm>
                <a:off x="1081328" y="6181255"/>
                <a:ext cx="407806" cy="28892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0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7325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6B0E992A-5E90-4928-A64E-61757EC4D66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7484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（字号28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0"/>
            <a:ext cx="8362950" cy="5760799"/>
          </a:xfrm>
        </p:spPr>
        <p:txBody>
          <a:bodyPr/>
          <a:lstStyle>
            <a:lvl1pPr marL="342900" indent="-342900">
              <a:defRPr/>
            </a:lvl1pPr>
            <a:lvl2pPr marL="628650" indent="-268288">
              <a:defRPr/>
            </a:lvl2pPr>
            <a:lvl3pPr marL="896938" indent="-268288">
              <a:defRPr sz="2400">
                <a:latin typeface="+mn-lt"/>
              </a:defRPr>
            </a:lvl3pPr>
            <a:lvl4pPr marL="1166813" indent="-269875">
              <a:defRPr sz="2400">
                <a:latin typeface="+mn-lt"/>
                <a:ea typeface="楷体" panose="02010609060101010101" pitchFamily="49" charset="-122"/>
              </a:defRPr>
            </a:lvl4pPr>
            <a:lvl5pPr marL="1435100" indent="-268288">
              <a:defRPr sz="2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82CAE75-1904-4060-93DB-CEC8B933B37A}" type="datetime1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6B0E992A-5E90-4928-A64E-61757EC4D66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0818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（字号2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0"/>
            <a:ext cx="8362950" cy="5760799"/>
          </a:xfrm>
        </p:spPr>
        <p:txBody>
          <a:bodyPr/>
          <a:lstStyle>
            <a:lvl1pPr marL="268288" indent="-268288">
              <a:defRPr sz="2400"/>
            </a:lvl1pPr>
            <a:lvl2pPr marL="536575" indent="-268288">
              <a:defRPr sz="2400"/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6F530F8-79FA-4C11-8FBC-A5683D67F0FB}" type="datetime1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6B0E992A-5E90-4928-A64E-61757EC4D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9974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990" y="116540"/>
            <a:ext cx="8229600" cy="4179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620610"/>
            <a:ext cx="4040188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044341"/>
            <a:ext cx="4040188" cy="5337069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620610"/>
            <a:ext cx="4041775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044342"/>
            <a:ext cx="4041775" cy="5337068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480C5F2-F2CB-449A-B90F-55F135DD5954}" type="datetime1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6B0E992A-5E90-4928-A64E-61757EC4D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283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6B0E992A-5E90-4928-A64E-61757EC4D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3162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566738"/>
            <a:chOff x="0" y="0"/>
            <a:chExt cx="9144000" cy="566738"/>
          </a:xfrm>
        </p:grpSpPr>
        <p:sp>
          <p:nvSpPr>
            <p:cNvPr id="1781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285750" cy="5461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377825" y="134938"/>
              <a:ext cx="8731250" cy="27463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374650" y="134938"/>
              <a:ext cx="138113" cy="141288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/>
          </p:nvSpPr>
          <p:spPr bwMode="auto">
            <a:xfrm>
              <a:off x="512763" y="0"/>
              <a:ext cx="139700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/>
          </p:nvSpPr>
          <p:spPr bwMode="auto">
            <a:xfrm>
              <a:off x="512763" y="134938"/>
              <a:ext cx="139700" cy="141288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239713" y="274638"/>
              <a:ext cx="136525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/>
          </p:nvSpPr>
          <p:spPr bwMode="auto">
            <a:xfrm>
              <a:off x="96838" y="136525"/>
              <a:ext cx="141288" cy="138113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374650" y="271463"/>
              <a:ext cx="138113" cy="138113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/>
          </p:nvSpPr>
          <p:spPr bwMode="auto">
            <a:xfrm>
              <a:off x="239713" y="409575"/>
              <a:ext cx="136525" cy="136525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/>
          </p:nvSpPr>
          <p:spPr bwMode="auto">
            <a:xfrm>
              <a:off x="0" y="520700"/>
              <a:ext cx="9144000" cy="46038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410"/>
            <a:ext cx="2895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90550" y="444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566739"/>
            <a:ext cx="8362950" cy="581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3777"/>
            <a:ext cx="2133600" cy="33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latin typeface="+mj-lt"/>
              </a:defRPr>
            </a:lvl1pPr>
          </a:lstStyle>
          <a:p>
            <a:fld id="{C80D6858-4C9D-4B91-98D5-879379EABD51}" type="datetime1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6B0E992A-5E90-4928-A64E-61757EC4D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93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68288" algn="l" rtl="0" eaLnBrk="1" fontAlgn="base" hangingPunct="1">
        <a:spcBef>
          <a:spcPts val="3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896938" indent="-268288" algn="l" rtl="0" eaLnBrk="1" fontAlgn="base" hangingPunct="1">
        <a:spcBef>
          <a:spcPts val="3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3pPr>
      <a:lvl4pPr marL="1166813" indent="-269875" algn="l" rtl="0" eaLnBrk="1" fontAlgn="base" hangingPunct="1">
        <a:spcBef>
          <a:spcPts val="3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4pPr>
      <a:lvl5pPr marL="1435100" indent="-268288" algn="l" rtl="0" eaLnBrk="1" fontAlgn="base" hangingPunct="1">
        <a:spcBef>
          <a:spcPts val="3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5pPr>
      <a:lvl6pPr marL="27876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11.png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hyperlink" Target="chap05.pptx#-1,81,5.4 &#22522;&#26412;&#23547;&#22336;&#26041;&#24335;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chap05.pptx#-1,61,5.3.3 &#25805;&#20316;&#30721;&#35774;&#35745;  2. &#21464;&#38271;&#25805;&#20316;&#30721;" TargetMode="External"/><Relationship Id="rId5" Type="http://schemas.openxmlformats.org/officeDocument/2006/relationships/hyperlink" Target="chap05.pptx#-1,53,5.3.3 &#25805;&#20316;&#30721;&#35774;&#35745;  2. &#21464;&#38271;&#25805;&#20316;&#30721;" TargetMode="External"/><Relationship Id="rId4" Type="http://schemas.openxmlformats.org/officeDocument/2006/relationships/hyperlink" Target="chap05.pptx#-1,83,5.4 &#22522;&#26412;&#23547;&#22336;&#26041;&#24335;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chap06.pptx#-1,53,6.2 &#30828;&#24067;&#32447;&#25511;&#21046;&#22120;&#35774;&#35745;" TargetMode="External"/><Relationship Id="rId3" Type="http://schemas.openxmlformats.org/officeDocument/2006/relationships/hyperlink" Target="chap06.pptx#-1,48,6.2 &#30828;&#24067;&#32447;&#25511;&#21046;&#22120;&#35774;&#35745;" TargetMode="External"/><Relationship Id="rId7" Type="http://schemas.openxmlformats.org/officeDocument/2006/relationships/hyperlink" Target="chap06.pptx#-1,31,6.1.3 &#24494;&#25805;&#20316;      &#20108;&#12289;&#24494;&#25805;&#20316;&#27969;&#31243;" TargetMode="External"/><Relationship Id="rId2" Type="http://schemas.openxmlformats.org/officeDocument/2006/relationships/hyperlink" Target="chap06.pptx#-1,7,6.1.1 CPU&#30340;&#21151;&#33021;&#19982;&#32467;&#26500;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chap06.pptx#-1,52,6.2 &#30828;&#24067;&#32447;&#25511;&#21046;&#22120;&#35774;&#35745;" TargetMode="External"/><Relationship Id="rId5" Type="http://schemas.openxmlformats.org/officeDocument/2006/relationships/hyperlink" Target="chap06.pptx#-1,29,6.1.3 &#24494;&#25805;&#20316;      &#20108;&#12289;&#24494;&#25805;&#20316;&#27969;&#31243;" TargetMode="External"/><Relationship Id="rId4" Type="http://schemas.openxmlformats.org/officeDocument/2006/relationships/hyperlink" Target="chap06.pptx#-1,49,6.2 &#30828;&#24067;&#32447;&#25511;&#21046;&#22120;&#35774;&#35745;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chap07_1.pptx#-1,90,&#27969;&#27700;&#32447;&#24037;&#20316;&#20030;&#20363;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chap08_2.pptx#-1,46,PowerPoint &#28436;&#31034;&#25991;&#31295;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3" y="2039813"/>
            <a:ext cx="8064896" cy="2209800"/>
          </a:xfrm>
        </p:spPr>
        <p:txBody>
          <a:bodyPr/>
          <a:lstStyle/>
          <a:p>
            <a:pPr lvl="0">
              <a:spcAft>
                <a:spcPts val="600"/>
              </a:spcAft>
            </a:pPr>
            <a:r>
              <a:rPr lang="zh-CN" altLang="en-US" sz="4800" dirty="0">
                <a:latin typeface="Times New Roman"/>
                <a:ea typeface="黑体" panose="02010609060101010101" pitchFamily="49" charset="-122"/>
                <a:cs typeface="+mn-cs"/>
              </a:rPr>
              <a:t>计算机</a:t>
            </a:r>
            <a:r>
              <a:rPr lang="zh-CN" altLang="en-US" sz="4800" dirty="0">
                <a:solidFill>
                  <a:srgbClr val="FFCC00"/>
                </a:solidFill>
                <a:latin typeface="Times New Roman"/>
                <a:ea typeface="黑体" panose="02010609060101010101" pitchFamily="49" charset="-122"/>
                <a:cs typeface="+mn-cs"/>
              </a:rPr>
              <a:t>组成</a:t>
            </a:r>
            <a:r>
              <a:rPr lang="zh-CN" altLang="en-US" sz="4800" dirty="0">
                <a:latin typeface="Times New Roman"/>
                <a:ea typeface="黑体" panose="02010609060101010101" pitchFamily="49" charset="-122"/>
                <a:cs typeface="+mn-cs"/>
              </a:rPr>
              <a:t>与</a:t>
            </a:r>
            <a:r>
              <a:rPr lang="zh-CN" altLang="en-US" sz="4800" dirty="0">
                <a:solidFill>
                  <a:srgbClr val="FFCC00"/>
                </a:solidFill>
                <a:latin typeface="Times New Roman"/>
                <a:ea typeface="黑体" panose="02010609060101010101" pitchFamily="49" charset="-122"/>
                <a:cs typeface="+mn-cs"/>
              </a:rPr>
              <a:t>体系结构</a:t>
            </a:r>
            <a:r>
              <a:rPr lang="en-US" altLang="zh-CN" sz="4800" dirty="0">
                <a:solidFill>
                  <a:srgbClr val="FFCC00"/>
                </a:solidFill>
                <a:latin typeface="Times New Roman"/>
                <a:ea typeface="黑体" panose="02010609060101010101" pitchFamily="49" charset="-122"/>
                <a:cs typeface="+mn-cs"/>
              </a:rPr>
              <a:t/>
            </a:r>
            <a:br>
              <a:rPr lang="en-US" altLang="zh-CN" sz="4800" dirty="0">
                <a:solidFill>
                  <a:srgbClr val="FFCC00"/>
                </a:solidFill>
                <a:latin typeface="Times New Roman"/>
                <a:ea typeface="黑体" panose="02010609060101010101" pitchFamily="49" charset="-122"/>
                <a:cs typeface="+mn-cs"/>
              </a:rPr>
            </a:br>
            <a:r>
              <a:rPr lang="zh-CN" altLang="en-US" sz="5400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复习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11960" y="4339208"/>
            <a:ext cx="3384376" cy="889992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AC5A9C-2A96-4291-AA67-C1ED6C859C7A}" type="datetime6">
              <a:rPr lang="zh-CN" altLang="en-US" sz="4800" b="0" kern="12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2018年6月</a:t>
            </a:fld>
            <a:endParaRPr lang="zh-CN" altLang="en-US" dirty="0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081588"/>
            <a:ext cx="1752600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0329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720740" y="2980900"/>
            <a:ext cx="1042948" cy="384879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 存储系统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E992A-5E90-4928-A64E-61757EC4D668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85192" y="548680"/>
            <a:ext cx="8507288" cy="5760640"/>
          </a:xfrm>
        </p:spPr>
        <p:txBody>
          <a:bodyPr/>
          <a:lstStyle/>
          <a:p>
            <a:r>
              <a:rPr lang="zh-CN" altLang="en-US" sz="2400" dirty="0" smtClean="0"/>
              <a:t>半导体存储器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RAM</a:t>
            </a:r>
            <a:r>
              <a:rPr lang="en-US" altLang="zh-CN" sz="2400" dirty="0">
                <a:latin typeface="+mn-ea"/>
              </a:rPr>
              <a:t>(</a:t>
            </a:r>
            <a:r>
              <a:rPr lang="en-US" altLang="zh-CN" sz="2400" dirty="0"/>
              <a:t>SRAM</a:t>
            </a:r>
            <a:r>
              <a:rPr lang="zh-CN" altLang="en-US" sz="2400" dirty="0"/>
              <a:t>、</a:t>
            </a:r>
            <a:r>
              <a:rPr lang="en-US" altLang="zh-CN" sz="2400" dirty="0" smtClean="0"/>
              <a:t>DRAM</a:t>
            </a:r>
            <a:r>
              <a:rPr lang="en-US" altLang="zh-CN" sz="2400" dirty="0" smtClean="0">
                <a:latin typeface="+mn-ea"/>
              </a:rPr>
              <a:t>)</a:t>
            </a:r>
            <a:br>
              <a:rPr lang="en-US" altLang="zh-CN" sz="2400" dirty="0" smtClean="0">
                <a:latin typeface="+mn-ea"/>
              </a:rPr>
            </a:br>
            <a:r>
              <a:rPr lang="en-US" altLang="zh-CN" sz="2400" dirty="0" smtClean="0"/>
              <a:t>8088</a:t>
            </a:r>
            <a:r>
              <a:rPr lang="zh-CN" altLang="en-US" sz="2400" dirty="0"/>
              <a:t>，</a:t>
            </a:r>
            <a:r>
              <a:rPr lang="en-US" altLang="zh-CN" sz="2400" dirty="0"/>
              <a:t>8086</a:t>
            </a:r>
            <a:r>
              <a:rPr lang="zh-CN" altLang="en-US" sz="2400" dirty="0"/>
              <a:t>，</a:t>
            </a:r>
            <a:r>
              <a:rPr lang="en-US" altLang="zh-CN" sz="2400" dirty="0"/>
              <a:t>80386/80486</a:t>
            </a:r>
            <a:r>
              <a:rPr lang="zh-CN" altLang="en-US" sz="2400" dirty="0"/>
              <a:t>，</a:t>
            </a:r>
            <a:r>
              <a:rPr lang="en-US" altLang="zh-CN" sz="2400" dirty="0" smtClean="0"/>
              <a:t>Pentium</a:t>
            </a:r>
            <a:r>
              <a:rPr lang="zh-CN" altLang="en-US" sz="2400" dirty="0" smtClean="0"/>
              <a:t>的内存结构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ROM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en-US" altLang="zh-CN" sz="2400" dirty="0" smtClean="0"/>
              <a:t>EPROM ; EEPROM , </a:t>
            </a:r>
            <a:r>
              <a:rPr lang="zh-CN" altLang="en-US" sz="2400" dirty="0" smtClean="0"/>
              <a:t>也叫 </a:t>
            </a:r>
            <a:r>
              <a:rPr lang="en-US" altLang="zh-CN" sz="2400" dirty="0" smtClean="0"/>
              <a:t>E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PROM</a:t>
            </a:r>
            <a:r>
              <a:rPr lang="en-US" altLang="zh-CN" sz="2400" dirty="0">
                <a:latin typeface="+mn-ea"/>
              </a:rPr>
              <a:t>)</a:t>
            </a:r>
            <a:endParaRPr lang="zh-CN" altLang="en-US" sz="2400" dirty="0"/>
          </a:p>
          <a:p>
            <a:pPr lvl="1"/>
            <a:r>
              <a:rPr lang="zh-CN" altLang="en-US" sz="2400" dirty="0" smtClean="0"/>
              <a:t>多</a:t>
            </a:r>
            <a:r>
              <a:rPr lang="zh-CN" altLang="en-US" sz="2400" dirty="0"/>
              <a:t>体交叉</a:t>
            </a:r>
            <a:r>
              <a:rPr lang="zh-CN" altLang="en-US" sz="2400" dirty="0" smtClean="0"/>
              <a:t>存储器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相</a:t>
            </a:r>
            <a:r>
              <a:rPr lang="zh-CN" altLang="en-US" sz="2400" dirty="0"/>
              <a:t>联</a:t>
            </a:r>
            <a:r>
              <a:rPr lang="zh-CN" altLang="en-US" sz="2400" dirty="0" smtClean="0"/>
              <a:t>存储器</a:t>
            </a:r>
            <a:endParaRPr lang="en-US" altLang="zh-CN" sz="2400" dirty="0" smtClean="0"/>
          </a:p>
          <a:p>
            <a:r>
              <a:rPr lang="en-US" altLang="zh-CN" sz="2400" dirty="0" smtClean="0"/>
              <a:t>Cache</a:t>
            </a:r>
          </a:p>
          <a:p>
            <a:r>
              <a:rPr lang="zh-CN" altLang="en-US" sz="2400" dirty="0" smtClean="0"/>
              <a:t>虚拟存储器</a:t>
            </a:r>
            <a:endParaRPr lang="en-US" altLang="zh-CN" sz="2400" dirty="0" smtClean="0"/>
          </a:p>
          <a:p>
            <a:pPr lvl="2">
              <a:spcBef>
                <a:spcPts val="200"/>
              </a:spcBef>
            </a:pPr>
            <a:r>
              <a:rPr lang="zh-CN" altLang="en-US" dirty="0">
                <a:solidFill>
                  <a:srgbClr val="D60093"/>
                </a:solidFill>
              </a:rPr>
              <a:t>段式</a:t>
            </a:r>
            <a:endParaRPr lang="en-US" altLang="zh-CN" dirty="0">
              <a:solidFill>
                <a:srgbClr val="D60093"/>
              </a:solidFill>
            </a:endParaRPr>
          </a:p>
          <a:p>
            <a:pPr lvl="2">
              <a:spcBef>
                <a:spcPts val="200"/>
              </a:spcBef>
            </a:pPr>
            <a:r>
              <a:rPr lang="zh-CN" altLang="en-US" dirty="0">
                <a:solidFill>
                  <a:srgbClr val="D60093"/>
                </a:solidFill>
              </a:rPr>
              <a:t>页式</a:t>
            </a:r>
            <a:endParaRPr lang="en-US" altLang="zh-CN" dirty="0">
              <a:solidFill>
                <a:srgbClr val="D60093"/>
              </a:solidFill>
            </a:endParaRPr>
          </a:p>
          <a:p>
            <a:pPr lvl="3">
              <a:spcBef>
                <a:spcPts val="200"/>
              </a:spcBef>
            </a:pPr>
            <a:r>
              <a:rPr lang="zh-CN" altLang="en-US" dirty="0"/>
              <a:t>页表：位于主存</a:t>
            </a:r>
            <a:endParaRPr lang="en-US" altLang="zh-CN" dirty="0"/>
          </a:p>
          <a:p>
            <a:pPr lvl="3">
              <a:spcBef>
                <a:spcPts val="200"/>
              </a:spcBef>
            </a:pPr>
            <a:r>
              <a:rPr lang="zh-CN" altLang="en-US" dirty="0"/>
              <a:t>快表（</a:t>
            </a:r>
            <a:r>
              <a:rPr lang="en-US" altLang="zh-CN" dirty="0"/>
              <a:t>TLB</a:t>
            </a:r>
            <a:r>
              <a:rPr lang="zh-CN" altLang="en-US" dirty="0"/>
              <a:t>）：位于</a:t>
            </a:r>
            <a:r>
              <a:rPr lang="en-US" altLang="zh-CN" dirty="0"/>
              <a:t>CPU</a:t>
            </a:r>
            <a:r>
              <a:rPr lang="zh-CN" altLang="en-US" dirty="0"/>
              <a:t>内部</a:t>
            </a:r>
            <a:endParaRPr lang="en-US" altLang="zh-CN" dirty="0"/>
          </a:p>
          <a:p>
            <a:pPr lvl="2">
              <a:spcBef>
                <a:spcPts val="200"/>
              </a:spcBef>
            </a:pPr>
            <a:r>
              <a:rPr lang="zh-CN" altLang="en-US" dirty="0">
                <a:solidFill>
                  <a:srgbClr val="D60093"/>
                </a:solidFill>
              </a:rPr>
              <a:t>段页式</a:t>
            </a:r>
            <a:endParaRPr lang="en-US" altLang="zh-CN" dirty="0">
              <a:solidFill>
                <a:srgbClr val="D60093"/>
              </a:solidFill>
            </a:endParaRPr>
          </a:p>
          <a:p>
            <a:r>
              <a:rPr lang="zh-CN" altLang="en-US" sz="2400" dirty="0" smtClean="0"/>
              <a:t>磁盘存储器：</a:t>
            </a:r>
            <a:r>
              <a:rPr lang="zh-CN" altLang="en-US" sz="2400" dirty="0" smtClean="0">
                <a:hlinkClick r:id="rId3" action="ppaction://hlinksldjump"/>
              </a:rPr>
              <a:t>寻道时间，等待时间，数据传输时间</a:t>
            </a:r>
            <a:r>
              <a:rPr lang="zh-CN" altLang="en-US" sz="2400" dirty="0" smtClean="0"/>
              <a:t>，转速。</a:t>
            </a:r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4063042" y="2259863"/>
            <a:ext cx="4973454" cy="3473471"/>
            <a:chOff x="4063042" y="548680"/>
            <a:chExt cx="4973454" cy="3473471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4063042" y="560719"/>
              <a:ext cx="4908430" cy="3390181"/>
            </a:xfrm>
            <a:custGeom>
              <a:avLst/>
              <a:gdLst>
                <a:gd name="connsiteX0" fmla="*/ 0 w 4908430"/>
                <a:gd name="connsiteY0" fmla="*/ 0 h 3390181"/>
                <a:gd name="connsiteX1" fmla="*/ 4908430 w 4908430"/>
                <a:gd name="connsiteY1" fmla="*/ 0 h 3390181"/>
                <a:gd name="connsiteX2" fmla="*/ 4908430 w 4908430"/>
                <a:gd name="connsiteY2" fmla="*/ 3390181 h 3390181"/>
                <a:gd name="connsiteX3" fmla="*/ 1751162 w 4908430"/>
                <a:gd name="connsiteY3" fmla="*/ 3390181 h 3390181"/>
                <a:gd name="connsiteX4" fmla="*/ 1751162 w 4908430"/>
                <a:gd name="connsiteY4" fmla="*/ 2182483 h 3390181"/>
                <a:gd name="connsiteX5" fmla="*/ 8626 w 4908430"/>
                <a:gd name="connsiteY5" fmla="*/ 2182483 h 3390181"/>
                <a:gd name="connsiteX6" fmla="*/ 0 w 4908430"/>
                <a:gd name="connsiteY6" fmla="*/ 0 h 339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08430" h="3390181">
                  <a:moveTo>
                    <a:pt x="0" y="0"/>
                  </a:moveTo>
                  <a:lnTo>
                    <a:pt x="4908430" y="0"/>
                  </a:lnTo>
                  <a:lnTo>
                    <a:pt x="4908430" y="3390181"/>
                  </a:lnTo>
                  <a:lnTo>
                    <a:pt x="1751162" y="3390181"/>
                  </a:lnTo>
                  <a:lnTo>
                    <a:pt x="1751162" y="2182483"/>
                  </a:lnTo>
                  <a:lnTo>
                    <a:pt x="8626" y="2182483"/>
                  </a:lnTo>
                  <a:cubicBezTo>
                    <a:pt x="5751" y="1454989"/>
                    <a:pt x="2875" y="727494"/>
                    <a:pt x="0" y="0"/>
                  </a:cubicBezTo>
                  <a:close/>
                </a:path>
              </a:pathLst>
            </a:custGeom>
            <a:solidFill>
              <a:srgbClr val="FFFFCC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内容占位符 5"/>
            <p:cNvSpPr txBox="1">
              <a:spLocks/>
            </p:cNvSpPr>
            <p:nvPr/>
          </p:nvSpPr>
          <p:spPr bwMode="auto">
            <a:xfrm>
              <a:off x="4129608" y="548680"/>
              <a:ext cx="4906888" cy="2177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28650" indent="-268288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rgbClr val="006600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96938" indent="-268288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itchFamily="2" charset="2"/>
                <a:buChar char="p"/>
                <a:defRPr sz="2400" b="1">
                  <a:solidFill>
                    <a:schemeClr val="tx1"/>
                  </a:solidFill>
                  <a:latin typeface="+mn-lt"/>
                  <a:ea typeface="楷体" panose="02010609060101010101" pitchFamily="49" charset="-122"/>
                </a:defRPr>
              </a:lvl3pPr>
              <a:lvl4pPr marL="1166813" indent="-269875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itchFamily="2" charset="2"/>
                <a:buChar char="u"/>
                <a:defRPr sz="2400" b="1">
                  <a:solidFill>
                    <a:schemeClr val="tx1"/>
                  </a:solidFill>
                  <a:latin typeface="+mn-lt"/>
                  <a:ea typeface="楷体" panose="02010609060101010101" pitchFamily="49" charset="-122"/>
                </a:defRPr>
              </a:lvl4pPr>
              <a:lvl5pPr marL="1435100" indent="-268288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rgbClr val="0066FF"/>
                </a:buClr>
                <a:buSzPct val="75000"/>
                <a:buFont typeface="Wingdings" pitchFamily="2" charset="2"/>
                <a:buChar char="ü"/>
                <a:defRPr sz="2400" b="1">
                  <a:solidFill>
                    <a:schemeClr val="tx1"/>
                  </a:solidFill>
                  <a:latin typeface="+mn-lt"/>
                  <a:ea typeface="楷体" panose="02010609060101010101" pitchFamily="49" charset="-122"/>
                </a:defRPr>
              </a:lvl5pPr>
              <a:lvl6pPr marL="2787650" indent="-27146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75000"/>
                <a:buFont typeface="Wingdings" pitchFamily="2" charset="2"/>
                <a:buChar char="ü"/>
                <a:defRPr sz="2400" b="1">
                  <a:solidFill>
                    <a:schemeClr val="tx1"/>
                  </a:solidFill>
                  <a:latin typeface="+mn-lt"/>
                  <a:ea typeface="楷体_GB2312" pitchFamily="49" charset="-122"/>
                </a:defRPr>
              </a:lvl6pPr>
              <a:lvl7pPr marL="3244850" indent="-27146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75000"/>
                <a:buFont typeface="Wingdings" pitchFamily="2" charset="2"/>
                <a:buChar char="ü"/>
                <a:defRPr sz="2400" b="1">
                  <a:solidFill>
                    <a:schemeClr val="tx1"/>
                  </a:solidFill>
                  <a:latin typeface="+mn-lt"/>
                  <a:ea typeface="楷体_GB2312" pitchFamily="49" charset="-122"/>
                </a:defRPr>
              </a:lvl7pPr>
              <a:lvl8pPr marL="3702050" indent="-27146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75000"/>
                <a:buFont typeface="Wingdings" pitchFamily="2" charset="2"/>
                <a:buChar char="ü"/>
                <a:defRPr sz="2400" b="1">
                  <a:solidFill>
                    <a:schemeClr val="tx1"/>
                  </a:solidFill>
                  <a:latin typeface="+mn-lt"/>
                  <a:ea typeface="楷体_GB2312" pitchFamily="49" charset="-122"/>
                </a:defRPr>
              </a:lvl8pPr>
              <a:lvl9pPr marL="4159250" indent="-27146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75000"/>
                <a:buFont typeface="Wingdings" pitchFamily="2" charset="2"/>
                <a:buChar char="ü"/>
                <a:defRPr sz="2400" b="1">
                  <a:solidFill>
                    <a:schemeClr val="tx1"/>
                  </a:solidFill>
                  <a:latin typeface="+mn-lt"/>
                  <a:ea typeface="楷体_GB2312" pitchFamily="49" charset="-122"/>
                </a:defRPr>
              </a:lvl9pPr>
            </a:lstStyle>
            <a:p>
              <a:r>
                <a:rPr lang="zh-CN" altLang="en-US" sz="2400" kern="0" dirty="0" smtClean="0"/>
                <a:t>地址映射方式</a:t>
              </a:r>
              <a:endParaRPr lang="en-US" altLang="zh-CN" sz="2400" kern="0" dirty="0" smtClean="0"/>
            </a:p>
            <a:p>
              <a:pPr lvl="1"/>
              <a:r>
                <a:rPr lang="zh-CN" altLang="en-US" sz="2400" kern="0" dirty="0" smtClean="0"/>
                <a:t>直接映射</a:t>
              </a:r>
              <a:endParaRPr lang="en-US" altLang="zh-CN" sz="2400" kern="0" dirty="0" smtClean="0"/>
            </a:p>
            <a:p>
              <a:pPr lvl="1"/>
              <a:r>
                <a:rPr lang="zh-CN" altLang="en-US" sz="2400" kern="0" dirty="0"/>
                <a:t>全相</a:t>
              </a:r>
              <a:r>
                <a:rPr lang="zh-CN" altLang="en-US" sz="2400" kern="0" dirty="0" smtClean="0"/>
                <a:t>联、</a:t>
              </a:r>
              <a:r>
                <a:rPr lang="zh-CN" altLang="en-US" sz="2400" kern="0" dirty="0" smtClean="0">
                  <a:hlinkClick r:id="rId4" action="ppaction://hlinksldjump"/>
                </a:rPr>
                <a:t>组相联</a:t>
              </a:r>
              <a:r>
                <a:rPr lang="zh-CN" altLang="en-US" sz="2400" kern="0" dirty="0" smtClean="0"/>
                <a:t>：相联目录表</a:t>
              </a:r>
              <a:endParaRPr lang="en-US" altLang="zh-CN" sz="2400" kern="0" dirty="0" smtClean="0"/>
            </a:p>
            <a:p>
              <a:endParaRPr lang="en-US" altLang="zh-CN" sz="2400" kern="0" dirty="0" smtClean="0"/>
            </a:p>
            <a:p>
              <a:r>
                <a:rPr lang="zh-CN" altLang="en-US" sz="2400" kern="0" dirty="0" smtClean="0"/>
                <a:t>替换算法</a:t>
              </a:r>
              <a:endParaRPr lang="zh-CN" altLang="en-US" sz="2400" kern="0" dirty="0"/>
            </a:p>
          </p:txBody>
        </p:sp>
        <p:sp>
          <p:nvSpPr>
            <p:cNvPr id="10" name="内容占位符 5"/>
            <p:cNvSpPr txBox="1">
              <a:spLocks/>
            </p:cNvSpPr>
            <p:nvPr/>
          </p:nvSpPr>
          <p:spPr bwMode="auto">
            <a:xfrm>
              <a:off x="6038038" y="1844824"/>
              <a:ext cx="2808312" cy="2177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28650" indent="-268288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rgbClr val="006600"/>
                </a:buClr>
                <a:buSzPct val="75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96938" indent="-268288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itchFamily="2" charset="2"/>
                <a:buChar char="p"/>
                <a:defRPr sz="2400" b="1">
                  <a:solidFill>
                    <a:schemeClr val="tx1"/>
                  </a:solidFill>
                  <a:latin typeface="+mn-lt"/>
                  <a:ea typeface="楷体" panose="02010609060101010101" pitchFamily="49" charset="-122"/>
                </a:defRPr>
              </a:lvl3pPr>
              <a:lvl4pPr marL="1166813" indent="-269875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Wingdings" pitchFamily="2" charset="2"/>
                <a:buChar char="u"/>
                <a:defRPr sz="2400" b="1">
                  <a:solidFill>
                    <a:schemeClr val="tx1"/>
                  </a:solidFill>
                  <a:latin typeface="+mn-lt"/>
                  <a:ea typeface="楷体" panose="02010609060101010101" pitchFamily="49" charset="-122"/>
                </a:defRPr>
              </a:lvl4pPr>
              <a:lvl5pPr marL="1435100" indent="-268288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rgbClr val="0066FF"/>
                </a:buClr>
                <a:buSzPct val="75000"/>
                <a:buFont typeface="Wingdings" pitchFamily="2" charset="2"/>
                <a:buChar char="ü"/>
                <a:defRPr sz="2400" b="1">
                  <a:solidFill>
                    <a:schemeClr val="tx1"/>
                  </a:solidFill>
                  <a:latin typeface="+mn-lt"/>
                  <a:ea typeface="楷体" panose="02010609060101010101" pitchFamily="49" charset="-122"/>
                </a:defRPr>
              </a:lvl5pPr>
              <a:lvl6pPr marL="2787650" indent="-27146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75000"/>
                <a:buFont typeface="Wingdings" pitchFamily="2" charset="2"/>
                <a:buChar char="ü"/>
                <a:defRPr sz="2400" b="1">
                  <a:solidFill>
                    <a:schemeClr val="tx1"/>
                  </a:solidFill>
                  <a:latin typeface="+mn-lt"/>
                  <a:ea typeface="楷体_GB2312" pitchFamily="49" charset="-122"/>
                </a:defRPr>
              </a:lvl6pPr>
              <a:lvl7pPr marL="3244850" indent="-27146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75000"/>
                <a:buFont typeface="Wingdings" pitchFamily="2" charset="2"/>
                <a:buChar char="ü"/>
                <a:defRPr sz="2400" b="1">
                  <a:solidFill>
                    <a:schemeClr val="tx1"/>
                  </a:solidFill>
                  <a:latin typeface="+mn-lt"/>
                  <a:ea typeface="楷体_GB2312" pitchFamily="49" charset="-122"/>
                </a:defRPr>
              </a:lvl7pPr>
              <a:lvl8pPr marL="3702050" indent="-27146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75000"/>
                <a:buFont typeface="Wingdings" pitchFamily="2" charset="2"/>
                <a:buChar char="ü"/>
                <a:defRPr sz="2400" b="1">
                  <a:solidFill>
                    <a:schemeClr val="tx1"/>
                  </a:solidFill>
                  <a:latin typeface="+mn-lt"/>
                  <a:ea typeface="楷体_GB2312" pitchFamily="49" charset="-122"/>
                </a:defRPr>
              </a:lvl8pPr>
              <a:lvl9pPr marL="4159250" indent="-27146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75000"/>
                <a:buFont typeface="Wingdings" pitchFamily="2" charset="2"/>
                <a:buChar char="ü"/>
                <a:defRPr sz="2400" b="1">
                  <a:solidFill>
                    <a:schemeClr val="tx1"/>
                  </a:solidFill>
                  <a:latin typeface="+mn-lt"/>
                  <a:ea typeface="楷体_GB2312" pitchFamily="49" charset="-122"/>
                </a:defRPr>
              </a:lvl9pPr>
            </a:lstStyle>
            <a:p>
              <a:pPr marL="0" indent="0">
                <a:buNone/>
              </a:pPr>
              <a:r>
                <a:rPr lang="zh-CN" altLang="en-US" sz="2400" kern="0" dirty="0" smtClean="0"/>
                <a:t>随机</a:t>
              </a:r>
              <a:r>
                <a:rPr lang="en-US" altLang="zh-CN" sz="2400" kern="0" dirty="0" smtClean="0"/>
                <a:t>RAND</a:t>
              </a:r>
            </a:p>
            <a:p>
              <a:pPr marL="0" indent="0">
                <a:buNone/>
              </a:pPr>
              <a:r>
                <a:rPr lang="zh-CN" altLang="en-US" sz="2400" kern="0" dirty="0" smtClean="0"/>
                <a:t>先进先出</a:t>
              </a:r>
              <a:r>
                <a:rPr lang="en-US" altLang="zh-CN" sz="2400" kern="0" dirty="0" smtClean="0"/>
                <a:t>FIFO</a:t>
              </a:r>
            </a:p>
            <a:p>
              <a:pPr marL="0" indent="0">
                <a:buNone/>
              </a:pPr>
              <a:r>
                <a:rPr lang="zh-CN" altLang="en-US" sz="2400" kern="0" dirty="0"/>
                <a:t>最不</a:t>
              </a:r>
              <a:r>
                <a:rPr lang="zh-CN" altLang="en-US" sz="2400" kern="0" dirty="0" smtClean="0"/>
                <a:t>经常使用</a:t>
              </a:r>
              <a:r>
                <a:rPr lang="en-US" altLang="zh-CN" sz="2400" kern="0" dirty="0" smtClean="0"/>
                <a:t>LFU</a:t>
              </a:r>
            </a:p>
            <a:p>
              <a:pPr marL="0" indent="0">
                <a:buNone/>
              </a:pPr>
              <a:r>
                <a:rPr lang="zh-CN" altLang="en-US" sz="2400" kern="0" dirty="0" smtClean="0"/>
                <a:t>近期最少使用</a:t>
              </a:r>
              <a:r>
                <a:rPr lang="en-US" altLang="zh-CN" sz="2400" kern="0" dirty="0" smtClean="0"/>
                <a:t>LRU</a:t>
              </a:r>
            </a:p>
            <a:p>
              <a:pPr marL="0" indent="0">
                <a:buNone/>
              </a:pPr>
              <a:r>
                <a:rPr lang="zh-CN" altLang="en-US" sz="2400" kern="0" dirty="0" smtClean="0"/>
                <a:t>最佳</a:t>
              </a:r>
              <a:r>
                <a:rPr lang="en-US" altLang="zh-CN" sz="2400" kern="0" dirty="0" smtClean="0"/>
                <a:t>OPT</a:t>
              </a:r>
              <a:endParaRPr lang="zh-CN" altLang="en-US" sz="2400" kern="0" dirty="0"/>
            </a:p>
          </p:txBody>
        </p:sp>
        <p:sp>
          <p:nvSpPr>
            <p:cNvPr id="11" name="左大括号 10"/>
            <p:cNvSpPr/>
            <p:nvPr/>
          </p:nvSpPr>
          <p:spPr bwMode="auto">
            <a:xfrm>
              <a:off x="5850892" y="1916832"/>
              <a:ext cx="273864" cy="1939176"/>
            </a:xfrm>
            <a:prstGeom prst="leftBrace">
              <a:avLst>
                <a:gd name="adj1" fmla="val 38283"/>
                <a:gd name="adj2" fmla="val 2734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 bwMode="auto">
          <a:xfrm>
            <a:off x="1763688" y="3168046"/>
            <a:ext cx="229935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3" name="动作按钮: 信息 12">
            <a:hlinkClick r:id="rId5" action="ppaction://hlinksldjump" highlightClick="1"/>
          </p:cNvPr>
          <p:cNvSpPr/>
          <p:nvPr/>
        </p:nvSpPr>
        <p:spPr bwMode="auto">
          <a:xfrm>
            <a:off x="3489699" y="2714433"/>
            <a:ext cx="360040" cy="360040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20740" y="5952516"/>
            <a:ext cx="7101624" cy="642308"/>
            <a:chOff x="720740" y="5969934"/>
            <a:chExt cx="7101624" cy="642308"/>
          </a:xfrm>
        </p:grpSpPr>
        <p:sp>
          <p:nvSpPr>
            <p:cNvPr id="14" name="矩形 13"/>
            <p:cNvSpPr/>
            <p:nvPr/>
          </p:nvSpPr>
          <p:spPr>
            <a:xfrm>
              <a:off x="720740" y="6150577"/>
              <a:ext cx="71016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kern="0" dirty="0" smtClean="0">
                  <a:solidFill>
                    <a:srgbClr val="000000"/>
                  </a:solidFill>
                </a:rPr>
                <a:t>例：</a:t>
              </a:r>
              <a:r>
                <a:rPr lang="en-US" altLang="zh-CN" sz="2400" b="1" kern="0" dirty="0" smtClean="0">
                  <a:solidFill>
                    <a:srgbClr val="000000"/>
                  </a:solidFill>
                </a:rPr>
                <a:t>5400rpm</a:t>
              </a:r>
              <a:r>
                <a:rPr lang="zh-CN" altLang="en-US" sz="2400" b="1" kern="0" dirty="0" smtClean="0">
                  <a:solidFill>
                    <a:srgbClr val="000000"/>
                  </a:solidFill>
                </a:rPr>
                <a:t>，平均等待时间＝</a:t>
              </a:r>
              <a:r>
                <a:rPr lang="en-US" altLang="zh-CN" sz="2400" b="1" kern="0" dirty="0" smtClean="0">
                  <a:solidFill>
                    <a:srgbClr val="000000"/>
                  </a:solidFill>
                </a:rPr>
                <a:t>(60s/5400)/2</a:t>
              </a:r>
              <a:r>
                <a:rPr lang="zh-CN" altLang="en-US" sz="2400" b="1" kern="0" dirty="0" smtClean="0">
                  <a:solidFill>
                    <a:srgbClr val="000000"/>
                  </a:solidFill>
                </a:rPr>
                <a:t>＝</a:t>
              </a:r>
              <a:r>
                <a:rPr lang="en-US" altLang="zh-CN" sz="2400" b="1" kern="0" dirty="0" smtClean="0">
                  <a:solidFill>
                    <a:srgbClr val="000000"/>
                  </a:solidFill>
                </a:rPr>
                <a:t>5.5ms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067846" y="5969934"/>
              <a:ext cx="3048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kern="0" dirty="0" smtClean="0">
                  <a:solidFill>
                    <a:srgbClr val="000000"/>
                  </a:solidFill>
                </a:rPr>
                <a:t>·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516600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 存储系统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E992A-5E90-4928-A64E-61757EC4D668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23528" y="873561"/>
            <a:ext cx="8820472" cy="3601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4pPr>
            <a:lvl5pPr marL="2330450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Cache-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主存系统的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平均访问周期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T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：</a:t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</a:b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T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＝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H×T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＋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－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H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×T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M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</a:b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T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＝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H×T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＋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－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H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×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T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B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＋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T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＝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T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＋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－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H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×T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B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Cache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的访问周期为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T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，主存的访问周期为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T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M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,</a:t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</a:b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数据块装入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Cache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的时间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(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包括替换开销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)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为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T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B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,</a:t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</a:b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Cache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的命中率为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H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当命中率很高时，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Cache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系统的平均访问周期就接近于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Cache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的访问周期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T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。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3686" y="1303495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①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6522" y="1728873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②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95536" y="4500155"/>
            <a:ext cx="3837434" cy="1853920"/>
            <a:chOff x="395536" y="4797152"/>
            <a:chExt cx="3837434" cy="1853920"/>
          </a:xfrm>
        </p:grpSpPr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524075" y="4942036"/>
              <a:ext cx="755500" cy="1511300"/>
            </a:xfrm>
            <a:prstGeom prst="rect">
              <a:avLst/>
            </a:prstGeom>
            <a:solidFill>
              <a:srgbClr val="FFCCFF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CPU</a:t>
              </a:r>
            </a:p>
          </p:txBody>
        </p:sp>
        <p:sp>
          <p:nvSpPr>
            <p:cNvPr id="31" name="Rectangle 7"/>
            <p:cNvSpPr>
              <a:spLocks noChangeArrowheads="1"/>
            </p:cNvSpPr>
            <p:nvPr/>
          </p:nvSpPr>
          <p:spPr bwMode="auto">
            <a:xfrm>
              <a:off x="3368874" y="4942036"/>
              <a:ext cx="720577" cy="1511300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主存</a:t>
              </a:r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1855838" y="5013473"/>
              <a:ext cx="935037" cy="720725"/>
            </a:xfrm>
            <a:prstGeom prst="rect">
              <a:avLst/>
            </a:prstGeom>
            <a:solidFill>
              <a:srgbClr val="C1FFC1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Cache</a:t>
              </a:r>
            </a:p>
          </p:txBody>
        </p:sp>
        <p:sp>
          <p:nvSpPr>
            <p:cNvPr id="33" name="AutoShape 9"/>
            <p:cNvSpPr>
              <a:spLocks noChangeArrowheads="1"/>
            </p:cNvSpPr>
            <p:nvPr/>
          </p:nvSpPr>
          <p:spPr bwMode="auto">
            <a:xfrm>
              <a:off x="1279575" y="5229373"/>
              <a:ext cx="576263" cy="287338"/>
            </a:xfrm>
            <a:prstGeom prst="leftRightArrow">
              <a:avLst>
                <a:gd name="adj1" fmla="val 50000"/>
                <a:gd name="adj2" fmla="val 40110"/>
              </a:avLst>
            </a:prstGeom>
            <a:solidFill>
              <a:srgbClr val="66FF33"/>
            </a:solidFill>
            <a:ln w="28575" algn="ctr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AutoShape 10"/>
            <p:cNvSpPr>
              <a:spLocks noChangeArrowheads="1"/>
            </p:cNvSpPr>
            <p:nvPr/>
          </p:nvSpPr>
          <p:spPr bwMode="auto">
            <a:xfrm>
              <a:off x="2792810" y="5229373"/>
              <a:ext cx="576263" cy="287338"/>
            </a:xfrm>
            <a:prstGeom prst="leftRightArrow">
              <a:avLst>
                <a:gd name="adj1" fmla="val 50000"/>
                <a:gd name="adj2" fmla="val 40110"/>
              </a:avLst>
            </a:prstGeom>
            <a:solidFill>
              <a:srgbClr val="66FF33"/>
            </a:solidFill>
            <a:ln w="28575" algn="ctr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AutoShape 11"/>
            <p:cNvSpPr>
              <a:spLocks noChangeArrowheads="1"/>
            </p:cNvSpPr>
            <p:nvPr/>
          </p:nvSpPr>
          <p:spPr bwMode="auto">
            <a:xfrm>
              <a:off x="1279575" y="5878661"/>
              <a:ext cx="2089299" cy="287337"/>
            </a:xfrm>
            <a:prstGeom prst="leftRightArrow">
              <a:avLst>
                <a:gd name="adj1" fmla="val 55806"/>
                <a:gd name="adj2" fmla="val 46965"/>
              </a:avLst>
            </a:prstGeom>
            <a:solidFill>
              <a:srgbClr val="66FF33"/>
            </a:solidFill>
            <a:ln w="28575" algn="ctr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395536" y="4797152"/>
              <a:ext cx="3837434" cy="1800200"/>
            </a:xfrm>
            <a:prstGeom prst="rect">
              <a:avLst/>
            </a:prstGeom>
            <a:noFill/>
            <a:ln w="19050" cap="flat" cmpd="sng" algn="ctr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050685" y="6127852"/>
              <a:ext cx="5453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①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439468" y="4500155"/>
            <a:ext cx="3825950" cy="1855940"/>
            <a:chOff x="4439468" y="4797152"/>
            <a:chExt cx="3825950" cy="1855940"/>
          </a:xfrm>
        </p:grpSpPr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4558904" y="4942036"/>
              <a:ext cx="755500" cy="1511300"/>
            </a:xfrm>
            <a:prstGeom prst="rect">
              <a:avLst/>
            </a:prstGeom>
            <a:solidFill>
              <a:srgbClr val="FFCCFF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CPU</a:t>
              </a:r>
            </a:p>
          </p:txBody>
        </p:sp>
        <p:sp>
          <p:nvSpPr>
            <p:cNvPr id="40" name="Rectangle 7"/>
            <p:cNvSpPr>
              <a:spLocks noChangeArrowheads="1"/>
            </p:cNvSpPr>
            <p:nvPr/>
          </p:nvSpPr>
          <p:spPr bwMode="auto">
            <a:xfrm>
              <a:off x="7403703" y="4942036"/>
              <a:ext cx="720577" cy="1511300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主存</a:t>
              </a:r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5890667" y="5013473"/>
              <a:ext cx="935037" cy="1007815"/>
            </a:xfrm>
            <a:prstGeom prst="rect">
              <a:avLst/>
            </a:prstGeom>
            <a:solidFill>
              <a:srgbClr val="C1FFC1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Cache</a:t>
              </a:r>
            </a:p>
          </p:txBody>
        </p:sp>
        <p:sp>
          <p:nvSpPr>
            <p:cNvPr id="42" name="AutoShape 9"/>
            <p:cNvSpPr>
              <a:spLocks noChangeArrowheads="1"/>
            </p:cNvSpPr>
            <p:nvPr/>
          </p:nvSpPr>
          <p:spPr bwMode="auto">
            <a:xfrm>
              <a:off x="5314404" y="5373910"/>
              <a:ext cx="576263" cy="287338"/>
            </a:xfrm>
            <a:prstGeom prst="leftRightArrow">
              <a:avLst>
                <a:gd name="adj1" fmla="val 50000"/>
                <a:gd name="adj2" fmla="val 40110"/>
              </a:avLst>
            </a:prstGeom>
            <a:solidFill>
              <a:srgbClr val="66FF33"/>
            </a:solidFill>
            <a:ln w="28575" algn="ctr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AutoShape 10"/>
            <p:cNvSpPr>
              <a:spLocks noChangeArrowheads="1"/>
            </p:cNvSpPr>
            <p:nvPr/>
          </p:nvSpPr>
          <p:spPr bwMode="auto">
            <a:xfrm>
              <a:off x="6827639" y="5373910"/>
              <a:ext cx="576263" cy="287338"/>
            </a:xfrm>
            <a:prstGeom prst="leftRightArrow">
              <a:avLst>
                <a:gd name="adj1" fmla="val 50000"/>
                <a:gd name="adj2" fmla="val 40110"/>
              </a:avLst>
            </a:prstGeom>
            <a:solidFill>
              <a:srgbClr val="66FF33"/>
            </a:solidFill>
            <a:ln w="28575" algn="ctr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4439468" y="4797152"/>
              <a:ext cx="3825950" cy="1800200"/>
            </a:xfrm>
            <a:prstGeom prst="rect">
              <a:avLst/>
            </a:prstGeom>
            <a:noFill/>
            <a:ln w="19050" cap="flat" cmpd="sng" algn="ctr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074031" y="6129872"/>
              <a:ext cx="5453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②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3164732" y="476672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（平均访问时间）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" name="动作按钮: 上一张 46">
            <a:hlinkClick r:id="rId2" action="ppaction://hlinksldjump" highlightClick="1"/>
          </p:cNvPr>
          <p:cNvSpPr/>
          <p:nvPr/>
        </p:nvSpPr>
        <p:spPr bwMode="auto">
          <a:xfrm>
            <a:off x="8334540" y="364959"/>
            <a:ext cx="432048" cy="432048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26323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E992A-5E90-4928-A64E-61757EC4D668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147" name="Line 120"/>
          <p:cNvSpPr>
            <a:spLocks noChangeShapeType="1"/>
          </p:cNvSpPr>
          <p:nvPr/>
        </p:nvSpPr>
        <p:spPr bwMode="auto">
          <a:xfrm>
            <a:off x="2773363" y="3284538"/>
            <a:ext cx="3238500" cy="0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8" name="Line 2"/>
          <p:cNvSpPr>
            <a:spLocks noChangeShapeType="1"/>
          </p:cNvSpPr>
          <p:nvPr/>
        </p:nvSpPr>
        <p:spPr bwMode="auto">
          <a:xfrm>
            <a:off x="611188" y="1844675"/>
            <a:ext cx="5329237" cy="0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9" name="Text Box 76"/>
          <p:cNvSpPr txBox="1">
            <a:spLocks noChangeArrowheads="1"/>
          </p:cNvSpPr>
          <p:nvPr/>
        </p:nvSpPr>
        <p:spPr bwMode="auto">
          <a:xfrm>
            <a:off x="146050" y="115888"/>
            <a:ext cx="8818563" cy="9159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</a:rPr>
              <a:t>[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黑体" pitchFamily="2" charset="-122"/>
              </a:rPr>
              <a:t>例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</a:rPr>
              <a:t>]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组相连：主存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64MB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Cache 32KB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4KB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为一块，一组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块。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</a:rPr>
              <a:t>→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Cache 8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块，共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组；主存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16K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块，共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2K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个区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(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每区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组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)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。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主存地址：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28B57A4H</a:t>
            </a:r>
          </a:p>
        </p:txBody>
      </p:sp>
      <p:sp>
        <p:nvSpPr>
          <p:cNvPr id="150" name="Text Box 77"/>
          <p:cNvSpPr txBox="1">
            <a:spLocks noChangeArrowheads="1"/>
          </p:cNvSpPr>
          <p:nvPr/>
        </p:nvSpPr>
        <p:spPr bwMode="auto">
          <a:xfrm>
            <a:off x="539750" y="1484313"/>
            <a:ext cx="561657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Arial" charset="0"/>
              </a:rPr>
              <a:t>1 0  1 0 0 0  1 0 1 1  0 1 0 1  0 1 1 1  1 0 1 0  0 1 0 0</a:t>
            </a:r>
          </a:p>
        </p:txBody>
      </p:sp>
      <p:sp>
        <p:nvSpPr>
          <p:cNvPr id="151" name="AutoShape 78"/>
          <p:cNvSpPr>
            <a:spLocks noChangeArrowheads="1"/>
          </p:cNvSpPr>
          <p:nvPr/>
        </p:nvSpPr>
        <p:spPr bwMode="auto">
          <a:xfrm>
            <a:off x="3492500" y="1484313"/>
            <a:ext cx="2447925" cy="360362"/>
          </a:xfrm>
          <a:prstGeom prst="roundRect">
            <a:avLst>
              <a:gd name="adj" fmla="val 50000"/>
            </a:avLst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2" name="AutoShape 79"/>
          <p:cNvSpPr>
            <a:spLocks noChangeArrowheads="1"/>
          </p:cNvSpPr>
          <p:nvPr/>
        </p:nvSpPr>
        <p:spPr bwMode="auto">
          <a:xfrm>
            <a:off x="3059113" y="1484313"/>
            <a:ext cx="433387" cy="360362"/>
          </a:xfrm>
          <a:prstGeom prst="roundRect">
            <a:avLst>
              <a:gd name="adj" fmla="val 50000"/>
            </a:avLst>
          </a:prstGeom>
          <a:noFill/>
          <a:ln w="12700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3" name="AutoShape 80"/>
          <p:cNvSpPr>
            <a:spLocks noChangeArrowheads="1"/>
          </p:cNvSpPr>
          <p:nvPr/>
        </p:nvSpPr>
        <p:spPr bwMode="auto">
          <a:xfrm>
            <a:off x="2870200" y="1484313"/>
            <a:ext cx="188913" cy="360362"/>
          </a:xfrm>
          <a:prstGeom prst="roundRect">
            <a:avLst>
              <a:gd name="adj" fmla="val 50000"/>
            </a:avLst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4" name="AutoShape 81"/>
          <p:cNvSpPr>
            <a:spLocks noChangeArrowheads="1"/>
          </p:cNvSpPr>
          <p:nvPr/>
        </p:nvSpPr>
        <p:spPr bwMode="auto">
          <a:xfrm>
            <a:off x="611188" y="1484313"/>
            <a:ext cx="2249487" cy="360362"/>
          </a:xfrm>
          <a:prstGeom prst="roundRect">
            <a:avLst>
              <a:gd name="adj" fmla="val 50000"/>
            </a:avLst>
          </a:prstGeom>
          <a:noFill/>
          <a:ln w="12700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5" name="Rectangle 82"/>
          <p:cNvSpPr>
            <a:spLocks noChangeArrowheads="1"/>
          </p:cNvSpPr>
          <p:nvPr/>
        </p:nvSpPr>
        <p:spPr bwMode="auto">
          <a:xfrm>
            <a:off x="1333500" y="1844675"/>
            <a:ext cx="647700" cy="2873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CC0066"/>
                </a:solidFill>
                <a:latin typeface="Arial" charset="0"/>
              </a:rPr>
              <a:t>区号</a:t>
            </a:r>
            <a:endParaRPr lang="en-US" altLang="zh-CN" b="1">
              <a:solidFill>
                <a:srgbClr val="CC0066"/>
              </a:solidFill>
              <a:latin typeface="Arial" charset="0"/>
            </a:endParaRPr>
          </a:p>
        </p:txBody>
      </p:sp>
      <p:sp>
        <p:nvSpPr>
          <p:cNvPr id="156" name="Rectangle 83"/>
          <p:cNvSpPr>
            <a:spLocks noChangeArrowheads="1"/>
          </p:cNvSpPr>
          <p:nvPr/>
        </p:nvSpPr>
        <p:spPr bwMode="auto">
          <a:xfrm>
            <a:off x="2627313" y="1844675"/>
            <a:ext cx="647700" cy="2873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CC0066"/>
                </a:solidFill>
                <a:latin typeface="Arial" charset="0"/>
              </a:rPr>
              <a:t>组号</a:t>
            </a:r>
            <a:endParaRPr lang="en-US" altLang="zh-CN" b="1">
              <a:solidFill>
                <a:srgbClr val="CC0066"/>
              </a:solidFill>
              <a:latin typeface="Arial" charset="0"/>
            </a:endParaRPr>
          </a:p>
        </p:txBody>
      </p:sp>
      <p:sp>
        <p:nvSpPr>
          <p:cNvPr id="157" name="Rectangle 84"/>
          <p:cNvSpPr>
            <a:spLocks noChangeArrowheads="1"/>
          </p:cNvSpPr>
          <p:nvPr/>
        </p:nvSpPr>
        <p:spPr bwMode="auto">
          <a:xfrm>
            <a:off x="2987675" y="765175"/>
            <a:ext cx="576263" cy="7207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主存</a:t>
            </a:r>
            <a:b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</a:b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组内</a:t>
            </a:r>
            <a:b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</a:b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块号</a:t>
            </a:r>
          </a:p>
        </p:txBody>
      </p:sp>
      <p:sp>
        <p:nvSpPr>
          <p:cNvPr id="158" name="AutoShape 85"/>
          <p:cNvSpPr>
            <a:spLocks/>
          </p:cNvSpPr>
          <p:nvPr/>
        </p:nvSpPr>
        <p:spPr bwMode="auto">
          <a:xfrm>
            <a:off x="541338" y="5194300"/>
            <a:ext cx="142875" cy="1008063"/>
          </a:xfrm>
          <a:prstGeom prst="leftBrace">
            <a:avLst>
              <a:gd name="adj1" fmla="val 58796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9" name="Line 86"/>
          <p:cNvSpPr>
            <a:spLocks noChangeShapeType="1"/>
          </p:cNvSpPr>
          <p:nvPr/>
        </p:nvSpPr>
        <p:spPr bwMode="auto">
          <a:xfrm flipV="1">
            <a:off x="2987675" y="1196975"/>
            <a:ext cx="0" cy="2873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0" name="Line 87"/>
          <p:cNvSpPr>
            <a:spLocks noChangeShapeType="1"/>
          </p:cNvSpPr>
          <p:nvPr/>
        </p:nvSpPr>
        <p:spPr bwMode="auto">
          <a:xfrm flipH="1">
            <a:off x="252413" y="1196975"/>
            <a:ext cx="27352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1" name="Line 88"/>
          <p:cNvSpPr>
            <a:spLocks noChangeShapeType="1"/>
          </p:cNvSpPr>
          <p:nvPr/>
        </p:nvSpPr>
        <p:spPr bwMode="auto">
          <a:xfrm flipH="1">
            <a:off x="250825" y="1196975"/>
            <a:ext cx="1588" cy="4508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2" name="Line 89"/>
          <p:cNvSpPr>
            <a:spLocks noChangeShapeType="1"/>
          </p:cNvSpPr>
          <p:nvPr/>
        </p:nvSpPr>
        <p:spPr bwMode="auto">
          <a:xfrm>
            <a:off x="252413" y="5699125"/>
            <a:ext cx="2889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3" name="AutoShape 91"/>
          <p:cNvSpPr>
            <a:spLocks noChangeArrowheads="1"/>
          </p:cNvSpPr>
          <p:nvPr/>
        </p:nvSpPr>
        <p:spPr bwMode="auto">
          <a:xfrm>
            <a:off x="755650" y="2781300"/>
            <a:ext cx="1368425" cy="576263"/>
          </a:xfrm>
          <a:prstGeom prst="roundRect">
            <a:avLst>
              <a:gd name="adj" fmla="val 50000"/>
            </a:avLst>
          </a:prstGeom>
          <a:solidFill>
            <a:srgbClr val="FFCCCC"/>
          </a:solidFill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黑体" pitchFamily="2" charset="-122"/>
              </a:rPr>
              <a:t>相联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比较</a:t>
            </a:r>
          </a:p>
        </p:txBody>
      </p:sp>
      <p:sp>
        <p:nvSpPr>
          <p:cNvPr id="164" name="Text Box 93"/>
          <p:cNvSpPr txBox="1">
            <a:spLocks noChangeArrowheads="1"/>
          </p:cNvSpPr>
          <p:nvPr/>
        </p:nvSpPr>
        <p:spPr bwMode="auto">
          <a:xfrm>
            <a:off x="2844800" y="2917825"/>
            <a:ext cx="3240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Arial" charset="0"/>
              </a:rPr>
              <a:t>1 </a:t>
            </a:r>
            <a:r>
              <a:rPr lang="en-US" altLang="zh-CN" b="1">
                <a:solidFill>
                  <a:srgbClr val="FF0000"/>
                </a:solidFill>
                <a:latin typeface="Arial" charset="0"/>
              </a:rPr>
              <a:t>1 0</a:t>
            </a:r>
            <a:r>
              <a:rPr lang="en-US" altLang="zh-CN" b="1">
                <a:solidFill>
                  <a:srgbClr val="000000"/>
                </a:solidFill>
                <a:latin typeface="Arial" charset="0"/>
              </a:rPr>
              <a:t>  0 1 1 1  1 0 1 0  0 1 0 0</a:t>
            </a:r>
          </a:p>
        </p:txBody>
      </p:sp>
      <p:sp>
        <p:nvSpPr>
          <p:cNvPr id="165" name="AutoShape 94"/>
          <p:cNvSpPr>
            <a:spLocks noChangeArrowheads="1"/>
          </p:cNvSpPr>
          <p:nvPr/>
        </p:nvSpPr>
        <p:spPr bwMode="auto">
          <a:xfrm>
            <a:off x="3517900" y="2917825"/>
            <a:ext cx="2493963" cy="360363"/>
          </a:xfrm>
          <a:prstGeom prst="roundRect">
            <a:avLst>
              <a:gd name="adj" fmla="val 50000"/>
            </a:avLst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6" name="AutoShape 95"/>
          <p:cNvSpPr>
            <a:spLocks noChangeArrowheads="1"/>
          </p:cNvSpPr>
          <p:nvPr/>
        </p:nvSpPr>
        <p:spPr bwMode="auto">
          <a:xfrm>
            <a:off x="3097213" y="2917825"/>
            <a:ext cx="412750" cy="360363"/>
          </a:xfrm>
          <a:prstGeom prst="roundRect">
            <a:avLst>
              <a:gd name="adj" fmla="val 50000"/>
            </a:avLst>
          </a:prstGeom>
          <a:noFill/>
          <a:ln w="12700" algn="ctr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167" name="AutoShape 96"/>
          <p:cNvSpPr>
            <a:spLocks noChangeArrowheads="1"/>
          </p:cNvSpPr>
          <p:nvPr/>
        </p:nvSpPr>
        <p:spPr bwMode="auto">
          <a:xfrm>
            <a:off x="2881313" y="2917825"/>
            <a:ext cx="196850" cy="360363"/>
          </a:xfrm>
          <a:prstGeom prst="roundRect">
            <a:avLst>
              <a:gd name="adj" fmla="val 50000"/>
            </a:avLst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8" name="Line 97"/>
          <p:cNvSpPr>
            <a:spLocks noChangeShapeType="1"/>
          </p:cNvSpPr>
          <p:nvPr/>
        </p:nvSpPr>
        <p:spPr bwMode="auto">
          <a:xfrm flipH="1">
            <a:off x="2987675" y="1844675"/>
            <a:ext cx="0" cy="10795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9" name="Line 98"/>
          <p:cNvSpPr>
            <a:spLocks noChangeShapeType="1"/>
          </p:cNvSpPr>
          <p:nvPr/>
        </p:nvSpPr>
        <p:spPr bwMode="auto">
          <a:xfrm flipH="1">
            <a:off x="4429125" y="1844675"/>
            <a:ext cx="0" cy="10795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0" name="Line 100"/>
          <p:cNvSpPr>
            <a:spLocks noChangeShapeType="1"/>
          </p:cNvSpPr>
          <p:nvPr/>
        </p:nvSpPr>
        <p:spPr bwMode="auto">
          <a:xfrm>
            <a:off x="1763713" y="3789363"/>
            <a:ext cx="15843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1" name="Line 101"/>
          <p:cNvSpPr>
            <a:spLocks noChangeShapeType="1"/>
          </p:cNvSpPr>
          <p:nvPr/>
        </p:nvSpPr>
        <p:spPr bwMode="auto">
          <a:xfrm flipV="1">
            <a:off x="3348038" y="3284538"/>
            <a:ext cx="0" cy="504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2" name="Line 103"/>
          <p:cNvSpPr>
            <a:spLocks noChangeShapeType="1"/>
          </p:cNvSpPr>
          <p:nvPr/>
        </p:nvSpPr>
        <p:spPr bwMode="auto">
          <a:xfrm flipH="1">
            <a:off x="1476375" y="3644900"/>
            <a:ext cx="92233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3" name="Line 104"/>
          <p:cNvSpPr>
            <a:spLocks noChangeShapeType="1"/>
          </p:cNvSpPr>
          <p:nvPr/>
        </p:nvSpPr>
        <p:spPr bwMode="auto">
          <a:xfrm flipV="1">
            <a:off x="1476375" y="3357563"/>
            <a:ext cx="1588" cy="2873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4" name="Line 105"/>
          <p:cNvSpPr>
            <a:spLocks noChangeShapeType="1"/>
          </p:cNvSpPr>
          <p:nvPr/>
        </p:nvSpPr>
        <p:spPr bwMode="auto">
          <a:xfrm flipV="1">
            <a:off x="1908175" y="1844675"/>
            <a:ext cx="0" cy="5048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5" name="Line 106"/>
          <p:cNvSpPr>
            <a:spLocks noChangeShapeType="1"/>
          </p:cNvSpPr>
          <p:nvPr/>
        </p:nvSpPr>
        <p:spPr bwMode="auto">
          <a:xfrm flipH="1">
            <a:off x="1476375" y="2349500"/>
            <a:ext cx="180022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6" name="Line 107"/>
          <p:cNvSpPr>
            <a:spLocks noChangeShapeType="1"/>
          </p:cNvSpPr>
          <p:nvPr/>
        </p:nvSpPr>
        <p:spPr bwMode="auto">
          <a:xfrm>
            <a:off x="1476375" y="2349500"/>
            <a:ext cx="1588" cy="431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7" name="Line 108"/>
          <p:cNvSpPr>
            <a:spLocks noChangeShapeType="1"/>
          </p:cNvSpPr>
          <p:nvPr/>
        </p:nvSpPr>
        <p:spPr bwMode="auto">
          <a:xfrm flipV="1">
            <a:off x="3276600" y="1844675"/>
            <a:ext cx="0" cy="5048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8" name="Line 109"/>
          <p:cNvSpPr>
            <a:spLocks noChangeShapeType="1"/>
          </p:cNvSpPr>
          <p:nvPr/>
        </p:nvSpPr>
        <p:spPr bwMode="auto">
          <a:xfrm flipH="1">
            <a:off x="396875" y="3068638"/>
            <a:ext cx="3603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9" name="Line 110"/>
          <p:cNvSpPr>
            <a:spLocks noChangeShapeType="1"/>
          </p:cNvSpPr>
          <p:nvPr/>
        </p:nvSpPr>
        <p:spPr bwMode="auto">
          <a:xfrm>
            <a:off x="2124075" y="3068638"/>
            <a:ext cx="4333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0" name="Rectangle 111"/>
          <p:cNvSpPr>
            <a:spLocks noChangeArrowheads="1"/>
          </p:cNvSpPr>
          <p:nvPr/>
        </p:nvSpPr>
        <p:spPr bwMode="auto">
          <a:xfrm>
            <a:off x="4140200" y="1196975"/>
            <a:ext cx="1079500" cy="2873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CC0066"/>
                </a:solidFill>
                <a:latin typeface="Arial" charset="0"/>
              </a:rPr>
              <a:t>块内地址</a:t>
            </a:r>
            <a:endParaRPr lang="en-US" altLang="zh-CN" b="1">
              <a:solidFill>
                <a:srgbClr val="CC0066"/>
              </a:solidFill>
              <a:latin typeface="Arial" charset="0"/>
            </a:endParaRPr>
          </a:p>
        </p:txBody>
      </p:sp>
      <p:sp>
        <p:nvSpPr>
          <p:cNvPr id="181" name="Line 112"/>
          <p:cNvSpPr>
            <a:spLocks noChangeShapeType="1"/>
          </p:cNvSpPr>
          <p:nvPr/>
        </p:nvSpPr>
        <p:spPr bwMode="auto">
          <a:xfrm>
            <a:off x="2557463" y="2565400"/>
            <a:ext cx="4302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2" name="Line 113"/>
          <p:cNvSpPr>
            <a:spLocks noChangeShapeType="1"/>
          </p:cNvSpPr>
          <p:nvPr/>
        </p:nvSpPr>
        <p:spPr bwMode="auto">
          <a:xfrm>
            <a:off x="3059113" y="2565400"/>
            <a:ext cx="13700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3" name="Line 114"/>
          <p:cNvSpPr>
            <a:spLocks noChangeShapeType="1"/>
          </p:cNvSpPr>
          <p:nvPr/>
        </p:nvSpPr>
        <p:spPr bwMode="auto">
          <a:xfrm>
            <a:off x="2557463" y="3500438"/>
            <a:ext cx="7905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4" name="Line 115"/>
          <p:cNvSpPr>
            <a:spLocks noChangeShapeType="1"/>
          </p:cNvSpPr>
          <p:nvPr/>
        </p:nvSpPr>
        <p:spPr bwMode="auto">
          <a:xfrm flipH="1" flipV="1">
            <a:off x="2557463" y="2565400"/>
            <a:ext cx="0" cy="9350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5" name="Text Box 116"/>
          <p:cNvSpPr txBox="1">
            <a:spLocks noChangeArrowheads="1"/>
          </p:cNvSpPr>
          <p:nvPr/>
        </p:nvSpPr>
        <p:spPr bwMode="auto">
          <a:xfrm>
            <a:off x="209283" y="3060334"/>
            <a:ext cx="935037" cy="5909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000000"/>
                </a:solidFill>
                <a:latin typeface="Arial" charset="0"/>
              </a:rPr>
              <a:t>不命中</a:t>
            </a:r>
            <a:endParaRPr lang="zh-CN" altLang="en-US" b="1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C00000"/>
                </a:solidFill>
                <a:latin typeface="Arial" charset="0"/>
              </a:rPr>
              <a:t>块失效</a:t>
            </a:r>
          </a:p>
        </p:txBody>
      </p:sp>
      <p:sp>
        <p:nvSpPr>
          <p:cNvPr id="186" name="Text Box 117"/>
          <p:cNvSpPr txBox="1">
            <a:spLocks noChangeArrowheads="1"/>
          </p:cNvSpPr>
          <p:nvPr/>
        </p:nvSpPr>
        <p:spPr bwMode="auto">
          <a:xfrm>
            <a:off x="1908175" y="2636838"/>
            <a:ext cx="7207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Arial" charset="0"/>
              </a:rPr>
              <a:t>命中</a:t>
            </a:r>
            <a:endParaRPr lang="en-US" altLang="zh-CN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7" name="Oval 118"/>
          <p:cNvSpPr>
            <a:spLocks noChangeArrowheads="1"/>
          </p:cNvSpPr>
          <p:nvPr/>
        </p:nvSpPr>
        <p:spPr bwMode="auto">
          <a:xfrm>
            <a:off x="1871663" y="2309813"/>
            <a:ext cx="73025" cy="73025"/>
          </a:xfrm>
          <a:prstGeom prst="ellipse">
            <a:avLst/>
          </a:prstGeom>
          <a:solidFill>
            <a:srgbClr val="0000FF"/>
          </a:solidFill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8" name="Rectangle 119"/>
          <p:cNvSpPr>
            <a:spLocks noChangeArrowheads="1"/>
          </p:cNvSpPr>
          <p:nvPr/>
        </p:nvSpPr>
        <p:spPr bwMode="auto">
          <a:xfrm>
            <a:off x="5508625" y="765175"/>
            <a:ext cx="647700" cy="7207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9900CC"/>
                </a:solidFill>
                <a:latin typeface="Arial" charset="0"/>
              </a:rPr>
              <a:t>主存</a:t>
            </a:r>
            <a:br>
              <a:rPr lang="zh-CN" altLang="en-US" sz="2000" b="1">
                <a:solidFill>
                  <a:srgbClr val="9900CC"/>
                </a:solidFill>
                <a:latin typeface="Arial" charset="0"/>
              </a:rPr>
            </a:br>
            <a:r>
              <a:rPr lang="zh-CN" altLang="en-US" sz="2000" b="1">
                <a:solidFill>
                  <a:srgbClr val="9900CC"/>
                </a:solidFill>
                <a:latin typeface="Arial" charset="0"/>
              </a:rPr>
              <a:t>地址</a:t>
            </a:r>
            <a:endParaRPr lang="en-US" altLang="zh-CN" sz="2000" b="1">
              <a:solidFill>
                <a:srgbClr val="9900CC"/>
              </a:solidFill>
              <a:latin typeface="Arial" charset="0"/>
            </a:endParaRPr>
          </a:p>
        </p:txBody>
      </p:sp>
      <p:sp>
        <p:nvSpPr>
          <p:cNvPr id="189" name="Rectangle 121"/>
          <p:cNvSpPr>
            <a:spLocks noChangeArrowheads="1"/>
          </p:cNvSpPr>
          <p:nvPr/>
        </p:nvSpPr>
        <p:spPr bwMode="auto">
          <a:xfrm>
            <a:off x="5364163" y="2205038"/>
            <a:ext cx="792162" cy="7207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</a:rPr>
              <a:t>Cache</a:t>
            </a:r>
            <a:b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</a:rPr>
            </a:b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</a:rPr>
              <a:t>地址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rgbClr val="9900CC"/>
              </a:solidFill>
              <a:effectLst/>
              <a:uLnTx/>
              <a:uFillTx/>
            </a:endParaRPr>
          </a:p>
        </p:txBody>
      </p:sp>
      <p:sp>
        <p:nvSpPr>
          <p:cNvPr id="190" name="Text Box 122"/>
          <p:cNvSpPr txBox="1">
            <a:spLocks noChangeArrowheads="1"/>
          </p:cNvSpPr>
          <p:nvPr/>
        </p:nvSpPr>
        <p:spPr bwMode="auto">
          <a:xfrm>
            <a:off x="179760" y="1387674"/>
            <a:ext cx="431800" cy="1465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Arial" charset="0"/>
              </a:rPr>
              <a:t>组中选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91" name="Line 123"/>
          <p:cNvSpPr>
            <a:spLocks noChangeShapeType="1"/>
          </p:cNvSpPr>
          <p:nvPr/>
        </p:nvSpPr>
        <p:spPr bwMode="auto">
          <a:xfrm flipH="1">
            <a:off x="4280445" y="3284538"/>
            <a:ext cx="1588" cy="2563812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92" name="Group 195"/>
          <p:cNvGrpSpPr>
            <a:grpSpLocks/>
          </p:cNvGrpSpPr>
          <p:nvPr/>
        </p:nvGrpSpPr>
        <p:grpSpPr bwMode="auto">
          <a:xfrm>
            <a:off x="6516688" y="115888"/>
            <a:ext cx="2592387" cy="6408738"/>
            <a:chOff x="4059" y="73"/>
            <a:chExt cx="1633" cy="4037"/>
          </a:xfrm>
        </p:grpSpPr>
        <p:sp>
          <p:nvSpPr>
            <p:cNvPr id="193" name="Text Box 5"/>
            <p:cNvSpPr txBox="1">
              <a:spLocks noChangeArrowheads="1"/>
            </p:cNvSpPr>
            <p:nvPr/>
          </p:nvSpPr>
          <p:spPr bwMode="auto">
            <a:xfrm>
              <a:off x="5329" y="744"/>
              <a:ext cx="318" cy="5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Arial" charset="0"/>
                </a:rPr>
                <a:t>第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Arial" charset="0"/>
                </a:rPr>
                <a:t>0</a:t>
              </a: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Arial" charset="0"/>
                </a:rPr>
                <a:t>区</a:t>
              </a:r>
              <a:endPara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94" name="Text Box 6"/>
            <p:cNvSpPr txBox="1">
              <a:spLocks noChangeArrowheads="1"/>
            </p:cNvSpPr>
            <p:nvPr/>
          </p:nvSpPr>
          <p:spPr bwMode="auto">
            <a:xfrm>
              <a:off x="4150" y="73"/>
              <a:ext cx="771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</a:rPr>
                <a:t>主存</a:t>
              </a:r>
              <a:endPara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95" name="Rectangle 7"/>
            <p:cNvSpPr>
              <a:spLocks noChangeArrowheads="1"/>
            </p:cNvSpPr>
            <p:nvPr/>
          </p:nvSpPr>
          <p:spPr bwMode="auto">
            <a:xfrm>
              <a:off x="4149" y="323"/>
              <a:ext cx="771" cy="180"/>
            </a:xfrm>
            <a:prstGeom prst="rect">
              <a:avLst/>
            </a:prstGeom>
            <a:solidFill>
              <a:srgbClr val="FFFF66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块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0</a:t>
              </a:r>
            </a:p>
          </p:txBody>
        </p:sp>
        <p:sp>
          <p:nvSpPr>
            <p:cNvPr id="196" name="Rectangle 8"/>
            <p:cNvSpPr>
              <a:spLocks noChangeArrowheads="1"/>
            </p:cNvSpPr>
            <p:nvPr/>
          </p:nvSpPr>
          <p:spPr bwMode="auto">
            <a:xfrm>
              <a:off x="4149" y="503"/>
              <a:ext cx="771" cy="180"/>
            </a:xfrm>
            <a:prstGeom prst="rect">
              <a:avLst/>
            </a:prstGeom>
            <a:solidFill>
              <a:srgbClr val="FFFF66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块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1</a:t>
              </a:r>
            </a:p>
          </p:txBody>
        </p:sp>
        <p:sp>
          <p:nvSpPr>
            <p:cNvPr id="197" name="Rectangle 9"/>
            <p:cNvSpPr>
              <a:spLocks noChangeArrowheads="1"/>
            </p:cNvSpPr>
            <p:nvPr/>
          </p:nvSpPr>
          <p:spPr bwMode="auto">
            <a:xfrm>
              <a:off x="4150" y="1411"/>
              <a:ext cx="771" cy="181"/>
            </a:xfrm>
            <a:prstGeom prst="rect">
              <a:avLst/>
            </a:prstGeom>
            <a:solidFill>
              <a:srgbClr val="99FF66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块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2</a:t>
              </a:r>
            </a:p>
          </p:txBody>
        </p:sp>
        <p:sp>
          <p:nvSpPr>
            <p:cNvPr id="198" name="Rectangle 10"/>
            <p:cNvSpPr>
              <a:spLocks noChangeArrowheads="1"/>
            </p:cNvSpPr>
            <p:nvPr/>
          </p:nvSpPr>
          <p:spPr bwMode="auto">
            <a:xfrm>
              <a:off x="4150" y="1593"/>
              <a:ext cx="771" cy="180"/>
            </a:xfrm>
            <a:prstGeom prst="rect">
              <a:avLst/>
            </a:prstGeom>
            <a:solidFill>
              <a:srgbClr val="99FF66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块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3</a:t>
              </a:r>
            </a:p>
          </p:txBody>
        </p:sp>
        <p:sp>
          <p:nvSpPr>
            <p:cNvPr id="199" name="Text Box 11"/>
            <p:cNvSpPr txBox="1">
              <a:spLocks noChangeArrowheads="1"/>
            </p:cNvSpPr>
            <p:nvPr/>
          </p:nvSpPr>
          <p:spPr bwMode="auto">
            <a:xfrm>
              <a:off x="5011" y="591"/>
              <a:ext cx="363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组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0</a:t>
              </a:r>
            </a:p>
          </p:txBody>
        </p:sp>
        <p:sp>
          <p:nvSpPr>
            <p:cNvPr id="200" name="AutoShape 12"/>
            <p:cNvSpPr>
              <a:spLocks/>
            </p:cNvSpPr>
            <p:nvPr/>
          </p:nvSpPr>
          <p:spPr bwMode="auto">
            <a:xfrm>
              <a:off x="4965" y="323"/>
              <a:ext cx="92" cy="680"/>
            </a:xfrm>
            <a:prstGeom prst="rightBrace">
              <a:avLst>
                <a:gd name="adj1" fmla="val 61594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Text Box 13"/>
            <p:cNvSpPr txBox="1">
              <a:spLocks noChangeArrowheads="1"/>
            </p:cNvSpPr>
            <p:nvPr/>
          </p:nvSpPr>
          <p:spPr bwMode="auto">
            <a:xfrm>
              <a:off x="5012" y="1271"/>
              <a:ext cx="363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组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1</a:t>
              </a:r>
            </a:p>
          </p:txBody>
        </p:sp>
        <p:sp>
          <p:nvSpPr>
            <p:cNvPr id="202" name="AutoShape 14"/>
            <p:cNvSpPr>
              <a:spLocks/>
            </p:cNvSpPr>
            <p:nvPr/>
          </p:nvSpPr>
          <p:spPr bwMode="auto">
            <a:xfrm>
              <a:off x="4967" y="1049"/>
              <a:ext cx="90" cy="680"/>
            </a:xfrm>
            <a:prstGeom prst="rightBrace">
              <a:avLst>
                <a:gd name="adj1" fmla="val 62963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AutoShape 15"/>
            <p:cNvSpPr>
              <a:spLocks noChangeArrowheads="1"/>
            </p:cNvSpPr>
            <p:nvPr/>
          </p:nvSpPr>
          <p:spPr bwMode="auto">
            <a:xfrm>
              <a:off x="4059" y="323"/>
              <a:ext cx="1316" cy="1451"/>
            </a:xfrm>
            <a:prstGeom prst="roundRect">
              <a:avLst>
                <a:gd name="adj" fmla="val 10069"/>
              </a:avLst>
            </a:prstGeom>
            <a:noFill/>
            <a:ln w="12700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Rectangle 22"/>
            <p:cNvSpPr>
              <a:spLocks noChangeArrowheads="1"/>
            </p:cNvSpPr>
            <p:nvPr/>
          </p:nvSpPr>
          <p:spPr bwMode="auto">
            <a:xfrm>
              <a:off x="4150" y="1774"/>
              <a:ext cx="771" cy="273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</a:rPr>
                <a:t>……</a:t>
              </a:r>
              <a:endPara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05" name="Text Box 23"/>
            <p:cNvSpPr txBox="1">
              <a:spLocks noChangeArrowheads="1"/>
            </p:cNvSpPr>
            <p:nvPr/>
          </p:nvSpPr>
          <p:spPr bwMode="auto">
            <a:xfrm>
              <a:off x="5239" y="2478"/>
              <a:ext cx="453" cy="5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Arial" charset="0"/>
                </a:rPr>
                <a:t>第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Arial" charset="0"/>
                </a:rPr>
                <a:t>1302</a:t>
              </a: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Arial" charset="0"/>
                </a:rPr>
                <a:t>区</a:t>
              </a:r>
              <a:endPara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06" name="Rectangle 142"/>
            <p:cNvSpPr>
              <a:spLocks noChangeArrowheads="1"/>
            </p:cNvSpPr>
            <p:nvPr/>
          </p:nvSpPr>
          <p:spPr bwMode="auto">
            <a:xfrm>
              <a:off x="4150" y="1048"/>
              <a:ext cx="771" cy="181"/>
            </a:xfrm>
            <a:prstGeom prst="rect">
              <a:avLst/>
            </a:prstGeom>
            <a:solidFill>
              <a:srgbClr val="99FF66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块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0</a:t>
              </a:r>
            </a:p>
          </p:txBody>
        </p:sp>
        <p:sp>
          <p:nvSpPr>
            <p:cNvPr id="207" name="Rectangle 143"/>
            <p:cNvSpPr>
              <a:spLocks noChangeArrowheads="1"/>
            </p:cNvSpPr>
            <p:nvPr/>
          </p:nvSpPr>
          <p:spPr bwMode="auto">
            <a:xfrm>
              <a:off x="4150" y="1230"/>
              <a:ext cx="771" cy="180"/>
            </a:xfrm>
            <a:prstGeom prst="rect">
              <a:avLst/>
            </a:prstGeom>
            <a:solidFill>
              <a:srgbClr val="99FF66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块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1</a:t>
              </a:r>
            </a:p>
          </p:txBody>
        </p:sp>
        <p:sp>
          <p:nvSpPr>
            <p:cNvPr id="208" name="Rectangle 144"/>
            <p:cNvSpPr>
              <a:spLocks noChangeArrowheads="1"/>
            </p:cNvSpPr>
            <p:nvPr/>
          </p:nvSpPr>
          <p:spPr bwMode="auto">
            <a:xfrm>
              <a:off x="4150" y="687"/>
              <a:ext cx="771" cy="180"/>
            </a:xfrm>
            <a:prstGeom prst="rect">
              <a:avLst/>
            </a:prstGeom>
            <a:solidFill>
              <a:srgbClr val="FFFF66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块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2</a:t>
              </a:r>
            </a:p>
          </p:txBody>
        </p:sp>
        <p:sp>
          <p:nvSpPr>
            <p:cNvPr id="209" name="Rectangle 145"/>
            <p:cNvSpPr>
              <a:spLocks noChangeArrowheads="1"/>
            </p:cNvSpPr>
            <p:nvPr/>
          </p:nvSpPr>
          <p:spPr bwMode="auto">
            <a:xfrm>
              <a:off x="4150" y="867"/>
              <a:ext cx="771" cy="180"/>
            </a:xfrm>
            <a:prstGeom prst="rect">
              <a:avLst/>
            </a:prstGeom>
            <a:solidFill>
              <a:srgbClr val="FFFF66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块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3</a:t>
              </a:r>
            </a:p>
          </p:txBody>
        </p:sp>
        <p:sp>
          <p:nvSpPr>
            <p:cNvPr id="210" name="Rectangle 146"/>
            <p:cNvSpPr>
              <a:spLocks noChangeArrowheads="1"/>
            </p:cNvSpPr>
            <p:nvPr/>
          </p:nvSpPr>
          <p:spPr bwMode="auto">
            <a:xfrm>
              <a:off x="4149" y="2047"/>
              <a:ext cx="771" cy="180"/>
            </a:xfrm>
            <a:prstGeom prst="rect">
              <a:avLst/>
            </a:prstGeom>
            <a:solidFill>
              <a:srgbClr val="FFFF66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块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0</a:t>
              </a:r>
            </a:p>
          </p:txBody>
        </p:sp>
        <p:sp>
          <p:nvSpPr>
            <p:cNvPr id="211" name="Rectangle 147"/>
            <p:cNvSpPr>
              <a:spLocks noChangeArrowheads="1"/>
            </p:cNvSpPr>
            <p:nvPr/>
          </p:nvSpPr>
          <p:spPr bwMode="auto">
            <a:xfrm>
              <a:off x="4149" y="2227"/>
              <a:ext cx="771" cy="180"/>
            </a:xfrm>
            <a:prstGeom prst="rect">
              <a:avLst/>
            </a:prstGeom>
            <a:solidFill>
              <a:srgbClr val="FFFF66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块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1</a:t>
              </a:r>
            </a:p>
          </p:txBody>
        </p:sp>
        <p:sp>
          <p:nvSpPr>
            <p:cNvPr id="212" name="Rectangle 148"/>
            <p:cNvSpPr>
              <a:spLocks noChangeArrowheads="1"/>
            </p:cNvSpPr>
            <p:nvPr/>
          </p:nvSpPr>
          <p:spPr bwMode="auto">
            <a:xfrm>
              <a:off x="4150" y="3135"/>
              <a:ext cx="771" cy="181"/>
            </a:xfrm>
            <a:prstGeom prst="rect">
              <a:avLst/>
            </a:prstGeom>
            <a:solidFill>
              <a:srgbClr val="99FF66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块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2</a:t>
              </a:r>
            </a:p>
          </p:txBody>
        </p:sp>
        <p:sp>
          <p:nvSpPr>
            <p:cNvPr id="213" name="Rectangle 149"/>
            <p:cNvSpPr>
              <a:spLocks noChangeArrowheads="1"/>
            </p:cNvSpPr>
            <p:nvPr/>
          </p:nvSpPr>
          <p:spPr bwMode="auto">
            <a:xfrm>
              <a:off x="4150" y="3317"/>
              <a:ext cx="771" cy="180"/>
            </a:xfrm>
            <a:prstGeom prst="rect">
              <a:avLst/>
            </a:prstGeom>
            <a:solidFill>
              <a:srgbClr val="99FF66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块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3</a:t>
              </a:r>
            </a:p>
          </p:txBody>
        </p:sp>
        <p:sp>
          <p:nvSpPr>
            <p:cNvPr id="214" name="Text Box 150"/>
            <p:cNvSpPr txBox="1">
              <a:spLocks noChangeArrowheads="1"/>
            </p:cNvSpPr>
            <p:nvPr/>
          </p:nvSpPr>
          <p:spPr bwMode="auto">
            <a:xfrm>
              <a:off x="5011" y="2315"/>
              <a:ext cx="363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组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0</a:t>
              </a:r>
            </a:p>
          </p:txBody>
        </p:sp>
        <p:sp>
          <p:nvSpPr>
            <p:cNvPr id="215" name="AutoShape 151"/>
            <p:cNvSpPr>
              <a:spLocks/>
            </p:cNvSpPr>
            <p:nvPr/>
          </p:nvSpPr>
          <p:spPr bwMode="auto">
            <a:xfrm>
              <a:off x="4965" y="2047"/>
              <a:ext cx="92" cy="680"/>
            </a:xfrm>
            <a:prstGeom prst="rightBrace">
              <a:avLst>
                <a:gd name="adj1" fmla="val 61594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Text Box 152"/>
            <p:cNvSpPr txBox="1">
              <a:spLocks noChangeArrowheads="1"/>
            </p:cNvSpPr>
            <p:nvPr/>
          </p:nvSpPr>
          <p:spPr bwMode="auto">
            <a:xfrm>
              <a:off x="5012" y="2995"/>
              <a:ext cx="363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组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1</a:t>
              </a:r>
            </a:p>
          </p:txBody>
        </p:sp>
        <p:sp>
          <p:nvSpPr>
            <p:cNvPr id="217" name="AutoShape 153"/>
            <p:cNvSpPr>
              <a:spLocks/>
            </p:cNvSpPr>
            <p:nvPr/>
          </p:nvSpPr>
          <p:spPr bwMode="auto">
            <a:xfrm>
              <a:off x="4967" y="2773"/>
              <a:ext cx="90" cy="680"/>
            </a:xfrm>
            <a:prstGeom prst="rightBrace">
              <a:avLst>
                <a:gd name="adj1" fmla="val 62963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AutoShape 154"/>
            <p:cNvSpPr>
              <a:spLocks noChangeArrowheads="1"/>
            </p:cNvSpPr>
            <p:nvPr/>
          </p:nvSpPr>
          <p:spPr bwMode="auto">
            <a:xfrm>
              <a:off x="4059" y="2047"/>
              <a:ext cx="1316" cy="1451"/>
            </a:xfrm>
            <a:prstGeom prst="roundRect">
              <a:avLst>
                <a:gd name="adj" fmla="val 10069"/>
              </a:avLst>
            </a:prstGeom>
            <a:noFill/>
            <a:ln w="12700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Rectangle 155"/>
            <p:cNvSpPr>
              <a:spLocks noChangeArrowheads="1"/>
            </p:cNvSpPr>
            <p:nvPr/>
          </p:nvSpPr>
          <p:spPr bwMode="auto">
            <a:xfrm>
              <a:off x="4150" y="2772"/>
              <a:ext cx="771" cy="181"/>
            </a:xfrm>
            <a:prstGeom prst="rect">
              <a:avLst/>
            </a:prstGeom>
            <a:solidFill>
              <a:srgbClr val="99FF66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块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0</a:t>
              </a:r>
            </a:p>
          </p:txBody>
        </p:sp>
        <p:sp>
          <p:nvSpPr>
            <p:cNvPr id="220" name="Rectangle 156"/>
            <p:cNvSpPr>
              <a:spLocks noChangeArrowheads="1"/>
            </p:cNvSpPr>
            <p:nvPr/>
          </p:nvSpPr>
          <p:spPr bwMode="auto">
            <a:xfrm>
              <a:off x="4150" y="2954"/>
              <a:ext cx="771" cy="180"/>
            </a:xfrm>
            <a:prstGeom prst="rect">
              <a:avLst/>
            </a:prstGeom>
            <a:solidFill>
              <a:srgbClr val="99FF66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</a:rPr>
                <a:t>块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</a:rPr>
                <a:t>1</a:t>
              </a:r>
            </a:p>
          </p:txBody>
        </p:sp>
        <p:sp>
          <p:nvSpPr>
            <p:cNvPr id="221" name="Rectangle 157"/>
            <p:cNvSpPr>
              <a:spLocks noChangeArrowheads="1"/>
            </p:cNvSpPr>
            <p:nvPr/>
          </p:nvSpPr>
          <p:spPr bwMode="auto">
            <a:xfrm>
              <a:off x="4150" y="2411"/>
              <a:ext cx="771" cy="180"/>
            </a:xfrm>
            <a:prstGeom prst="rect">
              <a:avLst/>
            </a:prstGeom>
            <a:solidFill>
              <a:srgbClr val="FFFF66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块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2</a:t>
              </a:r>
            </a:p>
          </p:txBody>
        </p:sp>
        <p:sp>
          <p:nvSpPr>
            <p:cNvPr id="222" name="Rectangle 158"/>
            <p:cNvSpPr>
              <a:spLocks noChangeArrowheads="1"/>
            </p:cNvSpPr>
            <p:nvPr/>
          </p:nvSpPr>
          <p:spPr bwMode="auto">
            <a:xfrm>
              <a:off x="4150" y="2591"/>
              <a:ext cx="771" cy="180"/>
            </a:xfrm>
            <a:prstGeom prst="rect">
              <a:avLst/>
            </a:prstGeom>
            <a:solidFill>
              <a:srgbClr val="FFFF66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块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3</a:t>
              </a:r>
            </a:p>
          </p:txBody>
        </p:sp>
        <p:sp>
          <p:nvSpPr>
            <p:cNvPr id="223" name="Rectangle 159"/>
            <p:cNvSpPr>
              <a:spLocks noChangeArrowheads="1"/>
            </p:cNvSpPr>
            <p:nvPr/>
          </p:nvSpPr>
          <p:spPr bwMode="auto">
            <a:xfrm>
              <a:off x="4150" y="3498"/>
              <a:ext cx="771" cy="612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</a:rPr>
                <a:t>……</a:t>
              </a:r>
              <a:endPara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24" name="Text Box 164"/>
            <p:cNvSpPr txBox="1">
              <a:spLocks noChangeArrowheads="1"/>
            </p:cNvSpPr>
            <p:nvPr/>
          </p:nvSpPr>
          <p:spPr bwMode="auto">
            <a:xfrm>
              <a:off x="4921" y="3879"/>
              <a:ext cx="771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Arial" charset="0"/>
                </a:rPr>
                <a:t>第</a:t>
              </a: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Arial" charset="0"/>
                </a:rPr>
                <a:t>2047</a:t>
              </a: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Arial" charset="0"/>
                </a:rPr>
                <a:t>区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225" name="Group 196"/>
          <p:cNvGrpSpPr>
            <a:grpSpLocks/>
          </p:cNvGrpSpPr>
          <p:nvPr/>
        </p:nvGrpSpPr>
        <p:grpSpPr bwMode="auto">
          <a:xfrm>
            <a:off x="4497933" y="3573463"/>
            <a:ext cx="1946275" cy="2700337"/>
            <a:chOff x="2699" y="2251"/>
            <a:chExt cx="1226" cy="1701"/>
          </a:xfrm>
        </p:grpSpPr>
        <p:sp>
          <p:nvSpPr>
            <p:cNvPr id="226" name="Rectangle 125"/>
            <p:cNvSpPr>
              <a:spLocks noChangeArrowheads="1"/>
            </p:cNvSpPr>
            <p:nvPr/>
          </p:nvSpPr>
          <p:spPr bwMode="auto">
            <a:xfrm>
              <a:off x="2699" y="2501"/>
              <a:ext cx="771" cy="180"/>
            </a:xfrm>
            <a:prstGeom prst="rect">
              <a:avLst/>
            </a:prstGeom>
            <a:solidFill>
              <a:srgbClr val="FFFF66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块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0</a:t>
              </a:r>
            </a:p>
          </p:txBody>
        </p:sp>
        <p:sp>
          <p:nvSpPr>
            <p:cNvPr id="227" name="Rectangle 126"/>
            <p:cNvSpPr>
              <a:spLocks noChangeArrowheads="1"/>
            </p:cNvSpPr>
            <p:nvPr/>
          </p:nvSpPr>
          <p:spPr bwMode="auto">
            <a:xfrm>
              <a:off x="2699" y="2681"/>
              <a:ext cx="771" cy="180"/>
            </a:xfrm>
            <a:prstGeom prst="rect">
              <a:avLst/>
            </a:prstGeom>
            <a:solidFill>
              <a:srgbClr val="FFFF66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块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1</a:t>
              </a:r>
            </a:p>
          </p:txBody>
        </p:sp>
        <p:sp>
          <p:nvSpPr>
            <p:cNvPr id="228" name="Rectangle 127"/>
            <p:cNvSpPr>
              <a:spLocks noChangeArrowheads="1"/>
            </p:cNvSpPr>
            <p:nvPr/>
          </p:nvSpPr>
          <p:spPr bwMode="auto">
            <a:xfrm>
              <a:off x="2699" y="2861"/>
              <a:ext cx="771" cy="181"/>
            </a:xfrm>
            <a:prstGeom prst="rect">
              <a:avLst/>
            </a:prstGeom>
            <a:solidFill>
              <a:srgbClr val="FFFF66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块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2</a:t>
              </a:r>
            </a:p>
          </p:txBody>
        </p:sp>
        <p:sp>
          <p:nvSpPr>
            <p:cNvPr id="229" name="Rectangle 128"/>
            <p:cNvSpPr>
              <a:spLocks noChangeArrowheads="1"/>
            </p:cNvSpPr>
            <p:nvPr/>
          </p:nvSpPr>
          <p:spPr bwMode="auto">
            <a:xfrm>
              <a:off x="2699" y="3046"/>
              <a:ext cx="771" cy="180"/>
            </a:xfrm>
            <a:prstGeom prst="rect">
              <a:avLst/>
            </a:prstGeom>
            <a:solidFill>
              <a:srgbClr val="FFFF66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块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3</a:t>
              </a:r>
            </a:p>
          </p:txBody>
        </p:sp>
        <p:sp>
          <p:nvSpPr>
            <p:cNvPr id="230" name="Text Box 129"/>
            <p:cNvSpPr txBox="1">
              <a:spLocks noChangeArrowheads="1"/>
            </p:cNvSpPr>
            <p:nvPr/>
          </p:nvSpPr>
          <p:spPr bwMode="auto">
            <a:xfrm>
              <a:off x="3561" y="2769"/>
              <a:ext cx="363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组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0</a:t>
              </a:r>
            </a:p>
          </p:txBody>
        </p:sp>
        <p:sp>
          <p:nvSpPr>
            <p:cNvPr id="231" name="AutoShape 130"/>
            <p:cNvSpPr>
              <a:spLocks/>
            </p:cNvSpPr>
            <p:nvPr/>
          </p:nvSpPr>
          <p:spPr bwMode="auto">
            <a:xfrm>
              <a:off x="3515" y="2501"/>
              <a:ext cx="91" cy="680"/>
            </a:xfrm>
            <a:prstGeom prst="rightBrace">
              <a:avLst>
                <a:gd name="adj1" fmla="val 62271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Text Box 131"/>
            <p:cNvSpPr txBox="1">
              <a:spLocks noChangeArrowheads="1"/>
            </p:cNvSpPr>
            <p:nvPr/>
          </p:nvSpPr>
          <p:spPr bwMode="auto">
            <a:xfrm>
              <a:off x="3562" y="3495"/>
              <a:ext cx="363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组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1</a:t>
              </a:r>
            </a:p>
          </p:txBody>
        </p:sp>
        <p:sp>
          <p:nvSpPr>
            <p:cNvPr id="233" name="AutoShape 132"/>
            <p:cNvSpPr>
              <a:spLocks/>
            </p:cNvSpPr>
            <p:nvPr/>
          </p:nvSpPr>
          <p:spPr bwMode="auto">
            <a:xfrm>
              <a:off x="3516" y="3227"/>
              <a:ext cx="90" cy="725"/>
            </a:xfrm>
            <a:prstGeom prst="righ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Text Box 139"/>
            <p:cNvSpPr txBox="1">
              <a:spLocks noChangeArrowheads="1"/>
            </p:cNvSpPr>
            <p:nvPr/>
          </p:nvSpPr>
          <p:spPr bwMode="auto">
            <a:xfrm>
              <a:off x="2700" y="2251"/>
              <a:ext cx="725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Cache</a:t>
              </a:r>
            </a:p>
          </p:txBody>
        </p:sp>
        <p:sp>
          <p:nvSpPr>
            <p:cNvPr id="235" name="Rectangle 166"/>
            <p:cNvSpPr>
              <a:spLocks noChangeArrowheads="1"/>
            </p:cNvSpPr>
            <p:nvPr/>
          </p:nvSpPr>
          <p:spPr bwMode="auto">
            <a:xfrm>
              <a:off x="2699" y="3226"/>
              <a:ext cx="771" cy="180"/>
            </a:xfrm>
            <a:prstGeom prst="rect">
              <a:avLst/>
            </a:prstGeom>
            <a:solidFill>
              <a:srgbClr val="99FF66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块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0</a:t>
              </a:r>
            </a:p>
          </p:txBody>
        </p:sp>
        <p:sp>
          <p:nvSpPr>
            <p:cNvPr id="236" name="Rectangle 167"/>
            <p:cNvSpPr>
              <a:spLocks noChangeArrowheads="1"/>
            </p:cNvSpPr>
            <p:nvPr/>
          </p:nvSpPr>
          <p:spPr bwMode="auto">
            <a:xfrm>
              <a:off x="2699" y="3406"/>
              <a:ext cx="771" cy="180"/>
            </a:xfrm>
            <a:prstGeom prst="rect">
              <a:avLst/>
            </a:prstGeom>
            <a:solidFill>
              <a:srgbClr val="99FF66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块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1</a:t>
              </a:r>
            </a:p>
          </p:txBody>
        </p:sp>
        <p:sp>
          <p:nvSpPr>
            <p:cNvPr id="237" name="Rectangle 168"/>
            <p:cNvSpPr>
              <a:spLocks noChangeArrowheads="1"/>
            </p:cNvSpPr>
            <p:nvPr/>
          </p:nvSpPr>
          <p:spPr bwMode="auto">
            <a:xfrm>
              <a:off x="2699" y="3586"/>
              <a:ext cx="771" cy="181"/>
            </a:xfrm>
            <a:prstGeom prst="rect">
              <a:avLst/>
            </a:prstGeom>
            <a:solidFill>
              <a:srgbClr val="99FF66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块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2</a:t>
              </a:r>
            </a:p>
          </p:txBody>
        </p:sp>
        <p:sp>
          <p:nvSpPr>
            <p:cNvPr id="238" name="Rectangle 169"/>
            <p:cNvSpPr>
              <a:spLocks noChangeArrowheads="1"/>
            </p:cNvSpPr>
            <p:nvPr/>
          </p:nvSpPr>
          <p:spPr bwMode="auto">
            <a:xfrm>
              <a:off x="2699" y="3771"/>
              <a:ext cx="771" cy="180"/>
            </a:xfrm>
            <a:prstGeom prst="rect">
              <a:avLst/>
            </a:prstGeom>
            <a:solidFill>
              <a:srgbClr val="99FF66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块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3</a:t>
              </a:r>
            </a:p>
          </p:txBody>
        </p:sp>
      </p:grpSp>
      <p:grpSp>
        <p:nvGrpSpPr>
          <p:cNvPr id="239" name="Group 203"/>
          <p:cNvGrpSpPr>
            <a:grpSpLocks/>
          </p:cNvGrpSpPr>
          <p:nvPr/>
        </p:nvGrpSpPr>
        <p:grpSpPr bwMode="auto">
          <a:xfrm>
            <a:off x="252413" y="3970338"/>
            <a:ext cx="3878262" cy="2789237"/>
            <a:chOff x="159" y="2501"/>
            <a:chExt cx="2443" cy="1757"/>
          </a:xfrm>
        </p:grpSpPr>
        <p:grpSp>
          <p:nvGrpSpPr>
            <p:cNvPr id="240" name="Group 189"/>
            <p:cNvGrpSpPr>
              <a:grpSpLocks/>
            </p:cNvGrpSpPr>
            <p:nvPr/>
          </p:nvGrpSpPr>
          <p:grpSpPr bwMode="auto">
            <a:xfrm>
              <a:off x="703" y="2501"/>
              <a:ext cx="272" cy="1450"/>
              <a:chOff x="884" y="2523"/>
              <a:chExt cx="318" cy="1450"/>
            </a:xfrm>
          </p:grpSpPr>
          <p:sp>
            <p:nvSpPr>
              <p:cNvPr id="273" name="Rectangle 49"/>
              <p:cNvSpPr>
                <a:spLocks noChangeArrowheads="1"/>
              </p:cNvSpPr>
              <p:nvPr/>
            </p:nvSpPr>
            <p:spPr bwMode="auto">
              <a:xfrm>
                <a:off x="884" y="2523"/>
                <a:ext cx="318" cy="180"/>
              </a:xfrm>
              <a:prstGeom prst="rect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00</a:t>
                </a:r>
              </a:p>
            </p:txBody>
          </p:sp>
          <p:sp>
            <p:nvSpPr>
              <p:cNvPr id="274" name="Rectangle 50"/>
              <p:cNvSpPr>
                <a:spLocks noChangeArrowheads="1"/>
              </p:cNvSpPr>
              <p:nvPr/>
            </p:nvSpPr>
            <p:spPr bwMode="auto">
              <a:xfrm>
                <a:off x="884" y="2703"/>
                <a:ext cx="318" cy="180"/>
              </a:xfrm>
              <a:prstGeom prst="rect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01</a:t>
                </a:r>
              </a:p>
            </p:txBody>
          </p:sp>
          <p:sp>
            <p:nvSpPr>
              <p:cNvPr id="275" name="Rectangle 51"/>
              <p:cNvSpPr>
                <a:spLocks noChangeArrowheads="1"/>
              </p:cNvSpPr>
              <p:nvPr/>
            </p:nvSpPr>
            <p:spPr bwMode="auto">
              <a:xfrm>
                <a:off x="884" y="3247"/>
                <a:ext cx="318" cy="181"/>
              </a:xfrm>
              <a:prstGeom prst="rect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00</a:t>
                </a:r>
              </a:p>
            </p:txBody>
          </p:sp>
          <p:sp>
            <p:nvSpPr>
              <p:cNvPr id="276" name="Rectangle 52"/>
              <p:cNvSpPr>
                <a:spLocks noChangeArrowheads="1"/>
              </p:cNvSpPr>
              <p:nvPr/>
            </p:nvSpPr>
            <p:spPr bwMode="auto">
              <a:xfrm>
                <a:off x="884" y="3432"/>
                <a:ext cx="318" cy="180"/>
              </a:xfrm>
              <a:prstGeom prst="rect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01</a:t>
                </a:r>
              </a:p>
            </p:txBody>
          </p:sp>
          <p:sp>
            <p:nvSpPr>
              <p:cNvPr id="277" name="Rectangle 173"/>
              <p:cNvSpPr>
                <a:spLocks noChangeArrowheads="1"/>
              </p:cNvSpPr>
              <p:nvPr/>
            </p:nvSpPr>
            <p:spPr bwMode="auto">
              <a:xfrm>
                <a:off x="884" y="3608"/>
                <a:ext cx="318" cy="181"/>
              </a:xfrm>
              <a:prstGeom prst="rect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10</a:t>
                </a:r>
              </a:p>
            </p:txBody>
          </p:sp>
          <p:sp>
            <p:nvSpPr>
              <p:cNvPr id="278" name="Rectangle 174"/>
              <p:cNvSpPr>
                <a:spLocks noChangeArrowheads="1"/>
              </p:cNvSpPr>
              <p:nvPr/>
            </p:nvSpPr>
            <p:spPr bwMode="auto">
              <a:xfrm>
                <a:off x="884" y="3793"/>
                <a:ext cx="318" cy="180"/>
              </a:xfrm>
              <a:prstGeom prst="rect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11</a:t>
                </a:r>
              </a:p>
            </p:txBody>
          </p:sp>
          <p:sp>
            <p:nvSpPr>
              <p:cNvPr id="279" name="Rectangle 181"/>
              <p:cNvSpPr>
                <a:spLocks noChangeArrowheads="1"/>
              </p:cNvSpPr>
              <p:nvPr/>
            </p:nvSpPr>
            <p:spPr bwMode="auto">
              <a:xfrm>
                <a:off x="884" y="2887"/>
                <a:ext cx="318" cy="180"/>
              </a:xfrm>
              <a:prstGeom prst="rect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10</a:t>
                </a:r>
              </a:p>
            </p:txBody>
          </p:sp>
          <p:sp>
            <p:nvSpPr>
              <p:cNvPr id="280" name="Rectangle 182"/>
              <p:cNvSpPr>
                <a:spLocks noChangeArrowheads="1"/>
              </p:cNvSpPr>
              <p:nvPr/>
            </p:nvSpPr>
            <p:spPr bwMode="auto">
              <a:xfrm>
                <a:off x="884" y="3067"/>
                <a:ext cx="318" cy="180"/>
              </a:xfrm>
              <a:prstGeom prst="rect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11</a:t>
                </a:r>
              </a:p>
            </p:txBody>
          </p:sp>
        </p:grpSp>
        <p:grpSp>
          <p:nvGrpSpPr>
            <p:cNvPr id="241" name="Group 201"/>
            <p:cNvGrpSpPr>
              <a:grpSpLocks/>
            </p:cNvGrpSpPr>
            <p:nvPr/>
          </p:nvGrpSpPr>
          <p:grpSpPr bwMode="auto">
            <a:xfrm>
              <a:off x="2109" y="2501"/>
              <a:ext cx="318" cy="1450"/>
              <a:chOff x="2109" y="2501"/>
              <a:chExt cx="318" cy="1450"/>
            </a:xfrm>
          </p:grpSpPr>
          <p:sp>
            <p:nvSpPr>
              <p:cNvPr id="265" name="Rectangle 57"/>
              <p:cNvSpPr>
                <a:spLocks noChangeArrowheads="1"/>
              </p:cNvSpPr>
              <p:nvPr/>
            </p:nvSpPr>
            <p:spPr bwMode="auto">
              <a:xfrm>
                <a:off x="2109" y="2501"/>
                <a:ext cx="318" cy="180"/>
              </a:xfrm>
              <a:prstGeom prst="rect">
                <a:avLst/>
              </a:prstGeom>
              <a:solidFill>
                <a:srgbClr val="FFFF66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00</a:t>
                </a:r>
              </a:p>
            </p:txBody>
          </p:sp>
          <p:sp>
            <p:nvSpPr>
              <p:cNvPr id="266" name="Rectangle 58"/>
              <p:cNvSpPr>
                <a:spLocks noChangeArrowheads="1"/>
              </p:cNvSpPr>
              <p:nvPr/>
            </p:nvSpPr>
            <p:spPr bwMode="auto">
              <a:xfrm>
                <a:off x="2109" y="2681"/>
                <a:ext cx="318" cy="180"/>
              </a:xfrm>
              <a:prstGeom prst="rect">
                <a:avLst/>
              </a:prstGeom>
              <a:solidFill>
                <a:srgbClr val="FFFF66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11</a:t>
                </a:r>
              </a:p>
            </p:txBody>
          </p:sp>
          <p:sp>
            <p:nvSpPr>
              <p:cNvPr id="267" name="Rectangle 59"/>
              <p:cNvSpPr>
                <a:spLocks noChangeArrowheads="1"/>
              </p:cNvSpPr>
              <p:nvPr/>
            </p:nvSpPr>
            <p:spPr bwMode="auto">
              <a:xfrm>
                <a:off x="2109" y="3225"/>
                <a:ext cx="318" cy="181"/>
              </a:xfrm>
              <a:prstGeom prst="rect">
                <a:avLst/>
              </a:prstGeom>
              <a:solidFill>
                <a:srgbClr val="99FF66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01</a:t>
                </a:r>
              </a:p>
            </p:txBody>
          </p:sp>
          <p:sp>
            <p:nvSpPr>
              <p:cNvPr id="268" name="Rectangle 60"/>
              <p:cNvSpPr>
                <a:spLocks noChangeArrowheads="1"/>
              </p:cNvSpPr>
              <p:nvPr/>
            </p:nvSpPr>
            <p:spPr bwMode="auto">
              <a:xfrm>
                <a:off x="2109" y="3410"/>
                <a:ext cx="318" cy="180"/>
              </a:xfrm>
              <a:prstGeom prst="rect">
                <a:avLst/>
              </a:prstGeom>
              <a:solidFill>
                <a:srgbClr val="99FF66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10</a:t>
                </a:r>
              </a:p>
            </p:txBody>
          </p:sp>
          <p:sp>
            <p:nvSpPr>
              <p:cNvPr id="269" name="Rectangle 175"/>
              <p:cNvSpPr>
                <a:spLocks noChangeArrowheads="1"/>
              </p:cNvSpPr>
              <p:nvPr/>
            </p:nvSpPr>
            <p:spPr bwMode="auto">
              <a:xfrm>
                <a:off x="2109" y="3586"/>
                <a:ext cx="318" cy="181"/>
              </a:xfrm>
              <a:prstGeom prst="rect">
                <a:avLst/>
              </a:prstGeom>
              <a:solidFill>
                <a:srgbClr val="99FF66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01</a:t>
                </a:r>
              </a:p>
            </p:txBody>
          </p:sp>
          <p:sp>
            <p:nvSpPr>
              <p:cNvPr id="270" name="Rectangle 176"/>
              <p:cNvSpPr>
                <a:spLocks noChangeArrowheads="1"/>
              </p:cNvSpPr>
              <p:nvPr/>
            </p:nvSpPr>
            <p:spPr bwMode="auto">
              <a:xfrm>
                <a:off x="2109" y="3771"/>
                <a:ext cx="318" cy="180"/>
              </a:xfrm>
              <a:prstGeom prst="rect">
                <a:avLst/>
              </a:prstGeom>
              <a:solidFill>
                <a:srgbClr val="99FF66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11</a:t>
                </a:r>
              </a:p>
            </p:txBody>
          </p:sp>
          <p:sp>
            <p:nvSpPr>
              <p:cNvPr id="271" name="Rectangle 183"/>
              <p:cNvSpPr>
                <a:spLocks noChangeArrowheads="1"/>
              </p:cNvSpPr>
              <p:nvPr/>
            </p:nvSpPr>
            <p:spPr bwMode="auto">
              <a:xfrm>
                <a:off x="2109" y="2865"/>
                <a:ext cx="318" cy="180"/>
              </a:xfrm>
              <a:prstGeom prst="rect">
                <a:avLst/>
              </a:prstGeom>
              <a:solidFill>
                <a:srgbClr val="FFFF66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10</a:t>
                </a:r>
              </a:p>
            </p:txBody>
          </p:sp>
          <p:sp>
            <p:nvSpPr>
              <p:cNvPr id="272" name="Rectangle 184"/>
              <p:cNvSpPr>
                <a:spLocks noChangeArrowheads="1"/>
              </p:cNvSpPr>
              <p:nvPr/>
            </p:nvSpPr>
            <p:spPr bwMode="auto">
              <a:xfrm>
                <a:off x="2109" y="3045"/>
                <a:ext cx="318" cy="180"/>
              </a:xfrm>
              <a:prstGeom prst="rect">
                <a:avLst/>
              </a:prstGeom>
              <a:solidFill>
                <a:srgbClr val="FFFF66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01</a:t>
                </a:r>
              </a:p>
            </p:txBody>
          </p:sp>
        </p:grpSp>
        <p:grpSp>
          <p:nvGrpSpPr>
            <p:cNvPr id="242" name="Group 200"/>
            <p:cNvGrpSpPr>
              <a:grpSpLocks/>
            </p:cNvGrpSpPr>
            <p:nvPr/>
          </p:nvGrpSpPr>
          <p:grpSpPr bwMode="auto">
            <a:xfrm>
              <a:off x="975" y="2501"/>
              <a:ext cx="1134" cy="1450"/>
              <a:chOff x="975" y="2501"/>
              <a:chExt cx="1134" cy="1450"/>
            </a:xfrm>
          </p:grpSpPr>
          <p:sp>
            <p:nvSpPr>
              <p:cNvPr id="257" name="Rectangle 41"/>
              <p:cNvSpPr>
                <a:spLocks noChangeArrowheads="1"/>
              </p:cNvSpPr>
              <p:nvPr/>
            </p:nvSpPr>
            <p:spPr bwMode="auto">
              <a:xfrm>
                <a:off x="975" y="2501"/>
                <a:ext cx="1134" cy="180"/>
              </a:xfrm>
              <a:prstGeom prst="rect">
                <a:avLst/>
              </a:prstGeom>
              <a:solidFill>
                <a:srgbClr val="FFFF66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0 1100 1001 01</a:t>
                </a:r>
              </a:p>
            </p:txBody>
          </p:sp>
          <p:sp>
            <p:nvSpPr>
              <p:cNvPr id="258" name="Rectangle 42"/>
              <p:cNvSpPr>
                <a:spLocks noChangeArrowheads="1"/>
              </p:cNvSpPr>
              <p:nvPr/>
            </p:nvSpPr>
            <p:spPr bwMode="auto">
              <a:xfrm>
                <a:off x="975" y="2681"/>
                <a:ext cx="1134" cy="180"/>
              </a:xfrm>
              <a:prstGeom prst="rect">
                <a:avLst/>
              </a:prstGeom>
              <a:solidFill>
                <a:srgbClr val="FFFF66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1 0100 0101 00</a:t>
                </a:r>
              </a:p>
            </p:txBody>
          </p:sp>
          <p:sp>
            <p:nvSpPr>
              <p:cNvPr id="259" name="Rectangle 43"/>
              <p:cNvSpPr>
                <a:spLocks noChangeArrowheads="1"/>
              </p:cNvSpPr>
              <p:nvPr/>
            </p:nvSpPr>
            <p:spPr bwMode="auto">
              <a:xfrm>
                <a:off x="975" y="3225"/>
                <a:ext cx="1134" cy="181"/>
              </a:xfrm>
              <a:prstGeom prst="rect">
                <a:avLst/>
              </a:prstGeom>
              <a:solidFill>
                <a:srgbClr val="99FF66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1 0100 0100 10</a:t>
                </a:r>
              </a:p>
            </p:txBody>
          </p:sp>
          <p:sp>
            <p:nvSpPr>
              <p:cNvPr id="260" name="Rectangle 44"/>
              <p:cNvSpPr>
                <a:spLocks noChangeArrowheads="1"/>
              </p:cNvSpPr>
              <p:nvPr/>
            </p:nvSpPr>
            <p:spPr bwMode="auto">
              <a:xfrm>
                <a:off x="975" y="3410"/>
                <a:ext cx="1134" cy="180"/>
              </a:xfrm>
              <a:prstGeom prst="rect">
                <a:avLst/>
              </a:prstGeom>
              <a:solidFill>
                <a:srgbClr val="99FF66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0 1100 1001 01</a:t>
                </a:r>
              </a:p>
            </p:txBody>
          </p:sp>
          <p:sp>
            <p:nvSpPr>
              <p:cNvPr id="261" name="Rectangle 171"/>
              <p:cNvSpPr>
                <a:spLocks noChangeArrowheads="1"/>
              </p:cNvSpPr>
              <p:nvPr/>
            </p:nvSpPr>
            <p:spPr bwMode="auto">
              <a:xfrm>
                <a:off x="975" y="3586"/>
                <a:ext cx="1134" cy="181"/>
              </a:xfrm>
              <a:prstGeom prst="rect">
                <a:avLst/>
              </a:prstGeom>
              <a:solidFill>
                <a:srgbClr val="99FF66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1 0100 0101 10</a:t>
                </a:r>
              </a:p>
            </p:txBody>
          </p:sp>
          <p:sp>
            <p:nvSpPr>
              <p:cNvPr id="262" name="Rectangle 172"/>
              <p:cNvSpPr>
                <a:spLocks noChangeArrowheads="1"/>
              </p:cNvSpPr>
              <p:nvPr/>
            </p:nvSpPr>
            <p:spPr bwMode="auto">
              <a:xfrm>
                <a:off x="975" y="3771"/>
                <a:ext cx="1134" cy="180"/>
              </a:xfrm>
              <a:prstGeom prst="rect">
                <a:avLst/>
              </a:prstGeom>
              <a:solidFill>
                <a:srgbClr val="99FF66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0 1100 1001 01</a:t>
                </a:r>
              </a:p>
            </p:txBody>
          </p:sp>
          <p:sp>
            <p:nvSpPr>
              <p:cNvPr id="263" name="Rectangle 179"/>
              <p:cNvSpPr>
                <a:spLocks noChangeArrowheads="1"/>
              </p:cNvSpPr>
              <p:nvPr/>
            </p:nvSpPr>
            <p:spPr bwMode="auto">
              <a:xfrm>
                <a:off x="975" y="2865"/>
                <a:ext cx="1134" cy="180"/>
              </a:xfrm>
              <a:prstGeom prst="rect">
                <a:avLst/>
              </a:prstGeom>
              <a:solidFill>
                <a:srgbClr val="FFFF66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1 0100 0101 10</a:t>
                </a:r>
              </a:p>
            </p:txBody>
          </p:sp>
          <p:sp>
            <p:nvSpPr>
              <p:cNvPr id="264" name="Rectangle 180"/>
              <p:cNvSpPr>
                <a:spLocks noChangeArrowheads="1"/>
              </p:cNvSpPr>
              <p:nvPr/>
            </p:nvSpPr>
            <p:spPr bwMode="auto">
              <a:xfrm>
                <a:off x="975" y="3045"/>
                <a:ext cx="1134" cy="180"/>
              </a:xfrm>
              <a:prstGeom prst="rect">
                <a:avLst/>
              </a:prstGeom>
              <a:solidFill>
                <a:srgbClr val="FFFF66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1 0100 0101 10</a:t>
                </a:r>
              </a:p>
            </p:txBody>
          </p:sp>
        </p:grpSp>
        <p:sp>
          <p:nvSpPr>
            <p:cNvPr id="243" name="Rectangle 72"/>
            <p:cNvSpPr>
              <a:spLocks noChangeArrowheads="1"/>
            </p:cNvSpPr>
            <p:nvPr/>
          </p:nvSpPr>
          <p:spPr bwMode="auto">
            <a:xfrm>
              <a:off x="249" y="3935"/>
              <a:ext cx="408" cy="18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</a:rPr>
                <a:t>组号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44" name="Rectangle 73"/>
            <p:cNvSpPr>
              <a:spLocks noChangeArrowheads="1"/>
            </p:cNvSpPr>
            <p:nvPr/>
          </p:nvSpPr>
          <p:spPr bwMode="auto">
            <a:xfrm>
              <a:off x="1156" y="3952"/>
              <a:ext cx="816" cy="18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  <a:latin typeface="Arial" charset="0"/>
                </a:rPr>
                <a:t>区号</a:t>
              </a:r>
              <a:endPara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45" name="Rectangle 74"/>
            <p:cNvSpPr>
              <a:spLocks noChangeArrowheads="1"/>
            </p:cNvSpPr>
            <p:nvPr/>
          </p:nvSpPr>
          <p:spPr bwMode="auto">
            <a:xfrm>
              <a:off x="476" y="3970"/>
              <a:ext cx="772" cy="27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</a:rPr>
                <a:t>Cache</a:t>
              </a:r>
              <a:b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</a:rPr>
              </a:b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</a:rPr>
                <a:t>组内块号</a:t>
              </a:r>
            </a:p>
          </p:txBody>
        </p:sp>
        <p:sp>
          <p:nvSpPr>
            <p:cNvPr id="246" name="Rectangle 75"/>
            <p:cNvSpPr>
              <a:spLocks noChangeArrowheads="1"/>
            </p:cNvSpPr>
            <p:nvPr/>
          </p:nvSpPr>
          <p:spPr bwMode="auto">
            <a:xfrm>
              <a:off x="1921" y="3940"/>
              <a:ext cx="681" cy="31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主存</a:t>
              </a:r>
              <a:b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</a:b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组内块号</a:t>
              </a:r>
            </a:p>
          </p:txBody>
        </p:sp>
        <p:sp>
          <p:nvSpPr>
            <p:cNvPr id="247" name="Text Box 140"/>
            <p:cNvSpPr txBox="1">
              <a:spLocks noChangeArrowheads="1"/>
            </p:cNvSpPr>
            <p:nvPr/>
          </p:nvSpPr>
          <p:spPr bwMode="auto">
            <a:xfrm>
              <a:off x="159" y="2547"/>
              <a:ext cx="272" cy="63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目录表</a:t>
              </a:r>
            </a:p>
          </p:txBody>
        </p:sp>
        <p:grpSp>
          <p:nvGrpSpPr>
            <p:cNvPr id="248" name="Group 188"/>
            <p:cNvGrpSpPr>
              <a:grpSpLocks/>
            </p:cNvGrpSpPr>
            <p:nvPr/>
          </p:nvGrpSpPr>
          <p:grpSpPr bwMode="auto">
            <a:xfrm>
              <a:off x="476" y="2501"/>
              <a:ext cx="227" cy="1450"/>
              <a:chOff x="476" y="2523"/>
              <a:chExt cx="408" cy="1450"/>
            </a:xfrm>
          </p:grpSpPr>
          <p:sp>
            <p:nvSpPr>
              <p:cNvPr id="249" name="Rectangle 65"/>
              <p:cNvSpPr>
                <a:spLocks noChangeArrowheads="1"/>
              </p:cNvSpPr>
              <p:nvPr/>
            </p:nvSpPr>
            <p:spPr bwMode="auto">
              <a:xfrm>
                <a:off x="476" y="2523"/>
                <a:ext cx="408" cy="180"/>
              </a:xfrm>
              <a:prstGeom prst="rect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0</a:t>
                </a:r>
              </a:p>
            </p:txBody>
          </p:sp>
          <p:sp>
            <p:nvSpPr>
              <p:cNvPr id="250" name="Rectangle 66"/>
              <p:cNvSpPr>
                <a:spLocks noChangeArrowheads="1"/>
              </p:cNvSpPr>
              <p:nvPr/>
            </p:nvSpPr>
            <p:spPr bwMode="auto">
              <a:xfrm>
                <a:off x="476" y="2703"/>
                <a:ext cx="408" cy="180"/>
              </a:xfrm>
              <a:prstGeom prst="rect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0</a:t>
                </a:r>
              </a:p>
            </p:txBody>
          </p:sp>
          <p:sp>
            <p:nvSpPr>
              <p:cNvPr id="251" name="Rectangle 67"/>
              <p:cNvSpPr>
                <a:spLocks noChangeArrowheads="1"/>
              </p:cNvSpPr>
              <p:nvPr/>
            </p:nvSpPr>
            <p:spPr bwMode="auto">
              <a:xfrm>
                <a:off x="476" y="3247"/>
                <a:ext cx="408" cy="181"/>
              </a:xfrm>
              <a:prstGeom prst="rect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1</a:t>
                </a:r>
              </a:p>
            </p:txBody>
          </p:sp>
          <p:sp>
            <p:nvSpPr>
              <p:cNvPr id="252" name="Rectangle 68"/>
              <p:cNvSpPr>
                <a:spLocks noChangeArrowheads="1"/>
              </p:cNvSpPr>
              <p:nvPr/>
            </p:nvSpPr>
            <p:spPr bwMode="auto">
              <a:xfrm>
                <a:off x="476" y="3432"/>
                <a:ext cx="408" cy="180"/>
              </a:xfrm>
              <a:prstGeom prst="rect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1</a:t>
                </a:r>
              </a:p>
            </p:txBody>
          </p:sp>
          <p:sp>
            <p:nvSpPr>
              <p:cNvPr id="253" name="Rectangle 177"/>
              <p:cNvSpPr>
                <a:spLocks noChangeArrowheads="1"/>
              </p:cNvSpPr>
              <p:nvPr/>
            </p:nvSpPr>
            <p:spPr bwMode="auto">
              <a:xfrm>
                <a:off x="476" y="3608"/>
                <a:ext cx="408" cy="181"/>
              </a:xfrm>
              <a:prstGeom prst="rect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1</a:t>
                </a:r>
              </a:p>
            </p:txBody>
          </p:sp>
          <p:sp>
            <p:nvSpPr>
              <p:cNvPr id="254" name="Rectangle 178"/>
              <p:cNvSpPr>
                <a:spLocks noChangeArrowheads="1"/>
              </p:cNvSpPr>
              <p:nvPr/>
            </p:nvSpPr>
            <p:spPr bwMode="auto">
              <a:xfrm>
                <a:off x="476" y="3793"/>
                <a:ext cx="408" cy="180"/>
              </a:xfrm>
              <a:prstGeom prst="rect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1</a:t>
                </a:r>
              </a:p>
            </p:txBody>
          </p:sp>
          <p:sp>
            <p:nvSpPr>
              <p:cNvPr id="255" name="Rectangle 185"/>
              <p:cNvSpPr>
                <a:spLocks noChangeArrowheads="1"/>
              </p:cNvSpPr>
              <p:nvPr/>
            </p:nvSpPr>
            <p:spPr bwMode="auto">
              <a:xfrm>
                <a:off x="476" y="2887"/>
                <a:ext cx="408" cy="180"/>
              </a:xfrm>
              <a:prstGeom prst="rect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0</a:t>
                </a:r>
              </a:p>
            </p:txBody>
          </p:sp>
          <p:sp>
            <p:nvSpPr>
              <p:cNvPr id="256" name="Rectangle 186"/>
              <p:cNvSpPr>
                <a:spLocks noChangeArrowheads="1"/>
              </p:cNvSpPr>
              <p:nvPr/>
            </p:nvSpPr>
            <p:spPr bwMode="auto">
              <a:xfrm>
                <a:off x="476" y="3067"/>
                <a:ext cx="408" cy="180"/>
              </a:xfrm>
              <a:prstGeom prst="rect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0</a:t>
                </a:r>
              </a:p>
            </p:txBody>
          </p:sp>
        </p:grpSp>
      </p:grpSp>
      <p:sp>
        <p:nvSpPr>
          <p:cNvPr id="281" name="AutoShape 90"/>
          <p:cNvSpPr>
            <a:spLocks noChangeArrowheads="1"/>
          </p:cNvSpPr>
          <p:nvPr/>
        </p:nvSpPr>
        <p:spPr bwMode="auto">
          <a:xfrm>
            <a:off x="1589088" y="5157788"/>
            <a:ext cx="2224087" cy="1069975"/>
          </a:xfrm>
          <a:prstGeom prst="roundRect">
            <a:avLst>
              <a:gd name="adj" fmla="val 20278"/>
            </a:avLst>
          </a:prstGeom>
          <a:gradFill rotWithShape="1">
            <a:gsLst>
              <a:gs pos="0">
                <a:srgbClr val="FF0000">
                  <a:alpha val="39998"/>
                </a:srgbClr>
              </a:gs>
              <a:gs pos="100000">
                <a:srgbClr val="760000">
                  <a:alpha val="39998"/>
                </a:srgbClr>
              </a:gs>
            </a:gsLst>
            <a:lin ang="5400000" scaled="1"/>
          </a:gra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2" name="AutoShape 102"/>
          <p:cNvSpPr>
            <a:spLocks noChangeArrowheads="1"/>
          </p:cNvSpPr>
          <p:nvPr/>
        </p:nvSpPr>
        <p:spPr bwMode="auto">
          <a:xfrm>
            <a:off x="1158875" y="5699125"/>
            <a:ext cx="360363" cy="288925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283" name="Line 92"/>
          <p:cNvSpPr>
            <a:spLocks noChangeShapeType="1"/>
          </p:cNvSpPr>
          <p:nvPr/>
        </p:nvSpPr>
        <p:spPr bwMode="auto">
          <a:xfrm flipV="1">
            <a:off x="2392363" y="3649663"/>
            <a:ext cx="0" cy="15319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4" name="Line 99"/>
          <p:cNvSpPr>
            <a:spLocks noChangeShapeType="1"/>
          </p:cNvSpPr>
          <p:nvPr/>
        </p:nvSpPr>
        <p:spPr bwMode="auto">
          <a:xfrm flipV="1">
            <a:off x="1466850" y="3789363"/>
            <a:ext cx="296863" cy="19796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5" name="Line 141"/>
          <p:cNvSpPr>
            <a:spLocks noChangeShapeType="1"/>
          </p:cNvSpPr>
          <p:nvPr/>
        </p:nvSpPr>
        <p:spPr bwMode="auto">
          <a:xfrm>
            <a:off x="4282033" y="5842000"/>
            <a:ext cx="431800" cy="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6" name="AutoShape 198"/>
          <p:cNvSpPr>
            <a:spLocks noChangeArrowheads="1"/>
          </p:cNvSpPr>
          <p:nvPr/>
        </p:nvSpPr>
        <p:spPr bwMode="auto">
          <a:xfrm>
            <a:off x="615950" y="1490663"/>
            <a:ext cx="2243138" cy="3460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0000">
                  <a:alpha val="39998"/>
                </a:srgbClr>
              </a:gs>
              <a:gs pos="100000">
                <a:srgbClr val="760000">
                  <a:alpha val="39998"/>
                </a:srgbClr>
              </a:gs>
            </a:gsLst>
            <a:lin ang="5400000" scaled="1"/>
          </a:gra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7" name="AutoShape 199"/>
          <p:cNvSpPr>
            <a:spLocks noChangeArrowheads="1"/>
          </p:cNvSpPr>
          <p:nvPr/>
        </p:nvSpPr>
        <p:spPr bwMode="auto">
          <a:xfrm>
            <a:off x="3063875" y="1490663"/>
            <a:ext cx="422275" cy="35083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0000">
                  <a:alpha val="39998"/>
                </a:srgbClr>
              </a:gs>
              <a:gs pos="100000">
                <a:srgbClr val="760000">
                  <a:alpha val="39998"/>
                </a:srgbClr>
              </a:gs>
            </a:gsLst>
            <a:lin ang="5400000" scaled="1"/>
          </a:gra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8" name="AutoShape 204"/>
          <p:cNvSpPr>
            <a:spLocks noChangeArrowheads="1"/>
          </p:cNvSpPr>
          <p:nvPr/>
        </p:nvSpPr>
        <p:spPr bwMode="auto">
          <a:xfrm>
            <a:off x="1609725" y="5713413"/>
            <a:ext cx="2165350" cy="247650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9" name="动作按钮: 上一张 288">
            <a:hlinkClick r:id="rId2" action="ppaction://hlinksldjump" highlightClick="1"/>
          </p:cNvPr>
          <p:cNvSpPr/>
          <p:nvPr/>
        </p:nvSpPr>
        <p:spPr bwMode="auto">
          <a:xfrm>
            <a:off x="8474359" y="5696084"/>
            <a:ext cx="424882" cy="419298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290" name="表格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900785"/>
              </p:ext>
            </p:extLst>
          </p:nvPr>
        </p:nvGraphicFramePr>
        <p:xfrm>
          <a:off x="3857005" y="3973515"/>
          <a:ext cx="242342" cy="23018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7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7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7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7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7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7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7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1" name="矩形 290"/>
          <p:cNvSpPr/>
          <p:nvPr/>
        </p:nvSpPr>
        <p:spPr>
          <a:xfrm>
            <a:off x="3508814" y="3436567"/>
            <a:ext cx="70748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</a:pPr>
            <a:r>
              <a:rPr lang="zh-CN" altLang="en-US" b="1" dirty="0">
                <a:solidFill>
                  <a:srgbClr val="D60093"/>
                </a:solidFill>
              </a:rPr>
              <a:t>有效位</a:t>
            </a:r>
          </a:p>
        </p:txBody>
      </p:sp>
      <p:sp>
        <p:nvSpPr>
          <p:cNvPr id="292" name="矩形 291"/>
          <p:cNvSpPr/>
          <p:nvPr/>
        </p:nvSpPr>
        <p:spPr>
          <a:xfrm>
            <a:off x="215766" y="3754536"/>
            <a:ext cx="143841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</a:pPr>
            <a:r>
              <a:rPr lang="zh-CN" altLang="en-US" b="1" dirty="0" smtClean="0">
                <a:solidFill>
                  <a:srgbClr val="008000"/>
                </a:solidFill>
              </a:rPr>
              <a:t>目录表行号</a:t>
            </a:r>
            <a:endParaRPr lang="zh-CN" alt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820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80"/>
                            </p:stCondLst>
                            <p:childTnLst>
                              <p:par>
                                <p:cTn id="2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8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7" dur="8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8" dur="8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8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00"/>
                            </p:stCondLst>
                            <p:childTnLst>
                              <p:par>
                                <p:cTn id="15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500"/>
                            </p:stCondLst>
                            <p:childTnLst>
                              <p:par>
                                <p:cTn id="18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0" dur="8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1" dur="8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8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640"/>
                            </p:stCondLst>
                            <p:childTnLst>
                              <p:par>
                                <p:cTn id="22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140"/>
                            </p:stCondLst>
                            <p:childTnLst>
                              <p:par>
                                <p:cTn id="2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140"/>
                            </p:stCondLst>
                            <p:childTnLst>
                              <p:par>
                                <p:cTn id="23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640"/>
                            </p:stCondLst>
                            <p:childTnLst>
                              <p:par>
                                <p:cTn id="2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640"/>
                            </p:stCondLst>
                            <p:childTnLst>
                              <p:par>
                                <p:cTn id="2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640"/>
                            </p:stCondLst>
                            <p:childTnLst>
                              <p:par>
                                <p:cTn id="24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2140"/>
                            </p:stCondLst>
                            <p:childTnLst>
                              <p:par>
                                <p:cTn id="2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640"/>
                            </p:stCondLst>
                            <p:childTnLst>
                              <p:par>
                                <p:cTn id="25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3140"/>
                            </p:stCondLst>
                            <p:childTnLst>
                              <p:par>
                                <p:cTn id="2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3140"/>
                            </p:stCondLst>
                            <p:childTnLst>
                              <p:par>
                                <p:cTn id="2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3640"/>
                            </p:stCondLst>
                            <p:childTnLst>
                              <p:par>
                                <p:cTn id="2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3640"/>
                            </p:stCondLst>
                            <p:childTnLst>
                              <p:par>
                                <p:cTn id="2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3640"/>
                            </p:stCondLst>
                            <p:childTnLst>
                              <p:par>
                                <p:cTn id="28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4140"/>
                            </p:stCondLst>
                            <p:childTnLst>
                              <p:par>
                                <p:cTn id="29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 animBg="1"/>
      <p:bldP spid="150" grpId="0"/>
      <p:bldP spid="151" grpId="0" animBg="1"/>
      <p:bldP spid="152" grpId="0" animBg="1"/>
      <p:bldP spid="153" grpId="0" animBg="1"/>
      <p:bldP spid="154" grpId="0" animBg="1"/>
      <p:bldP spid="155" grpId="0"/>
      <p:bldP spid="156" grpId="0"/>
      <p:bldP spid="157" grpId="0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/>
      <p:bldP spid="181" grpId="0" animBg="1"/>
      <p:bldP spid="182" grpId="0" animBg="1"/>
      <p:bldP spid="183" grpId="0" animBg="1"/>
      <p:bldP spid="184" grpId="0" animBg="1"/>
      <p:bldP spid="185" grpId="0"/>
      <p:bldP spid="186" grpId="0"/>
      <p:bldP spid="187" grpId="0" animBg="1"/>
      <p:bldP spid="188" grpId="0"/>
      <p:bldP spid="189" grpId="0"/>
      <p:bldP spid="190" grpId="0"/>
      <p:bldP spid="191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91" grpId="0"/>
      <p:bldP spid="29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 存储系统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90550" y="522475"/>
            <a:ext cx="8229600" cy="57614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007D"/>
                </a:solidFill>
                <a:latin typeface="Arial"/>
                <a:ea typeface="黑体"/>
              </a:rPr>
              <a:t>磁盘</a:t>
            </a:r>
            <a:r>
              <a:rPr lang="zh-CN" altLang="en-US" dirty="0" smtClean="0">
                <a:solidFill>
                  <a:srgbClr val="00007D"/>
                </a:solidFill>
                <a:latin typeface="Arial"/>
                <a:ea typeface="黑体"/>
              </a:rPr>
              <a:t>存储器：主要</a:t>
            </a:r>
            <a:r>
              <a:rPr lang="zh-CN" altLang="en-US" dirty="0">
                <a:solidFill>
                  <a:srgbClr val="FF6600"/>
                </a:solidFill>
                <a:latin typeface="Arial"/>
                <a:ea typeface="黑体"/>
              </a:rPr>
              <a:t>技术指标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E992A-5E90-4928-A64E-61757EC4D668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Picture 3" descr="Shell_dri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130" y="1124744"/>
            <a:ext cx="4578350" cy="538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otate_latency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80" y="1662907"/>
            <a:ext cx="2811463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actuator_arm_latenc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330" y="3450432"/>
            <a:ext cx="2970213" cy="210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ctuator_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23" y="1011510"/>
            <a:ext cx="4810125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armonl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130">
            <a:off x="1500436" y="3864247"/>
            <a:ext cx="1811337" cy="11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armonl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1551">
            <a:off x="1481386" y="3749947"/>
            <a:ext cx="1811337" cy="11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armonl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8467">
            <a:off x="1452811" y="3645172"/>
            <a:ext cx="1811337" cy="11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armonl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6534">
            <a:off x="1421061" y="3549922"/>
            <a:ext cx="1811337" cy="11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act_hin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23" y="3473722"/>
            <a:ext cx="1519238" cy="210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动作按钮: 上一张 13">
            <a:hlinkClick r:id="rId8" action="ppaction://hlinksldjump" highlightClick="1"/>
          </p:cNvPr>
          <p:cNvSpPr/>
          <p:nvPr/>
        </p:nvSpPr>
        <p:spPr bwMode="auto">
          <a:xfrm>
            <a:off x="8334540" y="364959"/>
            <a:ext cx="432048" cy="432048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0781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680000"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 指令系统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362950" cy="615692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zh-CN" altLang="en-US" dirty="0"/>
              <a:t>数据存储顺序</a:t>
            </a:r>
            <a:endParaRPr lang="en-US" altLang="zh-CN" dirty="0"/>
          </a:p>
          <a:p>
            <a:pPr>
              <a:spcBef>
                <a:spcPts val="200"/>
              </a:spcBef>
            </a:pPr>
            <a:r>
              <a:rPr lang="zh-CN" altLang="en-US" dirty="0" smtClean="0"/>
              <a:t>指令格式设计</a:t>
            </a:r>
            <a:endParaRPr lang="en-US" altLang="zh-CN" dirty="0" smtClean="0"/>
          </a:p>
          <a:p>
            <a:pPr lvl="1">
              <a:spcBef>
                <a:spcPts val="200"/>
              </a:spcBef>
            </a:pPr>
            <a:r>
              <a:rPr lang="zh-CN" altLang="en-US" sz="2400" dirty="0" smtClean="0"/>
              <a:t>操作码</a:t>
            </a:r>
            <a:endParaRPr lang="en-US" altLang="zh-CN" sz="2400" dirty="0" smtClean="0"/>
          </a:p>
          <a:p>
            <a:pPr lvl="2">
              <a:spcBef>
                <a:spcPts val="200"/>
              </a:spcBef>
            </a:pPr>
            <a:r>
              <a:rPr lang="zh-CN" altLang="en-US" dirty="0" smtClean="0"/>
              <a:t>固定长度</a:t>
            </a:r>
            <a:endParaRPr lang="en-US" altLang="zh-CN" dirty="0" smtClean="0"/>
          </a:p>
          <a:p>
            <a:pPr lvl="2">
              <a:spcBef>
                <a:spcPts val="200"/>
              </a:spcBef>
            </a:pPr>
            <a:r>
              <a:rPr lang="zh-CN" altLang="en-US" dirty="0" smtClean="0"/>
              <a:t>可变长度</a:t>
            </a:r>
            <a:endParaRPr lang="en-US" altLang="zh-CN" dirty="0" smtClean="0"/>
          </a:p>
          <a:p>
            <a:pPr lvl="1">
              <a:spcBef>
                <a:spcPts val="200"/>
              </a:spcBef>
            </a:pPr>
            <a:r>
              <a:rPr lang="zh-CN" altLang="en-US" sz="2400" dirty="0" smtClean="0"/>
              <a:t>地址码</a:t>
            </a:r>
            <a:endParaRPr lang="en-US" altLang="zh-CN" sz="2400" dirty="0" smtClean="0"/>
          </a:p>
          <a:p>
            <a:pPr lvl="2">
              <a:spcBef>
                <a:spcPts val="200"/>
              </a:spcBef>
            </a:pPr>
            <a:r>
              <a:rPr lang="zh-CN" altLang="en-US" dirty="0" smtClean="0">
                <a:hlinkClick r:id="rId2" action="ppaction://hlinkpres?slideindex=81&amp;slidetitle=5.4 基本寻址方式"/>
              </a:rPr>
              <a:t>寻址方式</a:t>
            </a:r>
            <a:endParaRPr lang="en-US" altLang="zh-CN" dirty="0" smtClean="0"/>
          </a:p>
          <a:p>
            <a:pPr lvl="3">
              <a:spcBef>
                <a:spcPts val="200"/>
              </a:spcBef>
            </a:pPr>
            <a:r>
              <a:rPr lang="zh-CN" altLang="en-US" dirty="0" smtClean="0"/>
              <a:t>隐含：操作数位置默认，无需地址码。</a:t>
            </a:r>
            <a:endParaRPr lang="en-US" altLang="zh-CN" dirty="0" smtClean="0"/>
          </a:p>
          <a:p>
            <a:pPr lvl="3">
              <a:spcBef>
                <a:spcPts val="200"/>
              </a:spcBef>
            </a:pPr>
            <a:r>
              <a:rPr lang="zh-CN" altLang="en-US" dirty="0" smtClean="0">
                <a:solidFill>
                  <a:srgbClr val="0000FF"/>
                </a:solidFill>
              </a:rPr>
              <a:t>立即</a:t>
            </a:r>
            <a:r>
              <a:rPr lang="zh-CN" altLang="en-US" dirty="0" smtClean="0"/>
              <a:t>：操作数在指令中。</a:t>
            </a:r>
            <a:endParaRPr lang="en-US" altLang="zh-CN" dirty="0" smtClean="0"/>
          </a:p>
          <a:p>
            <a:pPr lvl="3">
              <a:spcBef>
                <a:spcPts val="200"/>
              </a:spcBef>
            </a:pPr>
            <a:r>
              <a:rPr lang="zh-CN" altLang="en-US" dirty="0">
                <a:solidFill>
                  <a:srgbClr val="0000FF"/>
                </a:solidFill>
              </a:rPr>
              <a:t>寄存器</a:t>
            </a:r>
            <a:r>
              <a:rPr lang="zh-CN" altLang="en-US" dirty="0" smtClean="0"/>
              <a:t>（寄存器编号）、</a:t>
            </a:r>
            <a:r>
              <a:rPr lang="zh-CN" altLang="en-US" dirty="0">
                <a:solidFill>
                  <a:srgbClr val="0000FF"/>
                </a:solidFill>
              </a:rPr>
              <a:t>寄存器间接</a:t>
            </a:r>
            <a:endParaRPr lang="en-US" altLang="zh-CN" dirty="0">
              <a:solidFill>
                <a:srgbClr val="0000FF"/>
              </a:solidFill>
            </a:endParaRPr>
          </a:p>
          <a:p>
            <a:pPr lvl="3">
              <a:spcBef>
                <a:spcPts val="200"/>
              </a:spcBef>
            </a:pPr>
            <a:r>
              <a:rPr lang="zh-CN" altLang="en-US" dirty="0">
                <a:solidFill>
                  <a:srgbClr val="0000FF"/>
                </a:solidFill>
              </a:rPr>
              <a:t>直接</a:t>
            </a:r>
            <a:r>
              <a:rPr lang="zh-CN" altLang="en-US" dirty="0" smtClean="0"/>
              <a:t>（内存地址）、</a:t>
            </a:r>
            <a:r>
              <a:rPr lang="zh-CN" altLang="en-US" dirty="0">
                <a:solidFill>
                  <a:srgbClr val="0000FF"/>
                </a:solidFill>
              </a:rPr>
              <a:t>间接</a:t>
            </a:r>
            <a:endParaRPr lang="en-US" altLang="zh-CN" dirty="0">
              <a:solidFill>
                <a:srgbClr val="0000FF"/>
              </a:solidFill>
            </a:endParaRPr>
          </a:p>
          <a:p>
            <a:pPr lvl="3">
              <a:spcBef>
                <a:spcPts val="200"/>
              </a:spcBef>
            </a:pPr>
            <a:r>
              <a:rPr lang="en-US" altLang="zh-CN" dirty="0">
                <a:solidFill>
                  <a:srgbClr val="0000FF"/>
                </a:solidFill>
              </a:rPr>
              <a:t>PC</a:t>
            </a:r>
            <a:r>
              <a:rPr lang="zh-CN" altLang="en-US" dirty="0">
                <a:solidFill>
                  <a:srgbClr val="0000FF"/>
                </a:solidFill>
              </a:rPr>
              <a:t>相对</a:t>
            </a:r>
            <a:r>
              <a:rPr lang="zh-CN" altLang="en-US" dirty="0" smtClean="0"/>
              <a:t>：跳转范围</a:t>
            </a:r>
            <a:endParaRPr lang="en-US" altLang="zh-CN" dirty="0" smtClean="0"/>
          </a:p>
          <a:p>
            <a:pPr lvl="3">
              <a:spcBef>
                <a:spcPts val="200"/>
              </a:spcBef>
            </a:pPr>
            <a:r>
              <a:rPr lang="zh-CN" altLang="en-US" dirty="0" smtClean="0"/>
              <a:t>基址、变址</a:t>
            </a:r>
            <a:endParaRPr lang="en-US" altLang="zh-CN" dirty="0" smtClean="0"/>
          </a:p>
          <a:p>
            <a:pPr lvl="2">
              <a:spcBef>
                <a:spcPts val="200"/>
              </a:spcBef>
            </a:pPr>
            <a:r>
              <a:rPr lang="zh-CN" altLang="en-US" dirty="0" smtClean="0"/>
              <a:t>各种寻址方式取得操作数的速度</a:t>
            </a:r>
            <a:endParaRPr lang="en-US" altLang="zh-CN" dirty="0" smtClean="0"/>
          </a:p>
          <a:p>
            <a:pPr>
              <a:spcBef>
                <a:spcPts val="200"/>
              </a:spcBef>
            </a:pPr>
            <a:r>
              <a:rPr lang="en-US" altLang="zh-CN" dirty="0" smtClean="0">
                <a:hlinkClick r:id="rId3" action="ppaction://hlinksldjump"/>
              </a:rPr>
              <a:t>RISC</a:t>
            </a:r>
            <a:r>
              <a:rPr lang="zh-CN" altLang="en-US" dirty="0" smtClean="0">
                <a:hlinkClick r:id="rId3" action="ppaction://hlinksldjump"/>
              </a:rPr>
              <a:t>、</a:t>
            </a:r>
            <a:r>
              <a:rPr lang="en-US" altLang="zh-CN" dirty="0" smtClean="0">
                <a:hlinkClick r:id="rId3" action="ppaction://hlinksldjump"/>
              </a:rPr>
              <a:t>CISC</a:t>
            </a:r>
            <a:r>
              <a:rPr lang="zh-CN" altLang="en-US" dirty="0" smtClean="0">
                <a:hlinkClick r:id="rId3" action="ppaction://hlinksldjump"/>
              </a:rPr>
              <a:t>的特点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E992A-5E90-4928-A64E-61757EC4D668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19872" y="548680"/>
            <a:ext cx="5501071" cy="16081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69875" indent="-269875" fontAlgn="base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</a:pPr>
            <a:r>
              <a:rPr lang="zh-CN" altLang="en-US" sz="2400" b="1" kern="0" dirty="0">
                <a:solidFill>
                  <a:srgbClr val="FF0000"/>
                </a:solidFill>
              </a:rPr>
              <a:t>大端存储</a:t>
            </a:r>
            <a:r>
              <a:rPr lang="zh-CN" altLang="en-US" sz="2400" b="1" kern="0" dirty="0">
                <a:solidFill>
                  <a:srgbClr val="000000"/>
                </a:solidFill>
              </a:rPr>
              <a:t>（</a:t>
            </a:r>
            <a:r>
              <a:rPr lang="en-US" altLang="zh-CN" sz="2400" b="1" kern="0" dirty="0">
                <a:solidFill>
                  <a:srgbClr val="000000"/>
                </a:solidFill>
              </a:rPr>
              <a:t>Big-Endian Ordering</a:t>
            </a:r>
            <a:r>
              <a:rPr lang="zh-CN" altLang="en-US" sz="2400" b="1" kern="0" dirty="0">
                <a:solidFill>
                  <a:srgbClr val="000000"/>
                </a:solidFill>
              </a:rPr>
              <a:t>）</a:t>
            </a:r>
            <a:br>
              <a:rPr lang="zh-CN" altLang="en-US" sz="2400" b="1" kern="0" dirty="0">
                <a:solidFill>
                  <a:srgbClr val="000000"/>
                </a:solidFill>
              </a:rPr>
            </a:br>
            <a:r>
              <a:rPr lang="zh-CN" altLang="en-US" sz="2400" b="1" kern="0" dirty="0">
                <a:solidFill>
                  <a:srgbClr val="000000"/>
                </a:solidFill>
              </a:rPr>
              <a:t>最低有效字节存储在最高地址位置</a:t>
            </a:r>
            <a:endParaRPr lang="en-US" altLang="zh-CN" sz="2400" b="1" kern="0" dirty="0">
              <a:solidFill>
                <a:srgbClr val="000000"/>
              </a:solidFill>
            </a:endParaRPr>
          </a:p>
          <a:p>
            <a:pPr marL="269875" indent="-269875" fontAlgn="base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</a:pPr>
            <a:r>
              <a:rPr lang="zh-CN" altLang="en-US" sz="2400" b="1" kern="0" dirty="0">
                <a:solidFill>
                  <a:srgbClr val="FF0000"/>
                </a:solidFill>
              </a:rPr>
              <a:t>小端存储</a:t>
            </a:r>
            <a:r>
              <a:rPr lang="zh-CN" altLang="en-US" sz="2400" b="1" kern="0" dirty="0">
                <a:solidFill>
                  <a:srgbClr val="000000"/>
                </a:solidFill>
              </a:rPr>
              <a:t>（</a:t>
            </a:r>
            <a:r>
              <a:rPr lang="en-US" altLang="zh-CN" sz="2400" b="1" kern="0" dirty="0">
                <a:solidFill>
                  <a:srgbClr val="000000"/>
                </a:solidFill>
              </a:rPr>
              <a:t>Little-Endian Ordering</a:t>
            </a:r>
            <a:r>
              <a:rPr lang="zh-CN" altLang="en-US" sz="2400" b="1" kern="0" dirty="0">
                <a:solidFill>
                  <a:srgbClr val="000000"/>
                </a:solidFill>
              </a:rPr>
              <a:t>）</a:t>
            </a:r>
            <a:br>
              <a:rPr lang="zh-CN" altLang="en-US" sz="2400" b="1" kern="0" dirty="0">
                <a:solidFill>
                  <a:srgbClr val="000000"/>
                </a:solidFill>
              </a:rPr>
            </a:br>
            <a:r>
              <a:rPr lang="zh-CN" altLang="en-US" sz="2400" b="1" kern="0" dirty="0">
                <a:solidFill>
                  <a:srgbClr val="000000"/>
                </a:solidFill>
              </a:rPr>
              <a:t>最低有效字节存储在最低地址位置</a:t>
            </a:r>
            <a:endParaRPr lang="en-US" altLang="zh-CN" sz="2400" b="1" kern="0" dirty="0">
              <a:solidFill>
                <a:srgbClr val="00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3088295" y="836712"/>
            <a:ext cx="33157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2" name="矩形 11"/>
          <p:cNvSpPr/>
          <p:nvPr/>
        </p:nvSpPr>
        <p:spPr>
          <a:xfrm>
            <a:off x="3419872" y="2271499"/>
            <a:ext cx="5501071" cy="86946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69875" indent="-269875" fontAlgn="base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</a:pPr>
            <a:r>
              <a:rPr lang="zh-CN" altLang="en-US" sz="2400" b="1" kern="0" dirty="0" smtClean="0">
                <a:solidFill>
                  <a:srgbClr val="C00000"/>
                </a:solidFill>
              </a:rPr>
              <a:t>霍夫曼编码</a:t>
            </a:r>
            <a:r>
              <a:rPr lang="zh-CN" altLang="en-US" sz="2400" b="1" kern="0" dirty="0" smtClean="0">
                <a:solidFill>
                  <a:srgbClr val="000000"/>
                </a:solidFill>
              </a:rPr>
              <a:t>：平均码长最短</a:t>
            </a:r>
            <a:r>
              <a:rPr lang="en-US" altLang="zh-CN" sz="2400" b="1" kern="0" dirty="0" smtClean="0">
                <a:solidFill>
                  <a:srgbClr val="000000"/>
                </a:solidFill>
              </a:rPr>
              <a:t>; </a:t>
            </a:r>
            <a:r>
              <a:rPr lang="zh-CN" altLang="en-US" sz="2400" b="1" kern="0" dirty="0" smtClean="0">
                <a:solidFill>
                  <a:srgbClr val="000000"/>
                </a:solidFill>
              </a:rPr>
              <a:t>种类多</a:t>
            </a:r>
            <a:endParaRPr lang="en-US" altLang="zh-CN" sz="2400" b="1" kern="0" dirty="0" smtClean="0">
              <a:solidFill>
                <a:srgbClr val="000000"/>
              </a:solidFill>
            </a:endParaRPr>
          </a:p>
          <a:p>
            <a:pPr marL="269875" indent="-269875" fontAlgn="base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</a:pPr>
            <a:r>
              <a:rPr lang="zh-CN" altLang="en-US" sz="2400" b="1" kern="0" dirty="0">
                <a:solidFill>
                  <a:srgbClr val="C00000"/>
                </a:solidFill>
              </a:rPr>
              <a:t>扩展操作码</a:t>
            </a:r>
            <a:r>
              <a:rPr lang="zh-CN" altLang="en-US" sz="2400" b="1" kern="0" dirty="0">
                <a:solidFill>
                  <a:srgbClr val="000000"/>
                </a:solidFill>
              </a:rPr>
              <a:t>：短码不能是长码的前缀</a:t>
            </a:r>
            <a:endParaRPr lang="en-US" altLang="zh-CN" sz="2400" b="1" kern="0" dirty="0">
              <a:solidFill>
                <a:srgbClr val="00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2699792" y="2492896"/>
            <a:ext cx="720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5" name="动作按钮: 信息 4">
            <a:hlinkClick r:id="rId4" action="ppaction://hlinkpres?slideindex=83&amp;slidetitle=5.4 基本寻址方式" highlightClick="1"/>
          </p:cNvPr>
          <p:cNvSpPr/>
          <p:nvPr/>
        </p:nvSpPr>
        <p:spPr bwMode="auto">
          <a:xfrm>
            <a:off x="4427984" y="5049983"/>
            <a:ext cx="432048" cy="432048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5383842" y="2458060"/>
            <a:ext cx="21602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>
            <a:off x="5383842" y="2852936"/>
            <a:ext cx="21602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>
            <a:off x="5436096" y="2606980"/>
            <a:ext cx="216024" cy="1739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8" name="动作按钮: 信息 17">
            <a:hlinkClick r:id="rId5" action="ppaction://hlinkpres?slideindex=53&amp;slidetitle=5.3.3 操作码设计  2. 变长操作码" highlightClick="1"/>
          </p:cNvPr>
          <p:cNvSpPr/>
          <p:nvPr/>
        </p:nvSpPr>
        <p:spPr bwMode="auto">
          <a:xfrm>
            <a:off x="7953445" y="3272425"/>
            <a:ext cx="432048" cy="432048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动作按钮: 信息 18">
            <a:hlinkClick r:id="rId6" action="ppaction://hlinkpres?slideindex=61&amp;slidetitle=5.3.3 操作码设计  2. 变长操作码" highlightClick="1"/>
          </p:cNvPr>
          <p:cNvSpPr/>
          <p:nvPr/>
        </p:nvSpPr>
        <p:spPr bwMode="auto">
          <a:xfrm>
            <a:off x="8488895" y="3270760"/>
            <a:ext cx="432048" cy="432048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9083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 指令系统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362950" cy="5976742"/>
          </a:xfrm>
        </p:spPr>
        <p:txBody>
          <a:bodyPr/>
          <a:lstStyle/>
          <a:p>
            <a:pPr lvl="0">
              <a:spcBef>
                <a:spcPts val="200"/>
              </a:spcBef>
              <a:buClr>
                <a:srgbClr val="00007D"/>
              </a:buClr>
              <a:buNone/>
            </a:pP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RISC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的特点：</a:t>
            </a:r>
            <a:endParaRPr lang="en-US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lvl="0">
              <a:spcBef>
                <a:spcPts val="200"/>
              </a:spcBef>
              <a:buClr>
                <a:srgbClr val="00007D"/>
              </a:buClr>
            </a:pPr>
            <a:r>
              <a:rPr lang="zh-CN" altLang="en-US" dirty="0">
                <a:solidFill>
                  <a:srgbClr val="FF0000"/>
                </a:solidFill>
                <a:ea typeface="楷体_GB2312"/>
              </a:rPr>
              <a:t>指令系统简单</a:t>
            </a:r>
            <a:endParaRPr lang="en-US" altLang="zh-CN" dirty="0">
              <a:solidFill>
                <a:srgbClr val="FF0000"/>
              </a:solidFill>
              <a:ea typeface="楷体_GB2312"/>
            </a:endParaRPr>
          </a:p>
          <a:p>
            <a:pPr marL="801688" lvl="1" indent="-279400">
              <a:spcBef>
                <a:spcPts val="2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楷体_GB2312"/>
              </a:rPr>
              <a:t>指令条数少、格式少、长度固定、功能简单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ea typeface="楷体_GB2312"/>
            </a:endParaRPr>
          </a:p>
          <a:p>
            <a:pPr marL="801688" lvl="1" indent="-279400">
              <a:spcBef>
                <a:spcPts val="2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楷体_GB2312"/>
              </a:rPr>
              <a:t>寻址方式少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ea typeface="楷体_GB2312"/>
            </a:endParaRPr>
          </a:p>
          <a:p>
            <a:pPr marL="801688" lvl="1" indent="-279400">
              <a:spcBef>
                <a:spcPts val="2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楷体_GB2312"/>
              </a:rPr>
              <a:t>采用硬布线控制逻辑（不用或少用微程序控制）</a:t>
            </a:r>
            <a:endParaRPr lang="en-US" altLang="zh-CN" dirty="0">
              <a:solidFill>
                <a:srgbClr val="000000"/>
              </a:solidFill>
              <a:ea typeface="楷体_GB2312"/>
            </a:endParaRPr>
          </a:p>
          <a:p>
            <a:pPr lvl="0">
              <a:spcBef>
                <a:spcPts val="200"/>
              </a:spcBef>
              <a:buClr>
                <a:srgbClr val="00007D"/>
              </a:buClr>
            </a:pPr>
            <a:r>
              <a:rPr lang="en-US" altLang="zh-CN" dirty="0">
                <a:solidFill>
                  <a:srgbClr val="FF0000"/>
                </a:solidFill>
                <a:ea typeface="楷体_GB2312"/>
              </a:rPr>
              <a:t>Load/Store</a:t>
            </a:r>
            <a:r>
              <a:rPr lang="zh-CN" altLang="en-US" dirty="0">
                <a:solidFill>
                  <a:srgbClr val="FF0000"/>
                </a:solidFill>
                <a:ea typeface="楷体_GB2312"/>
              </a:rPr>
              <a:t>结构</a:t>
            </a:r>
            <a:endParaRPr lang="en-US" altLang="zh-CN" dirty="0">
              <a:solidFill>
                <a:srgbClr val="FF0000"/>
              </a:solidFill>
              <a:ea typeface="楷体_GB2312"/>
            </a:endParaRPr>
          </a:p>
          <a:p>
            <a:pPr marL="801688" lvl="1" indent="-279400">
              <a:spcBef>
                <a:spcPts val="200"/>
              </a:spcBef>
            </a:pPr>
            <a:r>
              <a:rPr lang="zh-CN" altLang="en-US" dirty="0">
                <a:solidFill>
                  <a:srgbClr val="000000"/>
                </a:solidFill>
                <a:ea typeface="楷体_GB2312"/>
              </a:rPr>
              <a:t>只有</a:t>
            </a:r>
            <a:r>
              <a:rPr lang="en-US" altLang="zh-CN" dirty="0">
                <a:solidFill>
                  <a:srgbClr val="000000"/>
                </a:solidFill>
                <a:ea typeface="楷体_GB2312"/>
              </a:rPr>
              <a:t>LOAD</a:t>
            </a:r>
            <a:r>
              <a:rPr lang="zh-CN" altLang="en-US" dirty="0">
                <a:solidFill>
                  <a:srgbClr val="000000"/>
                </a:solidFill>
                <a:ea typeface="楷体_GB2312"/>
              </a:rPr>
              <a:t>和</a:t>
            </a:r>
            <a:r>
              <a:rPr lang="en-US" altLang="zh-CN" dirty="0">
                <a:solidFill>
                  <a:srgbClr val="000000"/>
                </a:solidFill>
                <a:ea typeface="楷体_GB2312"/>
              </a:rPr>
              <a:t>STORE</a:t>
            </a:r>
            <a:r>
              <a:rPr lang="zh-CN" altLang="en-US" dirty="0">
                <a:solidFill>
                  <a:srgbClr val="000000"/>
                </a:solidFill>
                <a:ea typeface="楷体_GB2312"/>
              </a:rPr>
              <a:t>指令可以访问存储器</a:t>
            </a:r>
            <a:endParaRPr lang="en-US" altLang="zh-CN" dirty="0">
              <a:solidFill>
                <a:srgbClr val="000000"/>
              </a:solidFill>
              <a:ea typeface="楷体_GB2312"/>
            </a:endParaRPr>
          </a:p>
          <a:p>
            <a:pPr marL="801688" lvl="1" indent="-279400">
              <a:spcBef>
                <a:spcPts val="200"/>
              </a:spcBef>
            </a:pPr>
            <a:r>
              <a:rPr lang="zh-CN" altLang="en-US" dirty="0">
                <a:solidFill>
                  <a:srgbClr val="000000"/>
                </a:solidFill>
                <a:ea typeface="楷体_GB2312"/>
              </a:rPr>
              <a:t>寄存器多</a:t>
            </a:r>
            <a:endParaRPr lang="en-US" altLang="zh-CN" dirty="0">
              <a:solidFill>
                <a:srgbClr val="000000"/>
              </a:solidFill>
              <a:ea typeface="楷体_GB2312"/>
            </a:endParaRPr>
          </a:p>
          <a:p>
            <a:pPr marL="801688" lvl="1" indent="-279400">
              <a:spcBef>
                <a:spcPts val="200"/>
              </a:spcBef>
            </a:pPr>
            <a:r>
              <a:rPr lang="zh-CN" altLang="en-US" dirty="0">
                <a:solidFill>
                  <a:srgbClr val="000000"/>
                </a:solidFill>
                <a:ea typeface="楷体_GB2312"/>
              </a:rPr>
              <a:t>寄存器窗口技术</a:t>
            </a:r>
            <a:endParaRPr lang="en-US" altLang="zh-CN" dirty="0">
              <a:solidFill>
                <a:srgbClr val="000000"/>
              </a:solidFill>
              <a:ea typeface="楷体_GB2312"/>
            </a:endParaRPr>
          </a:p>
          <a:p>
            <a:pPr lvl="0">
              <a:spcBef>
                <a:spcPts val="200"/>
              </a:spcBef>
              <a:buClr>
                <a:srgbClr val="00007D"/>
              </a:buClr>
            </a:pPr>
            <a:r>
              <a:rPr lang="zh-CN" altLang="en-US" dirty="0">
                <a:solidFill>
                  <a:srgbClr val="000000"/>
                </a:solidFill>
                <a:ea typeface="楷体_GB2312"/>
              </a:rPr>
              <a:t>十分重视提高</a:t>
            </a:r>
            <a:r>
              <a:rPr lang="zh-CN" altLang="en-US" dirty="0">
                <a:solidFill>
                  <a:srgbClr val="FF0000"/>
                </a:solidFill>
                <a:ea typeface="楷体_GB2312"/>
              </a:rPr>
              <a:t>流水线</a:t>
            </a:r>
            <a:r>
              <a:rPr lang="zh-CN" altLang="en-US" dirty="0">
                <a:solidFill>
                  <a:srgbClr val="000000"/>
                </a:solidFill>
                <a:ea typeface="楷体_GB2312"/>
              </a:rPr>
              <a:t>的执行效率</a:t>
            </a:r>
            <a:endParaRPr lang="en-US" altLang="zh-CN" dirty="0">
              <a:solidFill>
                <a:srgbClr val="000000"/>
              </a:solidFill>
              <a:ea typeface="楷体_GB2312"/>
            </a:endParaRPr>
          </a:p>
          <a:p>
            <a:pPr marL="801688" lvl="1" indent="-279400">
              <a:spcBef>
                <a:spcPts val="200"/>
              </a:spcBef>
            </a:pPr>
            <a:r>
              <a:rPr lang="zh-CN" altLang="en-US" dirty="0">
                <a:solidFill>
                  <a:srgbClr val="000000"/>
                </a:solidFill>
                <a:ea typeface="楷体_GB2312"/>
              </a:rPr>
              <a:t>大部分指令可以单周期执行完成</a:t>
            </a:r>
            <a:endParaRPr lang="en-US" altLang="zh-CN" dirty="0">
              <a:solidFill>
                <a:srgbClr val="000000"/>
              </a:solidFill>
              <a:ea typeface="楷体_GB2312"/>
            </a:endParaRPr>
          </a:p>
          <a:p>
            <a:pPr marL="801688" lvl="1" indent="-279400">
              <a:spcBef>
                <a:spcPts val="200"/>
              </a:spcBef>
            </a:pPr>
            <a:r>
              <a:rPr lang="zh-CN" altLang="en-US" dirty="0">
                <a:solidFill>
                  <a:srgbClr val="000000"/>
                </a:solidFill>
                <a:ea typeface="楷体_GB2312"/>
              </a:rPr>
              <a:t>延迟转移技术</a:t>
            </a:r>
            <a:endParaRPr lang="en-US" altLang="zh-CN" dirty="0">
              <a:solidFill>
                <a:srgbClr val="000000"/>
              </a:solidFill>
              <a:ea typeface="楷体_GB2312"/>
            </a:endParaRPr>
          </a:p>
          <a:p>
            <a:pPr lvl="0">
              <a:spcBef>
                <a:spcPts val="200"/>
              </a:spcBef>
              <a:buClr>
                <a:srgbClr val="00007D"/>
              </a:buClr>
            </a:pPr>
            <a:r>
              <a:rPr lang="zh-CN" altLang="en-US" dirty="0">
                <a:solidFill>
                  <a:srgbClr val="000000"/>
                </a:solidFill>
                <a:latin typeface="宋体" charset="-122"/>
                <a:ea typeface="楷体_GB2312"/>
              </a:rPr>
              <a:t>十分强调</a:t>
            </a:r>
            <a:r>
              <a:rPr lang="zh-CN" altLang="en-US" dirty="0">
                <a:solidFill>
                  <a:srgbClr val="FF0000"/>
                </a:solidFill>
                <a:latin typeface="宋体" charset="-122"/>
                <a:ea typeface="楷体_GB2312"/>
              </a:rPr>
              <a:t>优化编译</a:t>
            </a:r>
            <a:r>
              <a:rPr lang="zh-CN" altLang="en-US" dirty="0">
                <a:solidFill>
                  <a:srgbClr val="000000"/>
                </a:solidFill>
                <a:latin typeface="宋体" charset="-122"/>
                <a:ea typeface="楷体_GB2312"/>
              </a:rPr>
              <a:t>技术的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  <a:ea typeface="楷体_GB2312"/>
              </a:rPr>
              <a:t>作用</a:t>
            </a:r>
            <a:endParaRPr lang="zh-CN" altLang="en-US" dirty="0">
              <a:solidFill>
                <a:srgbClr val="000000"/>
              </a:solidFill>
              <a:ea typeface="楷体_GB231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E992A-5E90-4928-A64E-61757EC4D668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5" name="动作按钮: 上一张 4">
            <a:hlinkClick r:id="rId2" action="ppaction://hlinksldjump" highlightClick="1"/>
          </p:cNvPr>
          <p:cNvSpPr/>
          <p:nvPr/>
        </p:nvSpPr>
        <p:spPr bwMode="auto">
          <a:xfrm>
            <a:off x="8172400" y="460753"/>
            <a:ext cx="432048" cy="432048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29759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 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（控制器设计）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568326"/>
            <a:ext cx="8568630" cy="6137274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zh-CN" altLang="en-US" dirty="0">
                <a:hlinkClick r:id="rId2" action="ppaction://hlinkpres?slideindex=7&amp;slidetitle=6.1.1 CPU的功能与结构"/>
              </a:rPr>
              <a:t>单总线数据通路</a:t>
            </a:r>
            <a:r>
              <a:rPr lang="en-US" altLang="zh-CN" dirty="0">
                <a:hlinkClick r:id="rId2" action="ppaction://hlinkpres?slideindex=7&amp;slidetitle=6.1.1 CPU的功能与结构"/>
              </a:rPr>
              <a:t>CPU</a:t>
            </a:r>
            <a:r>
              <a:rPr lang="zh-CN" altLang="en-US" dirty="0">
                <a:hlinkClick r:id="rId2" action="ppaction://hlinkpres?slideindex=7&amp;slidetitle=6.1.1 CPU的功能与结构"/>
              </a:rPr>
              <a:t>内部结构</a:t>
            </a:r>
            <a:endParaRPr lang="en-US" altLang="zh-CN" dirty="0" smtClean="0"/>
          </a:p>
          <a:p>
            <a:pPr lvl="1">
              <a:spcBef>
                <a:spcPts val="200"/>
              </a:spcBef>
            </a:pPr>
            <a:r>
              <a:rPr lang="zh-CN" altLang="en-US" sz="2400" dirty="0"/>
              <a:t>时序信号：</a:t>
            </a:r>
            <a:br>
              <a:rPr lang="zh-CN" altLang="en-US" sz="2400" dirty="0"/>
            </a:br>
            <a:r>
              <a:rPr lang="zh-CN" altLang="en-US" sz="2400" dirty="0">
                <a:solidFill>
                  <a:srgbClr val="D60093"/>
                </a:solidFill>
              </a:rPr>
              <a:t>指令周期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D60093"/>
                </a:solidFill>
              </a:rPr>
              <a:t>CPU</a:t>
            </a:r>
            <a:r>
              <a:rPr lang="zh-CN" altLang="en-US" sz="2400" dirty="0">
                <a:solidFill>
                  <a:srgbClr val="D60093"/>
                </a:solidFill>
              </a:rPr>
              <a:t>周期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D60093"/>
                </a:solidFill>
              </a:rPr>
              <a:t>节拍周期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D60093"/>
                </a:solidFill>
              </a:rPr>
              <a:t>时钟周期</a:t>
            </a:r>
            <a:endParaRPr lang="en-US" altLang="zh-CN" sz="2400" dirty="0">
              <a:solidFill>
                <a:srgbClr val="D60093"/>
              </a:solidFill>
            </a:endParaRPr>
          </a:p>
          <a:p>
            <a:pPr lvl="1">
              <a:spcBef>
                <a:spcPts val="200"/>
              </a:spcBef>
            </a:pPr>
            <a:r>
              <a:rPr lang="zh-CN" altLang="en-US" sz="2400" dirty="0" smtClean="0"/>
              <a:t>常用寄存器：</a:t>
            </a:r>
            <a:r>
              <a:rPr lang="en-US" altLang="zh-CN" sz="2400" dirty="0" smtClean="0"/>
              <a:t>PSW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DR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AR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IR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SP</a:t>
            </a:r>
          </a:p>
          <a:p>
            <a:pPr lvl="1">
              <a:spcBef>
                <a:spcPts val="200"/>
              </a:spcBef>
            </a:pPr>
            <a:r>
              <a:rPr lang="zh-CN" altLang="en-US" sz="2400" dirty="0" smtClean="0"/>
              <a:t>控制信号：</a:t>
            </a:r>
            <a:r>
              <a:rPr lang="zh-CN" altLang="en-US" sz="2400" dirty="0" smtClean="0">
                <a:solidFill>
                  <a:srgbClr val="FF0066"/>
                </a:solidFill>
              </a:rPr>
              <a:t>相容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solidFill>
                  <a:srgbClr val="FF0066"/>
                </a:solidFill>
              </a:rPr>
              <a:t>互斥</a:t>
            </a:r>
            <a:endParaRPr lang="en-US" altLang="zh-CN" sz="2400" dirty="0" smtClean="0">
              <a:solidFill>
                <a:srgbClr val="FF0066"/>
              </a:solidFill>
            </a:endParaRPr>
          </a:p>
          <a:p>
            <a:pPr>
              <a:spcBef>
                <a:spcPts val="200"/>
              </a:spcBef>
            </a:pP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硬布线</a:t>
            </a:r>
            <a:r>
              <a:rPr lang="zh-CN" altLang="en-US" dirty="0" smtClean="0"/>
              <a:t>控制器设计、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微程序</a:t>
            </a:r>
            <a:r>
              <a:rPr lang="zh-CN" altLang="en-US" dirty="0" smtClean="0"/>
              <a:t>控制器设计</a:t>
            </a:r>
            <a:endParaRPr lang="en-US" altLang="zh-CN" dirty="0" smtClean="0"/>
          </a:p>
          <a:p>
            <a:pPr lvl="1">
              <a:spcBef>
                <a:spcPts val="200"/>
              </a:spcBef>
            </a:pPr>
            <a:r>
              <a:rPr lang="zh-CN" altLang="en-US" sz="2400" dirty="0">
                <a:solidFill>
                  <a:srgbClr val="008000"/>
                </a:solidFill>
              </a:rPr>
              <a:t>公</a:t>
            </a:r>
            <a:r>
              <a:rPr lang="zh-CN" altLang="en-US" sz="2400" dirty="0" smtClean="0">
                <a:solidFill>
                  <a:srgbClr val="008000"/>
                </a:solidFill>
              </a:rPr>
              <a:t>操作</a:t>
            </a:r>
            <a:r>
              <a:rPr lang="zh-CN" altLang="en-US" sz="2400" dirty="0" smtClean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取指令</a:t>
            </a:r>
            <a:r>
              <a:rPr lang="zh-CN" altLang="en-US" sz="2400" dirty="0" smtClean="0"/>
              <a:t>子周期</a:t>
            </a:r>
            <a:endParaRPr lang="en-US" altLang="zh-CN" sz="2400" dirty="0" smtClean="0"/>
          </a:p>
          <a:p>
            <a:pPr lvl="1">
              <a:spcBef>
                <a:spcPts val="200"/>
              </a:spcBef>
            </a:pPr>
            <a:r>
              <a:rPr lang="zh-CN" altLang="en-US" sz="240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</a:t>
            </a:r>
            <a:r>
              <a:rPr lang="zh-CN" altLang="en-US" sz="2400" dirty="0" smtClean="0"/>
              <a:t>子周期</a:t>
            </a:r>
            <a:endParaRPr lang="en-US" altLang="zh-CN" sz="2400" dirty="0" smtClean="0"/>
          </a:p>
          <a:p>
            <a:pPr lvl="2">
              <a:spcBef>
                <a:spcPts val="200"/>
              </a:spcBef>
            </a:pPr>
            <a:r>
              <a:rPr lang="zh-CN" altLang="en-US" dirty="0" smtClean="0"/>
              <a:t>数据传送类：</a:t>
            </a:r>
            <a:r>
              <a:rPr lang="en-US" altLang="zh-CN" dirty="0" smtClean="0">
                <a:hlinkClick r:id="rId3" action="ppaction://hlinkpres?slideindex=48&amp;slidetitle=6.2 硬布线控制器设计"/>
              </a:rPr>
              <a:t>MOV (R1), R0</a:t>
            </a:r>
            <a:endParaRPr lang="en-US" altLang="zh-CN" dirty="0" smtClean="0"/>
          </a:p>
          <a:p>
            <a:pPr lvl="2">
              <a:spcBef>
                <a:spcPts val="200"/>
              </a:spcBef>
            </a:pPr>
            <a:r>
              <a:rPr lang="zh-CN" altLang="en-US" dirty="0" smtClean="0"/>
              <a:t>算术</a:t>
            </a:r>
            <a:r>
              <a:rPr lang="en-US" altLang="zh-CN" dirty="0" smtClean="0"/>
              <a:t>/</a:t>
            </a:r>
            <a:r>
              <a:rPr lang="zh-CN" altLang="en-US" dirty="0" smtClean="0"/>
              <a:t>逻辑运算类：</a:t>
            </a:r>
            <a:r>
              <a:rPr lang="en-US" altLang="zh-CN" dirty="0" smtClean="0">
                <a:hlinkClick r:id="rId4" action="ppaction://hlinkpres?slideindex=49&amp;slidetitle=6.2 硬布线控制器设计"/>
              </a:rPr>
              <a:t>ADD R1, R0</a:t>
            </a:r>
            <a:endParaRPr lang="en-US" altLang="zh-CN" dirty="0" smtClean="0"/>
          </a:p>
          <a:p>
            <a:pPr lvl="2">
              <a:spcBef>
                <a:spcPts val="200"/>
              </a:spcBef>
            </a:pPr>
            <a:r>
              <a:rPr lang="zh-CN" altLang="en-US" dirty="0" smtClean="0"/>
              <a:t>跳转类：</a:t>
            </a:r>
            <a:endParaRPr lang="en-US" altLang="zh-CN" dirty="0" smtClean="0"/>
          </a:p>
          <a:p>
            <a:pPr lvl="3">
              <a:spcBef>
                <a:spcPts val="200"/>
              </a:spcBef>
            </a:pPr>
            <a:r>
              <a:rPr lang="en-US" altLang="zh-CN" dirty="0" smtClean="0">
                <a:hlinkClick r:id="rId5" action="ppaction://hlinkpres?slideindex=29&amp;slidetitle=6.1.3 微操作      二、微操作流程"/>
              </a:rPr>
              <a:t>JUMP X</a:t>
            </a:r>
            <a:r>
              <a:rPr lang="en-US" altLang="zh-CN" dirty="0" smtClean="0"/>
              <a:t>  /  </a:t>
            </a:r>
            <a:r>
              <a:rPr lang="en-US" altLang="zh-CN" dirty="0" smtClean="0">
                <a:hlinkClick r:id="rId6" action="ppaction://hlinkpres?slideindex=52&amp;slidetitle=6.2 硬布线控制器设计"/>
              </a:rPr>
              <a:t>JZ offs</a:t>
            </a:r>
            <a:endParaRPr lang="en-US" altLang="zh-CN" dirty="0" smtClean="0"/>
          </a:p>
          <a:p>
            <a:pPr lvl="3">
              <a:spcBef>
                <a:spcPts val="200"/>
              </a:spcBef>
            </a:pPr>
            <a:r>
              <a:rPr lang="en-US" altLang="zh-CN" dirty="0"/>
              <a:t>CALL (X)  /  </a:t>
            </a:r>
            <a:r>
              <a:rPr lang="en-US" altLang="zh-CN" dirty="0" smtClean="0"/>
              <a:t>RET</a:t>
            </a:r>
          </a:p>
          <a:p>
            <a:pPr lvl="2">
              <a:spcBef>
                <a:spcPts val="200"/>
              </a:spcBef>
            </a:pPr>
            <a:r>
              <a:rPr lang="zh-CN" altLang="en-US" dirty="0" smtClean="0"/>
              <a:t>输入输出类：</a:t>
            </a:r>
            <a:r>
              <a:rPr lang="en-US" altLang="zh-CN" dirty="0" smtClean="0"/>
              <a:t>IN R0, P  /  OUT P, R0</a:t>
            </a:r>
          </a:p>
          <a:p>
            <a:pPr lvl="2">
              <a:spcBef>
                <a:spcPts val="200"/>
              </a:spcBef>
            </a:pPr>
            <a:r>
              <a:rPr lang="zh-CN" altLang="en-US" dirty="0" smtClean="0"/>
              <a:t>堆栈相关：</a:t>
            </a:r>
            <a:r>
              <a:rPr lang="en-US" altLang="zh-CN" dirty="0" smtClean="0">
                <a:hlinkClick r:id="rId7" action="ppaction://hlinkpres?slideindex=31&amp;slidetitle=6.1.3 微操作      二、微操作流程"/>
              </a:rPr>
              <a:t>PUSH R0</a:t>
            </a:r>
            <a:r>
              <a:rPr lang="en-US" altLang="zh-CN" dirty="0" smtClean="0"/>
              <a:t>  /  </a:t>
            </a:r>
            <a:r>
              <a:rPr lang="en-US" altLang="zh-CN" dirty="0" smtClean="0">
                <a:hlinkClick r:id="rId8" action="ppaction://hlinkpres?slideindex=53&amp;slidetitle=6.2 硬布线控制器设计"/>
              </a:rPr>
              <a:t>POP R0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E992A-5E90-4928-A64E-61757EC4D668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52120" y="3292078"/>
            <a:ext cx="3312368" cy="168046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666699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rgbClr val="00007D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marL="266700" marR="0" lvl="0" indent="-266700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组合微操作的规则：</a:t>
            </a:r>
          </a:p>
          <a:p>
            <a:pPr marL="266700" marR="0" lvl="0" indent="-266700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遵守操作发生的顺序</a:t>
            </a:r>
          </a:p>
          <a:p>
            <a:pPr marL="266700" marR="0" lvl="0" indent="-266700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避免冲突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0" lvl="0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>
                <a:srgbClr val="006600"/>
              </a:buClr>
              <a:buSzPct val="75000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总线竞争、资源冲突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3108961" y="2516777"/>
            <a:ext cx="2543160" cy="1071154"/>
          </a:xfrm>
          <a:custGeom>
            <a:avLst/>
            <a:gdLst>
              <a:gd name="connsiteX0" fmla="*/ 0 w 2612571"/>
              <a:gd name="connsiteY0" fmla="*/ 0 h 1071154"/>
              <a:gd name="connsiteX1" fmla="*/ 200297 w 2612571"/>
              <a:gd name="connsiteY1" fmla="*/ 95794 h 1071154"/>
              <a:gd name="connsiteX2" fmla="*/ 548640 w 2612571"/>
              <a:gd name="connsiteY2" fmla="*/ 156754 h 1071154"/>
              <a:gd name="connsiteX3" fmla="*/ 705394 w 2612571"/>
              <a:gd name="connsiteY3" fmla="*/ 357052 h 1071154"/>
              <a:gd name="connsiteX4" fmla="*/ 775063 w 2612571"/>
              <a:gd name="connsiteY4" fmla="*/ 731520 h 1071154"/>
              <a:gd name="connsiteX5" fmla="*/ 992777 w 2612571"/>
              <a:gd name="connsiteY5" fmla="*/ 949234 h 1071154"/>
              <a:gd name="connsiteX6" fmla="*/ 1393371 w 2612571"/>
              <a:gd name="connsiteY6" fmla="*/ 1036320 h 1071154"/>
              <a:gd name="connsiteX7" fmla="*/ 2612571 w 2612571"/>
              <a:gd name="connsiteY7" fmla="*/ 1071154 h 107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12571" h="1071154">
                <a:moveTo>
                  <a:pt x="0" y="0"/>
                </a:moveTo>
                <a:cubicBezTo>
                  <a:pt x="54428" y="34834"/>
                  <a:pt x="108857" y="69668"/>
                  <a:pt x="200297" y="95794"/>
                </a:cubicBezTo>
                <a:cubicBezTo>
                  <a:pt x="291737" y="121920"/>
                  <a:pt x="464457" y="113211"/>
                  <a:pt x="548640" y="156754"/>
                </a:cubicBezTo>
                <a:cubicBezTo>
                  <a:pt x="632823" y="200297"/>
                  <a:pt x="667657" y="261258"/>
                  <a:pt x="705394" y="357052"/>
                </a:cubicBezTo>
                <a:cubicBezTo>
                  <a:pt x="743131" y="452846"/>
                  <a:pt x="727166" y="632823"/>
                  <a:pt x="775063" y="731520"/>
                </a:cubicBezTo>
                <a:cubicBezTo>
                  <a:pt x="822960" y="830217"/>
                  <a:pt x="889726" y="898434"/>
                  <a:pt x="992777" y="949234"/>
                </a:cubicBezTo>
                <a:cubicBezTo>
                  <a:pt x="1095828" y="1000034"/>
                  <a:pt x="1123405" y="1016000"/>
                  <a:pt x="1393371" y="1036320"/>
                </a:cubicBezTo>
                <a:cubicBezTo>
                  <a:pt x="1663337" y="1056640"/>
                  <a:pt x="2137954" y="1063897"/>
                  <a:pt x="2612571" y="1071154"/>
                </a:cubicBezTo>
              </a:path>
            </a:pathLst>
          </a:cu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2260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 </a:t>
            </a:r>
            <a:r>
              <a:rPr lang="en-US" altLang="zh-CN" dirty="0"/>
              <a:t>CPU</a:t>
            </a:r>
            <a:r>
              <a:rPr lang="zh-CN" altLang="en-US" dirty="0"/>
              <a:t>（控制器设计）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550" y="1052736"/>
            <a:ext cx="8229600" cy="5328673"/>
          </a:xfrm>
        </p:spPr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性能测量：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时间、响应时间</a:t>
            </a:r>
            <a:endParaRPr lang="zh-CN" altLang="en-US" dirty="0"/>
          </a:p>
          <a:p>
            <a:pPr lvl="1"/>
            <a:r>
              <a:rPr lang="en-US" altLang="zh-CN" dirty="0"/>
              <a:t>CPI</a:t>
            </a:r>
          </a:p>
          <a:p>
            <a:pPr lvl="1"/>
            <a:r>
              <a:rPr lang="en-US" altLang="zh-CN" dirty="0"/>
              <a:t>MIPS</a:t>
            </a:r>
          </a:p>
          <a:p>
            <a:pPr lvl="1"/>
            <a:r>
              <a:rPr lang="en-US" altLang="zh-CN" dirty="0" smtClean="0"/>
              <a:t>FLOPS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E992A-5E90-4928-A64E-61757EC4D668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007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 流水线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E992A-5E90-4928-A64E-61757EC4D668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620610"/>
            <a:ext cx="8579296" cy="6084990"/>
          </a:xfrm>
        </p:spPr>
        <p:txBody>
          <a:bodyPr/>
          <a:lstStyle/>
          <a:p>
            <a:r>
              <a:rPr lang="zh-CN" altLang="en-US" dirty="0"/>
              <a:t>流水线</a:t>
            </a:r>
            <a:r>
              <a:rPr lang="zh-CN" altLang="en-US" dirty="0">
                <a:solidFill>
                  <a:srgbClr val="FF0000"/>
                </a:solidFill>
                <a:hlinkClick r:id="rId3" action="ppaction://hlinkpres?slideindex=90&amp;slidetitle=流水线工作举例"/>
              </a:rPr>
              <a:t>性能</a:t>
            </a:r>
            <a:r>
              <a:rPr lang="zh-CN" altLang="en-US" dirty="0" smtClean="0">
                <a:solidFill>
                  <a:srgbClr val="FF0000"/>
                </a:solidFill>
                <a:hlinkClick r:id="rId3" action="ppaction://hlinkpres?slideindex=90&amp;slidetitle=流水线工作举例"/>
              </a:rPr>
              <a:t>度量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流水线的</a:t>
            </a:r>
            <a:r>
              <a:rPr lang="zh-CN" altLang="en-US" dirty="0" smtClean="0">
                <a:solidFill>
                  <a:srgbClr val="0000FF"/>
                </a:solidFill>
              </a:rPr>
              <a:t>相关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>
                <a:solidFill>
                  <a:srgbClr val="D60093"/>
                </a:solidFill>
              </a:rPr>
              <a:t>结构</a:t>
            </a:r>
            <a:r>
              <a:rPr lang="zh-CN" altLang="en-US" sz="2400" dirty="0"/>
              <a:t>相关：资源冲突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D60093"/>
                </a:solidFill>
              </a:rPr>
              <a:t>数据</a:t>
            </a:r>
            <a:r>
              <a:rPr lang="zh-CN" altLang="en-US" sz="2400" dirty="0"/>
              <a:t>相关</a:t>
            </a:r>
            <a:endParaRPr lang="en-US" altLang="zh-CN" sz="2400" dirty="0"/>
          </a:p>
          <a:p>
            <a:pPr lvl="2">
              <a:spcBef>
                <a:spcPct val="10000"/>
              </a:spcBef>
            </a:pPr>
            <a:r>
              <a:rPr lang="zh-CN" altLang="en-US" dirty="0"/>
              <a:t>先写后读（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en-US" altLang="zh-CN" dirty="0"/>
              <a:t>ead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fter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rite</a:t>
            </a:r>
            <a:r>
              <a:rPr lang="zh-CN" altLang="en-US" dirty="0"/>
              <a:t>）</a:t>
            </a:r>
          </a:p>
          <a:p>
            <a:pPr lvl="2">
              <a:spcBef>
                <a:spcPct val="10000"/>
              </a:spcBef>
            </a:pPr>
            <a:r>
              <a:rPr lang="zh-CN" altLang="en-US" dirty="0"/>
              <a:t>先读后写（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rite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fter 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en-US" altLang="zh-CN" dirty="0"/>
              <a:t>ead</a:t>
            </a:r>
            <a:r>
              <a:rPr lang="zh-CN" altLang="en-US" dirty="0"/>
              <a:t>）</a:t>
            </a:r>
          </a:p>
          <a:p>
            <a:pPr lvl="2">
              <a:spcBef>
                <a:spcPct val="10000"/>
              </a:spcBef>
            </a:pPr>
            <a:r>
              <a:rPr lang="zh-CN" altLang="en-US" dirty="0"/>
              <a:t>写－写（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rite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fter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rite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sz="2400" dirty="0">
                <a:solidFill>
                  <a:srgbClr val="D60093"/>
                </a:solidFill>
              </a:rPr>
              <a:t>控制</a:t>
            </a:r>
            <a:r>
              <a:rPr lang="zh-CN" altLang="en-US" sz="2400" dirty="0"/>
              <a:t>相关：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/>
              <a:t>分支等转移类指令</a:t>
            </a:r>
            <a:r>
              <a:rPr lang="en-US" altLang="zh-CN" sz="2400" dirty="0"/>
              <a:t>/</a:t>
            </a:r>
            <a:r>
              <a:rPr lang="zh-CN" altLang="en-US" sz="2400" dirty="0"/>
              <a:t>其他能够改变</a:t>
            </a:r>
            <a:r>
              <a:rPr lang="en-US" altLang="zh-CN" sz="2400" dirty="0"/>
              <a:t>PC</a:t>
            </a:r>
            <a:r>
              <a:rPr lang="zh-CN" altLang="en-US" sz="2400" dirty="0"/>
              <a:t>值的</a:t>
            </a:r>
            <a:r>
              <a:rPr lang="zh-CN" altLang="en-US" sz="2400" dirty="0" smtClean="0"/>
              <a:t>指令</a:t>
            </a:r>
            <a:endParaRPr lang="en-US" altLang="zh-CN" sz="2400" dirty="0" smtClean="0"/>
          </a:p>
          <a:p>
            <a:r>
              <a:rPr lang="zh-CN" altLang="en-US" dirty="0">
                <a:solidFill>
                  <a:schemeClr val="bg2"/>
                </a:solidFill>
              </a:rPr>
              <a:t>多</a:t>
            </a:r>
            <a:r>
              <a:rPr lang="zh-CN" altLang="en-US" dirty="0" smtClean="0">
                <a:solidFill>
                  <a:schemeClr val="bg2"/>
                </a:solidFill>
              </a:rPr>
              <a:t>发射</a:t>
            </a:r>
            <a:r>
              <a:rPr lang="zh-CN" altLang="en-US" dirty="0" smtClean="0"/>
              <a:t>处理器</a:t>
            </a:r>
            <a:endParaRPr lang="en-US" altLang="zh-CN" dirty="0" smtClean="0"/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超标量</a:t>
            </a:r>
            <a:r>
              <a:rPr lang="zh-CN" altLang="en-US" sz="2400" dirty="0"/>
              <a:t>处理器</a:t>
            </a:r>
            <a:r>
              <a:rPr lang="en-US" altLang="zh-CN" sz="2400" dirty="0">
                <a:latin typeface="宋体" charset="-122"/>
              </a:rPr>
              <a:t>(</a:t>
            </a:r>
            <a:r>
              <a:rPr lang="en-US" altLang="zh-CN" sz="2400" dirty="0"/>
              <a:t>Superscalar Processor</a:t>
            </a:r>
            <a:r>
              <a:rPr lang="en-US" altLang="zh-CN" sz="2400" dirty="0">
                <a:latin typeface="宋体" charset="-122"/>
              </a:rPr>
              <a:t>)</a:t>
            </a:r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超长指令字</a:t>
            </a:r>
            <a:r>
              <a:rPr lang="en-US" altLang="zh-CN" sz="2400" dirty="0">
                <a:latin typeface="宋体" charset="-122"/>
              </a:rPr>
              <a:t>(</a:t>
            </a:r>
            <a:r>
              <a:rPr lang="en-US" altLang="zh-CN" sz="2400" dirty="0"/>
              <a:t>Very Long Instruction Word, VLIW</a:t>
            </a:r>
            <a:r>
              <a:rPr lang="en-US" altLang="zh-CN" sz="2400" dirty="0">
                <a:latin typeface="宋体" charset="-122"/>
              </a:rPr>
              <a:t>)</a:t>
            </a:r>
            <a:r>
              <a:rPr lang="zh-CN" altLang="en-US" sz="2400" dirty="0"/>
              <a:t>处理器</a:t>
            </a:r>
          </a:p>
          <a:p>
            <a:pPr lvl="1"/>
            <a:r>
              <a:rPr lang="zh-CN" altLang="en-US" sz="2400" dirty="0"/>
              <a:t>多发射处理器的</a:t>
            </a:r>
            <a:r>
              <a:rPr lang="zh-CN" altLang="en-US" sz="2400" dirty="0">
                <a:solidFill>
                  <a:srgbClr val="FF0000"/>
                </a:solidFill>
              </a:rPr>
              <a:t>发射宽度</a:t>
            </a:r>
            <a:r>
              <a:rPr lang="zh-CN" altLang="en-US" sz="2400" dirty="0"/>
              <a:t>或</a:t>
            </a:r>
            <a:r>
              <a:rPr lang="en-US" altLang="zh-CN" sz="2400" dirty="0">
                <a:solidFill>
                  <a:srgbClr val="FF0066"/>
                </a:solidFill>
                <a:latin typeface="宋体" charset="-122"/>
              </a:rPr>
              <a:t>(</a:t>
            </a:r>
            <a:r>
              <a:rPr lang="zh-CN" altLang="en-US" sz="2400" dirty="0">
                <a:solidFill>
                  <a:srgbClr val="FF0066"/>
                </a:solidFill>
              </a:rPr>
              <a:t>并行</a:t>
            </a:r>
            <a:r>
              <a:rPr lang="en-US" altLang="zh-CN" sz="2400" dirty="0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度</a:t>
            </a:r>
            <a:r>
              <a:rPr lang="en-US" altLang="zh-CN" sz="2400" dirty="0">
                <a:latin typeface="宋体" charset="-122"/>
              </a:rPr>
              <a:t>(</a:t>
            </a:r>
            <a:r>
              <a:rPr lang="en-US" altLang="zh-CN" sz="2400" dirty="0"/>
              <a:t>degree</a:t>
            </a:r>
            <a:r>
              <a:rPr lang="en-US" altLang="zh-CN" sz="2400" dirty="0">
                <a:latin typeface="宋体" charset="-122"/>
              </a:rPr>
              <a:t>)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每</a:t>
            </a:r>
            <a:r>
              <a:rPr lang="zh-CN" altLang="en-US" sz="2400" dirty="0"/>
              <a:t>时钟周期可以发射的指令数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3911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  总线与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E992A-5E90-4928-A64E-61757EC4D668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568325"/>
            <a:ext cx="8362950" cy="6137275"/>
          </a:xfrm>
        </p:spPr>
        <p:txBody>
          <a:bodyPr/>
          <a:lstStyle/>
          <a:p>
            <a:r>
              <a:rPr lang="zh-CN" altLang="en-US" dirty="0" smtClean="0"/>
              <a:t>总线</a:t>
            </a:r>
            <a:endParaRPr lang="en-US" altLang="zh-CN" dirty="0" smtClean="0"/>
          </a:p>
          <a:p>
            <a:pPr lvl="1"/>
            <a:r>
              <a:rPr lang="zh-CN" altLang="en-US" sz="2400" dirty="0"/>
              <a:t>类型、结构</a:t>
            </a:r>
          </a:p>
          <a:p>
            <a:pPr lvl="1"/>
            <a:r>
              <a:rPr lang="zh-CN" altLang="en-US" sz="2400" dirty="0"/>
              <a:t>信息传输方式</a:t>
            </a:r>
          </a:p>
          <a:p>
            <a:pPr lvl="1"/>
            <a:r>
              <a:rPr lang="zh-CN" altLang="en-US" sz="2400" dirty="0"/>
              <a:t>总线仲裁</a:t>
            </a:r>
          </a:p>
          <a:p>
            <a:pPr lvl="1"/>
            <a:r>
              <a:rPr lang="zh-CN" altLang="en-US" sz="2400" dirty="0"/>
              <a:t>典型的</a:t>
            </a:r>
            <a:r>
              <a:rPr lang="zh-CN" altLang="en-US" sz="2400" dirty="0" smtClean="0"/>
              <a:t>总线</a:t>
            </a:r>
            <a:endParaRPr lang="en-US" altLang="zh-CN" sz="2400" dirty="0" smtClean="0"/>
          </a:p>
          <a:p>
            <a:r>
              <a:rPr lang="zh-CN" altLang="en-US" dirty="0" smtClean="0"/>
              <a:t>输入输出技术</a:t>
            </a:r>
            <a:endParaRPr lang="en-US" altLang="zh-CN" dirty="0" smtClean="0"/>
          </a:p>
          <a:p>
            <a:pPr lvl="1"/>
            <a:r>
              <a:rPr lang="zh-CN" altLang="en-US" sz="2400" dirty="0">
                <a:solidFill>
                  <a:srgbClr val="D60093"/>
                </a:solidFill>
              </a:rPr>
              <a:t>程序</a:t>
            </a:r>
            <a:r>
              <a:rPr lang="zh-CN" altLang="en-US" sz="2400" dirty="0" smtClean="0">
                <a:solidFill>
                  <a:srgbClr val="D60093"/>
                </a:solidFill>
              </a:rPr>
              <a:t>查询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资源占用率高</a:t>
            </a:r>
            <a:endParaRPr lang="zh-CN" altLang="en-US" sz="2400" dirty="0"/>
          </a:p>
          <a:p>
            <a:pPr lvl="1"/>
            <a:r>
              <a:rPr lang="zh-CN" altLang="en-US" sz="2400" dirty="0">
                <a:solidFill>
                  <a:srgbClr val="D60093"/>
                </a:solidFill>
              </a:rPr>
              <a:t>中断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占用率低，可实时处理紧急事务</a:t>
            </a:r>
            <a:endParaRPr lang="en-US" altLang="zh-CN" sz="2400" dirty="0" smtClean="0"/>
          </a:p>
          <a:p>
            <a:pPr lvl="2"/>
            <a:r>
              <a:rPr lang="zh-CN" altLang="en-US" dirty="0" smtClean="0"/>
              <a:t>中断请求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中断响应：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断点保护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en-US" altLang="zh-CN" dirty="0" smtClean="0"/>
              <a:t>PSW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PC</a:t>
            </a:r>
            <a:r>
              <a:rPr lang="zh-CN" altLang="en-US" dirty="0" smtClean="0"/>
              <a:t>压栈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zh-CN" altLang="en-US" dirty="0" smtClean="0"/>
              <a:t>，中断源识别，中断判优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中断处理，中断返回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en-US" altLang="zh-CN" dirty="0" smtClean="0"/>
              <a:t>IRET</a:t>
            </a:r>
            <a:r>
              <a:rPr lang="en-US" altLang="zh-CN" dirty="0" smtClean="0">
                <a:latin typeface="+mn-ea"/>
                <a:ea typeface="+mn-ea"/>
              </a:rPr>
              <a:t>)</a:t>
            </a:r>
            <a:r>
              <a:rPr lang="zh-CN" altLang="en-US" dirty="0"/>
              <a:t>；中断</a:t>
            </a:r>
            <a:r>
              <a:rPr lang="zh-CN" altLang="en-US" dirty="0" smtClean="0"/>
              <a:t>嵌套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zh-CN" altLang="en-US" dirty="0" smtClean="0"/>
              <a:t>多级中断</a:t>
            </a:r>
            <a:r>
              <a:rPr lang="en-US" altLang="zh-CN" dirty="0">
                <a:latin typeface="+mn-ea"/>
                <a:ea typeface="+mn-ea"/>
              </a:rPr>
              <a:t>)</a:t>
            </a:r>
            <a:endParaRPr lang="zh-CN" altLang="en-US" dirty="0">
              <a:latin typeface="+mn-ea"/>
              <a:ea typeface="+mn-ea"/>
            </a:endParaRPr>
          </a:p>
          <a:p>
            <a:pPr lvl="1"/>
            <a:r>
              <a:rPr lang="en-US" altLang="zh-CN" sz="2400" dirty="0">
                <a:solidFill>
                  <a:srgbClr val="D60093"/>
                </a:solidFill>
              </a:rPr>
              <a:t>DMA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 smtClean="0"/>
              <a:t>直接存储器存取</a:t>
            </a:r>
            <a:r>
              <a:rPr lang="en-US" altLang="zh-CN" sz="2400" dirty="0" smtClean="0">
                <a:latin typeface="+mn-ea"/>
              </a:rPr>
              <a:t>)</a:t>
            </a:r>
            <a:r>
              <a:rPr lang="zh-CN" altLang="en-US" sz="2400" dirty="0" smtClean="0"/>
              <a:t>：大量数据高速传输</a:t>
            </a:r>
            <a:endParaRPr lang="zh-CN" altLang="en-US" sz="2400" dirty="0"/>
          </a:p>
          <a:p>
            <a:pPr lvl="1"/>
            <a:r>
              <a:rPr lang="en-US" altLang="zh-CN" sz="2400" dirty="0">
                <a:solidFill>
                  <a:srgbClr val="D60093"/>
                </a:solidFill>
              </a:rPr>
              <a:t>I/O</a:t>
            </a:r>
            <a:r>
              <a:rPr lang="zh-CN" altLang="en-US" sz="2400" dirty="0">
                <a:solidFill>
                  <a:srgbClr val="D60093"/>
                </a:solidFill>
              </a:rPr>
              <a:t>通道</a:t>
            </a:r>
            <a:r>
              <a:rPr lang="zh-CN" altLang="en-US" sz="2400" dirty="0" smtClean="0"/>
              <a:t>：大型计算机系统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995936" y="836712"/>
            <a:ext cx="4536504" cy="20928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69875" indent="-269875" fontAlgn="base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</a:pPr>
            <a:r>
              <a:rPr lang="zh-CN" altLang="en-US" sz="2400" b="1" kern="0" dirty="0" smtClean="0">
                <a:solidFill>
                  <a:srgbClr val="FF0000"/>
                </a:solidFill>
              </a:rPr>
              <a:t>集中式</a:t>
            </a:r>
            <a:r>
              <a:rPr lang="zh-CN" altLang="en-US" sz="2400" b="1" kern="0" dirty="0" smtClean="0"/>
              <a:t>总线仲裁</a:t>
            </a:r>
            <a:endParaRPr lang="en-US" altLang="zh-CN" sz="2400" b="1" kern="0" dirty="0" smtClean="0"/>
          </a:p>
          <a:p>
            <a:pPr marL="800100" lvl="1" indent="-342900" fontAlgn="base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2400" b="1" kern="0" dirty="0" smtClean="0"/>
              <a:t>菊花链（链式查询）</a:t>
            </a:r>
            <a:endParaRPr lang="en-US" altLang="zh-CN" sz="2400" b="1" kern="0" dirty="0" smtClean="0"/>
          </a:p>
          <a:p>
            <a:pPr marL="800100" lvl="1" indent="-342900" fontAlgn="base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2400" b="1" kern="0" dirty="0" smtClean="0"/>
              <a:t>轮询（计数器定时查询）</a:t>
            </a:r>
            <a:endParaRPr lang="en-US" altLang="zh-CN" sz="2400" b="1" kern="0" dirty="0" smtClean="0"/>
          </a:p>
          <a:p>
            <a:pPr marL="800100" lvl="1" indent="-342900" fontAlgn="base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2400" b="1" kern="0" dirty="0"/>
              <a:t>独立请求</a:t>
            </a:r>
            <a:endParaRPr lang="en-US" altLang="zh-CN" sz="2400" b="1" kern="0" dirty="0" smtClean="0"/>
          </a:p>
          <a:p>
            <a:pPr marL="269875" indent="-269875" fontAlgn="base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</a:pPr>
            <a:r>
              <a:rPr lang="zh-CN" altLang="en-US" sz="2400" b="1" kern="0" dirty="0" smtClean="0">
                <a:solidFill>
                  <a:srgbClr val="FF0000"/>
                </a:solidFill>
              </a:rPr>
              <a:t>分布式</a:t>
            </a:r>
            <a:r>
              <a:rPr lang="zh-CN" altLang="en-US" sz="2400" b="1" kern="0" dirty="0" smtClean="0"/>
              <a:t>总线仲裁</a:t>
            </a:r>
            <a:endParaRPr lang="en-US" altLang="zh-CN" sz="2400" b="1" kern="0" dirty="0"/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2483768" y="206622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pic>
        <p:nvPicPr>
          <p:cNvPr id="3" name="图片 2">
            <a:hlinkClick r:id="rId2" action="ppaction://hlinkpres?slideindex=46&amp;slidetitle=PowerPoint 演示文稿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945" y="3573016"/>
            <a:ext cx="1480519" cy="100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87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 绪论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E992A-5E90-4928-A64E-61757EC4D668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</a:t>
            </a:r>
            <a:r>
              <a:rPr lang="zh-CN" altLang="en-US" dirty="0" smtClean="0"/>
              <a:t>计算机：存储程序，程序控制。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将要</a:t>
            </a:r>
            <a:r>
              <a:rPr lang="zh-CN" altLang="en-US" sz="2400" dirty="0"/>
              <a:t>处理的问题用</a:t>
            </a:r>
            <a:r>
              <a:rPr lang="zh-CN" altLang="en-US" sz="2400" dirty="0">
                <a:solidFill>
                  <a:srgbClr val="CC0066"/>
                </a:solidFill>
              </a:rPr>
              <a:t>指令</a:t>
            </a:r>
            <a:r>
              <a:rPr lang="zh-CN" altLang="en-US" sz="2400" dirty="0"/>
              <a:t>编成</a:t>
            </a:r>
            <a:r>
              <a:rPr lang="zh-CN" altLang="en-US" sz="2400" dirty="0">
                <a:solidFill>
                  <a:srgbClr val="0000FF"/>
                </a:solidFill>
              </a:rPr>
              <a:t>程序</a:t>
            </a:r>
            <a:r>
              <a:rPr lang="zh-CN" altLang="en-US" sz="2400" dirty="0"/>
              <a:t>。</a:t>
            </a:r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指令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0000FF"/>
                </a:solidFill>
              </a:rPr>
              <a:t>数据</a:t>
            </a:r>
            <a:r>
              <a:rPr lang="zh-CN" altLang="en-US" sz="2400" dirty="0"/>
              <a:t>以同等地位存放在</a:t>
            </a:r>
            <a:r>
              <a:rPr lang="zh-CN" altLang="en-US" sz="2400" dirty="0">
                <a:solidFill>
                  <a:srgbClr val="009900"/>
                </a:solidFill>
              </a:rPr>
              <a:t>存储器</a:t>
            </a:r>
            <a:r>
              <a:rPr lang="zh-CN" altLang="en-US" sz="2400" dirty="0"/>
              <a:t>中</a:t>
            </a:r>
            <a:r>
              <a:rPr lang="zh-CN" altLang="en-US" sz="2400" dirty="0" smtClean="0"/>
              <a:t>，按</a:t>
            </a:r>
            <a:r>
              <a:rPr lang="zh-CN" altLang="en-US" sz="2400" dirty="0">
                <a:solidFill>
                  <a:srgbClr val="CC0066"/>
                </a:solidFill>
              </a:rPr>
              <a:t>地址</a:t>
            </a:r>
            <a:r>
              <a:rPr lang="zh-CN" altLang="en-US" sz="2400" dirty="0"/>
              <a:t>访问。</a:t>
            </a:r>
            <a:endParaRPr lang="en-US" altLang="zh-CN" sz="2400" dirty="0"/>
          </a:p>
          <a:p>
            <a:pPr lvl="1"/>
            <a:r>
              <a:rPr lang="zh-CN" altLang="en-US" sz="2400" dirty="0"/>
              <a:t>以</a:t>
            </a:r>
            <a:r>
              <a:rPr lang="zh-CN" altLang="en-US" sz="2400" dirty="0">
                <a:solidFill>
                  <a:srgbClr val="CC0066"/>
                </a:solidFill>
              </a:rPr>
              <a:t>二进制</a:t>
            </a:r>
            <a:r>
              <a:rPr lang="zh-CN" altLang="en-US" sz="2400" dirty="0"/>
              <a:t>形式表示</a:t>
            </a:r>
            <a:r>
              <a:rPr lang="zh-CN" altLang="en-US" sz="2400" dirty="0">
                <a:solidFill>
                  <a:srgbClr val="0000FF"/>
                </a:solidFill>
              </a:rPr>
              <a:t>指令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0000FF"/>
                </a:solidFill>
              </a:rPr>
              <a:t>数据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在</a:t>
            </a:r>
            <a:r>
              <a:rPr lang="zh-CN" altLang="en-US" sz="2400" dirty="0">
                <a:solidFill>
                  <a:srgbClr val="CC0066"/>
                </a:solidFill>
              </a:rPr>
              <a:t>控制器</a:t>
            </a:r>
            <a:r>
              <a:rPr lang="zh-CN" altLang="en-US" sz="2400" dirty="0"/>
              <a:t>的控制下，</a:t>
            </a:r>
            <a:r>
              <a:rPr lang="zh-CN" altLang="en-US" sz="2400" dirty="0">
                <a:solidFill>
                  <a:srgbClr val="CC0066"/>
                </a:solidFill>
              </a:rPr>
              <a:t>指令</a:t>
            </a:r>
            <a:r>
              <a:rPr lang="zh-CN" altLang="en-US" sz="2400" dirty="0"/>
              <a:t>被逐条从</a:t>
            </a:r>
            <a:r>
              <a:rPr lang="zh-CN" altLang="en-US" sz="2400" dirty="0">
                <a:solidFill>
                  <a:srgbClr val="009900"/>
                </a:solidFill>
              </a:rPr>
              <a:t>存储器</a:t>
            </a:r>
            <a:r>
              <a:rPr lang="zh-CN" altLang="en-US" sz="2400" dirty="0"/>
              <a:t>中取出来执行，产生</a:t>
            </a:r>
            <a:r>
              <a:rPr lang="zh-CN" altLang="en-US" sz="2400" dirty="0">
                <a:solidFill>
                  <a:srgbClr val="0000FF"/>
                </a:solidFill>
              </a:rPr>
              <a:t>控制流</a:t>
            </a:r>
            <a:r>
              <a:rPr lang="zh-CN" altLang="en-US" sz="2400" dirty="0"/>
              <a:t>，在控制流的驱动下完成指令的功能</a:t>
            </a:r>
            <a:r>
              <a:rPr lang="zh-CN" altLang="en-US" sz="2400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计算机的发展历史：</a:t>
            </a:r>
            <a:endParaRPr lang="en-US" altLang="zh-CN" dirty="0" smtClean="0"/>
          </a:p>
          <a:p>
            <a:pPr lvl="1"/>
            <a:r>
              <a:rPr lang="zh-CN" altLang="en-US" sz="2400" dirty="0"/>
              <a:t>第一</a:t>
            </a:r>
            <a:r>
              <a:rPr lang="zh-CN" altLang="en-US" sz="2400" dirty="0" smtClean="0"/>
              <a:t>台计算机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第一</a:t>
            </a:r>
            <a:r>
              <a:rPr lang="zh-CN" altLang="en-US" sz="2400" dirty="0" smtClean="0"/>
              <a:t>个微处理器</a:t>
            </a:r>
            <a:endParaRPr lang="en-US" altLang="zh-CN" sz="2400" dirty="0" smtClean="0"/>
          </a:p>
          <a:p>
            <a:r>
              <a:rPr lang="zh-CN" altLang="en-US" dirty="0" smtClean="0"/>
              <a:t>摩尔定律、</a:t>
            </a:r>
            <a:r>
              <a:rPr lang="en-US" altLang="zh-CN" dirty="0" smtClean="0"/>
              <a:t>Amdahl</a:t>
            </a:r>
            <a:r>
              <a:rPr lang="zh-CN" altLang="en-US" dirty="0" smtClean="0"/>
              <a:t>定律</a:t>
            </a:r>
            <a:endParaRPr lang="en-US" altLang="zh-CN" dirty="0" smtClean="0"/>
          </a:p>
          <a:p>
            <a:r>
              <a:rPr lang="zh-CN" altLang="en-US" dirty="0" smtClean="0"/>
              <a:t>计算机的</a:t>
            </a:r>
            <a:r>
              <a:rPr lang="zh-CN" altLang="en-US" dirty="0"/>
              <a:t>佛林</a:t>
            </a:r>
            <a:r>
              <a:rPr lang="en-US" altLang="en-US" dirty="0">
                <a:latin typeface="宋体" pitchFamily="2" charset="-122"/>
              </a:rPr>
              <a:t>(</a:t>
            </a:r>
            <a:r>
              <a:rPr lang="en-US" altLang="en-US" dirty="0"/>
              <a:t>Flynn</a:t>
            </a:r>
            <a:r>
              <a:rPr lang="en-US" altLang="en-US" dirty="0">
                <a:latin typeface="宋体" pitchFamily="2" charset="-122"/>
              </a:rPr>
              <a:t>)</a:t>
            </a:r>
            <a:r>
              <a:rPr lang="zh-CN" altLang="en-US" dirty="0"/>
              <a:t>分类法</a:t>
            </a:r>
          </a:p>
        </p:txBody>
      </p:sp>
    </p:spTree>
    <p:extLst>
      <p:ext uri="{BB962C8B-B14F-4D97-AF65-F5344CB8AC3E}">
        <p14:creationId xmlns:p14="http://schemas.microsoft.com/office/powerpoint/2010/main" val="28656156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  并行体系结构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E992A-5E90-4928-A64E-61757EC4D668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362950" cy="5505152"/>
          </a:xfrm>
        </p:spPr>
        <p:txBody>
          <a:bodyPr/>
          <a:lstStyle/>
          <a:p>
            <a:r>
              <a:rPr lang="zh-CN" altLang="en-US" dirty="0"/>
              <a:t>提高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的速度</a:t>
            </a:r>
            <a:endParaRPr lang="en-US" altLang="zh-CN" dirty="0" smtClean="0"/>
          </a:p>
          <a:p>
            <a:pPr lvl="1"/>
            <a:r>
              <a:rPr lang="zh-CN" altLang="en-US" sz="2400" dirty="0">
                <a:ea typeface="楷体" panose="02010609060101010101" pitchFamily="49" charset="-122"/>
              </a:rPr>
              <a:t>采用更先进的硅加工制造</a:t>
            </a:r>
            <a:r>
              <a:rPr lang="zh-CN" altLang="en-US" sz="2400" dirty="0" smtClean="0">
                <a:ea typeface="楷体" panose="02010609060101010101" pitchFamily="49" charset="-122"/>
              </a:rPr>
              <a:t>技术。</a:t>
            </a:r>
            <a:endParaRPr lang="en-US" altLang="zh-CN" sz="2400" dirty="0" smtClean="0">
              <a:ea typeface="楷体" panose="02010609060101010101" pitchFamily="49" charset="-122"/>
            </a:endParaRPr>
          </a:p>
          <a:p>
            <a:pPr lvl="1"/>
            <a:r>
              <a:rPr lang="zh-CN" altLang="en-US" sz="2400" dirty="0">
                <a:ea typeface="楷体" panose="02010609060101010101" pitchFamily="49" charset="-122"/>
              </a:rPr>
              <a:t>缩短指令执行路径</a:t>
            </a:r>
            <a:r>
              <a:rPr lang="zh-CN" altLang="en-US" sz="2400" dirty="0" smtClean="0">
                <a:ea typeface="楷体" panose="02010609060101010101" pitchFamily="49" charset="-122"/>
              </a:rPr>
              <a:t>长度，</a:t>
            </a:r>
            <a:r>
              <a:rPr lang="zh-CN" altLang="en-US" sz="2400" dirty="0">
                <a:ea typeface="楷体" panose="02010609060101010101" pitchFamily="49" charset="-122"/>
              </a:rPr>
              <a:t>简化组织结构来缩短时钟</a:t>
            </a:r>
            <a:r>
              <a:rPr lang="zh-CN" altLang="en-US" sz="2400" dirty="0" smtClean="0">
                <a:ea typeface="楷体" panose="02010609060101010101" pitchFamily="49" charset="-122"/>
              </a:rPr>
              <a:t>周期。</a:t>
            </a:r>
            <a:endParaRPr lang="en-US" altLang="zh-CN" sz="2400" dirty="0" smtClean="0">
              <a:ea typeface="楷体" panose="02010609060101010101" pitchFamily="49" charset="-122"/>
            </a:endParaRPr>
          </a:p>
          <a:p>
            <a:pPr lvl="1"/>
            <a:r>
              <a:rPr lang="zh-CN" altLang="en-US" sz="2400" dirty="0">
                <a:ea typeface="楷体" panose="02010609060101010101" pitchFamily="49" charset="-122"/>
              </a:rPr>
              <a:t>采用</a:t>
            </a:r>
            <a:r>
              <a:rPr lang="zh-CN" altLang="en-US" sz="2400" dirty="0">
                <a:solidFill>
                  <a:srgbClr val="FF0000"/>
                </a:solidFill>
                <a:ea typeface="楷体" panose="02010609060101010101" pitchFamily="49" charset="-122"/>
              </a:rPr>
              <a:t>并行处理</a:t>
            </a:r>
            <a:r>
              <a:rPr lang="zh-CN" altLang="en-US" sz="2400" dirty="0" smtClean="0">
                <a:solidFill>
                  <a:srgbClr val="FF0000"/>
                </a:solidFill>
                <a:ea typeface="楷体" panose="02010609060101010101" pitchFamily="49" charset="-122"/>
              </a:rPr>
              <a:t>技术</a:t>
            </a:r>
            <a:r>
              <a:rPr lang="zh-CN" altLang="en-US" sz="2400" dirty="0" smtClean="0">
                <a:ea typeface="楷体" panose="02010609060101010101" pitchFamily="49" charset="-122"/>
              </a:rPr>
              <a:t>：</a:t>
            </a:r>
            <a:endParaRPr lang="en-US" altLang="zh-CN" sz="2400" dirty="0" smtClean="0">
              <a:ea typeface="楷体" panose="02010609060101010101" pitchFamily="49" charset="-122"/>
            </a:endParaRPr>
          </a:p>
          <a:p>
            <a:pPr lvl="2"/>
            <a:r>
              <a:rPr lang="en-US" altLang="zh-CN" dirty="0" smtClean="0"/>
              <a:t>SIMD</a:t>
            </a:r>
            <a:r>
              <a:rPr lang="zh-CN" altLang="en-US" dirty="0" smtClean="0"/>
              <a:t>结构：阵列处理机、向量处理机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指令</a:t>
            </a:r>
            <a:r>
              <a:rPr lang="zh-CN" altLang="en-US" dirty="0"/>
              <a:t>级并行：</a:t>
            </a:r>
            <a:r>
              <a:rPr lang="zh-CN" altLang="en-US" dirty="0">
                <a:solidFill>
                  <a:srgbClr val="0000FF"/>
                </a:solidFill>
              </a:rPr>
              <a:t>指令流水线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超标量结构</a:t>
            </a:r>
            <a:endParaRPr lang="en-US" altLang="zh-CN" dirty="0">
              <a:solidFill>
                <a:srgbClr val="0000FF"/>
              </a:solidFill>
            </a:endParaRPr>
          </a:p>
          <a:p>
            <a:pPr lvl="2"/>
            <a:r>
              <a:rPr lang="zh-CN" altLang="en-US" dirty="0"/>
              <a:t>线程级</a:t>
            </a:r>
            <a:r>
              <a:rPr lang="zh-CN" altLang="en-US" dirty="0" smtClean="0"/>
              <a:t>并行（</a:t>
            </a:r>
            <a:r>
              <a:rPr lang="en-US" altLang="zh-CN" dirty="0" smtClean="0"/>
              <a:t>MIMD</a:t>
            </a:r>
            <a:r>
              <a:rPr lang="zh-CN" altLang="en-US" dirty="0" smtClean="0"/>
              <a:t>结构）：</a:t>
            </a:r>
            <a:endParaRPr lang="en-US" altLang="zh-CN" dirty="0"/>
          </a:p>
          <a:p>
            <a:pPr lvl="3"/>
            <a:r>
              <a:rPr lang="zh-CN" altLang="en-US" dirty="0">
                <a:solidFill>
                  <a:srgbClr val="990099"/>
                </a:solidFill>
              </a:rPr>
              <a:t>单芯片多处理器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en-US" altLang="zh-CN" dirty="0"/>
              <a:t>CMP</a:t>
            </a:r>
            <a:r>
              <a:rPr lang="en-US" altLang="zh-CN" dirty="0">
                <a:latin typeface="+mn-ea"/>
                <a:ea typeface="+mn-ea"/>
              </a:rPr>
              <a:t>)</a:t>
            </a:r>
          </a:p>
          <a:p>
            <a:pPr lvl="3"/>
            <a:r>
              <a:rPr lang="zh-CN" altLang="en-US" dirty="0">
                <a:solidFill>
                  <a:srgbClr val="990099"/>
                </a:solidFill>
              </a:rPr>
              <a:t>同时多线程</a:t>
            </a:r>
            <a:r>
              <a:rPr lang="zh-CN" altLang="en-US" dirty="0" smtClean="0">
                <a:solidFill>
                  <a:srgbClr val="990099"/>
                </a:solidFill>
              </a:rPr>
              <a:t>处理器</a:t>
            </a:r>
            <a:r>
              <a:rPr lang="en-US" altLang="zh-CN" dirty="0" smtClean="0">
                <a:solidFill>
                  <a:srgbClr val="990099"/>
                </a:solidFill>
              </a:rPr>
              <a:t/>
            </a:r>
            <a:br>
              <a:rPr lang="en-US" altLang="zh-CN" dirty="0" smtClean="0">
                <a:solidFill>
                  <a:srgbClr val="990099"/>
                </a:solidFill>
              </a:rPr>
            </a:b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en-US" altLang="zh-CN" dirty="0"/>
              <a:t>Simultaneous Multithreading, SMT</a:t>
            </a:r>
            <a:r>
              <a:rPr lang="en-US" altLang="zh-CN" dirty="0">
                <a:latin typeface="+mn-ea"/>
                <a:ea typeface="+mn-ea"/>
              </a:rPr>
              <a:t>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并行处理</a:t>
            </a:r>
            <a:r>
              <a:rPr lang="zh-CN" altLang="en-US" dirty="0" smtClean="0">
                <a:solidFill>
                  <a:srgbClr val="FF0000"/>
                </a:solidFill>
              </a:rPr>
              <a:t>技术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 smtClean="0">
                <a:ea typeface="楷体" panose="02010609060101010101" pitchFamily="49" charset="-122"/>
              </a:rPr>
              <a:t>线程级并行：多处理器系统（</a:t>
            </a:r>
            <a:r>
              <a:rPr lang="en-US" altLang="zh-CN" sz="2400" dirty="0" smtClean="0">
                <a:ea typeface="楷体" panose="02010609060101010101" pitchFamily="49" charset="-122"/>
              </a:rPr>
              <a:t>MIMD</a:t>
            </a:r>
            <a:r>
              <a:rPr lang="zh-CN" altLang="en-US" sz="2400" dirty="0" smtClean="0">
                <a:ea typeface="楷体" panose="02010609060101010101" pitchFamily="49" charset="-122"/>
              </a:rPr>
              <a:t>结构）</a:t>
            </a:r>
            <a:endParaRPr lang="en-US" altLang="zh-CN" sz="2400" dirty="0" smtClean="0">
              <a:ea typeface="楷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ea typeface="楷体" panose="02010609060101010101" pitchFamily="49" charset="-122"/>
              </a:rPr>
              <a:t>任务</a:t>
            </a:r>
            <a:r>
              <a:rPr lang="zh-CN" altLang="en-US" sz="2400" dirty="0">
                <a:ea typeface="楷体" panose="02010609060101010101" pitchFamily="49" charset="-122"/>
              </a:rPr>
              <a:t>级并行：</a:t>
            </a:r>
            <a:r>
              <a:rPr lang="zh-CN" altLang="en-US" sz="2400" dirty="0" smtClean="0">
                <a:ea typeface="楷体" panose="02010609060101010101" pitchFamily="49" charset="-122"/>
              </a:rPr>
              <a:t>多计算机系统（</a:t>
            </a:r>
            <a:r>
              <a:rPr lang="en-US" altLang="zh-CN" sz="2400" dirty="0" smtClean="0">
                <a:ea typeface="楷体" panose="02010609060101010101" pitchFamily="49" charset="-122"/>
              </a:rPr>
              <a:t>MIMD</a:t>
            </a:r>
            <a:r>
              <a:rPr lang="zh-CN" altLang="en-US" sz="2400" dirty="0" smtClean="0">
                <a:ea typeface="楷体" panose="02010609060101010101" pitchFamily="49" charset="-122"/>
              </a:rPr>
              <a:t>结构）</a:t>
            </a:r>
            <a:endParaRPr lang="zh-CN" altLang="en-US" sz="2400" dirty="0">
              <a:ea typeface="楷体" panose="02010609060101010101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568325"/>
            <a:ext cx="8362950" cy="484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kern="0" dirty="0" smtClean="0"/>
              <a:t>提高计算机性能的技术途径：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546841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 数据表示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E992A-5E90-4928-A64E-61757EC4D668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23528" y="533489"/>
            <a:ext cx="8712968" cy="6137275"/>
          </a:xfrm>
        </p:spPr>
        <p:txBody>
          <a:bodyPr/>
          <a:lstStyle/>
          <a:p>
            <a:r>
              <a:rPr lang="en-US" altLang="zh-CN" sz="2400" dirty="0" smtClean="0"/>
              <a:t>bit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byte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word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定点数</a:t>
            </a:r>
            <a:r>
              <a:rPr lang="zh-CN" altLang="en-US" sz="2400" dirty="0" smtClean="0"/>
              <a:t>表示：</a:t>
            </a:r>
            <a:r>
              <a:rPr lang="zh-CN" altLang="en-US" sz="2400" dirty="0" smtClean="0">
                <a:solidFill>
                  <a:srgbClr val="0000FF"/>
                </a:solidFill>
              </a:rPr>
              <a:t>纯整数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solidFill>
                  <a:srgbClr val="0000FF"/>
                </a:solidFill>
              </a:rPr>
              <a:t>纯小数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>
                <a:solidFill>
                  <a:srgbClr val="008000"/>
                </a:solidFill>
              </a:rPr>
              <a:t>原</a:t>
            </a:r>
            <a:r>
              <a:rPr lang="zh-CN" altLang="en-US" sz="2400" dirty="0" smtClean="0">
                <a:solidFill>
                  <a:srgbClr val="008000"/>
                </a:solidFill>
              </a:rPr>
              <a:t>码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lvl="1"/>
            <a:r>
              <a:rPr lang="zh-CN" altLang="en-US" sz="2400" dirty="0" smtClean="0">
                <a:solidFill>
                  <a:srgbClr val="008000"/>
                </a:solidFill>
              </a:rPr>
              <a:t>补码</a:t>
            </a:r>
            <a:r>
              <a:rPr lang="zh-CN" altLang="en-US" sz="2400" dirty="0" smtClean="0"/>
              <a:t>：性质；与真值之间的转换。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rgbClr val="008000"/>
                </a:solidFill>
              </a:rPr>
              <a:t>移码</a:t>
            </a:r>
            <a:r>
              <a:rPr lang="zh-CN" altLang="en-US" sz="2400" dirty="0" smtClean="0"/>
              <a:t>：用来表示浮点数的</a:t>
            </a:r>
            <a:r>
              <a:rPr lang="zh-CN" altLang="en-US" sz="2400" dirty="0" smtClean="0">
                <a:solidFill>
                  <a:srgbClr val="008000"/>
                </a:solidFill>
              </a:rPr>
              <a:t>阶码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zh-CN" altLang="en-US" sz="2400" dirty="0" smtClean="0">
                <a:solidFill>
                  <a:srgbClr val="008000"/>
                </a:solidFill>
              </a:rPr>
              <a:t>指数</a:t>
            </a:r>
            <a:r>
              <a:rPr lang="en-US" altLang="zh-CN" sz="2400" dirty="0" smtClean="0">
                <a:latin typeface="+mn-ea"/>
              </a:rPr>
              <a:t>)</a:t>
            </a:r>
            <a:r>
              <a:rPr lang="en-US" altLang="zh-CN" sz="2400" dirty="0" smtClean="0"/>
              <a:t>; </a:t>
            </a:r>
            <a:r>
              <a:rPr lang="zh-CN" altLang="en-US" sz="2400" dirty="0" smtClean="0"/>
              <a:t>与</a:t>
            </a:r>
            <a:r>
              <a:rPr lang="zh-CN" altLang="en-US" sz="2400" dirty="0" smtClean="0">
                <a:solidFill>
                  <a:srgbClr val="FF0066"/>
                </a:solidFill>
              </a:rPr>
              <a:t>补码</a:t>
            </a:r>
            <a:r>
              <a:rPr lang="zh-CN" altLang="en-US" sz="2400" dirty="0" smtClean="0"/>
              <a:t>之间的转换。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浮点数</a:t>
            </a:r>
            <a:r>
              <a:rPr lang="zh-CN" altLang="en-US" sz="2400" dirty="0" smtClean="0"/>
              <a:t>表示：既有整数部分、又有小数部分的数。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自定义标准：</a:t>
            </a:r>
            <a:r>
              <a:rPr lang="en-US" altLang="zh-CN" sz="2400" dirty="0" smtClean="0"/>
              <a:t>±0.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en-US" altLang="zh-CN" sz="2400" dirty="0" smtClean="0"/>
              <a:t>xx…x×2</a:t>
            </a:r>
            <a:r>
              <a:rPr lang="en-US" altLang="zh-CN" sz="2400" i="1" baseline="30000" dirty="0" smtClean="0"/>
              <a:t>e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IEEE754</a:t>
            </a:r>
            <a:r>
              <a:rPr lang="zh-CN" altLang="en-US" sz="2400" dirty="0" smtClean="0"/>
              <a:t>标准，单精度规格化数：</a:t>
            </a:r>
            <a:r>
              <a:rPr kumimoji="1"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－</a:t>
            </a:r>
            <a:r>
              <a:rPr kumimoji="1"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1)</a:t>
            </a:r>
            <a:r>
              <a:rPr kumimoji="1" lang="en-US" altLang="zh-CN" sz="2400" baseline="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kumimoji="1"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×2</a:t>
            </a:r>
            <a:r>
              <a:rPr kumimoji="1" lang="en-US" altLang="zh-CN" sz="2400" i="1" baseline="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kumimoji="1" lang="en-US" altLang="zh-CN" sz="2400" baseline="30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</a:t>
            </a:r>
            <a:r>
              <a:rPr kumimoji="1" lang="en-US" altLang="zh-CN" sz="2400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127</a:t>
            </a:r>
            <a:r>
              <a:rPr kumimoji="1"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×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lang="en-US" altLang="zh-CN" sz="2400" dirty="0" smtClean="0"/>
          </a:p>
          <a:p>
            <a:r>
              <a:rPr lang="zh-CN" altLang="en-US" sz="2400" dirty="0"/>
              <a:t>二进制编码的十进制数：</a:t>
            </a:r>
            <a:r>
              <a:rPr lang="en-US" altLang="zh-CN" sz="2400" dirty="0"/>
              <a:t>BCD</a:t>
            </a:r>
            <a:r>
              <a:rPr lang="zh-CN" altLang="en-US" sz="2400" dirty="0"/>
              <a:t>码</a:t>
            </a:r>
            <a:endParaRPr lang="en-US" altLang="zh-CN" sz="2400" dirty="0"/>
          </a:p>
          <a:p>
            <a:pPr lvl="1"/>
            <a:r>
              <a:rPr lang="zh-CN" altLang="en-US" sz="2400" dirty="0"/>
              <a:t>十进制有权码：</a:t>
            </a:r>
            <a:r>
              <a:rPr lang="en-US" altLang="zh-CN" sz="2400" dirty="0"/>
              <a:t>8421</a:t>
            </a:r>
            <a:r>
              <a:rPr lang="zh-CN" altLang="en-US" sz="2400" dirty="0"/>
              <a:t>码、</a:t>
            </a:r>
            <a:r>
              <a:rPr lang="en-US" altLang="zh-CN" sz="2400" dirty="0"/>
              <a:t>5421</a:t>
            </a:r>
            <a:r>
              <a:rPr lang="zh-CN" altLang="en-US" sz="2400" dirty="0"/>
              <a:t>码、</a:t>
            </a:r>
            <a:r>
              <a:rPr lang="en-US" altLang="zh-CN" sz="2400" dirty="0"/>
              <a:t>2421</a:t>
            </a:r>
            <a:r>
              <a:rPr lang="zh-CN" altLang="en-US" sz="2400" dirty="0"/>
              <a:t>码、</a:t>
            </a:r>
            <a:r>
              <a:rPr lang="en-US" altLang="zh-CN" sz="2400" dirty="0">
                <a:latin typeface="+mn-ea"/>
              </a:rPr>
              <a:t>…</a:t>
            </a:r>
          </a:p>
          <a:p>
            <a:pPr lvl="1"/>
            <a:r>
              <a:rPr lang="zh-CN" altLang="en-US" sz="2400" dirty="0"/>
              <a:t>十进制无权码：余</a:t>
            </a:r>
            <a:r>
              <a:rPr lang="en-US" altLang="zh-CN" sz="2400" dirty="0"/>
              <a:t>3</a:t>
            </a:r>
            <a:r>
              <a:rPr lang="zh-CN" altLang="en-US" sz="2400" dirty="0"/>
              <a:t>码、格雷码</a:t>
            </a:r>
          </a:p>
          <a:p>
            <a:r>
              <a:rPr lang="zh-CN" altLang="en-US" sz="2400" dirty="0"/>
              <a:t>检错与</a:t>
            </a:r>
            <a:r>
              <a:rPr lang="zh-CN" altLang="en-US" sz="2400" dirty="0" smtClean="0"/>
              <a:t>纠错码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奇偶校验码</a:t>
            </a:r>
            <a:endParaRPr lang="en-US" altLang="zh-CN" sz="2400" dirty="0"/>
          </a:p>
          <a:p>
            <a:pPr lvl="1"/>
            <a:r>
              <a:rPr lang="zh-CN" altLang="en-US" sz="2400" dirty="0"/>
              <a:t>海明码</a:t>
            </a:r>
          </a:p>
          <a:p>
            <a:pPr lvl="1"/>
            <a:r>
              <a:rPr lang="zh-CN" altLang="en-US" sz="2400" dirty="0"/>
              <a:t>循环冗余校验</a:t>
            </a:r>
            <a:r>
              <a:rPr lang="zh-CN" altLang="en-US" sz="2400" dirty="0" smtClean="0"/>
              <a:t>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02649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数据表示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E992A-5E90-4928-A64E-61757EC4D668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1269231"/>
            <a:ext cx="8362950" cy="4320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4pPr>
            <a:lvl5pPr marL="2330450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已知机器字长为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8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位，求下列补码所对应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X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的十进制真值。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②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③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546518"/>
              </p:ext>
            </p:extLst>
          </p:nvPr>
        </p:nvGraphicFramePr>
        <p:xfrm>
          <a:off x="1187450" y="2718619"/>
          <a:ext cx="24479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公式" r:id="rId3" imgW="876300" imgH="228600" progId="Equation.3">
                  <p:embed/>
                </p:oleObj>
              </mc:Choice>
              <mc:Fallback>
                <p:oleObj name="公式" r:id="rId3" imgW="876300" imgH="2286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718619"/>
                        <a:ext cx="244792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265349"/>
              </p:ext>
            </p:extLst>
          </p:nvPr>
        </p:nvGraphicFramePr>
        <p:xfrm>
          <a:off x="1116013" y="3390131"/>
          <a:ext cx="280352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公式" r:id="rId5" imgW="1002865" imgH="469696" progId="Equation.3">
                  <p:embed/>
                </p:oleObj>
              </mc:Choice>
              <mc:Fallback>
                <p:oleObj name="公式" r:id="rId5" imgW="1002865" imgH="469696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390131"/>
                        <a:ext cx="280352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037828"/>
              </p:ext>
            </p:extLst>
          </p:nvPr>
        </p:nvGraphicFramePr>
        <p:xfrm>
          <a:off x="1185863" y="4809356"/>
          <a:ext cx="2662237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公式" r:id="rId7" imgW="952087" imgH="228501" progId="Equation.3">
                  <p:embed/>
                </p:oleObj>
              </mc:Choice>
              <mc:Fallback>
                <p:oleObj name="公式" r:id="rId7" imgW="952087" imgH="228501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4809356"/>
                        <a:ext cx="2662237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4283968" y="2718619"/>
            <a:ext cx="29230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X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＝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-111000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2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＝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-56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83968" y="3743677"/>
            <a:ext cx="3242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X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＝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-1111100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2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＝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-124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83967" y="4866040"/>
            <a:ext cx="1824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X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＝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10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2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＝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2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8088" y="637157"/>
            <a:ext cx="4544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P46 </a:t>
            </a:r>
            <a:r>
              <a:rPr lang="en-US" altLang="zh-CN" sz="2800" b="1" dirty="0" smtClean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,</a:t>
            </a:r>
            <a:r>
              <a:rPr lang="en-US" altLang="zh-CN" sz="2800" b="1" dirty="0" smtClean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800" b="1" dirty="0" smtClean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习题 </a:t>
            </a:r>
            <a:r>
              <a:rPr lang="en-US" altLang="zh-CN" sz="2800" b="1" dirty="0" smtClean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2.4</a:t>
            </a:r>
            <a:r>
              <a:rPr lang="zh-CN" altLang="en-US" sz="2800" b="1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,</a:t>
            </a:r>
            <a:r>
              <a:rPr lang="en-US" altLang="zh-CN" sz="2800" b="1" dirty="0" smtClean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800" b="1" dirty="0" smtClean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补码的性质</a:t>
            </a:r>
            <a:endParaRPr lang="zh-CN" altLang="en-US" sz="2800" b="1" dirty="0">
              <a:solidFill>
                <a:srgbClr val="008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2289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数据表示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E992A-5E90-4928-A64E-61757EC4D668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450318" y="97493"/>
            <a:ext cx="39148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P48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黑体" panose="02010609060101010101" pitchFamily="49" charset="-122"/>
                <a:cs typeface="Arial" panose="020B0604020202020204" pitchFamily="34" charset="0"/>
              </a:rPr>
              <a:t>,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习题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2.24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黑体" panose="02010609060101010101" pitchFamily="49" charset="-122"/>
                <a:cs typeface="Arial" panose="020B0604020202020204" pitchFamily="34" charset="0"/>
              </a:rPr>
              <a:t>,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海明码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57200" y="620713"/>
            <a:ext cx="83629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pt-BR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</a:rPr>
              <a:t>假设</a:t>
            </a:r>
            <a:r>
              <a:rPr kumimoji="0" lang="pt-BR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</a:t>
            </a:r>
            <a:r>
              <a:rPr kumimoji="0" lang="zh-CN" altLang="pt-BR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</a:rPr>
              <a:t>位数据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pt-BR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zh-CN" altLang="pt-BR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</a:rPr>
              <a:t>＝</a:t>
            </a:r>
            <a:r>
              <a:rPr kumimoji="0" lang="pt-BR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pt-BR" altLang="zh-CN" sz="28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  <a:r>
              <a:rPr kumimoji="0" lang="pt-BR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pt-BR" altLang="zh-CN" sz="28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  <a:r>
              <a:rPr kumimoji="0" lang="pt-BR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pt-BR" altLang="zh-CN" sz="28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  <a:r>
              <a:rPr kumimoji="0" lang="pt-BR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pt-BR" altLang="zh-CN" sz="28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  <a:r>
              <a:rPr kumimoji="0" lang="pt-BR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pt-BR" altLang="zh-CN" sz="28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  <a:r>
              <a:rPr kumimoji="0" lang="pt-BR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pt-BR" altLang="zh-CN" sz="28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  <a:r>
              <a:rPr kumimoji="0" lang="pt-BR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pt-BR" altLang="zh-CN" sz="28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  <a:r>
              <a:rPr kumimoji="0" lang="pt-BR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pt-BR" altLang="zh-CN" sz="28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pt-BR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</a:rPr>
              <a:t>，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pt-BR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</a:rPr>
              <a:t>对应的校验位</a:t>
            </a:r>
            <a:r>
              <a:rPr kumimoji="0" lang="pt-BR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</a:t>
            </a:r>
            <a:r>
              <a:rPr kumimoji="0" lang="zh-CN" altLang="pt-BR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</a:rPr>
              <a:t>＝</a:t>
            </a:r>
            <a:r>
              <a:rPr kumimoji="0" lang="pt-BR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</a:t>
            </a:r>
            <a:r>
              <a:rPr kumimoji="0" lang="pt-BR" altLang="zh-CN" sz="28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  <a:r>
              <a:rPr kumimoji="0" lang="pt-BR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</a:t>
            </a:r>
            <a:r>
              <a:rPr kumimoji="0" lang="pt-BR" altLang="zh-CN" sz="28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  <a:r>
              <a:rPr kumimoji="0" lang="pt-BR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</a:t>
            </a:r>
            <a:r>
              <a:rPr kumimoji="0" lang="pt-BR" altLang="zh-CN" sz="28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  <a:r>
              <a:rPr kumimoji="0" lang="pt-BR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</a:t>
            </a:r>
            <a:r>
              <a:rPr kumimoji="0" lang="pt-BR" altLang="zh-CN" sz="28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pt-BR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</a:rPr>
              <a:t>，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pt-BR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</a:rPr>
              <a:t>则海明码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</a:rPr>
              <a:t>及其校验方程：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9" name="Group 323"/>
          <p:cNvGraphicFramePr>
            <a:graphicFrameLocks noGrp="1"/>
          </p:cNvGraphicFramePr>
          <p:nvPr/>
        </p:nvGraphicFramePr>
        <p:xfrm>
          <a:off x="179388" y="2781300"/>
          <a:ext cx="8547100" cy="3549971"/>
        </p:xfrm>
        <a:graphic>
          <a:graphicData uri="http://schemas.openxmlformats.org/drawingml/2006/table">
            <a:tbl>
              <a:tblPr/>
              <a:tblGrid>
                <a:gridCol w="214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96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编码内容：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编码位置：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pt-BR" altLang="zh-CN" sz="1600" b="1" i="0" u="none" strike="noStrike" cap="none" normalizeH="0" baseline="-30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5400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4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校验方程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P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P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1" lang="pt-BR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P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P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1" lang="pt-BR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54000" marR="0" marT="46800" marB="46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9017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数据表示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E992A-5E90-4928-A64E-61757EC4D668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01216" y="548680"/>
            <a:ext cx="8075240" cy="3168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4pPr>
            <a:lvl5pPr marL="2330450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假设正在使用的一种纠错码可以校正长度为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8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的存储字的全部单位错误。计算结果表明，需要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4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位校验位，编码字的全部长度为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12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位。编码字的产生方式采用本章介绍的海明算法。现在接收器收到如下代码字：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010111010110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，假定采用偶校验，请问收到的这个字是否为合法的编码字？如果不是，根据纠错编码，指出错误发生在哪一位？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818329"/>
              </p:ext>
            </p:extLst>
          </p:nvPr>
        </p:nvGraphicFramePr>
        <p:xfrm>
          <a:off x="683568" y="4071764"/>
          <a:ext cx="7567176" cy="1113018"/>
        </p:xfrm>
        <a:graphic>
          <a:graphicData uri="http://schemas.openxmlformats.org/drawingml/2006/table">
            <a:tbl>
              <a:tblPr firstRow="1" bandRow="1"/>
              <a:tblGrid>
                <a:gridCol w="630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5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5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5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59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59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059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46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3200" b="1" dirty="0" smtClean="0">
                          <a:latin typeface="+mn-lt"/>
                        </a:rPr>
                        <a:t>0</a:t>
                      </a:r>
                      <a:endParaRPr lang="zh-CN" altLang="en-US" sz="32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3200" b="1" dirty="0" smtClean="0">
                          <a:latin typeface="+mn-lt"/>
                        </a:rPr>
                        <a:t>1</a:t>
                      </a:r>
                      <a:endParaRPr lang="zh-CN" altLang="en-US" sz="32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3200" b="1" dirty="0" smtClean="0">
                          <a:latin typeface="+mn-lt"/>
                        </a:rPr>
                        <a:t>0</a:t>
                      </a:r>
                      <a:endParaRPr lang="zh-CN" altLang="en-US" sz="32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3200" b="1" dirty="0" smtClean="0">
                          <a:latin typeface="+mn-lt"/>
                        </a:rPr>
                        <a:t>1</a:t>
                      </a:r>
                      <a:endParaRPr lang="zh-CN" altLang="en-US" sz="32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1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3200" b="1" dirty="0" smtClean="0">
                          <a:latin typeface="+mn-lt"/>
                        </a:rPr>
                        <a:t>1</a:t>
                      </a:r>
                      <a:endParaRPr lang="zh-CN" altLang="en-US" sz="32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3200" b="1" dirty="0" smtClean="0">
                          <a:latin typeface="+mn-lt"/>
                        </a:rPr>
                        <a:t>0</a:t>
                      </a:r>
                      <a:endParaRPr lang="zh-CN" altLang="en-US" sz="32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3200" b="1" dirty="0" smtClean="0">
                          <a:latin typeface="+mn-lt"/>
                        </a:rPr>
                        <a:t>1</a:t>
                      </a:r>
                      <a:endParaRPr lang="zh-CN" altLang="en-US" sz="32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0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3200" b="1" dirty="0" smtClean="0">
                          <a:latin typeface="+mn-lt"/>
                        </a:rPr>
                        <a:t>1</a:t>
                      </a:r>
                      <a:endParaRPr lang="zh-CN" altLang="en-US" sz="32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1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0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8000"/>
                          </a:solidFill>
                          <a:latin typeface="+mn-lt"/>
                        </a:rPr>
                        <a:t>12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8000"/>
                          </a:solidFill>
                          <a:latin typeface="+mn-lt"/>
                        </a:rPr>
                        <a:t>11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8000"/>
                          </a:solidFill>
                          <a:latin typeface="+mn-lt"/>
                        </a:rPr>
                        <a:t>10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8000"/>
                          </a:solidFill>
                          <a:latin typeface="+mn-lt"/>
                        </a:rPr>
                        <a:t>9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8000"/>
                          </a:solidFill>
                          <a:latin typeface="+mn-lt"/>
                        </a:rPr>
                        <a:t>8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8000"/>
                          </a:solidFill>
                          <a:latin typeface="+mn-lt"/>
                        </a:rPr>
                        <a:t>7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8000"/>
                          </a:solidFill>
                          <a:latin typeface="+mn-lt"/>
                        </a:rPr>
                        <a:t>6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8000"/>
                          </a:solidFill>
                          <a:latin typeface="+mn-lt"/>
                        </a:rPr>
                        <a:t>5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8000"/>
                          </a:solidFill>
                          <a:latin typeface="+mn-lt"/>
                        </a:rPr>
                        <a:t>4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8000"/>
                          </a:solidFill>
                          <a:latin typeface="+mn-lt"/>
                        </a:rPr>
                        <a:t>3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8000"/>
                          </a:solidFill>
                          <a:latin typeface="+mn-lt"/>
                        </a:rPr>
                        <a:t>2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8000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59711" y="5151883"/>
            <a:ext cx="4408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出错位置：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＋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8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＝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9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，即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4</a:t>
            </a:r>
            <a:endParaRPr kumimoji="0" lang="zh-CN" altLang="en-US" sz="2800" b="1" i="0" u="none" strike="noStrike" kern="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457" y="5714092"/>
            <a:ext cx="64315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纠错</a:t>
            </a:r>
            <a:r>
              <a:rPr lang="en-US" altLang="zh-CN" sz="2800" b="1" kern="0" dirty="0">
                <a:solidFill>
                  <a:srgbClr val="0000FF"/>
                </a:solidFill>
                <a:latin typeface="+mn-ea"/>
              </a:rPr>
              <a:t>(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出错位取反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</a:rPr>
              <a:t>)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后的数据：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010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0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1011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2</a:t>
            </a:r>
            <a:endParaRPr kumimoji="0" lang="zh-CN" altLang="en-US" sz="2800" b="1" i="0" u="none" strike="noStrike" kern="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44208" y="3494201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0</a:t>
            </a:r>
            <a:endParaRPr kumimoji="0" lang="zh-CN" altLang="en-US" sz="2400" b="1" i="0" u="none" strike="noStrike" kern="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48064" y="3481258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endParaRPr kumimoji="0" lang="zh-CN" altLang="en-US" sz="2400" b="1" i="0" u="none" strike="noStrike" kern="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13307" y="3481257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2</a:t>
            </a:r>
            <a:endParaRPr kumimoji="0" lang="zh-CN" altLang="en-US" sz="2400" b="1" i="0" u="none" strike="noStrike" kern="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40891" y="3481256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3</a:t>
            </a:r>
            <a:endParaRPr kumimoji="0" lang="zh-CN" altLang="en-US" sz="2400" b="1" i="0" u="none" strike="noStrike" kern="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44747" y="3481255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4</a:t>
            </a:r>
            <a:endParaRPr kumimoji="0" lang="zh-CN" altLang="en-US" sz="2400" b="1" i="0" u="none" strike="noStrike" kern="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91638" y="3481254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5</a:t>
            </a:r>
            <a:endParaRPr kumimoji="0" lang="zh-CN" altLang="en-US" sz="2400" b="1" i="0" u="none" strike="noStrike" kern="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03994" y="3481254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6</a:t>
            </a:r>
            <a:endParaRPr kumimoji="0" lang="zh-CN" altLang="en-US" sz="2400" b="1" i="0" u="none" strike="noStrike" kern="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6187" y="3481254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7</a:t>
            </a:r>
            <a:endParaRPr kumimoji="0" lang="zh-CN" altLang="en-US" sz="2400" b="1" i="0" u="none" strike="noStrike" kern="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50318" y="97493"/>
            <a:ext cx="3905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800" b="1" kern="0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P48 </a:t>
            </a:r>
            <a:r>
              <a:rPr lang="en-US" altLang="zh-CN" sz="2800" b="1" kern="0" dirty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,</a:t>
            </a:r>
            <a:r>
              <a:rPr lang="en-US" altLang="zh-CN" sz="2800" b="1" kern="0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800" b="1" kern="0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习题</a:t>
            </a:r>
            <a:r>
              <a:rPr lang="en-US" altLang="zh-CN" sz="2800" b="1" kern="0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2.24 </a:t>
            </a:r>
            <a:r>
              <a:rPr lang="en-US" altLang="zh-CN" sz="2800" b="1" kern="0" dirty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,</a:t>
            </a:r>
            <a:r>
              <a:rPr lang="en-US" altLang="zh-CN" sz="2800" b="1" kern="0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800" b="1" kern="0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海明码</a:t>
            </a:r>
            <a:endParaRPr lang="zh-CN" altLang="en-US" kern="0" dirty="0">
              <a:solidFill>
                <a:srgbClr val="008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Line 100"/>
          <p:cNvSpPr>
            <a:spLocks noChangeShapeType="1"/>
          </p:cNvSpPr>
          <p:nvPr/>
        </p:nvSpPr>
        <p:spPr bwMode="auto">
          <a:xfrm>
            <a:off x="683568" y="4725219"/>
            <a:ext cx="648047" cy="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9" name="Line 101"/>
          <p:cNvSpPr>
            <a:spLocks noChangeShapeType="1"/>
          </p:cNvSpPr>
          <p:nvPr/>
        </p:nvSpPr>
        <p:spPr bwMode="auto">
          <a:xfrm>
            <a:off x="3851920" y="4725219"/>
            <a:ext cx="2528791" cy="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0" name="Line 102"/>
          <p:cNvSpPr>
            <a:spLocks noChangeShapeType="1"/>
          </p:cNvSpPr>
          <p:nvPr/>
        </p:nvSpPr>
        <p:spPr bwMode="auto">
          <a:xfrm>
            <a:off x="683568" y="4796656"/>
            <a:ext cx="3168352" cy="0"/>
          </a:xfrm>
          <a:prstGeom prst="line">
            <a:avLst/>
          </a:prstGeom>
          <a:noFill/>
          <a:ln w="57150">
            <a:solidFill>
              <a:srgbClr val="FF33CC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7639683" y="4004494"/>
            <a:ext cx="576262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" name="Line 104"/>
          <p:cNvSpPr>
            <a:spLocks noChangeShapeType="1"/>
          </p:cNvSpPr>
          <p:nvPr/>
        </p:nvSpPr>
        <p:spPr bwMode="auto">
          <a:xfrm>
            <a:off x="6380711" y="4004494"/>
            <a:ext cx="576262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" name="Line 105"/>
          <p:cNvSpPr>
            <a:spLocks noChangeShapeType="1"/>
          </p:cNvSpPr>
          <p:nvPr/>
        </p:nvSpPr>
        <p:spPr bwMode="auto">
          <a:xfrm>
            <a:off x="5110694" y="4004494"/>
            <a:ext cx="576262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" name="Line 106"/>
          <p:cNvSpPr>
            <a:spLocks noChangeShapeType="1"/>
          </p:cNvSpPr>
          <p:nvPr/>
        </p:nvSpPr>
        <p:spPr bwMode="auto">
          <a:xfrm>
            <a:off x="3879614" y="4004494"/>
            <a:ext cx="570704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5" name="Line 107"/>
          <p:cNvSpPr>
            <a:spLocks noChangeShapeType="1"/>
          </p:cNvSpPr>
          <p:nvPr/>
        </p:nvSpPr>
        <p:spPr bwMode="auto">
          <a:xfrm>
            <a:off x="2599122" y="4004494"/>
            <a:ext cx="576263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" name="Line 108"/>
          <p:cNvSpPr>
            <a:spLocks noChangeShapeType="1"/>
          </p:cNvSpPr>
          <p:nvPr/>
        </p:nvSpPr>
        <p:spPr bwMode="auto">
          <a:xfrm>
            <a:off x="1340151" y="4004494"/>
            <a:ext cx="576262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" name="Line 109"/>
          <p:cNvSpPr>
            <a:spLocks noChangeShapeType="1"/>
          </p:cNvSpPr>
          <p:nvPr/>
        </p:nvSpPr>
        <p:spPr bwMode="auto">
          <a:xfrm>
            <a:off x="6380711" y="3933056"/>
            <a:ext cx="1223714" cy="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8" name="Line 110"/>
          <p:cNvSpPr>
            <a:spLocks noChangeShapeType="1"/>
          </p:cNvSpPr>
          <p:nvPr/>
        </p:nvSpPr>
        <p:spPr bwMode="auto">
          <a:xfrm>
            <a:off x="3851920" y="3933056"/>
            <a:ext cx="1223516" cy="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9" name="Line 111"/>
          <p:cNvSpPr>
            <a:spLocks noChangeShapeType="1"/>
          </p:cNvSpPr>
          <p:nvPr/>
        </p:nvSpPr>
        <p:spPr bwMode="auto">
          <a:xfrm>
            <a:off x="1331615" y="3933056"/>
            <a:ext cx="1204936" cy="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0" name="Freeform 85"/>
          <p:cNvSpPr>
            <a:spLocks/>
          </p:cNvSpPr>
          <p:nvPr/>
        </p:nvSpPr>
        <p:spPr bwMode="auto">
          <a:xfrm>
            <a:off x="7984203" y="4171009"/>
            <a:ext cx="431800" cy="431800"/>
          </a:xfrm>
          <a:custGeom>
            <a:avLst/>
            <a:gdLst/>
            <a:ahLst/>
            <a:cxnLst>
              <a:cxn ang="0">
                <a:pos x="3214" y="16014"/>
              </a:cxn>
              <a:cxn ang="0">
                <a:pos x="0" y="12797"/>
              </a:cxn>
              <a:cxn ang="0">
                <a:pos x="4800" y="8014"/>
              </a:cxn>
              <a:cxn ang="0">
                <a:pos x="0" y="3214"/>
              </a:cxn>
              <a:cxn ang="0">
                <a:pos x="3214" y="0"/>
              </a:cxn>
              <a:cxn ang="0">
                <a:pos x="8015" y="4800"/>
              </a:cxn>
              <a:cxn ang="0">
                <a:pos x="12815" y="0"/>
              </a:cxn>
              <a:cxn ang="0">
                <a:pos x="16029" y="3214"/>
              </a:cxn>
              <a:cxn ang="0">
                <a:pos x="11229" y="8014"/>
              </a:cxn>
              <a:cxn ang="0">
                <a:pos x="16029" y="12797"/>
              </a:cxn>
              <a:cxn ang="0">
                <a:pos x="12798" y="16014"/>
              </a:cxn>
              <a:cxn ang="0">
                <a:pos x="8015" y="11228"/>
              </a:cxn>
              <a:cxn ang="0">
                <a:pos x="3214" y="16014"/>
              </a:cxn>
            </a:cxnLst>
            <a:rect l="0" t="0" r="r" b="b"/>
            <a:pathLst>
              <a:path w="16029" h="16014">
                <a:moveTo>
                  <a:pt x="3214" y="16014"/>
                </a:moveTo>
                <a:lnTo>
                  <a:pt x="0" y="12797"/>
                </a:lnTo>
                <a:lnTo>
                  <a:pt x="4800" y="8014"/>
                </a:lnTo>
                <a:lnTo>
                  <a:pt x="0" y="3214"/>
                </a:lnTo>
                <a:lnTo>
                  <a:pt x="3214" y="0"/>
                </a:lnTo>
                <a:lnTo>
                  <a:pt x="8015" y="4800"/>
                </a:lnTo>
                <a:lnTo>
                  <a:pt x="12815" y="0"/>
                </a:lnTo>
                <a:lnTo>
                  <a:pt x="16029" y="3214"/>
                </a:lnTo>
                <a:lnTo>
                  <a:pt x="11229" y="8014"/>
                </a:lnTo>
                <a:lnTo>
                  <a:pt x="16029" y="12797"/>
                </a:lnTo>
                <a:lnTo>
                  <a:pt x="12798" y="16014"/>
                </a:lnTo>
                <a:lnTo>
                  <a:pt x="8015" y="11228"/>
                </a:lnTo>
                <a:lnTo>
                  <a:pt x="3214" y="16014"/>
                </a:lnTo>
                <a:close/>
              </a:path>
            </a:pathLst>
          </a:custGeom>
          <a:solidFill>
            <a:srgbClr val="FF0000"/>
          </a:solidFill>
          <a:ln w="3175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31" name="Freeform 79"/>
          <p:cNvSpPr>
            <a:spLocks/>
          </p:cNvSpPr>
          <p:nvPr/>
        </p:nvSpPr>
        <p:spPr bwMode="auto">
          <a:xfrm>
            <a:off x="7185433" y="4265657"/>
            <a:ext cx="431800" cy="431800"/>
          </a:xfrm>
          <a:custGeom>
            <a:avLst/>
            <a:gdLst/>
            <a:ahLst/>
            <a:cxnLst>
              <a:cxn ang="0">
                <a:pos x="14387" y="1985"/>
              </a:cxn>
              <a:cxn ang="0">
                <a:pos x="12885" y="3756"/>
              </a:cxn>
              <a:cxn ang="0">
                <a:pos x="11448" y="5531"/>
              </a:cxn>
              <a:cxn ang="0">
                <a:pos x="10076" y="7312"/>
              </a:cxn>
              <a:cxn ang="0">
                <a:pos x="8779" y="9084"/>
              </a:cxn>
              <a:cxn ang="0">
                <a:pos x="7572" y="10826"/>
              </a:cxn>
              <a:cxn ang="0">
                <a:pos x="6458" y="12538"/>
              </a:cxn>
              <a:cxn ang="0">
                <a:pos x="5435" y="14221"/>
              </a:cxn>
              <a:cxn ang="0">
                <a:pos x="4981" y="15037"/>
              </a:cxn>
              <a:cxn ang="0">
                <a:pos x="4597" y="15620"/>
              </a:cxn>
              <a:cxn ang="0">
                <a:pos x="4125" y="16020"/>
              </a:cxn>
              <a:cxn ang="0">
                <a:pos x="3550" y="16267"/>
              </a:cxn>
              <a:cxn ang="0">
                <a:pos x="2872" y="16363"/>
              </a:cxn>
              <a:cxn ang="0">
                <a:pos x="2268" y="16340"/>
              </a:cxn>
              <a:cxn ang="0">
                <a:pos x="1909" y="16262"/>
              </a:cxn>
              <a:cxn ang="0">
                <a:pos x="1788" y="16193"/>
              </a:cxn>
              <a:cxn ang="0">
                <a:pos x="1653" y="16065"/>
              </a:cxn>
              <a:cxn ang="0">
                <a:pos x="1411" y="15696"/>
              </a:cxn>
              <a:cxn ang="0">
                <a:pos x="1139" y="15126"/>
              </a:cxn>
              <a:cxn ang="0">
                <a:pos x="883" y="14505"/>
              </a:cxn>
              <a:cxn ang="0">
                <a:pos x="565" y="13585"/>
              </a:cxn>
              <a:cxn ang="0">
                <a:pos x="192" y="12233"/>
              </a:cxn>
              <a:cxn ang="0">
                <a:pos x="32" y="11416"/>
              </a:cxn>
              <a:cxn ang="0">
                <a:pos x="0" y="11053"/>
              </a:cxn>
              <a:cxn ang="0">
                <a:pos x="21" y="10763"/>
              </a:cxn>
              <a:cxn ang="0">
                <a:pos x="94" y="10539"/>
              </a:cxn>
              <a:cxn ang="0">
                <a:pos x="244" y="10346"/>
              </a:cxn>
              <a:cxn ang="0">
                <a:pos x="504" y="10128"/>
              </a:cxn>
              <a:cxn ang="0">
                <a:pos x="930" y="9864"/>
              </a:cxn>
              <a:cxn ang="0">
                <a:pos x="1417" y="9644"/>
              </a:cxn>
              <a:cxn ang="0">
                <a:pos x="1904" y="9493"/>
              </a:cxn>
              <a:cxn ang="0">
                <a:pos x="2315" y="9435"/>
              </a:cxn>
              <a:cxn ang="0">
                <a:pos x="2498" y="9489"/>
              </a:cxn>
              <a:cxn ang="0">
                <a:pos x="2670" y="9687"/>
              </a:cxn>
              <a:cxn ang="0">
                <a:pos x="2859" y="10030"/>
              </a:cxn>
              <a:cxn ang="0">
                <a:pos x="3064" y="10517"/>
              </a:cxn>
              <a:cxn ang="0">
                <a:pos x="3147" y="10745"/>
              </a:cxn>
              <a:cxn ang="0">
                <a:pos x="3281" y="11108"/>
              </a:cxn>
              <a:cxn ang="0">
                <a:pos x="3464" y="11543"/>
              </a:cxn>
              <a:cxn ang="0">
                <a:pos x="3631" y="11839"/>
              </a:cxn>
              <a:cxn ang="0">
                <a:pos x="3783" y="11996"/>
              </a:cxn>
              <a:cxn ang="0">
                <a:pos x="3922" y="12001"/>
              </a:cxn>
              <a:cxn ang="0">
                <a:pos x="4181" y="11725"/>
              </a:cxn>
              <a:cxn ang="0">
                <a:pos x="4608" y="11135"/>
              </a:cxn>
              <a:cxn ang="0">
                <a:pos x="5469" y="9809"/>
              </a:cxn>
              <a:cxn ang="0">
                <a:pos x="7040" y="7359"/>
              </a:cxn>
              <a:cxn ang="0">
                <a:pos x="8639" y="5050"/>
              </a:cxn>
              <a:cxn ang="0">
                <a:pos x="9778" y="3519"/>
              </a:cxn>
              <a:cxn ang="0">
                <a:pos x="10743" y="2321"/>
              </a:cxn>
              <a:cxn ang="0">
                <a:pos x="11541" y="1428"/>
              </a:cxn>
              <a:cxn ang="0">
                <a:pos x="11947" y="1045"/>
              </a:cxn>
              <a:cxn ang="0">
                <a:pos x="12216" y="858"/>
              </a:cxn>
              <a:cxn ang="0">
                <a:pos x="12899" y="558"/>
              </a:cxn>
              <a:cxn ang="0">
                <a:pos x="13750" y="304"/>
              </a:cxn>
              <a:cxn ang="0">
                <a:pos x="14728" y="112"/>
              </a:cxn>
              <a:cxn ang="0">
                <a:pos x="15756" y="439"/>
              </a:cxn>
            </a:cxnLst>
            <a:rect l="0" t="0" r="r" b="b"/>
            <a:pathLst>
              <a:path w="15756" h="16364">
                <a:moveTo>
                  <a:pt x="15756" y="439"/>
                </a:moveTo>
                <a:lnTo>
                  <a:pt x="15557" y="659"/>
                </a:lnTo>
                <a:lnTo>
                  <a:pt x="15359" y="881"/>
                </a:lnTo>
                <a:lnTo>
                  <a:pt x="15163" y="1101"/>
                </a:lnTo>
                <a:lnTo>
                  <a:pt x="14967" y="1322"/>
                </a:lnTo>
                <a:lnTo>
                  <a:pt x="14772" y="1543"/>
                </a:lnTo>
                <a:lnTo>
                  <a:pt x="14579" y="1764"/>
                </a:lnTo>
                <a:lnTo>
                  <a:pt x="14387" y="1985"/>
                </a:lnTo>
                <a:lnTo>
                  <a:pt x="14196" y="2207"/>
                </a:lnTo>
                <a:lnTo>
                  <a:pt x="14005" y="2427"/>
                </a:lnTo>
                <a:lnTo>
                  <a:pt x="13816" y="2649"/>
                </a:lnTo>
                <a:lnTo>
                  <a:pt x="13627" y="2870"/>
                </a:lnTo>
                <a:lnTo>
                  <a:pt x="13440" y="3091"/>
                </a:lnTo>
                <a:lnTo>
                  <a:pt x="13253" y="3313"/>
                </a:lnTo>
                <a:lnTo>
                  <a:pt x="13069" y="3535"/>
                </a:lnTo>
                <a:lnTo>
                  <a:pt x="12885" y="3756"/>
                </a:lnTo>
                <a:lnTo>
                  <a:pt x="12701" y="3978"/>
                </a:lnTo>
                <a:lnTo>
                  <a:pt x="12519" y="4199"/>
                </a:lnTo>
                <a:lnTo>
                  <a:pt x="12338" y="4421"/>
                </a:lnTo>
                <a:lnTo>
                  <a:pt x="12158" y="4643"/>
                </a:lnTo>
                <a:lnTo>
                  <a:pt x="11979" y="4865"/>
                </a:lnTo>
                <a:lnTo>
                  <a:pt x="11801" y="5088"/>
                </a:lnTo>
                <a:lnTo>
                  <a:pt x="11624" y="5309"/>
                </a:lnTo>
                <a:lnTo>
                  <a:pt x="11448" y="5531"/>
                </a:lnTo>
                <a:lnTo>
                  <a:pt x="11273" y="5754"/>
                </a:lnTo>
                <a:lnTo>
                  <a:pt x="11099" y="5976"/>
                </a:lnTo>
                <a:lnTo>
                  <a:pt x="10927" y="6198"/>
                </a:lnTo>
                <a:lnTo>
                  <a:pt x="10754" y="6422"/>
                </a:lnTo>
                <a:lnTo>
                  <a:pt x="10583" y="6644"/>
                </a:lnTo>
                <a:lnTo>
                  <a:pt x="10413" y="6867"/>
                </a:lnTo>
                <a:lnTo>
                  <a:pt x="10244" y="7090"/>
                </a:lnTo>
                <a:lnTo>
                  <a:pt x="10076" y="7312"/>
                </a:lnTo>
                <a:lnTo>
                  <a:pt x="9911" y="7536"/>
                </a:lnTo>
                <a:lnTo>
                  <a:pt x="9745" y="7758"/>
                </a:lnTo>
                <a:lnTo>
                  <a:pt x="9580" y="7981"/>
                </a:lnTo>
                <a:lnTo>
                  <a:pt x="9417" y="8202"/>
                </a:lnTo>
                <a:lnTo>
                  <a:pt x="9255" y="8423"/>
                </a:lnTo>
                <a:lnTo>
                  <a:pt x="9095" y="8644"/>
                </a:lnTo>
                <a:lnTo>
                  <a:pt x="8936" y="8864"/>
                </a:lnTo>
                <a:lnTo>
                  <a:pt x="8779" y="9084"/>
                </a:lnTo>
                <a:lnTo>
                  <a:pt x="8623" y="9304"/>
                </a:lnTo>
                <a:lnTo>
                  <a:pt x="8468" y="9522"/>
                </a:lnTo>
                <a:lnTo>
                  <a:pt x="8316" y="9740"/>
                </a:lnTo>
                <a:lnTo>
                  <a:pt x="8164" y="9959"/>
                </a:lnTo>
                <a:lnTo>
                  <a:pt x="8015" y="10176"/>
                </a:lnTo>
                <a:lnTo>
                  <a:pt x="7865" y="10393"/>
                </a:lnTo>
                <a:lnTo>
                  <a:pt x="7719" y="10609"/>
                </a:lnTo>
                <a:lnTo>
                  <a:pt x="7572" y="10826"/>
                </a:lnTo>
                <a:lnTo>
                  <a:pt x="7428" y="11041"/>
                </a:lnTo>
                <a:lnTo>
                  <a:pt x="7285" y="11256"/>
                </a:lnTo>
                <a:lnTo>
                  <a:pt x="7144" y="11471"/>
                </a:lnTo>
                <a:lnTo>
                  <a:pt x="7004" y="11685"/>
                </a:lnTo>
                <a:lnTo>
                  <a:pt x="6865" y="11898"/>
                </a:lnTo>
                <a:lnTo>
                  <a:pt x="6727" y="12113"/>
                </a:lnTo>
                <a:lnTo>
                  <a:pt x="6592" y="12325"/>
                </a:lnTo>
                <a:lnTo>
                  <a:pt x="6458" y="12538"/>
                </a:lnTo>
                <a:lnTo>
                  <a:pt x="6325" y="12749"/>
                </a:lnTo>
                <a:lnTo>
                  <a:pt x="6193" y="12961"/>
                </a:lnTo>
                <a:lnTo>
                  <a:pt x="6063" y="13172"/>
                </a:lnTo>
                <a:lnTo>
                  <a:pt x="5935" y="13382"/>
                </a:lnTo>
                <a:lnTo>
                  <a:pt x="5808" y="13593"/>
                </a:lnTo>
                <a:lnTo>
                  <a:pt x="5682" y="13803"/>
                </a:lnTo>
                <a:lnTo>
                  <a:pt x="5558" y="14012"/>
                </a:lnTo>
                <a:lnTo>
                  <a:pt x="5435" y="14221"/>
                </a:lnTo>
                <a:lnTo>
                  <a:pt x="5313" y="14429"/>
                </a:lnTo>
                <a:lnTo>
                  <a:pt x="5272" y="14500"/>
                </a:lnTo>
                <a:lnTo>
                  <a:pt x="5229" y="14578"/>
                </a:lnTo>
                <a:lnTo>
                  <a:pt x="5184" y="14660"/>
                </a:lnTo>
                <a:lnTo>
                  <a:pt x="5136" y="14746"/>
                </a:lnTo>
                <a:lnTo>
                  <a:pt x="5087" y="14839"/>
                </a:lnTo>
                <a:lnTo>
                  <a:pt x="5034" y="14935"/>
                </a:lnTo>
                <a:lnTo>
                  <a:pt x="4981" y="15037"/>
                </a:lnTo>
                <a:lnTo>
                  <a:pt x="4926" y="15144"/>
                </a:lnTo>
                <a:lnTo>
                  <a:pt x="4884" y="15219"/>
                </a:lnTo>
                <a:lnTo>
                  <a:pt x="4840" y="15292"/>
                </a:lnTo>
                <a:lnTo>
                  <a:pt x="4795" y="15362"/>
                </a:lnTo>
                <a:lnTo>
                  <a:pt x="4748" y="15430"/>
                </a:lnTo>
                <a:lnTo>
                  <a:pt x="4699" y="15496"/>
                </a:lnTo>
                <a:lnTo>
                  <a:pt x="4649" y="15559"/>
                </a:lnTo>
                <a:lnTo>
                  <a:pt x="4597" y="15620"/>
                </a:lnTo>
                <a:lnTo>
                  <a:pt x="4544" y="15678"/>
                </a:lnTo>
                <a:lnTo>
                  <a:pt x="4488" y="15734"/>
                </a:lnTo>
                <a:lnTo>
                  <a:pt x="4432" y="15788"/>
                </a:lnTo>
                <a:lnTo>
                  <a:pt x="4374" y="15839"/>
                </a:lnTo>
                <a:lnTo>
                  <a:pt x="4314" y="15888"/>
                </a:lnTo>
                <a:lnTo>
                  <a:pt x="4253" y="15934"/>
                </a:lnTo>
                <a:lnTo>
                  <a:pt x="4189" y="15978"/>
                </a:lnTo>
                <a:lnTo>
                  <a:pt x="4125" y="16020"/>
                </a:lnTo>
                <a:lnTo>
                  <a:pt x="4058" y="16059"/>
                </a:lnTo>
                <a:lnTo>
                  <a:pt x="3991" y="16096"/>
                </a:lnTo>
                <a:lnTo>
                  <a:pt x="3921" y="16131"/>
                </a:lnTo>
                <a:lnTo>
                  <a:pt x="3850" y="16163"/>
                </a:lnTo>
                <a:lnTo>
                  <a:pt x="3778" y="16192"/>
                </a:lnTo>
                <a:lnTo>
                  <a:pt x="3703" y="16220"/>
                </a:lnTo>
                <a:lnTo>
                  <a:pt x="3627" y="16245"/>
                </a:lnTo>
                <a:lnTo>
                  <a:pt x="3550" y="16267"/>
                </a:lnTo>
                <a:lnTo>
                  <a:pt x="3471" y="16288"/>
                </a:lnTo>
                <a:lnTo>
                  <a:pt x="3390" y="16305"/>
                </a:lnTo>
                <a:lnTo>
                  <a:pt x="3308" y="16321"/>
                </a:lnTo>
                <a:lnTo>
                  <a:pt x="3225" y="16334"/>
                </a:lnTo>
                <a:lnTo>
                  <a:pt x="3139" y="16344"/>
                </a:lnTo>
                <a:lnTo>
                  <a:pt x="3051" y="16353"/>
                </a:lnTo>
                <a:lnTo>
                  <a:pt x="2962" y="16358"/>
                </a:lnTo>
                <a:lnTo>
                  <a:pt x="2872" y="16363"/>
                </a:lnTo>
                <a:lnTo>
                  <a:pt x="2781" y="16364"/>
                </a:lnTo>
                <a:lnTo>
                  <a:pt x="2697" y="16364"/>
                </a:lnTo>
                <a:lnTo>
                  <a:pt x="2616" y="16362"/>
                </a:lnTo>
                <a:lnTo>
                  <a:pt x="2540" y="16360"/>
                </a:lnTo>
                <a:lnTo>
                  <a:pt x="2467" y="16356"/>
                </a:lnTo>
                <a:lnTo>
                  <a:pt x="2397" y="16351"/>
                </a:lnTo>
                <a:lnTo>
                  <a:pt x="2330" y="16346"/>
                </a:lnTo>
                <a:lnTo>
                  <a:pt x="2268" y="16340"/>
                </a:lnTo>
                <a:lnTo>
                  <a:pt x="2209" y="16333"/>
                </a:lnTo>
                <a:lnTo>
                  <a:pt x="2153" y="16325"/>
                </a:lnTo>
                <a:lnTo>
                  <a:pt x="2101" y="16315"/>
                </a:lnTo>
                <a:lnTo>
                  <a:pt x="2052" y="16305"/>
                </a:lnTo>
                <a:lnTo>
                  <a:pt x="2007" y="16294"/>
                </a:lnTo>
                <a:lnTo>
                  <a:pt x="1965" y="16282"/>
                </a:lnTo>
                <a:lnTo>
                  <a:pt x="1927" y="16269"/>
                </a:lnTo>
                <a:lnTo>
                  <a:pt x="1909" y="16262"/>
                </a:lnTo>
                <a:lnTo>
                  <a:pt x="1892" y="16255"/>
                </a:lnTo>
                <a:lnTo>
                  <a:pt x="1877" y="16247"/>
                </a:lnTo>
                <a:lnTo>
                  <a:pt x="1861" y="16240"/>
                </a:lnTo>
                <a:lnTo>
                  <a:pt x="1846" y="16231"/>
                </a:lnTo>
                <a:lnTo>
                  <a:pt x="1832" y="16223"/>
                </a:lnTo>
                <a:lnTo>
                  <a:pt x="1817" y="16214"/>
                </a:lnTo>
                <a:lnTo>
                  <a:pt x="1802" y="16204"/>
                </a:lnTo>
                <a:lnTo>
                  <a:pt x="1788" y="16193"/>
                </a:lnTo>
                <a:lnTo>
                  <a:pt x="1772" y="16181"/>
                </a:lnTo>
                <a:lnTo>
                  <a:pt x="1758" y="16170"/>
                </a:lnTo>
                <a:lnTo>
                  <a:pt x="1743" y="16157"/>
                </a:lnTo>
                <a:lnTo>
                  <a:pt x="1728" y="16143"/>
                </a:lnTo>
                <a:lnTo>
                  <a:pt x="1713" y="16129"/>
                </a:lnTo>
                <a:lnTo>
                  <a:pt x="1697" y="16114"/>
                </a:lnTo>
                <a:lnTo>
                  <a:pt x="1683" y="16098"/>
                </a:lnTo>
                <a:lnTo>
                  <a:pt x="1653" y="16065"/>
                </a:lnTo>
                <a:lnTo>
                  <a:pt x="1623" y="16028"/>
                </a:lnTo>
                <a:lnTo>
                  <a:pt x="1593" y="15990"/>
                </a:lnTo>
                <a:lnTo>
                  <a:pt x="1562" y="15948"/>
                </a:lnTo>
                <a:lnTo>
                  <a:pt x="1533" y="15903"/>
                </a:lnTo>
                <a:lnTo>
                  <a:pt x="1502" y="15855"/>
                </a:lnTo>
                <a:lnTo>
                  <a:pt x="1471" y="15805"/>
                </a:lnTo>
                <a:lnTo>
                  <a:pt x="1441" y="15752"/>
                </a:lnTo>
                <a:lnTo>
                  <a:pt x="1411" y="15696"/>
                </a:lnTo>
                <a:lnTo>
                  <a:pt x="1380" y="15637"/>
                </a:lnTo>
                <a:lnTo>
                  <a:pt x="1344" y="15566"/>
                </a:lnTo>
                <a:lnTo>
                  <a:pt x="1309" y="15495"/>
                </a:lnTo>
                <a:lnTo>
                  <a:pt x="1274" y="15422"/>
                </a:lnTo>
                <a:lnTo>
                  <a:pt x="1240" y="15349"/>
                </a:lnTo>
                <a:lnTo>
                  <a:pt x="1206" y="15275"/>
                </a:lnTo>
                <a:lnTo>
                  <a:pt x="1172" y="15200"/>
                </a:lnTo>
                <a:lnTo>
                  <a:pt x="1139" y="15126"/>
                </a:lnTo>
                <a:lnTo>
                  <a:pt x="1105" y="15051"/>
                </a:lnTo>
                <a:lnTo>
                  <a:pt x="1073" y="14974"/>
                </a:lnTo>
                <a:lnTo>
                  <a:pt x="1041" y="14898"/>
                </a:lnTo>
                <a:lnTo>
                  <a:pt x="1008" y="14820"/>
                </a:lnTo>
                <a:lnTo>
                  <a:pt x="976" y="14742"/>
                </a:lnTo>
                <a:lnTo>
                  <a:pt x="946" y="14663"/>
                </a:lnTo>
                <a:lnTo>
                  <a:pt x="914" y="14585"/>
                </a:lnTo>
                <a:lnTo>
                  <a:pt x="883" y="14505"/>
                </a:lnTo>
                <a:lnTo>
                  <a:pt x="853" y="14424"/>
                </a:lnTo>
                <a:lnTo>
                  <a:pt x="823" y="14343"/>
                </a:lnTo>
                <a:lnTo>
                  <a:pt x="793" y="14262"/>
                </a:lnTo>
                <a:lnTo>
                  <a:pt x="763" y="14179"/>
                </a:lnTo>
                <a:lnTo>
                  <a:pt x="734" y="14096"/>
                </a:lnTo>
                <a:lnTo>
                  <a:pt x="676" y="13929"/>
                </a:lnTo>
                <a:lnTo>
                  <a:pt x="620" y="13759"/>
                </a:lnTo>
                <a:lnTo>
                  <a:pt x="565" y="13585"/>
                </a:lnTo>
                <a:lnTo>
                  <a:pt x="510" y="13410"/>
                </a:lnTo>
                <a:lnTo>
                  <a:pt x="457" y="13233"/>
                </a:lnTo>
                <a:lnTo>
                  <a:pt x="405" y="13052"/>
                </a:lnTo>
                <a:lnTo>
                  <a:pt x="356" y="12875"/>
                </a:lnTo>
                <a:lnTo>
                  <a:pt x="311" y="12704"/>
                </a:lnTo>
                <a:lnTo>
                  <a:pt x="268" y="12540"/>
                </a:lnTo>
                <a:lnTo>
                  <a:pt x="228" y="12383"/>
                </a:lnTo>
                <a:lnTo>
                  <a:pt x="192" y="12233"/>
                </a:lnTo>
                <a:lnTo>
                  <a:pt x="158" y="12088"/>
                </a:lnTo>
                <a:lnTo>
                  <a:pt x="128" y="11951"/>
                </a:lnTo>
                <a:lnTo>
                  <a:pt x="102" y="11821"/>
                </a:lnTo>
                <a:lnTo>
                  <a:pt x="78" y="11697"/>
                </a:lnTo>
                <a:lnTo>
                  <a:pt x="58" y="11579"/>
                </a:lnTo>
                <a:lnTo>
                  <a:pt x="49" y="11522"/>
                </a:lnTo>
                <a:lnTo>
                  <a:pt x="40" y="11468"/>
                </a:lnTo>
                <a:lnTo>
                  <a:pt x="32" y="11416"/>
                </a:lnTo>
                <a:lnTo>
                  <a:pt x="26" y="11365"/>
                </a:lnTo>
                <a:lnTo>
                  <a:pt x="20" y="11314"/>
                </a:lnTo>
                <a:lnTo>
                  <a:pt x="15" y="11267"/>
                </a:lnTo>
                <a:lnTo>
                  <a:pt x="11" y="11221"/>
                </a:lnTo>
                <a:lnTo>
                  <a:pt x="7" y="11176"/>
                </a:lnTo>
                <a:lnTo>
                  <a:pt x="3" y="11134"/>
                </a:lnTo>
                <a:lnTo>
                  <a:pt x="2" y="11092"/>
                </a:lnTo>
                <a:lnTo>
                  <a:pt x="0" y="11053"/>
                </a:lnTo>
                <a:lnTo>
                  <a:pt x="0" y="11015"/>
                </a:lnTo>
                <a:lnTo>
                  <a:pt x="0" y="10976"/>
                </a:lnTo>
                <a:lnTo>
                  <a:pt x="2" y="10938"/>
                </a:lnTo>
                <a:lnTo>
                  <a:pt x="4" y="10900"/>
                </a:lnTo>
                <a:lnTo>
                  <a:pt x="8" y="10864"/>
                </a:lnTo>
                <a:lnTo>
                  <a:pt x="11" y="10830"/>
                </a:lnTo>
                <a:lnTo>
                  <a:pt x="16" y="10796"/>
                </a:lnTo>
                <a:lnTo>
                  <a:pt x="21" y="10763"/>
                </a:lnTo>
                <a:lnTo>
                  <a:pt x="27" y="10731"/>
                </a:lnTo>
                <a:lnTo>
                  <a:pt x="34" y="10700"/>
                </a:lnTo>
                <a:lnTo>
                  <a:pt x="42" y="10671"/>
                </a:lnTo>
                <a:lnTo>
                  <a:pt x="51" y="10642"/>
                </a:lnTo>
                <a:lnTo>
                  <a:pt x="61" y="10614"/>
                </a:lnTo>
                <a:lnTo>
                  <a:pt x="71" y="10588"/>
                </a:lnTo>
                <a:lnTo>
                  <a:pt x="81" y="10562"/>
                </a:lnTo>
                <a:lnTo>
                  <a:pt x="94" y="10539"/>
                </a:lnTo>
                <a:lnTo>
                  <a:pt x="106" y="10515"/>
                </a:lnTo>
                <a:lnTo>
                  <a:pt x="120" y="10492"/>
                </a:lnTo>
                <a:lnTo>
                  <a:pt x="137" y="10469"/>
                </a:lnTo>
                <a:lnTo>
                  <a:pt x="155" y="10445"/>
                </a:lnTo>
                <a:lnTo>
                  <a:pt x="175" y="10421"/>
                </a:lnTo>
                <a:lnTo>
                  <a:pt x="196" y="10397"/>
                </a:lnTo>
                <a:lnTo>
                  <a:pt x="219" y="10372"/>
                </a:lnTo>
                <a:lnTo>
                  <a:pt x="244" y="10346"/>
                </a:lnTo>
                <a:lnTo>
                  <a:pt x="271" y="10320"/>
                </a:lnTo>
                <a:lnTo>
                  <a:pt x="298" y="10295"/>
                </a:lnTo>
                <a:lnTo>
                  <a:pt x="328" y="10268"/>
                </a:lnTo>
                <a:lnTo>
                  <a:pt x="360" y="10240"/>
                </a:lnTo>
                <a:lnTo>
                  <a:pt x="394" y="10213"/>
                </a:lnTo>
                <a:lnTo>
                  <a:pt x="429" y="10185"/>
                </a:lnTo>
                <a:lnTo>
                  <a:pt x="465" y="10156"/>
                </a:lnTo>
                <a:lnTo>
                  <a:pt x="504" y="10128"/>
                </a:lnTo>
                <a:lnTo>
                  <a:pt x="544" y="10099"/>
                </a:lnTo>
                <a:lnTo>
                  <a:pt x="596" y="10063"/>
                </a:lnTo>
                <a:lnTo>
                  <a:pt x="651" y="10028"/>
                </a:lnTo>
                <a:lnTo>
                  <a:pt x="705" y="9993"/>
                </a:lnTo>
                <a:lnTo>
                  <a:pt x="760" y="9960"/>
                </a:lnTo>
                <a:lnTo>
                  <a:pt x="816" y="9927"/>
                </a:lnTo>
                <a:lnTo>
                  <a:pt x="873" y="9895"/>
                </a:lnTo>
                <a:lnTo>
                  <a:pt x="930" y="9864"/>
                </a:lnTo>
                <a:lnTo>
                  <a:pt x="989" y="9833"/>
                </a:lnTo>
                <a:lnTo>
                  <a:pt x="1047" y="9804"/>
                </a:lnTo>
                <a:lnTo>
                  <a:pt x="1107" y="9775"/>
                </a:lnTo>
                <a:lnTo>
                  <a:pt x="1167" y="9747"/>
                </a:lnTo>
                <a:lnTo>
                  <a:pt x="1228" y="9721"/>
                </a:lnTo>
                <a:lnTo>
                  <a:pt x="1291" y="9694"/>
                </a:lnTo>
                <a:lnTo>
                  <a:pt x="1353" y="9669"/>
                </a:lnTo>
                <a:lnTo>
                  <a:pt x="1417" y="9644"/>
                </a:lnTo>
                <a:lnTo>
                  <a:pt x="1481" y="9620"/>
                </a:lnTo>
                <a:lnTo>
                  <a:pt x="1546" y="9598"/>
                </a:lnTo>
                <a:lnTo>
                  <a:pt x="1608" y="9577"/>
                </a:lnTo>
                <a:lnTo>
                  <a:pt x="1670" y="9557"/>
                </a:lnTo>
                <a:lnTo>
                  <a:pt x="1730" y="9539"/>
                </a:lnTo>
                <a:lnTo>
                  <a:pt x="1789" y="9522"/>
                </a:lnTo>
                <a:lnTo>
                  <a:pt x="1847" y="9507"/>
                </a:lnTo>
                <a:lnTo>
                  <a:pt x="1904" y="9493"/>
                </a:lnTo>
                <a:lnTo>
                  <a:pt x="1960" y="9481"/>
                </a:lnTo>
                <a:lnTo>
                  <a:pt x="2014" y="9470"/>
                </a:lnTo>
                <a:lnTo>
                  <a:pt x="2067" y="9460"/>
                </a:lnTo>
                <a:lnTo>
                  <a:pt x="2119" y="9452"/>
                </a:lnTo>
                <a:lnTo>
                  <a:pt x="2171" y="9446"/>
                </a:lnTo>
                <a:lnTo>
                  <a:pt x="2220" y="9441"/>
                </a:lnTo>
                <a:lnTo>
                  <a:pt x="2268" y="9437"/>
                </a:lnTo>
                <a:lnTo>
                  <a:pt x="2315" y="9435"/>
                </a:lnTo>
                <a:lnTo>
                  <a:pt x="2361" y="9434"/>
                </a:lnTo>
                <a:lnTo>
                  <a:pt x="2380" y="9436"/>
                </a:lnTo>
                <a:lnTo>
                  <a:pt x="2399" y="9439"/>
                </a:lnTo>
                <a:lnTo>
                  <a:pt x="2419" y="9444"/>
                </a:lnTo>
                <a:lnTo>
                  <a:pt x="2438" y="9452"/>
                </a:lnTo>
                <a:lnTo>
                  <a:pt x="2458" y="9463"/>
                </a:lnTo>
                <a:lnTo>
                  <a:pt x="2478" y="9475"/>
                </a:lnTo>
                <a:lnTo>
                  <a:pt x="2498" y="9489"/>
                </a:lnTo>
                <a:lnTo>
                  <a:pt x="2519" y="9507"/>
                </a:lnTo>
                <a:lnTo>
                  <a:pt x="2540" y="9525"/>
                </a:lnTo>
                <a:lnTo>
                  <a:pt x="2561" y="9547"/>
                </a:lnTo>
                <a:lnTo>
                  <a:pt x="2582" y="9570"/>
                </a:lnTo>
                <a:lnTo>
                  <a:pt x="2604" y="9597"/>
                </a:lnTo>
                <a:lnTo>
                  <a:pt x="2626" y="9624"/>
                </a:lnTo>
                <a:lnTo>
                  <a:pt x="2648" y="9655"/>
                </a:lnTo>
                <a:lnTo>
                  <a:pt x="2670" y="9687"/>
                </a:lnTo>
                <a:lnTo>
                  <a:pt x="2693" y="9722"/>
                </a:lnTo>
                <a:lnTo>
                  <a:pt x="2716" y="9760"/>
                </a:lnTo>
                <a:lnTo>
                  <a:pt x="2739" y="9799"/>
                </a:lnTo>
                <a:lnTo>
                  <a:pt x="2763" y="9841"/>
                </a:lnTo>
                <a:lnTo>
                  <a:pt x="2786" y="9885"/>
                </a:lnTo>
                <a:lnTo>
                  <a:pt x="2810" y="9931"/>
                </a:lnTo>
                <a:lnTo>
                  <a:pt x="2834" y="9979"/>
                </a:lnTo>
                <a:lnTo>
                  <a:pt x="2859" y="10030"/>
                </a:lnTo>
                <a:lnTo>
                  <a:pt x="2883" y="10083"/>
                </a:lnTo>
                <a:lnTo>
                  <a:pt x="2908" y="10138"/>
                </a:lnTo>
                <a:lnTo>
                  <a:pt x="2934" y="10195"/>
                </a:lnTo>
                <a:lnTo>
                  <a:pt x="2959" y="10256"/>
                </a:lnTo>
                <a:lnTo>
                  <a:pt x="2985" y="10317"/>
                </a:lnTo>
                <a:lnTo>
                  <a:pt x="3010" y="10382"/>
                </a:lnTo>
                <a:lnTo>
                  <a:pt x="3037" y="10448"/>
                </a:lnTo>
                <a:lnTo>
                  <a:pt x="3064" y="10517"/>
                </a:lnTo>
                <a:lnTo>
                  <a:pt x="3090" y="10588"/>
                </a:lnTo>
                <a:lnTo>
                  <a:pt x="3101" y="10616"/>
                </a:lnTo>
                <a:lnTo>
                  <a:pt x="3109" y="10643"/>
                </a:lnTo>
                <a:lnTo>
                  <a:pt x="3118" y="10668"/>
                </a:lnTo>
                <a:lnTo>
                  <a:pt x="3126" y="10690"/>
                </a:lnTo>
                <a:lnTo>
                  <a:pt x="3133" y="10711"/>
                </a:lnTo>
                <a:lnTo>
                  <a:pt x="3141" y="10728"/>
                </a:lnTo>
                <a:lnTo>
                  <a:pt x="3147" y="10745"/>
                </a:lnTo>
                <a:lnTo>
                  <a:pt x="3153" y="10760"/>
                </a:lnTo>
                <a:lnTo>
                  <a:pt x="3160" y="10786"/>
                </a:lnTo>
                <a:lnTo>
                  <a:pt x="3172" y="10819"/>
                </a:lnTo>
                <a:lnTo>
                  <a:pt x="3188" y="10860"/>
                </a:lnTo>
                <a:lnTo>
                  <a:pt x="3207" y="10910"/>
                </a:lnTo>
                <a:lnTo>
                  <a:pt x="3232" y="10978"/>
                </a:lnTo>
                <a:lnTo>
                  <a:pt x="3256" y="11044"/>
                </a:lnTo>
                <a:lnTo>
                  <a:pt x="3281" y="11108"/>
                </a:lnTo>
                <a:lnTo>
                  <a:pt x="3304" y="11170"/>
                </a:lnTo>
                <a:lnTo>
                  <a:pt x="3328" y="11229"/>
                </a:lnTo>
                <a:lnTo>
                  <a:pt x="3351" y="11288"/>
                </a:lnTo>
                <a:lnTo>
                  <a:pt x="3374" y="11343"/>
                </a:lnTo>
                <a:lnTo>
                  <a:pt x="3397" y="11396"/>
                </a:lnTo>
                <a:lnTo>
                  <a:pt x="3419" y="11448"/>
                </a:lnTo>
                <a:lnTo>
                  <a:pt x="3442" y="11496"/>
                </a:lnTo>
                <a:lnTo>
                  <a:pt x="3464" y="11543"/>
                </a:lnTo>
                <a:lnTo>
                  <a:pt x="3486" y="11587"/>
                </a:lnTo>
                <a:lnTo>
                  <a:pt x="3507" y="11630"/>
                </a:lnTo>
                <a:lnTo>
                  <a:pt x="3529" y="11670"/>
                </a:lnTo>
                <a:lnTo>
                  <a:pt x="3550" y="11708"/>
                </a:lnTo>
                <a:lnTo>
                  <a:pt x="3571" y="11744"/>
                </a:lnTo>
                <a:lnTo>
                  <a:pt x="3591" y="11778"/>
                </a:lnTo>
                <a:lnTo>
                  <a:pt x="3612" y="11809"/>
                </a:lnTo>
                <a:lnTo>
                  <a:pt x="3631" y="11839"/>
                </a:lnTo>
                <a:lnTo>
                  <a:pt x="3652" y="11866"/>
                </a:lnTo>
                <a:lnTo>
                  <a:pt x="3671" y="11891"/>
                </a:lnTo>
                <a:lnTo>
                  <a:pt x="3691" y="11914"/>
                </a:lnTo>
                <a:lnTo>
                  <a:pt x="3709" y="11934"/>
                </a:lnTo>
                <a:lnTo>
                  <a:pt x="3727" y="11953"/>
                </a:lnTo>
                <a:lnTo>
                  <a:pt x="3746" y="11969"/>
                </a:lnTo>
                <a:lnTo>
                  <a:pt x="3764" y="11984"/>
                </a:lnTo>
                <a:lnTo>
                  <a:pt x="3783" y="11996"/>
                </a:lnTo>
                <a:lnTo>
                  <a:pt x="3800" y="12005"/>
                </a:lnTo>
                <a:lnTo>
                  <a:pt x="3818" y="12013"/>
                </a:lnTo>
                <a:lnTo>
                  <a:pt x="3835" y="12018"/>
                </a:lnTo>
                <a:lnTo>
                  <a:pt x="3851" y="12021"/>
                </a:lnTo>
                <a:lnTo>
                  <a:pt x="3868" y="12022"/>
                </a:lnTo>
                <a:lnTo>
                  <a:pt x="3883" y="12020"/>
                </a:lnTo>
                <a:lnTo>
                  <a:pt x="3902" y="12013"/>
                </a:lnTo>
                <a:lnTo>
                  <a:pt x="3922" y="12001"/>
                </a:lnTo>
                <a:lnTo>
                  <a:pt x="3946" y="11984"/>
                </a:lnTo>
                <a:lnTo>
                  <a:pt x="3971" y="11961"/>
                </a:lnTo>
                <a:lnTo>
                  <a:pt x="4000" y="11934"/>
                </a:lnTo>
                <a:lnTo>
                  <a:pt x="4031" y="11903"/>
                </a:lnTo>
                <a:lnTo>
                  <a:pt x="4064" y="11866"/>
                </a:lnTo>
                <a:lnTo>
                  <a:pt x="4100" y="11824"/>
                </a:lnTo>
                <a:lnTo>
                  <a:pt x="4139" y="11777"/>
                </a:lnTo>
                <a:lnTo>
                  <a:pt x="4181" y="11725"/>
                </a:lnTo>
                <a:lnTo>
                  <a:pt x="4225" y="11669"/>
                </a:lnTo>
                <a:lnTo>
                  <a:pt x="4272" y="11607"/>
                </a:lnTo>
                <a:lnTo>
                  <a:pt x="4321" y="11541"/>
                </a:lnTo>
                <a:lnTo>
                  <a:pt x="4374" y="11469"/>
                </a:lnTo>
                <a:lnTo>
                  <a:pt x="4429" y="11393"/>
                </a:lnTo>
                <a:lnTo>
                  <a:pt x="4485" y="11312"/>
                </a:lnTo>
                <a:lnTo>
                  <a:pt x="4546" y="11226"/>
                </a:lnTo>
                <a:lnTo>
                  <a:pt x="4608" y="11135"/>
                </a:lnTo>
                <a:lnTo>
                  <a:pt x="4674" y="11039"/>
                </a:lnTo>
                <a:lnTo>
                  <a:pt x="4741" y="10938"/>
                </a:lnTo>
                <a:lnTo>
                  <a:pt x="4812" y="10833"/>
                </a:lnTo>
                <a:lnTo>
                  <a:pt x="4885" y="10721"/>
                </a:lnTo>
                <a:lnTo>
                  <a:pt x="4961" y="10606"/>
                </a:lnTo>
                <a:lnTo>
                  <a:pt x="5119" y="10360"/>
                </a:lnTo>
                <a:lnTo>
                  <a:pt x="5289" y="10094"/>
                </a:lnTo>
                <a:lnTo>
                  <a:pt x="5469" y="9809"/>
                </a:lnTo>
                <a:lnTo>
                  <a:pt x="5659" y="9504"/>
                </a:lnTo>
                <a:lnTo>
                  <a:pt x="5856" y="9190"/>
                </a:lnTo>
                <a:lnTo>
                  <a:pt x="6051" y="8878"/>
                </a:lnTo>
                <a:lnTo>
                  <a:pt x="6248" y="8570"/>
                </a:lnTo>
                <a:lnTo>
                  <a:pt x="6446" y="8263"/>
                </a:lnTo>
                <a:lnTo>
                  <a:pt x="6643" y="7959"/>
                </a:lnTo>
                <a:lnTo>
                  <a:pt x="6841" y="7658"/>
                </a:lnTo>
                <a:lnTo>
                  <a:pt x="7040" y="7359"/>
                </a:lnTo>
                <a:lnTo>
                  <a:pt x="7238" y="7061"/>
                </a:lnTo>
                <a:lnTo>
                  <a:pt x="7437" y="6767"/>
                </a:lnTo>
                <a:lnTo>
                  <a:pt x="7637" y="6475"/>
                </a:lnTo>
                <a:lnTo>
                  <a:pt x="7837" y="6185"/>
                </a:lnTo>
                <a:lnTo>
                  <a:pt x="8036" y="5897"/>
                </a:lnTo>
                <a:lnTo>
                  <a:pt x="8237" y="5612"/>
                </a:lnTo>
                <a:lnTo>
                  <a:pt x="8438" y="5330"/>
                </a:lnTo>
                <a:lnTo>
                  <a:pt x="8639" y="5050"/>
                </a:lnTo>
                <a:lnTo>
                  <a:pt x="8841" y="4772"/>
                </a:lnTo>
                <a:lnTo>
                  <a:pt x="8981" y="4581"/>
                </a:lnTo>
                <a:lnTo>
                  <a:pt x="9118" y="4394"/>
                </a:lnTo>
                <a:lnTo>
                  <a:pt x="9254" y="4211"/>
                </a:lnTo>
                <a:lnTo>
                  <a:pt x="9388" y="4032"/>
                </a:lnTo>
                <a:lnTo>
                  <a:pt x="9520" y="3857"/>
                </a:lnTo>
                <a:lnTo>
                  <a:pt x="9650" y="3686"/>
                </a:lnTo>
                <a:lnTo>
                  <a:pt x="9778" y="3519"/>
                </a:lnTo>
                <a:lnTo>
                  <a:pt x="9905" y="3356"/>
                </a:lnTo>
                <a:lnTo>
                  <a:pt x="10030" y="3196"/>
                </a:lnTo>
                <a:lnTo>
                  <a:pt x="10153" y="3040"/>
                </a:lnTo>
                <a:lnTo>
                  <a:pt x="10275" y="2888"/>
                </a:lnTo>
                <a:lnTo>
                  <a:pt x="10395" y="2741"/>
                </a:lnTo>
                <a:lnTo>
                  <a:pt x="10513" y="2596"/>
                </a:lnTo>
                <a:lnTo>
                  <a:pt x="10628" y="2457"/>
                </a:lnTo>
                <a:lnTo>
                  <a:pt x="10743" y="2321"/>
                </a:lnTo>
                <a:lnTo>
                  <a:pt x="10855" y="2187"/>
                </a:lnTo>
                <a:lnTo>
                  <a:pt x="10964" y="2060"/>
                </a:lnTo>
                <a:lnTo>
                  <a:pt x="11071" y="1939"/>
                </a:lnTo>
                <a:lnTo>
                  <a:pt x="11172" y="1825"/>
                </a:lnTo>
                <a:lnTo>
                  <a:pt x="11271" y="1717"/>
                </a:lnTo>
                <a:lnTo>
                  <a:pt x="11365" y="1615"/>
                </a:lnTo>
                <a:lnTo>
                  <a:pt x="11455" y="1518"/>
                </a:lnTo>
                <a:lnTo>
                  <a:pt x="11541" y="1428"/>
                </a:lnTo>
                <a:lnTo>
                  <a:pt x="11624" y="1345"/>
                </a:lnTo>
                <a:lnTo>
                  <a:pt x="11702" y="1267"/>
                </a:lnTo>
                <a:lnTo>
                  <a:pt x="11777" y="1195"/>
                </a:lnTo>
                <a:lnTo>
                  <a:pt x="11812" y="1163"/>
                </a:lnTo>
                <a:lnTo>
                  <a:pt x="11847" y="1131"/>
                </a:lnTo>
                <a:lnTo>
                  <a:pt x="11882" y="1101"/>
                </a:lnTo>
                <a:lnTo>
                  <a:pt x="11915" y="1072"/>
                </a:lnTo>
                <a:lnTo>
                  <a:pt x="11947" y="1045"/>
                </a:lnTo>
                <a:lnTo>
                  <a:pt x="11977" y="1019"/>
                </a:lnTo>
                <a:lnTo>
                  <a:pt x="12008" y="996"/>
                </a:lnTo>
                <a:lnTo>
                  <a:pt x="12037" y="973"/>
                </a:lnTo>
                <a:lnTo>
                  <a:pt x="12064" y="952"/>
                </a:lnTo>
                <a:lnTo>
                  <a:pt x="12092" y="933"/>
                </a:lnTo>
                <a:lnTo>
                  <a:pt x="12118" y="915"/>
                </a:lnTo>
                <a:lnTo>
                  <a:pt x="12143" y="899"/>
                </a:lnTo>
                <a:lnTo>
                  <a:pt x="12216" y="858"/>
                </a:lnTo>
                <a:lnTo>
                  <a:pt x="12292" y="818"/>
                </a:lnTo>
                <a:lnTo>
                  <a:pt x="12371" y="778"/>
                </a:lnTo>
                <a:lnTo>
                  <a:pt x="12453" y="740"/>
                </a:lnTo>
                <a:lnTo>
                  <a:pt x="12537" y="702"/>
                </a:lnTo>
                <a:lnTo>
                  <a:pt x="12623" y="665"/>
                </a:lnTo>
                <a:lnTo>
                  <a:pt x="12713" y="629"/>
                </a:lnTo>
                <a:lnTo>
                  <a:pt x="12805" y="593"/>
                </a:lnTo>
                <a:lnTo>
                  <a:pt x="12899" y="558"/>
                </a:lnTo>
                <a:lnTo>
                  <a:pt x="12996" y="523"/>
                </a:lnTo>
                <a:lnTo>
                  <a:pt x="13097" y="489"/>
                </a:lnTo>
                <a:lnTo>
                  <a:pt x="13199" y="456"/>
                </a:lnTo>
                <a:lnTo>
                  <a:pt x="13305" y="425"/>
                </a:lnTo>
                <a:lnTo>
                  <a:pt x="13412" y="393"/>
                </a:lnTo>
                <a:lnTo>
                  <a:pt x="13523" y="362"/>
                </a:lnTo>
                <a:lnTo>
                  <a:pt x="13636" y="332"/>
                </a:lnTo>
                <a:lnTo>
                  <a:pt x="13750" y="304"/>
                </a:lnTo>
                <a:lnTo>
                  <a:pt x="13866" y="276"/>
                </a:lnTo>
                <a:lnTo>
                  <a:pt x="13984" y="249"/>
                </a:lnTo>
                <a:lnTo>
                  <a:pt x="14104" y="224"/>
                </a:lnTo>
                <a:lnTo>
                  <a:pt x="14225" y="199"/>
                </a:lnTo>
                <a:lnTo>
                  <a:pt x="14348" y="176"/>
                </a:lnTo>
                <a:lnTo>
                  <a:pt x="14473" y="154"/>
                </a:lnTo>
                <a:lnTo>
                  <a:pt x="14600" y="133"/>
                </a:lnTo>
                <a:lnTo>
                  <a:pt x="14728" y="112"/>
                </a:lnTo>
                <a:lnTo>
                  <a:pt x="14858" y="94"/>
                </a:lnTo>
                <a:lnTo>
                  <a:pt x="14989" y="75"/>
                </a:lnTo>
                <a:lnTo>
                  <a:pt x="15123" y="58"/>
                </a:lnTo>
                <a:lnTo>
                  <a:pt x="15258" y="42"/>
                </a:lnTo>
                <a:lnTo>
                  <a:pt x="15394" y="27"/>
                </a:lnTo>
                <a:lnTo>
                  <a:pt x="15532" y="14"/>
                </a:lnTo>
                <a:lnTo>
                  <a:pt x="15672" y="0"/>
                </a:lnTo>
                <a:lnTo>
                  <a:pt x="15756" y="439"/>
                </a:lnTo>
              </a:path>
            </a:pathLst>
          </a:custGeom>
          <a:solidFill>
            <a:srgbClr val="FF0000"/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79"/>
          <p:cNvSpPr>
            <a:spLocks/>
          </p:cNvSpPr>
          <p:nvPr/>
        </p:nvSpPr>
        <p:spPr bwMode="auto">
          <a:xfrm>
            <a:off x="5948911" y="4265657"/>
            <a:ext cx="431800" cy="431800"/>
          </a:xfrm>
          <a:custGeom>
            <a:avLst/>
            <a:gdLst/>
            <a:ahLst/>
            <a:cxnLst>
              <a:cxn ang="0">
                <a:pos x="14387" y="1985"/>
              </a:cxn>
              <a:cxn ang="0">
                <a:pos x="12885" y="3756"/>
              </a:cxn>
              <a:cxn ang="0">
                <a:pos x="11448" y="5531"/>
              </a:cxn>
              <a:cxn ang="0">
                <a:pos x="10076" y="7312"/>
              </a:cxn>
              <a:cxn ang="0">
                <a:pos x="8779" y="9084"/>
              </a:cxn>
              <a:cxn ang="0">
                <a:pos x="7572" y="10826"/>
              </a:cxn>
              <a:cxn ang="0">
                <a:pos x="6458" y="12538"/>
              </a:cxn>
              <a:cxn ang="0">
                <a:pos x="5435" y="14221"/>
              </a:cxn>
              <a:cxn ang="0">
                <a:pos x="4981" y="15037"/>
              </a:cxn>
              <a:cxn ang="0">
                <a:pos x="4597" y="15620"/>
              </a:cxn>
              <a:cxn ang="0">
                <a:pos x="4125" y="16020"/>
              </a:cxn>
              <a:cxn ang="0">
                <a:pos x="3550" y="16267"/>
              </a:cxn>
              <a:cxn ang="0">
                <a:pos x="2872" y="16363"/>
              </a:cxn>
              <a:cxn ang="0">
                <a:pos x="2268" y="16340"/>
              </a:cxn>
              <a:cxn ang="0">
                <a:pos x="1909" y="16262"/>
              </a:cxn>
              <a:cxn ang="0">
                <a:pos x="1788" y="16193"/>
              </a:cxn>
              <a:cxn ang="0">
                <a:pos x="1653" y="16065"/>
              </a:cxn>
              <a:cxn ang="0">
                <a:pos x="1411" y="15696"/>
              </a:cxn>
              <a:cxn ang="0">
                <a:pos x="1139" y="15126"/>
              </a:cxn>
              <a:cxn ang="0">
                <a:pos x="883" y="14505"/>
              </a:cxn>
              <a:cxn ang="0">
                <a:pos x="565" y="13585"/>
              </a:cxn>
              <a:cxn ang="0">
                <a:pos x="192" y="12233"/>
              </a:cxn>
              <a:cxn ang="0">
                <a:pos x="32" y="11416"/>
              </a:cxn>
              <a:cxn ang="0">
                <a:pos x="0" y="11053"/>
              </a:cxn>
              <a:cxn ang="0">
                <a:pos x="21" y="10763"/>
              </a:cxn>
              <a:cxn ang="0">
                <a:pos x="94" y="10539"/>
              </a:cxn>
              <a:cxn ang="0">
                <a:pos x="244" y="10346"/>
              </a:cxn>
              <a:cxn ang="0">
                <a:pos x="504" y="10128"/>
              </a:cxn>
              <a:cxn ang="0">
                <a:pos x="930" y="9864"/>
              </a:cxn>
              <a:cxn ang="0">
                <a:pos x="1417" y="9644"/>
              </a:cxn>
              <a:cxn ang="0">
                <a:pos x="1904" y="9493"/>
              </a:cxn>
              <a:cxn ang="0">
                <a:pos x="2315" y="9435"/>
              </a:cxn>
              <a:cxn ang="0">
                <a:pos x="2498" y="9489"/>
              </a:cxn>
              <a:cxn ang="0">
                <a:pos x="2670" y="9687"/>
              </a:cxn>
              <a:cxn ang="0">
                <a:pos x="2859" y="10030"/>
              </a:cxn>
              <a:cxn ang="0">
                <a:pos x="3064" y="10517"/>
              </a:cxn>
              <a:cxn ang="0">
                <a:pos x="3147" y="10745"/>
              </a:cxn>
              <a:cxn ang="0">
                <a:pos x="3281" y="11108"/>
              </a:cxn>
              <a:cxn ang="0">
                <a:pos x="3464" y="11543"/>
              </a:cxn>
              <a:cxn ang="0">
                <a:pos x="3631" y="11839"/>
              </a:cxn>
              <a:cxn ang="0">
                <a:pos x="3783" y="11996"/>
              </a:cxn>
              <a:cxn ang="0">
                <a:pos x="3922" y="12001"/>
              </a:cxn>
              <a:cxn ang="0">
                <a:pos x="4181" y="11725"/>
              </a:cxn>
              <a:cxn ang="0">
                <a:pos x="4608" y="11135"/>
              </a:cxn>
              <a:cxn ang="0">
                <a:pos x="5469" y="9809"/>
              </a:cxn>
              <a:cxn ang="0">
                <a:pos x="7040" y="7359"/>
              </a:cxn>
              <a:cxn ang="0">
                <a:pos x="8639" y="5050"/>
              </a:cxn>
              <a:cxn ang="0">
                <a:pos x="9778" y="3519"/>
              </a:cxn>
              <a:cxn ang="0">
                <a:pos x="10743" y="2321"/>
              </a:cxn>
              <a:cxn ang="0">
                <a:pos x="11541" y="1428"/>
              </a:cxn>
              <a:cxn ang="0">
                <a:pos x="11947" y="1045"/>
              </a:cxn>
              <a:cxn ang="0">
                <a:pos x="12216" y="858"/>
              </a:cxn>
              <a:cxn ang="0">
                <a:pos x="12899" y="558"/>
              </a:cxn>
              <a:cxn ang="0">
                <a:pos x="13750" y="304"/>
              </a:cxn>
              <a:cxn ang="0">
                <a:pos x="14728" y="112"/>
              </a:cxn>
              <a:cxn ang="0">
                <a:pos x="15756" y="439"/>
              </a:cxn>
            </a:cxnLst>
            <a:rect l="0" t="0" r="r" b="b"/>
            <a:pathLst>
              <a:path w="15756" h="16364">
                <a:moveTo>
                  <a:pt x="15756" y="439"/>
                </a:moveTo>
                <a:lnTo>
                  <a:pt x="15557" y="659"/>
                </a:lnTo>
                <a:lnTo>
                  <a:pt x="15359" y="881"/>
                </a:lnTo>
                <a:lnTo>
                  <a:pt x="15163" y="1101"/>
                </a:lnTo>
                <a:lnTo>
                  <a:pt x="14967" y="1322"/>
                </a:lnTo>
                <a:lnTo>
                  <a:pt x="14772" y="1543"/>
                </a:lnTo>
                <a:lnTo>
                  <a:pt x="14579" y="1764"/>
                </a:lnTo>
                <a:lnTo>
                  <a:pt x="14387" y="1985"/>
                </a:lnTo>
                <a:lnTo>
                  <a:pt x="14196" y="2207"/>
                </a:lnTo>
                <a:lnTo>
                  <a:pt x="14005" y="2427"/>
                </a:lnTo>
                <a:lnTo>
                  <a:pt x="13816" y="2649"/>
                </a:lnTo>
                <a:lnTo>
                  <a:pt x="13627" y="2870"/>
                </a:lnTo>
                <a:lnTo>
                  <a:pt x="13440" y="3091"/>
                </a:lnTo>
                <a:lnTo>
                  <a:pt x="13253" y="3313"/>
                </a:lnTo>
                <a:lnTo>
                  <a:pt x="13069" y="3535"/>
                </a:lnTo>
                <a:lnTo>
                  <a:pt x="12885" y="3756"/>
                </a:lnTo>
                <a:lnTo>
                  <a:pt x="12701" y="3978"/>
                </a:lnTo>
                <a:lnTo>
                  <a:pt x="12519" y="4199"/>
                </a:lnTo>
                <a:lnTo>
                  <a:pt x="12338" y="4421"/>
                </a:lnTo>
                <a:lnTo>
                  <a:pt x="12158" y="4643"/>
                </a:lnTo>
                <a:lnTo>
                  <a:pt x="11979" y="4865"/>
                </a:lnTo>
                <a:lnTo>
                  <a:pt x="11801" y="5088"/>
                </a:lnTo>
                <a:lnTo>
                  <a:pt x="11624" y="5309"/>
                </a:lnTo>
                <a:lnTo>
                  <a:pt x="11448" y="5531"/>
                </a:lnTo>
                <a:lnTo>
                  <a:pt x="11273" y="5754"/>
                </a:lnTo>
                <a:lnTo>
                  <a:pt x="11099" y="5976"/>
                </a:lnTo>
                <a:lnTo>
                  <a:pt x="10927" y="6198"/>
                </a:lnTo>
                <a:lnTo>
                  <a:pt x="10754" y="6422"/>
                </a:lnTo>
                <a:lnTo>
                  <a:pt x="10583" y="6644"/>
                </a:lnTo>
                <a:lnTo>
                  <a:pt x="10413" y="6867"/>
                </a:lnTo>
                <a:lnTo>
                  <a:pt x="10244" y="7090"/>
                </a:lnTo>
                <a:lnTo>
                  <a:pt x="10076" y="7312"/>
                </a:lnTo>
                <a:lnTo>
                  <a:pt x="9911" y="7536"/>
                </a:lnTo>
                <a:lnTo>
                  <a:pt x="9745" y="7758"/>
                </a:lnTo>
                <a:lnTo>
                  <a:pt x="9580" y="7981"/>
                </a:lnTo>
                <a:lnTo>
                  <a:pt x="9417" y="8202"/>
                </a:lnTo>
                <a:lnTo>
                  <a:pt x="9255" y="8423"/>
                </a:lnTo>
                <a:lnTo>
                  <a:pt x="9095" y="8644"/>
                </a:lnTo>
                <a:lnTo>
                  <a:pt x="8936" y="8864"/>
                </a:lnTo>
                <a:lnTo>
                  <a:pt x="8779" y="9084"/>
                </a:lnTo>
                <a:lnTo>
                  <a:pt x="8623" y="9304"/>
                </a:lnTo>
                <a:lnTo>
                  <a:pt x="8468" y="9522"/>
                </a:lnTo>
                <a:lnTo>
                  <a:pt x="8316" y="9740"/>
                </a:lnTo>
                <a:lnTo>
                  <a:pt x="8164" y="9959"/>
                </a:lnTo>
                <a:lnTo>
                  <a:pt x="8015" y="10176"/>
                </a:lnTo>
                <a:lnTo>
                  <a:pt x="7865" y="10393"/>
                </a:lnTo>
                <a:lnTo>
                  <a:pt x="7719" y="10609"/>
                </a:lnTo>
                <a:lnTo>
                  <a:pt x="7572" y="10826"/>
                </a:lnTo>
                <a:lnTo>
                  <a:pt x="7428" y="11041"/>
                </a:lnTo>
                <a:lnTo>
                  <a:pt x="7285" y="11256"/>
                </a:lnTo>
                <a:lnTo>
                  <a:pt x="7144" y="11471"/>
                </a:lnTo>
                <a:lnTo>
                  <a:pt x="7004" y="11685"/>
                </a:lnTo>
                <a:lnTo>
                  <a:pt x="6865" y="11898"/>
                </a:lnTo>
                <a:lnTo>
                  <a:pt x="6727" y="12113"/>
                </a:lnTo>
                <a:lnTo>
                  <a:pt x="6592" y="12325"/>
                </a:lnTo>
                <a:lnTo>
                  <a:pt x="6458" y="12538"/>
                </a:lnTo>
                <a:lnTo>
                  <a:pt x="6325" y="12749"/>
                </a:lnTo>
                <a:lnTo>
                  <a:pt x="6193" y="12961"/>
                </a:lnTo>
                <a:lnTo>
                  <a:pt x="6063" y="13172"/>
                </a:lnTo>
                <a:lnTo>
                  <a:pt x="5935" y="13382"/>
                </a:lnTo>
                <a:lnTo>
                  <a:pt x="5808" y="13593"/>
                </a:lnTo>
                <a:lnTo>
                  <a:pt x="5682" y="13803"/>
                </a:lnTo>
                <a:lnTo>
                  <a:pt x="5558" y="14012"/>
                </a:lnTo>
                <a:lnTo>
                  <a:pt x="5435" y="14221"/>
                </a:lnTo>
                <a:lnTo>
                  <a:pt x="5313" y="14429"/>
                </a:lnTo>
                <a:lnTo>
                  <a:pt x="5272" y="14500"/>
                </a:lnTo>
                <a:lnTo>
                  <a:pt x="5229" y="14578"/>
                </a:lnTo>
                <a:lnTo>
                  <a:pt x="5184" y="14660"/>
                </a:lnTo>
                <a:lnTo>
                  <a:pt x="5136" y="14746"/>
                </a:lnTo>
                <a:lnTo>
                  <a:pt x="5087" y="14839"/>
                </a:lnTo>
                <a:lnTo>
                  <a:pt x="5034" y="14935"/>
                </a:lnTo>
                <a:lnTo>
                  <a:pt x="4981" y="15037"/>
                </a:lnTo>
                <a:lnTo>
                  <a:pt x="4926" y="15144"/>
                </a:lnTo>
                <a:lnTo>
                  <a:pt x="4884" y="15219"/>
                </a:lnTo>
                <a:lnTo>
                  <a:pt x="4840" y="15292"/>
                </a:lnTo>
                <a:lnTo>
                  <a:pt x="4795" y="15362"/>
                </a:lnTo>
                <a:lnTo>
                  <a:pt x="4748" y="15430"/>
                </a:lnTo>
                <a:lnTo>
                  <a:pt x="4699" y="15496"/>
                </a:lnTo>
                <a:lnTo>
                  <a:pt x="4649" y="15559"/>
                </a:lnTo>
                <a:lnTo>
                  <a:pt x="4597" y="15620"/>
                </a:lnTo>
                <a:lnTo>
                  <a:pt x="4544" y="15678"/>
                </a:lnTo>
                <a:lnTo>
                  <a:pt x="4488" y="15734"/>
                </a:lnTo>
                <a:lnTo>
                  <a:pt x="4432" y="15788"/>
                </a:lnTo>
                <a:lnTo>
                  <a:pt x="4374" y="15839"/>
                </a:lnTo>
                <a:lnTo>
                  <a:pt x="4314" y="15888"/>
                </a:lnTo>
                <a:lnTo>
                  <a:pt x="4253" y="15934"/>
                </a:lnTo>
                <a:lnTo>
                  <a:pt x="4189" y="15978"/>
                </a:lnTo>
                <a:lnTo>
                  <a:pt x="4125" y="16020"/>
                </a:lnTo>
                <a:lnTo>
                  <a:pt x="4058" y="16059"/>
                </a:lnTo>
                <a:lnTo>
                  <a:pt x="3991" y="16096"/>
                </a:lnTo>
                <a:lnTo>
                  <a:pt x="3921" y="16131"/>
                </a:lnTo>
                <a:lnTo>
                  <a:pt x="3850" y="16163"/>
                </a:lnTo>
                <a:lnTo>
                  <a:pt x="3778" y="16192"/>
                </a:lnTo>
                <a:lnTo>
                  <a:pt x="3703" y="16220"/>
                </a:lnTo>
                <a:lnTo>
                  <a:pt x="3627" y="16245"/>
                </a:lnTo>
                <a:lnTo>
                  <a:pt x="3550" y="16267"/>
                </a:lnTo>
                <a:lnTo>
                  <a:pt x="3471" y="16288"/>
                </a:lnTo>
                <a:lnTo>
                  <a:pt x="3390" y="16305"/>
                </a:lnTo>
                <a:lnTo>
                  <a:pt x="3308" y="16321"/>
                </a:lnTo>
                <a:lnTo>
                  <a:pt x="3225" y="16334"/>
                </a:lnTo>
                <a:lnTo>
                  <a:pt x="3139" y="16344"/>
                </a:lnTo>
                <a:lnTo>
                  <a:pt x="3051" y="16353"/>
                </a:lnTo>
                <a:lnTo>
                  <a:pt x="2962" y="16358"/>
                </a:lnTo>
                <a:lnTo>
                  <a:pt x="2872" y="16363"/>
                </a:lnTo>
                <a:lnTo>
                  <a:pt x="2781" y="16364"/>
                </a:lnTo>
                <a:lnTo>
                  <a:pt x="2697" y="16364"/>
                </a:lnTo>
                <a:lnTo>
                  <a:pt x="2616" y="16362"/>
                </a:lnTo>
                <a:lnTo>
                  <a:pt x="2540" y="16360"/>
                </a:lnTo>
                <a:lnTo>
                  <a:pt x="2467" y="16356"/>
                </a:lnTo>
                <a:lnTo>
                  <a:pt x="2397" y="16351"/>
                </a:lnTo>
                <a:lnTo>
                  <a:pt x="2330" y="16346"/>
                </a:lnTo>
                <a:lnTo>
                  <a:pt x="2268" y="16340"/>
                </a:lnTo>
                <a:lnTo>
                  <a:pt x="2209" y="16333"/>
                </a:lnTo>
                <a:lnTo>
                  <a:pt x="2153" y="16325"/>
                </a:lnTo>
                <a:lnTo>
                  <a:pt x="2101" y="16315"/>
                </a:lnTo>
                <a:lnTo>
                  <a:pt x="2052" y="16305"/>
                </a:lnTo>
                <a:lnTo>
                  <a:pt x="2007" y="16294"/>
                </a:lnTo>
                <a:lnTo>
                  <a:pt x="1965" y="16282"/>
                </a:lnTo>
                <a:lnTo>
                  <a:pt x="1927" y="16269"/>
                </a:lnTo>
                <a:lnTo>
                  <a:pt x="1909" y="16262"/>
                </a:lnTo>
                <a:lnTo>
                  <a:pt x="1892" y="16255"/>
                </a:lnTo>
                <a:lnTo>
                  <a:pt x="1877" y="16247"/>
                </a:lnTo>
                <a:lnTo>
                  <a:pt x="1861" y="16240"/>
                </a:lnTo>
                <a:lnTo>
                  <a:pt x="1846" y="16231"/>
                </a:lnTo>
                <a:lnTo>
                  <a:pt x="1832" y="16223"/>
                </a:lnTo>
                <a:lnTo>
                  <a:pt x="1817" y="16214"/>
                </a:lnTo>
                <a:lnTo>
                  <a:pt x="1802" y="16204"/>
                </a:lnTo>
                <a:lnTo>
                  <a:pt x="1788" y="16193"/>
                </a:lnTo>
                <a:lnTo>
                  <a:pt x="1772" y="16181"/>
                </a:lnTo>
                <a:lnTo>
                  <a:pt x="1758" y="16170"/>
                </a:lnTo>
                <a:lnTo>
                  <a:pt x="1743" y="16157"/>
                </a:lnTo>
                <a:lnTo>
                  <a:pt x="1728" y="16143"/>
                </a:lnTo>
                <a:lnTo>
                  <a:pt x="1713" y="16129"/>
                </a:lnTo>
                <a:lnTo>
                  <a:pt x="1697" y="16114"/>
                </a:lnTo>
                <a:lnTo>
                  <a:pt x="1683" y="16098"/>
                </a:lnTo>
                <a:lnTo>
                  <a:pt x="1653" y="16065"/>
                </a:lnTo>
                <a:lnTo>
                  <a:pt x="1623" y="16028"/>
                </a:lnTo>
                <a:lnTo>
                  <a:pt x="1593" y="15990"/>
                </a:lnTo>
                <a:lnTo>
                  <a:pt x="1562" y="15948"/>
                </a:lnTo>
                <a:lnTo>
                  <a:pt x="1533" y="15903"/>
                </a:lnTo>
                <a:lnTo>
                  <a:pt x="1502" y="15855"/>
                </a:lnTo>
                <a:lnTo>
                  <a:pt x="1471" y="15805"/>
                </a:lnTo>
                <a:lnTo>
                  <a:pt x="1441" y="15752"/>
                </a:lnTo>
                <a:lnTo>
                  <a:pt x="1411" y="15696"/>
                </a:lnTo>
                <a:lnTo>
                  <a:pt x="1380" y="15637"/>
                </a:lnTo>
                <a:lnTo>
                  <a:pt x="1344" y="15566"/>
                </a:lnTo>
                <a:lnTo>
                  <a:pt x="1309" y="15495"/>
                </a:lnTo>
                <a:lnTo>
                  <a:pt x="1274" y="15422"/>
                </a:lnTo>
                <a:lnTo>
                  <a:pt x="1240" y="15349"/>
                </a:lnTo>
                <a:lnTo>
                  <a:pt x="1206" y="15275"/>
                </a:lnTo>
                <a:lnTo>
                  <a:pt x="1172" y="15200"/>
                </a:lnTo>
                <a:lnTo>
                  <a:pt x="1139" y="15126"/>
                </a:lnTo>
                <a:lnTo>
                  <a:pt x="1105" y="15051"/>
                </a:lnTo>
                <a:lnTo>
                  <a:pt x="1073" y="14974"/>
                </a:lnTo>
                <a:lnTo>
                  <a:pt x="1041" y="14898"/>
                </a:lnTo>
                <a:lnTo>
                  <a:pt x="1008" y="14820"/>
                </a:lnTo>
                <a:lnTo>
                  <a:pt x="976" y="14742"/>
                </a:lnTo>
                <a:lnTo>
                  <a:pt x="946" y="14663"/>
                </a:lnTo>
                <a:lnTo>
                  <a:pt x="914" y="14585"/>
                </a:lnTo>
                <a:lnTo>
                  <a:pt x="883" y="14505"/>
                </a:lnTo>
                <a:lnTo>
                  <a:pt x="853" y="14424"/>
                </a:lnTo>
                <a:lnTo>
                  <a:pt x="823" y="14343"/>
                </a:lnTo>
                <a:lnTo>
                  <a:pt x="793" y="14262"/>
                </a:lnTo>
                <a:lnTo>
                  <a:pt x="763" y="14179"/>
                </a:lnTo>
                <a:lnTo>
                  <a:pt x="734" y="14096"/>
                </a:lnTo>
                <a:lnTo>
                  <a:pt x="676" y="13929"/>
                </a:lnTo>
                <a:lnTo>
                  <a:pt x="620" y="13759"/>
                </a:lnTo>
                <a:lnTo>
                  <a:pt x="565" y="13585"/>
                </a:lnTo>
                <a:lnTo>
                  <a:pt x="510" y="13410"/>
                </a:lnTo>
                <a:lnTo>
                  <a:pt x="457" y="13233"/>
                </a:lnTo>
                <a:lnTo>
                  <a:pt x="405" y="13052"/>
                </a:lnTo>
                <a:lnTo>
                  <a:pt x="356" y="12875"/>
                </a:lnTo>
                <a:lnTo>
                  <a:pt x="311" y="12704"/>
                </a:lnTo>
                <a:lnTo>
                  <a:pt x="268" y="12540"/>
                </a:lnTo>
                <a:lnTo>
                  <a:pt x="228" y="12383"/>
                </a:lnTo>
                <a:lnTo>
                  <a:pt x="192" y="12233"/>
                </a:lnTo>
                <a:lnTo>
                  <a:pt x="158" y="12088"/>
                </a:lnTo>
                <a:lnTo>
                  <a:pt x="128" y="11951"/>
                </a:lnTo>
                <a:lnTo>
                  <a:pt x="102" y="11821"/>
                </a:lnTo>
                <a:lnTo>
                  <a:pt x="78" y="11697"/>
                </a:lnTo>
                <a:lnTo>
                  <a:pt x="58" y="11579"/>
                </a:lnTo>
                <a:lnTo>
                  <a:pt x="49" y="11522"/>
                </a:lnTo>
                <a:lnTo>
                  <a:pt x="40" y="11468"/>
                </a:lnTo>
                <a:lnTo>
                  <a:pt x="32" y="11416"/>
                </a:lnTo>
                <a:lnTo>
                  <a:pt x="26" y="11365"/>
                </a:lnTo>
                <a:lnTo>
                  <a:pt x="20" y="11314"/>
                </a:lnTo>
                <a:lnTo>
                  <a:pt x="15" y="11267"/>
                </a:lnTo>
                <a:lnTo>
                  <a:pt x="11" y="11221"/>
                </a:lnTo>
                <a:lnTo>
                  <a:pt x="7" y="11176"/>
                </a:lnTo>
                <a:lnTo>
                  <a:pt x="3" y="11134"/>
                </a:lnTo>
                <a:lnTo>
                  <a:pt x="2" y="11092"/>
                </a:lnTo>
                <a:lnTo>
                  <a:pt x="0" y="11053"/>
                </a:lnTo>
                <a:lnTo>
                  <a:pt x="0" y="11015"/>
                </a:lnTo>
                <a:lnTo>
                  <a:pt x="0" y="10976"/>
                </a:lnTo>
                <a:lnTo>
                  <a:pt x="2" y="10938"/>
                </a:lnTo>
                <a:lnTo>
                  <a:pt x="4" y="10900"/>
                </a:lnTo>
                <a:lnTo>
                  <a:pt x="8" y="10864"/>
                </a:lnTo>
                <a:lnTo>
                  <a:pt x="11" y="10830"/>
                </a:lnTo>
                <a:lnTo>
                  <a:pt x="16" y="10796"/>
                </a:lnTo>
                <a:lnTo>
                  <a:pt x="21" y="10763"/>
                </a:lnTo>
                <a:lnTo>
                  <a:pt x="27" y="10731"/>
                </a:lnTo>
                <a:lnTo>
                  <a:pt x="34" y="10700"/>
                </a:lnTo>
                <a:lnTo>
                  <a:pt x="42" y="10671"/>
                </a:lnTo>
                <a:lnTo>
                  <a:pt x="51" y="10642"/>
                </a:lnTo>
                <a:lnTo>
                  <a:pt x="61" y="10614"/>
                </a:lnTo>
                <a:lnTo>
                  <a:pt x="71" y="10588"/>
                </a:lnTo>
                <a:lnTo>
                  <a:pt x="81" y="10562"/>
                </a:lnTo>
                <a:lnTo>
                  <a:pt x="94" y="10539"/>
                </a:lnTo>
                <a:lnTo>
                  <a:pt x="106" y="10515"/>
                </a:lnTo>
                <a:lnTo>
                  <a:pt x="120" y="10492"/>
                </a:lnTo>
                <a:lnTo>
                  <a:pt x="137" y="10469"/>
                </a:lnTo>
                <a:lnTo>
                  <a:pt x="155" y="10445"/>
                </a:lnTo>
                <a:lnTo>
                  <a:pt x="175" y="10421"/>
                </a:lnTo>
                <a:lnTo>
                  <a:pt x="196" y="10397"/>
                </a:lnTo>
                <a:lnTo>
                  <a:pt x="219" y="10372"/>
                </a:lnTo>
                <a:lnTo>
                  <a:pt x="244" y="10346"/>
                </a:lnTo>
                <a:lnTo>
                  <a:pt x="271" y="10320"/>
                </a:lnTo>
                <a:lnTo>
                  <a:pt x="298" y="10295"/>
                </a:lnTo>
                <a:lnTo>
                  <a:pt x="328" y="10268"/>
                </a:lnTo>
                <a:lnTo>
                  <a:pt x="360" y="10240"/>
                </a:lnTo>
                <a:lnTo>
                  <a:pt x="394" y="10213"/>
                </a:lnTo>
                <a:lnTo>
                  <a:pt x="429" y="10185"/>
                </a:lnTo>
                <a:lnTo>
                  <a:pt x="465" y="10156"/>
                </a:lnTo>
                <a:lnTo>
                  <a:pt x="504" y="10128"/>
                </a:lnTo>
                <a:lnTo>
                  <a:pt x="544" y="10099"/>
                </a:lnTo>
                <a:lnTo>
                  <a:pt x="596" y="10063"/>
                </a:lnTo>
                <a:lnTo>
                  <a:pt x="651" y="10028"/>
                </a:lnTo>
                <a:lnTo>
                  <a:pt x="705" y="9993"/>
                </a:lnTo>
                <a:lnTo>
                  <a:pt x="760" y="9960"/>
                </a:lnTo>
                <a:lnTo>
                  <a:pt x="816" y="9927"/>
                </a:lnTo>
                <a:lnTo>
                  <a:pt x="873" y="9895"/>
                </a:lnTo>
                <a:lnTo>
                  <a:pt x="930" y="9864"/>
                </a:lnTo>
                <a:lnTo>
                  <a:pt x="989" y="9833"/>
                </a:lnTo>
                <a:lnTo>
                  <a:pt x="1047" y="9804"/>
                </a:lnTo>
                <a:lnTo>
                  <a:pt x="1107" y="9775"/>
                </a:lnTo>
                <a:lnTo>
                  <a:pt x="1167" y="9747"/>
                </a:lnTo>
                <a:lnTo>
                  <a:pt x="1228" y="9721"/>
                </a:lnTo>
                <a:lnTo>
                  <a:pt x="1291" y="9694"/>
                </a:lnTo>
                <a:lnTo>
                  <a:pt x="1353" y="9669"/>
                </a:lnTo>
                <a:lnTo>
                  <a:pt x="1417" y="9644"/>
                </a:lnTo>
                <a:lnTo>
                  <a:pt x="1481" y="9620"/>
                </a:lnTo>
                <a:lnTo>
                  <a:pt x="1546" y="9598"/>
                </a:lnTo>
                <a:lnTo>
                  <a:pt x="1608" y="9577"/>
                </a:lnTo>
                <a:lnTo>
                  <a:pt x="1670" y="9557"/>
                </a:lnTo>
                <a:lnTo>
                  <a:pt x="1730" y="9539"/>
                </a:lnTo>
                <a:lnTo>
                  <a:pt x="1789" y="9522"/>
                </a:lnTo>
                <a:lnTo>
                  <a:pt x="1847" y="9507"/>
                </a:lnTo>
                <a:lnTo>
                  <a:pt x="1904" y="9493"/>
                </a:lnTo>
                <a:lnTo>
                  <a:pt x="1960" y="9481"/>
                </a:lnTo>
                <a:lnTo>
                  <a:pt x="2014" y="9470"/>
                </a:lnTo>
                <a:lnTo>
                  <a:pt x="2067" y="9460"/>
                </a:lnTo>
                <a:lnTo>
                  <a:pt x="2119" y="9452"/>
                </a:lnTo>
                <a:lnTo>
                  <a:pt x="2171" y="9446"/>
                </a:lnTo>
                <a:lnTo>
                  <a:pt x="2220" y="9441"/>
                </a:lnTo>
                <a:lnTo>
                  <a:pt x="2268" y="9437"/>
                </a:lnTo>
                <a:lnTo>
                  <a:pt x="2315" y="9435"/>
                </a:lnTo>
                <a:lnTo>
                  <a:pt x="2361" y="9434"/>
                </a:lnTo>
                <a:lnTo>
                  <a:pt x="2380" y="9436"/>
                </a:lnTo>
                <a:lnTo>
                  <a:pt x="2399" y="9439"/>
                </a:lnTo>
                <a:lnTo>
                  <a:pt x="2419" y="9444"/>
                </a:lnTo>
                <a:lnTo>
                  <a:pt x="2438" y="9452"/>
                </a:lnTo>
                <a:lnTo>
                  <a:pt x="2458" y="9463"/>
                </a:lnTo>
                <a:lnTo>
                  <a:pt x="2478" y="9475"/>
                </a:lnTo>
                <a:lnTo>
                  <a:pt x="2498" y="9489"/>
                </a:lnTo>
                <a:lnTo>
                  <a:pt x="2519" y="9507"/>
                </a:lnTo>
                <a:lnTo>
                  <a:pt x="2540" y="9525"/>
                </a:lnTo>
                <a:lnTo>
                  <a:pt x="2561" y="9547"/>
                </a:lnTo>
                <a:lnTo>
                  <a:pt x="2582" y="9570"/>
                </a:lnTo>
                <a:lnTo>
                  <a:pt x="2604" y="9597"/>
                </a:lnTo>
                <a:lnTo>
                  <a:pt x="2626" y="9624"/>
                </a:lnTo>
                <a:lnTo>
                  <a:pt x="2648" y="9655"/>
                </a:lnTo>
                <a:lnTo>
                  <a:pt x="2670" y="9687"/>
                </a:lnTo>
                <a:lnTo>
                  <a:pt x="2693" y="9722"/>
                </a:lnTo>
                <a:lnTo>
                  <a:pt x="2716" y="9760"/>
                </a:lnTo>
                <a:lnTo>
                  <a:pt x="2739" y="9799"/>
                </a:lnTo>
                <a:lnTo>
                  <a:pt x="2763" y="9841"/>
                </a:lnTo>
                <a:lnTo>
                  <a:pt x="2786" y="9885"/>
                </a:lnTo>
                <a:lnTo>
                  <a:pt x="2810" y="9931"/>
                </a:lnTo>
                <a:lnTo>
                  <a:pt x="2834" y="9979"/>
                </a:lnTo>
                <a:lnTo>
                  <a:pt x="2859" y="10030"/>
                </a:lnTo>
                <a:lnTo>
                  <a:pt x="2883" y="10083"/>
                </a:lnTo>
                <a:lnTo>
                  <a:pt x="2908" y="10138"/>
                </a:lnTo>
                <a:lnTo>
                  <a:pt x="2934" y="10195"/>
                </a:lnTo>
                <a:lnTo>
                  <a:pt x="2959" y="10256"/>
                </a:lnTo>
                <a:lnTo>
                  <a:pt x="2985" y="10317"/>
                </a:lnTo>
                <a:lnTo>
                  <a:pt x="3010" y="10382"/>
                </a:lnTo>
                <a:lnTo>
                  <a:pt x="3037" y="10448"/>
                </a:lnTo>
                <a:lnTo>
                  <a:pt x="3064" y="10517"/>
                </a:lnTo>
                <a:lnTo>
                  <a:pt x="3090" y="10588"/>
                </a:lnTo>
                <a:lnTo>
                  <a:pt x="3101" y="10616"/>
                </a:lnTo>
                <a:lnTo>
                  <a:pt x="3109" y="10643"/>
                </a:lnTo>
                <a:lnTo>
                  <a:pt x="3118" y="10668"/>
                </a:lnTo>
                <a:lnTo>
                  <a:pt x="3126" y="10690"/>
                </a:lnTo>
                <a:lnTo>
                  <a:pt x="3133" y="10711"/>
                </a:lnTo>
                <a:lnTo>
                  <a:pt x="3141" y="10728"/>
                </a:lnTo>
                <a:lnTo>
                  <a:pt x="3147" y="10745"/>
                </a:lnTo>
                <a:lnTo>
                  <a:pt x="3153" y="10760"/>
                </a:lnTo>
                <a:lnTo>
                  <a:pt x="3160" y="10786"/>
                </a:lnTo>
                <a:lnTo>
                  <a:pt x="3172" y="10819"/>
                </a:lnTo>
                <a:lnTo>
                  <a:pt x="3188" y="10860"/>
                </a:lnTo>
                <a:lnTo>
                  <a:pt x="3207" y="10910"/>
                </a:lnTo>
                <a:lnTo>
                  <a:pt x="3232" y="10978"/>
                </a:lnTo>
                <a:lnTo>
                  <a:pt x="3256" y="11044"/>
                </a:lnTo>
                <a:lnTo>
                  <a:pt x="3281" y="11108"/>
                </a:lnTo>
                <a:lnTo>
                  <a:pt x="3304" y="11170"/>
                </a:lnTo>
                <a:lnTo>
                  <a:pt x="3328" y="11229"/>
                </a:lnTo>
                <a:lnTo>
                  <a:pt x="3351" y="11288"/>
                </a:lnTo>
                <a:lnTo>
                  <a:pt x="3374" y="11343"/>
                </a:lnTo>
                <a:lnTo>
                  <a:pt x="3397" y="11396"/>
                </a:lnTo>
                <a:lnTo>
                  <a:pt x="3419" y="11448"/>
                </a:lnTo>
                <a:lnTo>
                  <a:pt x="3442" y="11496"/>
                </a:lnTo>
                <a:lnTo>
                  <a:pt x="3464" y="11543"/>
                </a:lnTo>
                <a:lnTo>
                  <a:pt x="3486" y="11587"/>
                </a:lnTo>
                <a:lnTo>
                  <a:pt x="3507" y="11630"/>
                </a:lnTo>
                <a:lnTo>
                  <a:pt x="3529" y="11670"/>
                </a:lnTo>
                <a:lnTo>
                  <a:pt x="3550" y="11708"/>
                </a:lnTo>
                <a:lnTo>
                  <a:pt x="3571" y="11744"/>
                </a:lnTo>
                <a:lnTo>
                  <a:pt x="3591" y="11778"/>
                </a:lnTo>
                <a:lnTo>
                  <a:pt x="3612" y="11809"/>
                </a:lnTo>
                <a:lnTo>
                  <a:pt x="3631" y="11839"/>
                </a:lnTo>
                <a:lnTo>
                  <a:pt x="3652" y="11866"/>
                </a:lnTo>
                <a:lnTo>
                  <a:pt x="3671" y="11891"/>
                </a:lnTo>
                <a:lnTo>
                  <a:pt x="3691" y="11914"/>
                </a:lnTo>
                <a:lnTo>
                  <a:pt x="3709" y="11934"/>
                </a:lnTo>
                <a:lnTo>
                  <a:pt x="3727" y="11953"/>
                </a:lnTo>
                <a:lnTo>
                  <a:pt x="3746" y="11969"/>
                </a:lnTo>
                <a:lnTo>
                  <a:pt x="3764" y="11984"/>
                </a:lnTo>
                <a:lnTo>
                  <a:pt x="3783" y="11996"/>
                </a:lnTo>
                <a:lnTo>
                  <a:pt x="3800" y="12005"/>
                </a:lnTo>
                <a:lnTo>
                  <a:pt x="3818" y="12013"/>
                </a:lnTo>
                <a:lnTo>
                  <a:pt x="3835" y="12018"/>
                </a:lnTo>
                <a:lnTo>
                  <a:pt x="3851" y="12021"/>
                </a:lnTo>
                <a:lnTo>
                  <a:pt x="3868" y="12022"/>
                </a:lnTo>
                <a:lnTo>
                  <a:pt x="3883" y="12020"/>
                </a:lnTo>
                <a:lnTo>
                  <a:pt x="3902" y="12013"/>
                </a:lnTo>
                <a:lnTo>
                  <a:pt x="3922" y="12001"/>
                </a:lnTo>
                <a:lnTo>
                  <a:pt x="3946" y="11984"/>
                </a:lnTo>
                <a:lnTo>
                  <a:pt x="3971" y="11961"/>
                </a:lnTo>
                <a:lnTo>
                  <a:pt x="4000" y="11934"/>
                </a:lnTo>
                <a:lnTo>
                  <a:pt x="4031" y="11903"/>
                </a:lnTo>
                <a:lnTo>
                  <a:pt x="4064" y="11866"/>
                </a:lnTo>
                <a:lnTo>
                  <a:pt x="4100" y="11824"/>
                </a:lnTo>
                <a:lnTo>
                  <a:pt x="4139" y="11777"/>
                </a:lnTo>
                <a:lnTo>
                  <a:pt x="4181" y="11725"/>
                </a:lnTo>
                <a:lnTo>
                  <a:pt x="4225" y="11669"/>
                </a:lnTo>
                <a:lnTo>
                  <a:pt x="4272" y="11607"/>
                </a:lnTo>
                <a:lnTo>
                  <a:pt x="4321" y="11541"/>
                </a:lnTo>
                <a:lnTo>
                  <a:pt x="4374" y="11469"/>
                </a:lnTo>
                <a:lnTo>
                  <a:pt x="4429" y="11393"/>
                </a:lnTo>
                <a:lnTo>
                  <a:pt x="4485" y="11312"/>
                </a:lnTo>
                <a:lnTo>
                  <a:pt x="4546" y="11226"/>
                </a:lnTo>
                <a:lnTo>
                  <a:pt x="4608" y="11135"/>
                </a:lnTo>
                <a:lnTo>
                  <a:pt x="4674" y="11039"/>
                </a:lnTo>
                <a:lnTo>
                  <a:pt x="4741" y="10938"/>
                </a:lnTo>
                <a:lnTo>
                  <a:pt x="4812" y="10833"/>
                </a:lnTo>
                <a:lnTo>
                  <a:pt x="4885" y="10721"/>
                </a:lnTo>
                <a:lnTo>
                  <a:pt x="4961" y="10606"/>
                </a:lnTo>
                <a:lnTo>
                  <a:pt x="5119" y="10360"/>
                </a:lnTo>
                <a:lnTo>
                  <a:pt x="5289" y="10094"/>
                </a:lnTo>
                <a:lnTo>
                  <a:pt x="5469" y="9809"/>
                </a:lnTo>
                <a:lnTo>
                  <a:pt x="5659" y="9504"/>
                </a:lnTo>
                <a:lnTo>
                  <a:pt x="5856" y="9190"/>
                </a:lnTo>
                <a:lnTo>
                  <a:pt x="6051" y="8878"/>
                </a:lnTo>
                <a:lnTo>
                  <a:pt x="6248" y="8570"/>
                </a:lnTo>
                <a:lnTo>
                  <a:pt x="6446" y="8263"/>
                </a:lnTo>
                <a:lnTo>
                  <a:pt x="6643" y="7959"/>
                </a:lnTo>
                <a:lnTo>
                  <a:pt x="6841" y="7658"/>
                </a:lnTo>
                <a:lnTo>
                  <a:pt x="7040" y="7359"/>
                </a:lnTo>
                <a:lnTo>
                  <a:pt x="7238" y="7061"/>
                </a:lnTo>
                <a:lnTo>
                  <a:pt x="7437" y="6767"/>
                </a:lnTo>
                <a:lnTo>
                  <a:pt x="7637" y="6475"/>
                </a:lnTo>
                <a:lnTo>
                  <a:pt x="7837" y="6185"/>
                </a:lnTo>
                <a:lnTo>
                  <a:pt x="8036" y="5897"/>
                </a:lnTo>
                <a:lnTo>
                  <a:pt x="8237" y="5612"/>
                </a:lnTo>
                <a:lnTo>
                  <a:pt x="8438" y="5330"/>
                </a:lnTo>
                <a:lnTo>
                  <a:pt x="8639" y="5050"/>
                </a:lnTo>
                <a:lnTo>
                  <a:pt x="8841" y="4772"/>
                </a:lnTo>
                <a:lnTo>
                  <a:pt x="8981" y="4581"/>
                </a:lnTo>
                <a:lnTo>
                  <a:pt x="9118" y="4394"/>
                </a:lnTo>
                <a:lnTo>
                  <a:pt x="9254" y="4211"/>
                </a:lnTo>
                <a:lnTo>
                  <a:pt x="9388" y="4032"/>
                </a:lnTo>
                <a:lnTo>
                  <a:pt x="9520" y="3857"/>
                </a:lnTo>
                <a:lnTo>
                  <a:pt x="9650" y="3686"/>
                </a:lnTo>
                <a:lnTo>
                  <a:pt x="9778" y="3519"/>
                </a:lnTo>
                <a:lnTo>
                  <a:pt x="9905" y="3356"/>
                </a:lnTo>
                <a:lnTo>
                  <a:pt x="10030" y="3196"/>
                </a:lnTo>
                <a:lnTo>
                  <a:pt x="10153" y="3040"/>
                </a:lnTo>
                <a:lnTo>
                  <a:pt x="10275" y="2888"/>
                </a:lnTo>
                <a:lnTo>
                  <a:pt x="10395" y="2741"/>
                </a:lnTo>
                <a:lnTo>
                  <a:pt x="10513" y="2596"/>
                </a:lnTo>
                <a:lnTo>
                  <a:pt x="10628" y="2457"/>
                </a:lnTo>
                <a:lnTo>
                  <a:pt x="10743" y="2321"/>
                </a:lnTo>
                <a:lnTo>
                  <a:pt x="10855" y="2187"/>
                </a:lnTo>
                <a:lnTo>
                  <a:pt x="10964" y="2060"/>
                </a:lnTo>
                <a:lnTo>
                  <a:pt x="11071" y="1939"/>
                </a:lnTo>
                <a:lnTo>
                  <a:pt x="11172" y="1825"/>
                </a:lnTo>
                <a:lnTo>
                  <a:pt x="11271" y="1717"/>
                </a:lnTo>
                <a:lnTo>
                  <a:pt x="11365" y="1615"/>
                </a:lnTo>
                <a:lnTo>
                  <a:pt x="11455" y="1518"/>
                </a:lnTo>
                <a:lnTo>
                  <a:pt x="11541" y="1428"/>
                </a:lnTo>
                <a:lnTo>
                  <a:pt x="11624" y="1345"/>
                </a:lnTo>
                <a:lnTo>
                  <a:pt x="11702" y="1267"/>
                </a:lnTo>
                <a:lnTo>
                  <a:pt x="11777" y="1195"/>
                </a:lnTo>
                <a:lnTo>
                  <a:pt x="11812" y="1163"/>
                </a:lnTo>
                <a:lnTo>
                  <a:pt x="11847" y="1131"/>
                </a:lnTo>
                <a:lnTo>
                  <a:pt x="11882" y="1101"/>
                </a:lnTo>
                <a:lnTo>
                  <a:pt x="11915" y="1072"/>
                </a:lnTo>
                <a:lnTo>
                  <a:pt x="11947" y="1045"/>
                </a:lnTo>
                <a:lnTo>
                  <a:pt x="11977" y="1019"/>
                </a:lnTo>
                <a:lnTo>
                  <a:pt x="12008" y="996"/>
                </a:lnTo>
                <a:lnTo>
                  <a:pt x="12037" y="973"/>
                </a:lnTo>
                <a:lnTo>
                  <a:pt x="12064" y="952"/>
                </a:lnTo>
                <a:lnTo>
                  <a:pt x="12092" y="933"/>
                </a:lnTo>
                <a:lnTo>
                  <a:pt x="12118" y="915"/>
                </a:lnTo>
                <a:lnTo>
                  <a:pt x="12143" y="899"/>
                </a:lnTo>
                <a:lnTo>
                  <a:pt x="12216" y="858"/>
                </a:lnTo>
                <a:lnTo>
                  <a:pt x="12292" y="818"/>
                </a:lnTo>
                <a:lnTo>
                  <a:pt x="12371" y="778"/>
                </a:lnTo>
                <a:lnTo>
                  <a:pt x="12453" y="740"/>
                </a:lnTo>
                <a:lnTo>
                  <a:pt x="12537" y="702"/>
                </a:lnTo>
                <a:lnTo>
                  <a:pt x="12623" y="665"/>
                </a:lnTo>
                <a:lnTo>
                  <a:pt x="12713" y="629"/>
                </a:lnTo>
                <a:lnTo>
                  <a:pt x="12805" y="593"/>
                </a:lnTo>
                <a:lnTo>
                  <a:pt x="12899" y="558"/>
                </a:lnTo>
                <a:lnTo>
                  <a:pt x="12996" y="523"/>
                </a:lnTo>
                <a:lnTo>
                  <a:pt x="13097" y="489"/>
                </a:lnTo>
                <a:lnTo>
                  <a:pt x="13199" y="456"/>
                </a:lnTo>
                <a:lnTo>
                  <a:pt x="13305" y="425"/>
                </a:lnTo>
                <a:lnTo>
                  <a:pt x="13412" y="393"/>
                </a:lnTo>
                <a:lnTo>
                  <a:pt x="13523" y="362"/>
                </a:lnTo>
                <a:lnTo>
                  <a:pt x="13636" y="332"/>
                </a:lnTo>
                <a:lnTo>
                  <a:pt x="13750" y="304"/>
                </a:lnTo>
                <a:lnTo>
                  <a:pt x="13866" y="276"/>
                </a:lnTo>
                <a:lnTo>
                  <a:pt x="13984" y="249"/>
                </a:lnTo>
                <a:lnTo>
                  <a:pt x="14104" y="224"/>
                </a:lnTo>
                <a:lnTo>
                  <a:pt x="14225" y="199"/>
                </a:lnTo>
                <a:lnTo>
                  <a:pt x="14348" y="176"/>
                </a:lnTo>
                <a:lnTo>
                  <a:pt x="14473" y="154"/>
                </a:lnTo>
                <a:lnTo>
                  <a:pt x="14600" y="133"/>
                </a:lnTo>
                <a:lnTo>
                  <a:pt x="14728" y="112"/>
                </a:lnTo>
                <a:lnTo>
                  <a:pt x="14858" y="94"/>
                </a:lnTo>
                <a:lnTo>
                  <a:pt x="14989" y="75"/>
                </a:lnTo>
                <a:lnTo>
                  <a:pt x="15123" y="58"/>
                </a:lnTo>
                <a:lnTo>
                  <a:pt x="15258" y="42"/>
                </a:lnTo>
                <a:lnTo>
                  <a:pt x="15394" y="27"/>
                </a:lnTo>
                <a:lnTo>
                  <a:pt x="15532" y="14"/>
                </a:lnTo>
                <a:lnTo>
                  <a:pt x="15672" y="0"/>
                </a:lnTo>
                <a:lnTo>
                  <a:pt x="15756" y="439"/>
                </a:lnTo>
              </a:path>
            </a:pathLst>
          </a:custGeom>
          <a:solidFill>
            <a:srgbClr val="FF0000"/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85"/>
          <p:cNvSpPr>
            <a:spLocks/>
          </p:cNvSpPr>
          <p:nvPr/>
        </p:nvSpPr>
        <p:spPr bwMode="auto">
          <a:xfrm>
            <a:off x="3509091" y="4182592"/>
            <a:ext cx="431800" cy="431800"/>
          </a:xfrm>
          <a:custGeom>
            <a:avLst/>
            <a:gdLst/>
            <a:ahLst/>
            <a:cxnLst>
              <a:cxn ang="0">
                <a:pos x="3214" y="16014"/>
              </a:cxn>
              <a:cxn ang="0">
                <a:pos x="0" y="12797"/>
              </a:cxn>
              <a:cxn ang="0">
                <a:pos x="4800" y="8014"/>
              </a:cxn>
              <a:cxn ang="0">
                <a:pos x="0" y="3214"/>
              </a:cxn>
              <a:cxn ang="0">
                <a:pos x="3214" y="0"/>
              </a:cxn>
              <a:cxn ang="0">
                <a:pos x="8015" y="4800"/>
              </a:cxn>
              <a:cxn ang="0">
                <a:pos x="12815" y="0"/>
              </a:cxn>
              <a:cxn ang="0">
                <a:pos x="16029" y="3214"/>
              </a:cxn>
              <a:cxn ang="0">
                <a:pos x="11229" y="8014"/>
              </a:cxn>
              <a:cxn ang="0">
                <a:pos x="16029" y="12797"/>
              </a:cxn>
              <a:cxn ang="0">
                <a:pos x="12798" y="16014"/>
              </a:cxn>
              <a:cxn ang="0">
                <a:pos x="8015" y="11228"/>
              </a:cxn>
              <a:cxn ang="0">
                <a:pos x="3214" y="16014"/>
              </a:cxn>
            </a:cxnLst>
            <a:rect l="0" t="0" r="r" b="b"/>
            <a:pathLst>
              <a:path w="16029" h="16014">
                <a:moveTo>
                  <a:pt x="3214" y="16014"/>
                </a:moveTo>
                <a:lnTo>
                  <a:pt x="0" y="12797"/>
                </a:lnTo>
                <a:lnTo>
                  <a:pt x="4800" y="8014"/>
                </a:lnTo>
                <a:lnTo>
                  <a:pt x="0" y="3214"/>
                </a:lnTo>
                <a:lnTo>
                  <a:pt x="3214" y="0"/>
                </a:lnTo>
                <a:lnTo>
                  <a:pt x="8015" y="4800"/>
                </a:lnTo>
                <a:lnTo>
                  <a:pt x="12815" y="0"/>
                </a:lnTo>
                <a:lnTo>
                  <a:pt x="16029" y="3214"/>
                </a:lnTo>
                <a:lnTo>
                  <a:pt x="11229" y="8014"/>
                </a:lnTo>
                <a:lnTo>
                  <a:pt x="16029" y="12797"/>
                </a:lnTo>
                <a:lnTo>
                  <a:pt x="12798" y="16014"/>
                </a:lnTo>
                <a:lnTo>
                  <a:pt x="8015" y="11228"/>
                </a:lnTo>
                <a:lnTo>
                  <a:pt x="3214" y="16014"/>
                </a:lnTo>
                <a:close/>
              </a:path>
            </a:pathLst>
          </a:custGeom>
          <a:solidFill>
            <a:srgbClr val="FF0000"/>
          </a:solidFill>
          <a:ln w="3175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9165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 数据表示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E992A-5E90-4928-A64E-61757EC4D668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06185" y="30296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循环冗余校验</a:t>
            </a:r>
            <a:r>
              <a:rPr lang="zh-CN" altLang="en-US" sz="2800" b="1" kern="0" dirty="0" smtClean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码：</a:t>
            </a:r>
            <a:endParaRPr lang="zh-CN" altLang="en-US" sz="2000" dirty="0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628800"/>
            <a:ext cx="836295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444500" marR="0" lvl="0" indent="-444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Tx/>
              <a:buFont typeface="Wingdings" pitchFamily="2" charset="2"/>
              <a:buAutoNum type="circleNumDbPlain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假设信息字节为</a:t>
            </a:r>
            <a:b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</a:b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F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＝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1001010</a:t>
            </a:r>
            <a:r>
              <a:rPr kumimoji="0" lang="en-US" altLang="zh-CN" sz="24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2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；</a:t>
            </a:r>
          </a:p>
          <a:p>
            <a:pPr marL="444500" marR="0" lvl="0" indent="-444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Tx/>
              <a:buFont typeface="Wingdings" pitchFamily="2" charset="2"/>
              <a:buAutoNum type="circleNumDbPlain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选取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G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＝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1011</a:t>
            </a:r>
            <a:r>
              <a:rPr kumimoji="0" lang="en-US" altLang="zh-CN" sz="24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2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；</a:t>
            </a:r>
          </a:p>
          <a:p>
            <a:pPr marL="444500" marR="0" lvl="0" indent="-444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Tx/>
              <a:buFont typeface="Wingdings" pitchFamily="2" charset="2"/>
              <a:buAutoNum type="circleNumDbPlain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将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F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左移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l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－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位，</a:t>
            </a:r>
            <a:b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</a:b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形成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F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'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＝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1001010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</a:rPr>
              <a:t>000</a:t>
            </a:r>
            <a:r>
              <a:rPr kumimoji="0" lang="en-US" altLang="zh-CN" sz="24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2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；</a:t>
            </a:r>
          </a:p>
          <a:p>
            <a:pPr marL="444500" marR="0" lvl="0" indent="-444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Tx/>
              <a:buFont typeface="Wingdings" pitchFamily="2" charset="2"/>
              <a:buAutoNum type="circleNumDbPlain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用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F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'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做被除数、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G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做除数，</a:t>
            </a:r>
            <a:b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</a:b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进行模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2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除法。</a:t>
            </a:r>
            <a:b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</a:b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忽略商，余数为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＝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</a:rPr>
              <a:t>111</a:t>
            </a:r>
            <a:r>
              <a:rPr kumimoji="0" lang="en-US" altLang="zh-CN" sz="24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2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。</a:t>
            </a:r>
          </a:p>
          <a:p>
            <a:pPr marL="444500" marR="0" lvl="0" indent="-444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Tx/>
              <a:buFont typeface="Wingdings" pitchFamily="2" charset="2"/>
              <a:buAutoNum type="circleNumDbPlain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把余数加到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F'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中，组成要发送的信息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M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：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</a:b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1001010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</a:rPr>
              <a:t>000</a:t>
            </a:r>
            <a:r>
              <a:rPr kumimoji="0" lang="en-US" altLang="zh-CN" sz="24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2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＋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</a:rPr>
              <a:t>111</a:t>
            </a:r>
            <a:r>
              <a:rPr kumimoji="0" lang="en-US" altLang="zh-CN" sz="24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2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＝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1001010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</a:rPr>
              <a:t>111</a:t>
            </a:r>
            <a:r>
              <a:rPr kumimoji="0" lang="en-US" altLang="zh-CN" sz="24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2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。</a:t>
            </a:r>
          </a:p>
          <a:p>
            <a:pPr marL="444500" marR="0" lvl="0" indent="-444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Tx/>
              <a:buFont typeface="Wingdings" pitchFamily="2" charset="2"/>
              <a:buAutoNum type="circleNumDbPlain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接收器采用相反的过程对接收的信息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M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进行解码和校验。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M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应该可以被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G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严格整除。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716016" y="1551210"/>
            <a:ext cx="3529012" cy="4110038"/>
            <a:chOff x="4643438" y="765175"/>
            <a:chExt cx="3529012" cy="4110038"/>
          </a:xfrm>
        </p:grpSpPr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5651500" y="1222375"/>
              <a:ext cx="2519363" cy="5191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1001010</a:t>
              </a: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</a:rPr>
                <a:t>000</a:t>
              </a:r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4643438" y="1222375"/>
              <a:ext cx="1225550" cy="5191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1011</a:t>
              </a: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6226175" y="765175"/>
              <a:ext cx="1944688" cy="5191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1010101</a:t>
              </a: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5651500" y="1597025"/>
              <a:ext cx="1225550" cy="5191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1011</a:t>
              </a: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6083300" y="2008188"/>
              <a:ext cx="1225550" cy="51911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1001</a:t>
              </a: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6515100" y="2824163"/>
              <a:ext cx="1225550" cy="51911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100</a:t>
              </a: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</a:rPr>
                <a:t>0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6083300" y="2352675"/>
              <a:ext cx="1225550" cy="5191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1011</a:t>
              </a: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6946900" y="3562350"/>
              <a:ext cx="1225550" cy="5191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11</a:t>
              </a: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</a:rPr>
                <a:t>00</a:t>
              </a: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6515100" y="3125788"/>
              <a:ext cx="1225550" cy="51911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1011</a:t>
              </a: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6946900" y="4356100"/>
              <a:ext cx="1225550" cy="5191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itchFamily="49" charset="0"/>
                </a:rPr>
                <a:t>111</a:t>
              </a:r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5867400" y="1236663"/>
              <a:ext cx="22320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722938" y="1236663"/>
              <a:ext cx="144462" cy="504825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227" y="408"/>
                </a:cxn>
                <a:cxn ang="0">
                  <a:pos x="0" y="590"/>
                </a:cxn>
              </a:cxnLst>
              <a:rect l="0" t="0" r="r" b="b"/>
              <a:pathLst>
                <a:path w="272" h="590">
                  <a:moveTo>
                    <a:pt x="272" y="0"/>
                  </a:moveTo>
                  <a:cubicBezTo>
                    <a:pt x="272" y="155"/>
                    <a:pt x="272" y="310"/>
                    <a:pt x="227" y="408"/>
                  </a:cubicBezTo>
                  <a:cubicBezTo>
                    <a:pt x="182" y="506"/>
                    <a:pt x="91" y="548"/>
                    <a:pt x="0" y="59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5795963" y="2066925"/>
              <a:ext cx="13684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6299200" y="2838450"/>
              <a:ext cx="12969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6802438" y="3622675"/>
              <a:ext cx="12969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6946900" y="3876675"/>
              <a:ext cx="1225550" cy="5191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1011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7235825" y="4371975"/>
              <a:ext cx="863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6783388" y="1268413"/>
              <a:ext cx="0" cy="1584325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7215188" y="1268413"/>
              <a:ext cx="0" cy="230505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7646988" y="1268413"/>
              <a:ext cx="0" cy="30972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457200" y="951111"/>
            <a:ext cx="8435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tabLst/>
              <a:defRPr/>
            </a:pPr>
            <a:r>
              <a:rPr lang="zh-CN" altLang="en-US" sz="2400" b="1" kern="0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生成多项式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＝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1011</a:t>
            </a:r>
            <a:r>
              <a:rPr kumimoji="0" lang="en-US" altLang="zh-CN" sz="24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</a:rPr>
              <a:t>，表示生成多项式为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</a:rPr>
              <a:t>G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cs typeface="Times New Roman" pitchFamily="18" charset="0"/>
              </a:rPr>
              <a:t>(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</a:rPr>
              <a:t>X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cs typeface="Times New Roman" pitchFamily="18" charset="0"/>
              </a:rPr>
              <a:t>)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</a:rPr>
              <a:t>＝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X</a:t>
            </a:r>
            <a:r>
              <a:rPr kumimoji="0" lang="en-US" altLang="zh-CN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</a:rPr>
              <a:t>＋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X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</a:rPr>
              <a:t>＋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59741" y="553516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defRPr/>
            </a:pPr>
            <a:r>
              <a:rPr lang="en-US" altLang="zh-CN" sz="2400" b="1" kern="0" dirty="0">
                <a:solidFill>
                  <a:srgbClr val="000000"/>
                </a:solidFill>
              </a:rPr>
              <a:t>【</a:t>
            </a:r>
            <a:r>
              <a:rPr lang="zh-CN" altLang="en-US" sz="2400" b="1" kern="0" dirty="0">
                <a:solidFill>
                  <a:srgbClr val="000000"/>
                </a:solidFill>
              </a:rPr>
              <a:t>例</a:t>
            </a:r>
            <a:r>
              <a:rPr lang="en-US" altLang="zh-CN" sz="2400" b="1" kern="0" dirty="0">
                <a:solidFill>
                  <a:srgbClr val="000000"/>
                </a:solidFill>
              </a:rPr>
              <a:t>】</a:t>
            </a:r>
          </a:p>
        </p:txBody>
      </p:sp>
      <p:sp>
        <p:nvSpPr>
          <p:cNvPr id="33" name="矩形 32"/>
          <p:cNvSpPr/>
          <p:nvPr/>
        </p:nvSpPr>
        <p:spPr>
          <a:xfrm>
            <a:off x="7769356" y="2850364"/>
            <a:ext cx="1266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kern="0" dirty="0" smtClean="0">
                <a:solidFill>
                  <a:srgbClr val="D60093"/>
                </a:solidFill>
                <a:cs typeface="Times New Roman" pitchFamily="18" charset="0"/>
              </a:rPr>
              <a:t>模</a:t>
            </a:r>
            <a:r>
              <a:rPr lang="en-US" altLang="zh-CN" sz="2400" b="1" kern="0" dirty="0" smtClean="0">
                <a:solidFill>
                  <a:srgbClr val="D60093"/>
                </a:solidFill>
                <a:cs typeface="Times New Roman" pitchFamily="18" charset="0"/>
              </a:rPr>
              <a:t>2</a:t>
            </a:r>
            <a:r>
              <a:rPr lang="zh-CN" altLang="en-US" sz="2400" b="1" kern="0" dirty="0" smtClean="0">
                <a:solidFill>
                  <a:srgbClr val="D60093"/>
                </a:solidFill>
                <a:cs typeface="Times New Roman" pitchFamily="18" charset="0"/>
              </a:rPr>
              <a:t>除法</a:t>
            </a:r>
            <a:endParaRPr lang="zh-CN" altLang="en-US" dirty="0">
              <a:solidFill>
                <a:srgbClr val="D60093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036616" y="167260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kern="0" dirty="0" smtClean="0">
                <a:solidFill>
                  <a:srgbClr val="D60093"/>
                </a:solidFill>
                <a:cs typeface="Times New Roman" pitchFamily="18" charset="0"/>
              </a:rPr>
              <a:t>除数</a:t>
            </a:r>
            <a:endParaRPr lang="zh-CN" altLang="en-US" dirty="0">
              <a:solidFill>
                <a:srgbClr val="D60093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 bwMode="auto">
          <a:xfrm>
            <a:off x="7170515" y="1340768"/>
            <a:ext cx="125997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>
            <a:off x="2627784" y="1412488"/>
            <a:ext cx="72008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任意多边形 38"/>
          <p:cNvSpPr/>
          <p:nvPr/>
        </p:nvSpPr>
        <p:spPr bwMode="auto">
          <a:xfrm>
            <a:off x="3074894" y="1407459"/>
            <a:ext cx="1864659" cy="842682"/>
          </a:xfrm>
          <a:custGeom>
            <a:avLst/>
            <a:gdLst>
              <a:gd name="connsiteX0" fmla="*/ 0 w 1864659"/>
              <a:gd name="connsiteY0" fmla="*/ 0 h 842682"/>
              <a:gd name="connsiteX1" fmla="*/ 869577 w 1864659"/>
              <a:gd name="connsiteY1" fmla="*/ 663388 h 842682"/>
              <a:gd name="connsiteX2" fmla="*/ 1864659 w 1864659"/>
              <a:gd name="connsiteY2" fmla="*/ 842682 h 8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4659" h="842682">
                <a:moveTo>
                  <a:pt x="0" y="0"/>
                </a:moveTo>
                <a:cubicBezTo>
                  <a:pt x="279400" y="261470"/>
                  <a:pt x="558800" y="522941"/>
                  <a:pt x="869577" y="663388"/>
                </a:cubicBezTo>
                <a:cubicBezTo>
                  <a:pt x="1180354" y="803835"/>
                  <a:pt x="1522506" y="823258"/>
                  <a:pt x="1864659" y="842682"/>
                </a:cubicBezTo>
              </a:path>
            </a:pathLst>
          </a:cu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任意多边形 39"/>
          <p:cNvSpPr/>
          <p:nvPr/>
        </p:nvSpPr>
        <p:spPr bwMode="auto">
          <a:xfrm>
            <a:off x="5799909" y="1341119"/>
            <a:ext cx="1611085" cy="732941"/>
          </a:xfrm>
          <a:custGeom>
            <a:avLst/>
            <a:gdLst>
              <a:gd name="connsiteX0" fmla="*/ 1611085 w 1611085"/>
              <a:gd name="connsiteY0" fmla="*/ 0 h 705394"/>
              <a:gd name="connsiteX1" fmla="*/ 1123405 w 1611085"/>
              <a:gd name="connsiteY1" fmla="*/ 174171 h 705394"/>
              <a:gd name="connsiteX2" fmla="*/ 261257 w 1611085"/>
              <a:gd name="connsiteY2" fmla="*/ 200297 h 705394"/>
              <a:gd name="connsiteX3" fmla="*/ 0 w 1611085"/>
              <a:gd name="connsiteY3" fmla="*/ 705394 h 70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705394">
                <a:moveTo>
                  <a:pt x="1611085" y="0"/>
                </a:moveTo>
                <a:cubicBezTo>
                  <a:pt x="1479730" y="70394"/>
                  <a:pt x="1348376" y="140788"/>
                  <a:pt x="1123405" y="174171"/>
                </a:cubicBezTo>
                <a:cubicBezTo>
                  <a:pt x="898434" y="207554"/>
                  <a:pt x="448491" y="111760"/>
                  <a:pt x="261257" y="200297"/>
                </a:cubicBezTo>
                <a:cubicBezTo>
                  <a:pt x="74023" y="288834"/>
                  <a:pt x="37011" y="497114"/>
                  <a:pt x="0" y="705394"/>
                </a:cubicBezTo>
              </a:path>
            </a:pathLst>
          </a:cu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2800" b="1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16067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9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运算方法、运算器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E992A-5E90-4928-A64E-61757EC4D668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定点数运算</a:t>
            </a:r>
            <a:endParaRPr lang="en-US" altLang="zh-CN" dirty="0" smtClean="0"/>
          </a:p>
          <a:p>
            <a:pPr lvl="1"/>
            <a:r>
              <a:rPr lang="zh-CN" altLang="en-US" dirty="0"/>
              <a:t>加</a:t>
            </a:r>
            <a:r>
              <a:rPr lang="zh-CN" altLang="en-US" dirty="0" smtClean="0"/>
              <a:t>减</a:t>
            </a:r>
            <a:endParaRPr lang="en-US" altLang="zh-CN" dirty="0" smtClean="0"/>
          </a:p>
          <a:p>
            <a:pPr lvl="2"/>
            <a:r>
              <a:rPr lang="zh-CN" altLang="en-US" dirty="0"/>
              <a:t>同号数相加、异号数</a:t>
            </a:r>
            <a:r>
              <a:rPr lang="zh-CN" altLang="en-US" dirty="0" smtClean="0"/>
              <a:t>相减会产生溢出，溢出的判断。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乘法</a:t>
            </a:r>
            <a:endParaRPr lang="en-US" altLang="zh-CN" dirty="0" smtClean="0"/>
          </a:p>
          <a:p>
            <a:pPr lvl="1"/>
            <a:r>
              <a:rPr lang="zh-CN" altLang="en-US" dirty="0"/>
              <a:t>除法</a:t>
            </a:r>
            <a:endParaRPr lang="en-US" altLang="zh-CN" dirty="0" smtClean="0"/>
          </a:p>
          <a:p>
            <a:r>
              <a:rPr lang="zh-CN" altLang="en-US" dirty="0" smtClean="0"/>
              <a:t>浮点数运算</a:t>
            </a:r>
            <a:endParaRPr lang="en-US" altLang="zh-CN" dirty="0" smtClean="0"/>
          </a:p>
          <a:p>
            <a:pPr lvl="1"/>
            <a:r>
              <a:rPr lang="zh-CN" altLang="en-US" dirty="0"/>
              <a:t>加</a:t>
            </a:r>
            <a:r>
              <a:rPr lang="zh-CN" altLang="en-US" dirty="0" smtClean="0"/>
              <a:t>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乘除</a:t>
            </a:r>
            <a:endParaRPr lang="en-US" altLang="zh-CN" dirty="0" smtClean="0"/>
          </a:p>
          <a:p>
            <a:r>
              <a:rPr lang="zh-CN" altLang="en-US" dirty="0"/>
              <a:t>运算器的</a:t>
            </a:r>
            <a:r>
              <a:rPr lang="zh-CN" altLang="en-US" dirty="0" smtClean="0"/>
              <a:t>结构</a:t>
            </a:r>
            <a:endParaRPr lang="en-US" altLang="zh-CN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607443"/>
              </p:ext>
            </p:extLst>
          </p:nvPr>
        </p:nvGraphicFramePr>
        <p:xfrm>
          <a:off x="1907704" y="4221087"/>
          <a:ext cx="3537999" cy="2322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3" imgW="2143201" imgH="1486054" progId="Visio.Drawing.11">
                  <p:embed/>
                </p:oleObj>
              </mc:Choice>
              <mc:Fallback>
                <p:oleObj name="Visio" r:id="rId3" imgW="2143201" imgH="1486054" progId="Visio.Drawing.11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221087"/>
                        <a:ext cx="3537999" cy="2322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451608"/>
              </p:ext>
            </p:extLst>
          </p:nvPr>
        </p:nvGraphicFramePr>
        <p:xfrm>
          <a:off x="5739262" y="3930838"/>
          <a:ext cx="3153219" cy="2612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5" imgW="1923884" imgH="1666772" progId="Visio.Drawing.11">
                  <p:embed/>
                </p:oleObj>
              </mc:Choice>
              <mc:Fallback>
                <p:oleObj name="Visio" r:id="rId5" imgW="1923884" imgH="1666772" progId="Visio.Drawing.11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9262" y="3930838"/>
                        <a:ext cx="3153219" cy="2612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2129256" y="3501009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0" dirty="0">
                <a:solidFill>
                  <a:srgbClr val="000000"/>
                </a:solidFill>
              </a:rPr>
              <a:t>左归、右归</a:t>
            </a:r>
            <a:endParaRPr lang="zh-CN" altLang="en-US" dirty="0"/>
          </a:p>
        </p:txBody>
      </p:sp>
      <p:sp>
        <p:nvSpPr>
          <p:cNvPr id="9" name="右大括号 8"/>
          <p:cNvSpPr/>
          <p:nvPr/>
        </p:nvSpPr>
        <p:spPr bwMode="auto">
          <a:xfrm>
            <a:off x="1907704" y="3431177"/>
            <a:ext cx="288032" cy="853440"/>
          </a:xfrm>
          <a:prstGeom prst="rightBrace">
            <a:avLst>
              <a:gd name="adj1" fmla="val 32520"/>
              <a:gd name="adj2" fmla="val 3673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33557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 存储系统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13332"/>
            <a:ext cx="8362950" cy="587476"/>
          </a:xfrm>
        </p:spPr>
        <p:txBody>
          <a:bodyPr/>
          <a:lstStyle/>
          <a:p>
            <a:pPr marL="0" indent="0">
              <a:buNone/>
            </a:pPr>
            <a:r>
              <a:rPr lang="zh-CN" altLang="en-US" kern="120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存储系统的</a:t>
            </a:r>
            <a:r>
              <a:rPr lang="zh-CN" altLang="en-US" kern="1200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层次结构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0E992A-5E90-4928-A64E-61757EC4D668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33" name="Freeform 6"/>
          <p:cNvSpPr>
            <a:spLocks/>
          </p:cNvSpPr>
          <p:nvPr/>
        </p:nvSpPr>
        <p:spPr bwMode="auto">
          <a:xfrm>
            <a:off x="7027144" y="4311551"/>
            <a:ext cx="928687" cy="1060450"/>
          </a:xfrm>
          <a:custGeom>
            <a:avLst/>
            <a:gdLst/>
            <a:ahLst/>
            <a:cxnLst>
              <a:cxn ang="0">
                <a:pos x="220" y="643"/>
              </a:cxn>
              <a:cxn ang="0">
                <a:pos x="0" y="274"/>
              </a:cxn>
              <a:cxn ang="0">
                <a:pos x="206" y="0"/>
              </a:cxn>
              <a:cxn ang="0">
                <a:pos x="466" y="320"/>
              </a:cxn>
              <a:cxn ang="0">
                <a:pos x="220" y="643"/>
              </a:cxn>
            </a:cxnLst>
            <a:rect l="0" t="0" r="r" b="b"/>
            <a:pathLst>
              <a:path w="467" h="644">
                <a:moveTo>
                  <a:pt x="220" y="643"/>
                </a:moveTo>
                <a:lnTo>
                  <a:pt x="0" y="274"/>
                </a:lnTo>
                <a:lnTo>
                  <a:pt x="206" y="0"/>
                </a:lnTo>
                <a:lnTo>
                  <a:pt x="466" y="320"/>
                </a:lnTo>
                <a:lnTo>
                  <a:pt x="220" y="643"/>
                </a:lnTo>
              </a:path>
            </a:pathLst>
          </a:custGeom>
          <a:solidFill>
            <a:srgbClr val="336699"/>
          </a:solidFill>
          <a:ln w="12700" cap="rnd" cmpd="sng">
            <a:solidFill>
              <a:srgbClr val="003366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" name="Freeform 7"/>
          <p:cNvSpPr>
            <a:spLocks/>
          </p:cNvSpPr>
          <p:nvPr/>
        </p:nvSpPr>
        <p:spPr bwMode="auto">
          <a:xfrm>
            <a:off x="2699619" y="4762401"/>
            <a:ext cx="4768850" cy="611187"/>
          </a:xfrm>
          <a:custGeom>
            <a:avLst/>
            <a:gdLst/>
            <a:ahLst/>
            <a:cxnLst>
              <a:cxn ang="0">
                <a:pos x="211" y="0"/>
              </a:cxn>
              <a:cxn ang="0">
                <a:pos x="2173" y="0"/>
              </a:cxn>
              <a:cxn ang="0">
                <a:pos x="2395" y="370"/>
              </a:cxn>
              <a:cxn ang="0">
                <a:pos x="0" y="370"/>
              </a:cxn>
              <a:cxn ang="0">
                <a:pos x="211" y="0"/>
              </a:cxn>
            </a:cxnLst>
            <a:rect l="0" t="0" r="r" b="b"/>
            <a:pathLst>
              <a:path w="2396" h="371">
                <a:moveTo>
                  <a:pt x="211" y="0"/>
                </a:moveTo>
                <a:lnTo>
                  <a:pt x="2173" y="0"/>
                </a:lnTo>
                <a:lnTo>
                  <a:pt x="2395" y="370"/>
                </a:lnTo>
                <a:lnTo>
                  <a:pt x="0" y="370"/>
                </a:lnTo>
                <a:lnTo>
                  <a:pt x="211" y="0"/>
                </a:lnTo>
              </a:path>
            </a:pathLst>
          </a:custGeom>
          <a:solidFill>
            <a:srgbClr val="336699"/>
          </a:solidFill>
          <a:ln w="12700" cap="rnd" cmpd="sng">
            <a:solidFill>
              <a:srgbClr val="003366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" name="Freeform 8"/>
          <p:cNvSpPr>
            <a:spLocks/>
          </p:cNvSpPr>
          <p:nvPr/>
        </p:nvSpPr>
        <p:spPr bwMode="auto">
          <a:xfrm>
            <a:off x="3120306" y="4311551"/>
            <a:ext cx="4318000" cy="454025"/>
          </a:xfrm>
          <a:custGeom>
            <a:avLst/>
            <a:gdLst/>
            <a:ahLst/>
            <a:cxnLst>
              <a:cxn ang="0">
                <a:pos x="0" y="275"/>
              </a:cxn>
              <a:cxn ang="0">
                <a:pos x="1962" y="275"/>
              </a:cxn>
              <a:cxn ang="0">
                <a:pos x="2168" y="0"/>
              </a:cxn>
              <a:cxn ang="0">
                <a:pos x="277" y="0"/>
              </a:cxn>
              <a:cxn ang="0">
                <a:pos x="0" y="275"/>
              </a:cxn>
            </a:cxnLst>
            <a:rect l="0" t="0" r="r" b="b"/>
            <a:pathLst>
              <a:path w="2169" h="276">
                <a:moveTo>
                  <a:pt x="0" y="275"/>
                </a:moveTo>
                <a:lnTo>
                  <a:pt x="1962" y="275"/>
                </a:lnTo>
                <a:lnTo>
                  <a:pt x="2168" y="0"/>
                </a:lnTo>
                <a:lnTo>
                  <a:pt x="277" y="0"/>
                </a:lnTo>
                <a:lnTo>
                  <a:pt x="0" y="275"/>
                </a:lnTo>
              </a:path>
            </a:pathLst>
          </a:custGeom>
          <a:solidFill>
            <a:srgbClr val="003366"/>
          </a:solidFill>
          <a:ln w="12700" cap="rnd" cmpd="sng">
            <a:solidFill>
              <a:srgbClr val="003366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" name="Freeform 9"/>
          <p:cNvSpPr>
            <a:spLocks/>
          </p:cNvSpPr>
          <p:nvPr/>
        </p:nvSpPr>
        <p:spPr bwMode="auto">
          <a:xfrm>
            <a:off x="6574706" y="3649563"/>
            <a:ext cx="820738" cy="962025"/>
          </a:xfrm>
          <a:custGeom>
            <a:avLst/>
            <a:gdLst/>
            <a:ahLst/>
            <a:cxnLst>
              <a:cxn ang="0">
                <a:pos x="210" y="583"/>
              </a:cxn>
              <a:cxn ang="0">
                <a:pos x="0" y="204"/>
              </a:cxn>
              <a:cxn ang="0">
                <a:pos x="154" y="0"/>
              </a:cxn>
              <a:cxn ang="0">
                <a:pos x="411" y="321"/>
              </a:cxn>
              <a:cxn ang="0">
                <a:pos x="210" y="583"/>
              </a:cxn>
            </a:cxnLst>
            <a:rect l="0" t="0" r="r" b="b"/>
            <a:pathLst>
              <a:path w="412" h="584">
                <a:moveTo>
                  <a:pt x="210" y="583"/>
                </a:moveTo>
                <a:lnTo>
                  <a:pt x="0" y="204"/>
                </a:lnTo>
                <a:lnTo>
                  <a:pt x="154" y="0"/>
                </a:lnTo>
                <a:lnTo>
                  <a:pt x="411" y="321"/>
                </a:lnTo>
                <a:lnTo>
                  <a:pt x="210" y="583"/>
                </a:lnTo>
              </a:path>
            </a:pathLst>
          </a:custGeom>
          <a:solidFill>
            <a:srgbClr val="0099CC"/>
          </a:solidFill>
          <a:ln w="12700" cap="rnd" cmpd="sng">
            <a:solidFill>
              <a:srgbClr val="0066CC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7" name="Freeform 10"/>
          <p:cNvSpPr>
            <a:spLocks/>
          </p:cNvSpPr>
          <p:nvPr/>
        </p:nvSpPr>
        <p:spPr bwMode="auto">
          <a:xfrm>
            <a:off x="3226669" y="3986113"/>
            <a:ext cx="3768725" cy="625475"/>
          </a:xfrm>
          <a:custGeom>
            <a:avLst/>
            <a:gdLst/>
            <a:ahLst/>
            <a:cxnLst>
              <a:cxn ang="0">
                <a:pos x="0" y="379"/>
              </a:cxn>
              <a:cxn ang="0">
                <a:pos x="1892" y="379"/>
              </a:cxn>
              <a:cxn ang="0">
                <a:pos x="1682" y="0"/>
              </a:cxn>
              <a:cxn ang="0">
                <a:pos x="208" y="0"/>
              </a:cxn>
              <a:cxn ang="0">
                <a:pos x="0" y="379"/>
              </a:cxn>
            </a:cxnLst>
            <a:rect l="0" t="0" r="r" b="b"/>
            <a:pathLst>
              <a:path w="1893" h="380">
                <a:moveTo>
                  <a:pt x="0" y="379"/>
                </a:moveTo>
                <a:lnTo>
                  <a:pt x="1892" y="379"/>
                </a:lnTo>
                <a:lnTo>
                  <a:pt x="1682" y="0"/>
                </a:lnTo>
                <a:lnTo>
                  <a:pt x="208" y="0"/>
                </a:lnTo>
                <a:lnTo>
                  <a:pt x="0" y="379"/>
                </a:lnTo>
              </a:path>
            </a:pathLst>
          </a:custGeom>
          <a:solidFill>
            <a:srgbClr val="0099CC"/>
          </a:solidFill>
          <a:ln w="12700" cap="rnd" cmpd="sng">
            <a:solidFill>
              <a:srgbClr val="0066CC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" name="Freeform 11"/>
          <p:cNvSpPr>
            <a:spLocks/>
          </p:cNvSpPr>
          <p:nvPr/>
        </p:nvSpPr>
        <p:spPr bwMode="auto">
          <a:xfrm>
            <a:off x="3637831" y="3649563"/>
            <a:ext cx="3248025" cy="338138"/>
          </a:xfrm>
          <a:custGeom>
            <a:avLst/>
            <a:gdLst/>
            <a:ahLst/>
            <a:cxnLst>
              <a:cxn ang="0">
                <a:pos x="0" y="205"/>
              </a:cxn>
              <a:cxn ang="0">
                <a:pos x="1476" y="205"/>
              </a:cxn>
              <a:cxn ang="0">
                <a:pos x="1630" y="0"/>
              </a:cxn>
              <a:cxn ang="0">
                <a:pos x="292" y="1"/>
              </a:cxn>
              <a:cxn ang="0">
                <a:pos x="0" y="205"/>
              </a:cxn>
            </a:cxnLst>
            <a:rect l="0" t="0" r="r" b="b"/>
            <a:pathLst>
              <a:path w="1631" h="206">
                <a:moveTo>
                  <a:pt x="0" y="205"/>
                </a:moveTo>
                <a:lnTo>
                  <a:pt x="1476" y="205"/>
                </a:lnTo>
                <a:lnTo>
                  <a:pt x="1630" y="0"/>
                </a:lnTo>
                <a:lnTo>
                  <a:pt x="292" y="1"/>
                </a:lnTo>
                <a:lnTo>
                  <a:pt x="0" y="205"/>
                </a:lnTo>
              </a:path>
            </a:pathLst>
          </a:custGeom>
          <a:solidFill>
            <a:srgbClr val="336699"/>
          </a:solidFill>
          <a:ln w="12700" cap="rnd" cmpd="sng">
            <a:solidFill>
              <a:srgbClr val="3399FF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" name="Freeform 12"/>
          <p:cNvSpPr>
            <a:spLocks/>
          </p:cNvSpPr>
          <p:nvPr/>
        </p:nvSpPr>
        <p:spPr bwMode="auto">
          <a:xfrm>
            <a:off x="6103219" y="3009801"/>
            <a:ext cx="715962" cy="830262"/>
          </a:xfrm>
          <a:custGeom>
            <a:avLst/>
            <a:gdLst/>
            <a:ahLst/>
            <a:cxnLst>
              <a:cxn ang="0">
                <a:pos x="0" y="137"/>
              </a:cxn>
              <a:cxn ang="0">
                <a:pos x="213" y="504"/>
              </a:cxn>
              <a:cxn ang="0">
                <a:pos x="359" y="316"/>
              </a:cxn>
              <a:cxn ang="0">
                <a:pos x="103" y="0"/>
              </a:cxn>
              <a:cxn ang="0">
                <a:pos x="0" y="137"/>
              </a:cxn>
            </a:cxnLst>
            <a:rect l="0" t="0" r="r" b="b"/>
            <a:pathLst>
              <a:path w="360" h="505">
                <a:moveTo>
                  <a:pt x="0" y="137"/>
                </a:moveTo>
                <a:lnTo>
                  <a:pt x="213" y="504"/>
                </a:lnTo>
                <a:lnTo>
                  <a:pt x="359" y="316"/>
                </a:lnTo>
                <a:lnTo>
                  <a:pt x="103" y="0"/>
                </a:lnTo>
                <a:lnTo>
                  <a:pt x="0" y="137"/>
                </a:lnTo>
              </a:path>
            </a:pathLst>
          </a:custGeom>
          <a:solidFill>
            <a:srgbClr val="009999"/>
          </a:solidFill>
          <a:ln w="12700" cap="rnd" cmpd="sng">
            <a:solidFill>
              <a:srgbClr val="33CCCC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" name="Freeform 13"/>
          <p:cNvSpPr>
            <a:spLocks/>
          </p:cNvSpPr>
          <p:nvPr/>
        </p:nvSpPr>
        <p:spPr bwMode="auto">
          <a:xfrm>
            <a:off x="4139481" y="3009801"/>
            <a:ext cx="2168525" cy="223837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985" y="136"/>
              </a:cxn>
              <a:cxn ang="0">
                <a:pos x="1088" y="0"/>
              </a:cxn>
              <a:cxn ang="0">
                <a:pos x="275" y="0"/>
              </a:cxn>
              <a:cxn ang="0">
                <a:pos x="0" y="136"/>
              </a:cxn>
            </a:cxnLst>
            <a:rect l="0" t="0" r="r" b="b"/>
            <a:pathLst>
              <a:path w="1089" h="137">
                <a:moveTo>
                  <a:pt x="0" y="136"/>
                </a:moveTo>
                <a:lnTo>
                  <a:pt x="985" y="136"/>
                </a:lnTo>
                <a:lnTo>
                  <a:pt x="1088" y="0"/>
                </a:lnTo>
                <a:lnTo>
                  <a:pt x="275" y="0"/>
                </a:lnTo>
                <a:lnTo>
                  <a:pt x="0" y="136"/>
                </a:lnTo>
              </a:path>
            </a:pathLst>
          </a:custGeom>
          <a:solidFill>
            <a:srgbClr val="006666"/>
          </a:solidFill>
          <a:ln w="12700" cap="rnd" cmpd="sng">
            <a:solidFill>
              <a:srgbClr val="33CCCC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" name="Freeform 14"/>
          <p:cNvSpPr>
            <a:spLocks/>
          </p:cNvSpPr>
          <p:nvPr/>
        </p:nvSpPr>
        <p:spPr bwMode="auto">
          <a:xfrm>
            <a:off x="3721969" y="3233638"/>
            <a:ext cx="2805112" cy="608013"/>
          </a:xfrm>
          <a:custGeom>
            <a:avLst/>
            <a:gdLst/>
            <a:ahLst/>
            <a:cxnLst>
              <a:cxn ang="0">
                <a:pos x="0" y="369"/>
              </a:cxn>
              <a:cxn ang="0">
                <a:pos x="1408" y="369"/>
              </a:cxn>
              <a:cxn ang="0">
                <a:pos x="1195" y="0"/>
              </a:cxn>
              <a:cxn ang="0">
                <a:pos x="210" y="0"/>
              </a:cxn>
              <a:cxn ang="0">
                <a:pos x="0" y="369"/>
              </a:cxn>
            </a:cxnLst>
            <a:rect l="0" t="0" r="r" b="b"/>
            <a:pathLst>
              <a:path w="1409" h="370">
                <a:moveTo>
                  <a:pt x="0" y="369"/>
                </a:moveTo>
                <a:lnTo>
                  <a:pt x="1408" y="369"/>
                </a:lnTo>
                <a:lnTo>
                  <a:pt x="1195" y="0"/>
                </a:lnTo>
                <a:lnTo>
                  <a:pt x="210" y="0"/>
                </a:lnTo>
                <a:lnTo>
                  <a:pt x="0" y="369"/>
                </a:lnTo>
              </a:path>
            </a:pathLst>
          </a:custGeom>
          <a:solidFill>
            <a:srgbClr val="009999"/>
          </a:solidFill>
          <a:ln w="12700" cap="rnd" cmpd="sng">
            <a:solidFill>
              <a:srgbClr val="33CCCC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2" name="Freeform 15"/>
          <p:cNvSpPr>
            <a:spLocks/>
          </p:cNvSpPr>
          <p:nvPr/>
        </p:nvSpPr>
        <p:spPr bwMode="auto">
          <a:xfrm>
            <a:off x="5626969" y="2370038"/>
            <a:ext cx="617537" cy="728663"/>
          </a:xfrm>
          <a:custGeom>
            <a:avLst/>
            <a:gdLst/>
            <a:ahLst/>
            <a:cxnLst>
              <a:cxn ang="0">
                <a:pos x="212" y="440"/>
              </a:cxn>
              <a:cxn ang="0">
                <a:pos x="309" y="314"/>
              </a:cxn>
              <a:cxn ang="0">
                <a:pos x="54" y="0"/>
              </a:cxn>
              <a:cxn ang="0">
                <a:pos x="0" y="66"/>
              </a:cxn>
              <a:cxn ang="0">
                <a:pos x="212" y="440"/>
              </a:cxn>
            </a:cxnLst>
            <a:rect l="0" t="0" r="r" b="b"/>
            <a:pathLst>
              <a:path w="310" h="441">
                <a:moveTo>
                  <a:pt x="212" y="440"/>
                </a:moveTo>
                <a:lnTo>
                  <a:pt x="309" y="314"/>
                </a:lnTo>
                <a:lnTo>
                  <a:pt x="54" y="0"/>
                </a:lnTo>
                <a:lnTo>
                  <a:pt x="0" y="66"/>
                </a:lnTo>
                <a:lnTo>
                  <a:pt x="212" y="440"/>
                </a:lnTo>
              </a:path>
            </a:pathLst>
          </a:custGeom>
          <a:solidFill>
            <a:srgbClr val="EAAD00"/>
          </a:solidFill>
          <a:ln w="12700" cap="rnd" cmpd="sng">
            <a:solidFill>
              <a:srgbClr val="4824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" name="Freeform 16"/>
          <p:cNvSpPr>
            <a:spLocks/>
          </p:cNvSpPr>
          <p:nvPr/>
        </p:nvSpPr>
        <p:spPr bwMode="auto">
          <a:xfrm>
            <a:off x="4652244" y="2370038"/>
            <a:ext cx="1082675" cy="111125"/>
          </a:xfrm>
          <a:custGeom>
            <a:avLst/>
            <a:gdLst/>
            <a:ahLst/>
            <a:cxnLst>
              <a:cxn ang="0">
                <a:pos x="0" y="66"/>
              </a:cxn>
              <a:cxn ang="0">
                <a:pos x="489" y="66"/>
              </a:cxn>
              <a:cxn ang="0">
                <a:pos x="543" y="0"/>
              </a:cxn>
              <a:cxn ang="0">
                <a:pos x="169" y="0"/>
              </a:cxn>
              <a:cxn ang="0">
                <a:pos x="0" y="66"/>
              </a:cxn>
            </a:cxnLst>
            <a:rect l="0" t="0" r="r" b="b"/>
            <a:pathLst>
              <a:path w="544" h="67">
                <a:moveTo>
                  <a:pt x="0" y="66"/>
                </a:moveTo>
                <a:lnTo>
                  <a:pt x="489" y="66"/>
                </a:lnTo>
                <a:lnTo>
                  <a:pt x="543" y="0"/>
                </a:lnTo>
                <a:lnTo>
                  <a:pt x="169" y="0"/>
                </a:lnTo>
                <a:lnTo>
                  <a:pt x="0" y="66"/>
                </a:lnTo>
              </a:path>
            </a:pathLst>
          </a:custGeom>
          <a:solidFill>
            <a:srgbClr val="996633"/>
          </a:solidFill>
          <a:ln w="12700" cap="rnd" cmpd="sng">
            <a:solidFill>
              <a:srgbClr val="4824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" name="Freeform 17"/>
          <p:cNvSpPr>
            <a:spLocks/>
          </p:cNvSpPr>
          <p:nvPr/>
        </p:nvSpPr>
        <p:spPr bwMode="auto">
          <a:xfrm>
            <a:off x="4226794" y="2479576"/>
            <a:ext cx="1824037" cy="619125"/>
          </a:xfrm>
          <a:custGeom>
            <a:avLst/>
            <a:gdLst/>
            <a:ahLst/>
            <a:cxnLst>
              <a:cxn ang="0">
                <a:pos x="0" y="375"/>
              </a:cxn>
              <a:cxn ang="0">
                <a:pos x="916" y="375"/>
              </a:cxn>
              <a:cxn ang="0">
                <a:pos x="703" y="0"/>
              </a:cxn>
              <a:cxn ang="0">
                <a:pos x="213" y="0"/>
              </a:cxn>
              <a:cxn ang="0">
                <a:pos x="0" y="375"/>
              </a:cxn>
            </a:cxnLst>
            <a:rect l="0" t="0" r="r" b="b"/>
            <a:pathLst>
              <a:path w="917" h="376">
                <a:moveTo>
                  <a:pt x="0" y="375"/>
                </a:moveTo>
                <a:lnTo>
                  <a:pt x="916" y="375"/>
                </a:lnTo>
                <a:lnTo>
                  <a:pt x="703" y="0"/>
                </a:lnTo>
                <a:lnTo>
                  <a:pt x="213" y="0"/>
                </a:lnTo>
                <a:lnTo>
                  <a:pt x="0" y="375"/>
                </a:lnTo>
              </a:path>
            </a:pathLst>
          </a:custGeom>
          <a:solidFill>
            <a:srgbClr val="FFDD4B"/>
          </a:solidFill>
          <a:ln w="12700" cap="rnd" cmpd="sng">
            <a:solidFill>
              <a:srgbClr val="4824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" name="Freeform 18"/>
          <p:cNvSpPr>
            <a:spLocks/>
          </p:cNvSpPr>
          <p:nvPr/>
        </p:nvSpPr>
        <p:spPr bwMode="auto">
          <a:xfrm>
            <a:off x="5195169" y="1773138"/>
            <a:ext cx="520700" cy="617538"/>
          </a:xfrm>
          <a:custGeom>
            <a:avLst/>
            <a:gdLst/>
            <a:ahLst/>
            <a:cxnLst>
              <a:cxn ang="0">
                <a:pos x="212" y="374"/>
              </a:cxn>
              <a:cxn ang="0">
                <a:pos x="261" y="316"/>
              </a:cxn>
              <a:cxn ang="0">
                <a:pos x="0" y="0"/>
              </a:cxn>
              <a:cxn ang="0">
                <a:pos x="212" y="374"/>
              </a:cxn>
            </a:cxnLst>
            <a:rect l="0" t="0" r="r" b="b"/>
            <a:pathLst>
              <a:path w="262" h="375">
                <a:moveTo>
                  <a:pt x="212" y="374"/>
                </a:moveTo>
                <a:lnTo>
                  <a:pt x="261" y="316"/>
                </a:lnTo>
                <a:lnTo>
                  <a:pt x="0" y="0"/>
                </a:lnTo>
                <a:lnTo>
                  <a:pt x="212" y="374"/>
                </a:lnTo>
              </a:path>
            </a:pathLst>
          </a:custGeom>
          <a:solidFill>
            <a:srgbClr val="FFB305"/>
          </a:solidFill>
          <a:ln w="12700" cap="rnd" cmpd="sng">
            <a:solidFill>
              <a:srgbClr val="FF99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" name="Freeform 19"/>
          <p:cNvSpPr>
            <a:spLocks/>
          </p:cNvSpPr>
          <p:nvPr/>
        </p:nvSpPr>
        <p:spPr bwMode="auto">
          <a:xfrm>
            <a:off x="4771306" y="1773138"/>
            <a:ext cx="849313" cy="617538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425" y="374"/>
              </a:cxn>
              <a:cxn ang="0">
                <a:pos x="213" y="0"/>
              </a:cxn>
              <a:cxn ang="0">
                <a:pos x="0" y="374"/>
              </a:cxn>
            </a:cxnLst>
            <a:rect l="0" t="0" r="r" b="b"/>
            <a:pathLst>
              <a:path w="426" h="375">
                <a:moveTo>
                  <a:pt x="0" y="374"/>
                </a:moveTo>
                <a:lnTo>
                  <a:pt x="425" y="374"/>
                </a:lnTo>
                <a:lnTo>
                  <a:pt x="213" y="0"/>
                </a:lnTo>
                <a:lnTo>
                  <a:pt x="0" y="374"/>
                </a:lnTo>
              </a:path>
            </a:pathLst>
          </a:custGeom>
          <a:solidFill>
            <a:srgbClr val="FFD473"/>
          </a:solidFill>
          <a:ln w="12700" cap="rnd" cmpd="sng">
            <a:solidFill>
              <a:srgbClr val="FF99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>
            <a:off x="3059981" y="4797326"/>
            <a:ext cx="4032250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脱机光盘、磁带存储器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3493369" y="4005163"/>
            <a:ext cx="33115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联机磁盘存储器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4283944" y="3284438"/>
            <a:ext cx="187325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主存储器</a:t>
            </a: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>
            <a:off x="4428406" y="2549426"/>
            <a:ext cx="1512888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</a:rPr>
              <a:t>Cache</a:t>
            </a: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4139481" y="1412776"/>
            <a:ext cx="2159000" cy="9461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</a:rPr>
              <a:t>CPU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</a:rPr>
              <a:t>内部</a:t>
            </a:r>
            <a:b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</a:rPr>
            </a:b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</a:rPr>
              <a:t>通用寄存器</a:t>
            </a: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1764581" y="2482751"/>
            <a:ext cx="1727200" cy="9461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Cache</a:t>
            </a:r>
            <a:b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</a:b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存储系统</a:t>
            </a:r>
          </a:p>
        </p:txBody>
      </p:sp>
      <p:sp>
        <p:nvSpPr>
          <p:cNvPr id="53" name="Line 28"/>
          <p:cNvSpPr>
            <a:spLocks noChangeShapeType="1"/>
          </p:cNvSpPr>
          <p:nvPr/>
        </p:nvSpPr>
        <p:spPr bwMode="auto">
          <a:xfrm flipH="1">
            <a:off x="3275881" y="2781201"/>
            <a:ext cx="1223963" cy="1444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4" name="Line 29"/>
          <p:cNvSpPr>
            <a:spLocks noChangeShapeType="1"/>
          </p:cNvSpPr>
          <p:nvPr/>
        </p:nvSpPr>
        <p:spPr bwMode="auto">
          <a:xfrm>
            <a:off x="3275881" y="2925663"/>
            <a:ext cx="792163" cy="5032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5" name="Text Box 30"/>
          <p:cNvSpPr txBox="1">
            <a:spLocks noChangeArrowheads="1"/>
          </p:cNvSpPr>
          <p:nvPr/>
        </p:nvSpPr>
        <p:spPr bwMode="auto">
          <a:xfrm>
            <a:off x="1475656" y="3501926"/>
            <a:ext cx="1727200" cy="9461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虚拟</a:t>
            </a:r>
            <a:b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</a:b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存储系统</a:t>
            </a:r>
          </a:p>
        </p:txBody>
      </p:sp>
      <p:sp>
        <p:nvSpPr>
          <p:cNvPr id="56" name="Line 31"/>
          <p:cNvSpPr>
            <a:spLocks noChangeShapeType="1"/>
          </p:cNvSpPr>
          <p:nvPr/>
        </p:nvSpPr>
        <p:spPr bwMode="auto">
          <a:xfrm flipH="1" flipV="1">
            <a:off x="2842494" y="3933726"/>
            <a:ext cx="720725" cy="3603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7" name="Line 32"/>
          <p:cNvSpPr>
            <a:spLocks noChangeShapeType="1"/>
          </p:cNvSpPr>
          <p:nvPr/>
        </p:nvSpPr>
        <p:spPr bwMode="auto">
          <a:xfrm flipV="1">
            <a:off x="2842494" y="3644801"/>
            <a:ext cx="1152525" cy="2889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8" name="Rectangle 33"/>
          <p:cNvSpPr>
            <a:spLocks noChangeArrowheads="1"/>
          </p:cNvSpPr>
          <p:nvPr/>
        </p:nvSpPr>
        <p:spPr bwMode="auto">
          <a:xfrm>
            <a:off x="323850" y="3070126"/>
            <a:ext cx="1177925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速度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容量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价格</a:t>
            </a:r>
          </a:p>
        </p:txBody>
      </p:sp>
      <p:sp>
        <p:nvSpPr>
          <p:cNvPr id="59" name="Rectangle 34"/>
          <p:cNvSpPr>
            <a:spLocks noChangeArrowheads="1"/>
          </p:cNvSpPr>
          <p:nvPr/>
        </p:nvSpPr>
        <p:spPr bwMode="auto">
          <a:xfrm>
            <a:off x="6515969" y="2204938"/>
            <a:ext cx="22320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速度快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容量小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价格高</a:t>
            </a:r>
          </a:p>
        </p:txBody>
      </p:sp>
      <p:sp>
        <p:nvSpPr>
          <p:cNvPr id="60" name="Line 35"/>
          <p:cNvSpPr>
            <a:spLocks noChangeShapeType="1"/>
          </p:cNvSpPr>
          <p:nvPr/>
        </p:nvSpPr>
        <p:spPr bwMode="auto">
          <a:xfrm flipH="1" flipV="1">
            <a:off x="6227044" y="2276376"/>
            <a:ext cx="1944687" cy="2160587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" name="内容占位符 2"/>
          <p:cNvSpPr txBox="1">
            <a:spLocks/>
          </p:cNvSpPr>
          <p:nvPr/>
        </p:nvSpPr>
        <p:spPr bwMode="auto">
          <a:xfrm>
            <a:off x="463550" y="610987"/>
            <a:ext cx="8362950" cy="587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kern="1200" dirty="0" smtClean="0">
                <a:solidFill>
                  <a:srgbClr val="0070C0"/>
                </a:solidFill>
                <a:latin typeface="Arial" charset="0"/>
                <a:ea typeface="黑体" pitchFamily="2" charset="-122"/>
              </a:rPr>
              <a:t>存储系统（存储体系）</a:t>
            </a:r>
            <a:endParaRPr lang="zh-CN" altLang="en-US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9490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eXQ_class_4比3_组成">
  <a:themeElements>
    <a:clrScheme name="自定义 3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0000FF"/>
      </a:hlink>
      <a:folHlink>
        <a:srgbClr val="9900CC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noFill/>
        <a:ln w="28575" algn="ctr">
          <a:noFill/>
          <a:miter lim="800000"/>
          <a:headEnd/>
          <a:tailEnd type="none" w="med" len="lg"/>
        </a:ln>
        <a:effectLst/>
      </a:spPr>
      <a:bodyPr>
        <a:spAutoFit/>
      </a:bodyPr>
      <a:lstStyle>
        <a:defPPr algn="l">
          <a:spcBef>
            <a:spcPts val="0"/>
          </a:spcBef>
          <a:defRPr sz="1800" dirty="0"/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eXQ_class_4比3_组成" id="{2E2F00E5-D45F-41D2-99A1-33C4BF84DE8C}" vid="{4F1B07DB-C361-4FB6-A6BA-95BC4BDFCD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CheXQ_class_4比3_组成</Template>
  <TotalTime>1181</TotalTime>
  <Words>1464</Words>
  <Application>Microsoft Office PowerPoint</Application>
  <PresentationFormat>全屏显示(4:3)</PresentationFormat>
  <Paragraphs>435</Paragraphs>
  <Slides>20</Slides>
  <Notes>3</Notes>
  <HiddenSlides>4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宋体</vt:lpstr>
      <vt:lpstr>Courier New</vt:lpstr>
      <vt:lpstr>楷体</vt:lpstr>
      <vt:lpstr>黑体</vt:lpstr>
      <vt:lpstr>Times New Roman</vt:lpstr>
      <vt:lpstr>Wingdings</vt:lpstr>
      <vt:lpstr>Calibri</vt:lpstr>
      <vt:lpstr>楷体_GB2312</vt:lpstr>
      <vt:lpstr>Arial Black</vt:lpstr>
      <vt:lpstr>华文楷体</vt:lpstr>
      <vt:lpstr>Arial</vt:lpstr>
      <vt:lpstr>CheXQ_class_4比3_组成</vt:lpstr>
      <vt:lpstr>公式</vt:lpstr>
      <vt:lpstr>Visio</vt:lpstr>
      <vt:lpstr>计算机组成与体系结构 复习</vt:lpstr>
      <vt:lpstr>第1章  绪论</vt:lpstr>
      <vt:lpstr>第2章  数据表示</vt:lpstr>
      <vt:lpstr>第2章  数据表示</vt:lpstr>
      <vt:lpstr>第2章  数据表示</vt:lpstr>
      <vt:lpstr>第2章  数据表示</vt:lpstr>
      <vt:lpstr>第2章  数据表示</vt:lpstr>
      <vt:lpstr>第3章  运算方法、运算器</vt:lpstr>
      <vt:lpstr>第4章  存储系统</vt:lpstr>
      <vt:lpstr>第4章  存储系统</vt:lpstr>
      <vt:lpstr>第4章  存储系统</vt:lpstr>
      <vt:lpstr>PowerPoint 演示文稿</vt:lpstr>
      <vt:lpstr>第4章  存储系统</vt:lpstr>
      <vt:lpstr>第5章  指令系统</vt:lpstr>
      <vt:lpstr>第5章  指令系统</vt:lpstr>
      <vt:lpstr>第6章  CPU（控制器设计）</vt:lpstr>
      <vt:lpstr>第6章  CPU（控制器设计）</vt:lpstr>
      <vt:lpstr>第7章  流水线</vt:lpstr>
      <vt:lpstr>第8章  总线与I/O系统</vt:lpstr>
      <vt:lpstr>第9章  并行体系结构</vt:lpstr>
    </vt:vector>
  </TitlesOfParts>
  <Company>西安电子科技大学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计算机组成与体系结构 复习</dc:title>
  <dc:creator>车向泉</dc:creator>
  <cp:lastModifiedBy>车向泉</cp:lastModifiedBy>
  <cp:revision>109</cp:revision>
  <dcterms:created xsi:type="dcterms:W3CDTF">2017-06-23T10:27:12Z</dcterms:created>
  <dcterms:modified xsi:type="dcterms:W3CDTF">2018-06-28T14:10:16Z</dcterms:modified>
</cp:coreProperties>
</file>