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54" r:id="rId3"/>
  </p:sldMasterIdLst>
  <p:notesMasterIdLst>
    <p:notesMasterId r:id="rId15"/>
  </p:notesMasterIdLst>
  <p:handoutMasterIdLst>
    <p:handoutMasterId r:id="rId16"/>
  </p:handoutMasterIdLst>
  <p:sldIdLst>
    <p:sldId id="292" r:id="rId4"/>
    <p:sldId id="462" r:id="rId5"/>
    <p:sldId id="494" r:id="rId6"/>
    <p:sldId id="497" r:id="rId7"/>
    <p:sldId id="498" r:id="rId8"/>
    <p:sldId id="499" r:id="rId9"/>
    <p:sldId id="503" r:id="rId10"/>
    <p:sldId id="500" r:id="rId11"/>
    <p:sldId id="501" r:id="rId12"/>
    <p:sldId id="502" r:id="rId13"/>
    <p:sldId id="504" r:id="rId14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黑体" panose="02010609060101010101" pitchFamily="49" charset="-122"/>
      <p:regular r:id="rId23"/>
    </p:embeddedFont>
    <p:embeddedFont>
      <p:font typeface="楷体" panose="02010609060101010101" pitchFamily="49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orient="horz" pos="2064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432">
          <p15:clr>
            <a:srgbClr val="A4A3A4"/>
          </p15:clr>
        </p15:guide>
        <p15:guide id="5" pos="3005">
          <p15:clr>
            <a:srgbClr val="A4A3A4"/>
          </p15:clr>
        </p15:guide>
        <p15:guide id="6" pos="5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A249"/>
    <a:srgbClr val="00398E"/>
    <a:srgbClr val="007A37"/>
    <a:srgbClr val="0054D0"/>
    <a:srgbClr val="CC3300"/>
    <a:srgbClr val="E6E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505" autoAdjust="0"/>
  </p:normalViewPr>
  <p:slideViewPr>
    <p:cSldViewPr>
      <p:cViewPr varScale="1">
        <p:scale>
          <a:sx n="94" d="100"/>
          <a:sy n="94" d="100"/>
        </p:scale>
        <p:origin x="705" y="48"/>
      </p:cViewPr>
      <p:guideLst>
        <p:guide orient="horz" pos="672"/>
        <p:guide orient="horz" pos="2064"/>
        <p:guide orient="horz" pos="3984"/>
        <p:guide pos="432"/>
        <p:guide pos="3005"/>
        <p:guide pos="54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8085F44-E9B9-4029-BDB3-472C6F71DFE0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fld id="{AF6BB7B1-DDA3-4659-BAC1-A47A7E8ACA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9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DA307A-3758-43EF-A608-C86D50CC649C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E2F8A7-79D9-42B3-A394-77C7522FB5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03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6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4163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4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8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4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09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693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3863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7913" cy="366712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242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9FEA-11B2-4BA3-9CB2-D57922F73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D91C3-F8F1-4E2F-A8A2-9B32558A14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1200-F289-426B-8F61-FD467C5604EC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173F-F59E-4D2B-8963-217F06F01A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96119-B60B-4E6E-A5A9-48BABFAC4E05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C4D37-524D-4457-A08A-6E55641D38B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47FF-FD76-4DC5-B682-876AA8484166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FD4C1-541F-4431-A127-E9833BB2DEF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D05E0-7F20-4D9B-AD69-D88412A69429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D3E9D-006D-4979-A0F3-5FEBA4582F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46435-4E0D-474B-8D65-BCED8751A674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BA268-ED3F-48E5-80F1-59DE4439D0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4349"/>
            <a:ext cx="7886700" cy="990601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F21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n"/>
              <a:defRPr/>
            </a:lvl1pPr>
            <a:lvl2pPr marL="685800" indent="-228600">
              <a:buSzPct val="80000"/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1B7D-F2ED-46AA-826A-3E9CAFE59057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9F960-9120-4F2B-8B80-6CF098A8E2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/>
            </a:lvl1pPr>
          </a:lstStyle>
          <a:p>
            <a:fld id="{873AE417-E64B-4056-9656-CFA66711620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458788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63817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9842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3175" y="277813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819150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4" name="Picture 2" descr="https://cs.xidian.edu.cn/templets/jsj/imgs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" y="0"/>
            <a:ext cx="5227608" cy="9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/>
            </a:lvl1pPr>
          </a:lstStyle>
          <a:p>
            <a:fld id="{A1D4BA6E-D445-4604-B993-87E4A02471C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053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458788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63817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9842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3175" y="277813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819150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图片 2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87313"/>
            <a:ext cx="52324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D57ABA3-5EA3-466B-BC50-C68E4E87AD84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23258AE-8F16-4D26-A7E1-CC12D3C9693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3079" name="Rectangle 13"/>
          <p:cNvSpPr>
            <a:spLocks noChangeArrowheads="1"/>
          </p:cNvSpPr>
          <p:nvPr userDrawn="1"/>
        </p:nvSpPr>
        <p:spPr bwMode="auto">
          <a:xfrm>
            <a:off x="4086225" y="180975"/>
            <a:ext cx="5029200" cy="539750"/>
          </a:xfrm>
          <a:prstGeom prst="rect">
            <a:avLst/>
          </a:prstGeom>
          <a:solidFill>
            <a:srgbClr val="C0C0C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pic>
        <p:nvPicPr>
          <p:cNvPr id="3080" name="Picture 32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28575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41"/>
          <p:cNvPicPr>
            <a:picLocks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86225" y="28575"/>
            <a:ext cx="5029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42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173038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43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317500"/>
            <a:ext cx="468313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44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460375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45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604838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>
          <a:xfrm>
            <a:off x="6677025" y="180975"/>
            <a:ext cx="1828800" cy="381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658" name="Picture 2" descr="https://cs.xidian.edu.cn/templets/jsj/imgs/logo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28575"/>
            <a:ext cx="3612439" cy="6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Visio_2003-2010___1.vsd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609704" y="1371654"/>
            <a:ext cx="7543800" cy="228594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分布式计算</a:t>
            </a:r>
            <a:endParaRPr lang="en-US" altLang="zh-CN" sz="4800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Distributed Computing</a:t>
            </a:r>
          </a:p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rgbClr val="003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7" name="组合 3"/>
          <p:cNvGrpSpPr>
            <a:grpSpLocks/>
          </p:cNvGrpSpPr>
          <p:nvPr/>
        </p:nvGrpSpPr>
        <p:grpSpPr bwMode="auto">
          <a:xfrm>
            <a:off x="-66675" y="6699250"/>
            <a:ext cx="9393238" cy="187325"/>
            <a:chOff x="-67025" y="6699456"/>
            <a:chExt cx="9394234" cy="18782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-44798" y="6699456"/>
              <a:ext cx="93720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-57499" y="6747209"/>
              <a:ext cx="93720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-49561" y="6793371"/>
              <a:ext cx="9373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49561" y="6844308"/>
              <a:ext cx="9373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-67025" y="6887285"/>
              <a:ext cx="93720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28925" y="4973734"/>
            <a:ext cx="4410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第三讲 分布式文件系统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7"/>
          <p:cNvCxnSpPr/>
          <p:nvPr/>
        </p:nvCxnSpPr>
        <p:spPr>
          <a:xfrm>
            <a:off x="152516" y="457197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70989" y="367926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主讲人：李龙海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4160" y="113203"/>
            <a:ext cx="226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84160" y="113203"/>
            <a:ext cx="349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文件系统工作原理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6" y="838268"/>
            <a:ext cx="7855611" cy="46480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9346" y="1371654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块备份数为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3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第五次</a:t>
            </a:r>
            <a:r>
              <a:rPr lang="zh-CN" alt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作业！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5312" y="838268"/>
            <a:ext cx="8762770" cy="5257662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根据文档“在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Hadoop.doc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”在自己的电脑上安装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练习用命令行方式在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分布式文件系统上浏览子目录、创建子目录、删除子目录、上传文件、查看文件内容、删除文件等常用文件系统操作。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编译并运行读写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系统的例子程序。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不用提交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600"/>
              </a:spcAft>
              <a:buClr>
                <a:srgbClr val="FF0000"/>
              </a:buClr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472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830" y="1143060"/>
            <a:ext cx="8762770" cy="5181464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FF0000"/>
              </a:buClr>
              <a:buNone/>
            </a:pPr>
            <a:r>
              <a:rPr lang="zh-CN" altLang="en-US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分布式文件系统基本概念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73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066862"/>
            <a:ext cx="8610374" cy="5257662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分布式文件系统：将分布式系统中多个节点的存储资源整合在一起，向用户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应用程序呈现统一的存储空间和文件系统目录树。用户无需关心数据存储在哪个节点上。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文件被自动分块并分别存储到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FF0000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不同的节点上。</a:t>
            </a:r>
          </a:p>
        </p:txBody>
      </p:sp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4160" y="11320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42" y="2301991"/>
            <a:ext cx="5685837" cy="44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分布式文件系统特点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7518" y="1066862"/>
            <a:ext cx="8762770" cy="5181464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由分布式文件系统中间件自动处理文件的分块、存储节点选择和副本备份等问题。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统一名字空间：每个文件、目录在分布式文件系统中都有统一的、唯一的名字。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锁管理机制：对多个用户的并发读写具有锁控制措施。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副本备份机制：一般都支持利用多副本提高数据容错性。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数据存取方式：随机写入或追加式写入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安全机制：对读写文件有权限控制措施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扩展性：支持通过增加节点扩充存储容量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高吞吐率：多副本可以提高数据吞吐率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409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常见的分布式文件系统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7518" y="1066862"/>
            <a:ext cx="8762770" cy="5181464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GFS: Google File System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公司内部所用，见论文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《The Google File System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Distributed File System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论文实现的开源分布式文件系统，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生态系统的重要组成部分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：加州大学的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Sage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开发的开源分布式文件系统，已被集成到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内核，具有广泛应用。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Taobao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File System</a:t>
            </a: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FastDFS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GridFS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MogileFS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306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常见的分布式文件系统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7518" y="1066862"/>
            <a:ext cx="8762770" cy="5181464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GFS: Google File System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公司内部所用，见论文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《The Google File System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 Distributed File System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论文实现的开源分布式文件系统，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生态系统的重要组成部分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：加州大学的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Sage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开发的开源分布式文件系统，已被集成到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内核，具有广泛应用。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Taobao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File System</a:t>
            </a: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FastDFS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GridFS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MogileFS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006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CN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en-US" sz="25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830" y="5599012"/>
            <a:ext cx="8762770" cy="801710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平台：面向大数据的开源分布式平台，包含了收集、存储、批处理、实时处理、分析和可视化大数据的一列软件系统。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798462"/>
            <a:ext cx="89217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019175" y="3606750"/>
            <a:ext cx="7053263" cy="685800"/>
          </a:xfrm>
          <a:prstGeom prst="roundRect">
            <a:avLst/>
          </a:prstGeom>
          <a:solidFill>
            <a:schemeClr val="accent1">
              <a:alpha val="1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437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921607"/>
            <a:ext cx="8610374" cy="761980"/>
          </a:xfrm>
        </p:spPr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分布式计算框架紧密集合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写入，多次读取</a:t>
            </a:r>
          </a:p>
        </p:txBody>
      </p:sp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4160" y="113203"/>
            <a:ext cx="349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文件系统工作原理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52405"/>
              </p:ext>
            </p:extLst>
          </p:nvPr>
        </p:nvGraphicFramePr>
        <p:xfrm>
          <a:off x="609705" y="1905040"/>
          <a:ext cx="8229383" cy="45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6362747" imgH="3528950" progId="Visio.Drawing.11">
                  <p:embed/>
                </p:oleObj>
              </mc:Choice>
              <mc:Fallback>
                <p:oleObj name="Visio" r:id="rId4" imgW="6362747" imgH="35289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05" y="1905040"/>
                        <a:ext cx="8229383" cy="45718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1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灯片编号占位符 2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F62EB9-3202-4D51-A266-7A642CB5566D}" type="slidenum">
              <a:rPr lang="zh-CN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zh-CN" altLang="en-US" sz="1200" smtClean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4160" y="113203"/>
            <a:ext cx="226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-25446" y="990664"/>
            <a:ext cx="9245524" cy="53656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84160" y="113203"/>
            <a:ext cx="349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文件系统工作原理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2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8078</TotalTime>
  <Pages>0</Pages>
  <Words>515</Words>
  <Characters>0</Characters>
  <Application>Microsoft Office PowerPoint</Application>
  <DocSecurity>0</DocSecurity>
  <PresentationFormat>全屏显示(4:3)</PresentationFormat>
  <Lines>0</Lines>
  <Paragraphs>66</Paragraphs>
  <Slides>11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微软雅黑</vt:lpstr>
      <vt:lpstr>Calibri</vt:lpstr>
      <vt:lpstr>黑体</vt:lpstr>
      <vt:lpstr>楷体</vt:lpstr>
      <vt:lpstr>Wingdings</vt:lpstr>
      <vt:lpstr>默认设计模板</vt:lpstr>
      <vt:lpstr>1_默认设计模板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unicorners</dc:creator>
  <cp:lastModifiedBy>lhli@xidian.edu.cn</cp:lastModifiedBy>
  <cp:revision>626</cp:revision>
  <dcterms:created xsi:type="dcterms:W3CDTF">2014-10-20T22:31:32Z</dcterms:created>
  <dcterms:modified xsi:type="dcterms:W3CDTF">2019-05-19T15:26:01Z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2052-10.1.0.5346</vt:lpwstr>
  </property>
</Properties>
</file>