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  <p:sldMasterId id="2147483654" r:id="rId3"/>
  </p:sldMasterIdLst>
  <p:notesMasterIdLst>
    <p:notesMasterId r:id="rId29"/>
  </p:notesMasterIdLst>
  <p:handoutMasterIdLst>
    <p:handoutMasterId r:id="rId30"/>
  </p:handoutMasterIdLst>
  <p:sldIdLst>
    <p:sldId id="292" r:id="rId4"/>
    <p:sldId id="437" r:id="rId5"/>
    <p:sldId id="460" r:id="rId6"/>
    <p:sldId id="462" r:id="rId7"/>
    <p:sldId id="468" r:id="rId8"/>
    <p:sldId id="465" r:id="rId9"/>
    <p:sldId id="463" r:id="rId10"/>
    <p:sldId id="464" r:id="rId11"/>
    <p:sldId id="461" r:id="rId12"/>
    <p:sldId id="469" r:id="rId13"/>
    <p:sldId id="466" r:id="rId14"/>
    <p:sldId id="470" r:id="rId15"/>
    <p:sldId id="477" r:id="rId16"/>
    <p:sldId id="473" r:id="rId17"/>
    <p:sldId id="474" r:id="rId18"/>
    <p:sldId id="471" r:id="rId19"/>
    <p:sldId id="479" r:id="rId20"/>
    <p:sldId id="484" r:id="rId21"/>
    <p:sldId id="478" r:id="rId22"/>
    <p:sldId id="480" r:id="rId23"/>
    <p:sldId id="481" r:id="rId24"/>
    <p:sldId id="467" r:id="rId25"/>
    <p:sldId id="472" r:id="rId26"/>
    <p:sldId id="483" r:id="rId27"/>
    <p:sldId id="482" r:id="rId28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黑体" panose="02010609060101010101" pitchFamily="49" charset="-122"/>
      <p:regular r:id="rId37"/>
    </p:embeddedFont>
    <p:embeddedFont>
      <p:font typeface="楷体" panose="02010609060101010101" pitchFamily="49" charset="-122"/>
      <p:regular r:id="rId38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A4A3A4"/>
          </p15:clr>
        </p15:guide>
        <p15:guide id="2" orient="horz" pos="2064">
          <p15:clr>
            <a:srgbClr val="A4A3A4"/>
          </p15:clr>
        </p15:guide>
        <p15:guide id="3" orient="horz" pos="3984">
          <p15:clr>
            <a:srgbClr val="A4A3A4"/>
          </p15:clr>
        </p15:guide>
        <p15:guide id="4" pos="432">
          <p15:clr>
            <a:srgbClr val="A4A3A4"/>
          </p15:clr>
        </p15:guide>
        <p15:guide id="5" pos="3005">
          <p15:clr>
            <a:srgbClr val="A4A3A4"/>
          </p15:clr>
        </p15:guide>
        <p15:guide id="6" pos="54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A249"/>
    <a:srgbClr val="00398E"/>
    <a:srgbClr val="0066FF"/>
    <a:srgbClr val="007A37"/>
    <a:srgbClr val="0054D0"/>
    <a:srgbClr val="CC3300"/>
    <a:srgbClr val="E6E5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6505" autoAdjust="0"/>
  </p:normalViewPr>
  <p:slideViewPr>
    <p:cSldViewPr>
      <p:cViewPr varScale="1">
        <p:scale>
          <a:sx n="84" d="100"/>
          <a:sy n="84" d="100"/>
        </p:scale>
        <p:origin x="990" y="45"/>
      </p:cViewPr>
      <p:guideLst>
        <p:guide orient="horz" pos="672"/>
        <p:guide orient="horz" pos="2064"/>
        <p:guide orient="horz" pos="3984"/>
        <p:guide pos="432"/>
        <p:guide pos="3005"/>
        <p:guide pos="54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910" y="-96"/>
      </p:cViewPr>
      <p:guideLst>
        <p:guide orient="horz" pos="2880"/>
        <p:guide pos="2160"/>
      </p:guideLst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6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8085F44-E9B9-4029-BDB3-472C6F71DFE0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/>
            </a:lvl1pPr>
          </a:lstStyle>
          <a:p>
            <a:fld id="{AF6BB7B1-DDA3-4659-BAC1-A47A7E8ACAA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96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DA307A-3758-43EF-A608-C86D50CC649C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E2F8A7-79D9-42B3-A394-77C7522FB55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703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620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58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90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1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326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3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20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29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47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54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56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628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357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80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536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11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49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4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33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87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8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96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9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2F8A7-79D9-42B3-A394-77C7522FB55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52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D9FEA-11B2-4BA3-9CB2-D57922F73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D91C3-F8F1-4E2F-A8A2-9B32558A14E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1200-F289-426B-8F61-FD467C5604EC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C173F-F59E-4D2B-8963-217F06F01A1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96119-B60B-4E6E-A5A9-48BABFAC4E05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C4D37-524D-4457-A08A-6E55641D38B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CF47FF-FD76-4DC5-B682-876AA8484166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FD4C1-541F-4431-A127-E9833BB2DEF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D05E0-7F20-4D9B-AD69-D88412A69429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D3E9D-006D-4979-A0F3-5FEBA4582FF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46435-4E0D-474B-8D65-BCED8751A674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BA268-ED3F-48E5-80F1-59DE4439D02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14349"/>
            <a:ext cx="7886700" cy="990601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AF2125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SzPct val="80000"/>
              <a:buFont typeface="Wingdings" panose="05000000000000000000" pitchFamily="2" charset="2"/>
              <a:buChar char="n"/>
              <a:defRPr/>
            </a:lvl1pPr>
            <a:lvl2pPr marL="685800" indent="-228600">
              <a:buSzPct val="80000"/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F1B7D-F2ED-46AA-826A-3E9CAFE59057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29F960-9120-4F2B-8B80-6CF098A8E25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400"/>
            </a:lvl1pPr>
          </a:lstStyle>
          <a:p>
            <a:fld id="{873AE417-E64B-4056-9656-CFA667116202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458788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638175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98425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3175" y="277813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819150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4" name="Picture 2" descr="https://cs.xidian.edu.cn/templets/jsj/imgs/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" y="0"/>
            <a:ext cx="5227608" cy="99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 eaLnBrk="1" hangingPunct="1">
              <a:buFont typeface="Arial" pitchFamily="34" charset="0"/>
              <a:buNone/>
              <a:defRPr sz="1400" noProof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400"/>
            </a:lvl1pPr>
          </a:lstStyle>
          <a:p>
            <a:fld id="{A1D4BA6E-D445-4604-B993-87E4A02471C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2053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458788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638175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98425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3175" y="277813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44"/>
          <p:cNvPicPr>
            <a:picLocks noChangeAspect="1" noChangeArrowheads="1"/>
          </p:cNvPicPr>
          <p:nvPr userDrawn="1"/>
        </p:nvPicPr>
        <p:blipFill>
          <a:blip r:embed="rId3" cstate="print"/>
          <a:srcRect l="19890" r="19890"/>
          <a:stretch>
            <a:fillRect/>
          </a:stretch>
        </p:blipFill>
        <p:spPr bwMode="auto">
          <a:xfrm>
            <a:off x="1588" y="819150"/>
            <a:ext cx="4857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图片 2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87313"/>
            <a:ext cx="5232400" cy="83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spcBef>
          <a:spcPct val="0"/>
        </a:spcBef>
        <a:spcAft>
          <a:spcPct val="0"/>
        </a:spcAft>
        <a:buFont typeface="Arial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7D57ABA3-5EA3-466B-BC50-C68E4E87AD84}" type="datetimeFigureOut">
              <a:rPr lang="zh-CN" altLang="en-US"/>
              <a:pPr>
                <a:defRPr/>
              </a:pPr>
              <a:t>2019/3/31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123258AE-8F16-4D26-A7E1-CC12D3C96931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3079" name="Rectangle 13"/>
          <p:cNvSpPr>
            <a:spLocks noChangeArrowheads="1"/>
          </p:cNvSpPr>
          <p:nvPr userDrawn="1"/>
        </p:nvSpPr>
        <p:spPr bwMode="auto">
          <a:xfrm>
            <a:off x="4086225" y="180975"/>
            <a:ext cx="5029200" cy="539750"/>
          </a:xfrm>
          <a:prstGeom prst="rect">
            <a:avLst/>
          </a:prstGeom>
          <a:solidFill>
            <a:srgbClr val="C0C0C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mtClean="0"/>
          </a:p>
        </p:txBody>
      </p:sp>
      <p:pic>
        <p:nvPicPr>
          <p:cNvPr id="3080" name="Picture 32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28575"/>
            <a:ext cx="4683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41"/>
          <p:cNvPicPr>
            <a:picLocks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86225" y="28575"/>
            <a:ext cx="50292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42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173038"/>
            <a:ext cx="4683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43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317500"/>
            <a:ext cx="468313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44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460375"/>
            <a:ext cx="4683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45"/>
          <p:cNvPicPr>
            <a:picLocks noChangeAspect="1" noChangeArrowheads="1"/>
          </p:cNvPicPr>
          <p:nvPr userDrawn="1"/>
        </p:nvPicPr>
        <p:blipFill>
          <a:blip r:embed="rId8" cstate="print"/>
          <a:srcRect l="19890" r="19890"/>
          <a:stretch>
            <a:fillRect/>
          </a:stretch>
        </p:blipFill>
        <p:spPr bwMode="auto">
          <a:xfrm>
            <a:off x="0" y="604838"/>
            <a:ext cx="468313" cy="10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>
          <a:xfrm>
            <a:off x="6677025" y="180975"/>
            <a:ext cx="1828800" cy="381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8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0658" name="Picture 2" descr="https://cs.xidian.edu.cn/templets/jsj/imgs/logo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28575"/>
            <a:ext cx="3612439" cy="68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li@xidian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emf"/><Relationship Id="rId4" Type="http://schemas.openxmlformats.org/officeDocument/2006/relationships/hyperlink" Target="mailto:xdlilonghai@qq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 txBox="1">
            <a:spLocks noChangeArrowheads="1"/>
          </p:cNvSpPr>
          <p:nvPr/>
        </p:nvSpPr>
        <p:spPr bwMode="auto">
          <a:xfrm>
            <a:off x="609704" y="1371654"/>
            <a:ext cx="7543800" cy="228594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ctr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48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分布式计算</a:t>
            </a:r>
            <a:endParaRPr lang="en-US" altLang="zh-CN" sz="4800" b="1" dirty="0" smtClean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Distributed Computing</a:t>
            </a:r>
          </a:p>
          <a:p>
            <a:pPr algn="ctr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endParaRPr lang="en-US" altLang="zh-CN" dirty="0">
              <a:solidFill>
                <a:srgbClr val="0039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147" name="组合 3"/>
          <p:cNvGrpSpPr>
            <a:grpSpLocks/>
          </p:cNvGrpSpPr>
          <p:nvPr/>
        </p:nvGrpSpPr>
        <p:grpSpPr bwMode="auto">
          <a:xfrm>
            <a:off x="-66675" y="6699250"/>
            <a:ext cx="9393238" cy="187325"/>
            <a:chOff x="-67025" y="6699456"/>
            <a:chExt cx="9394234" cy="187829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-44798" y="6699456"/>
              <a:ext cx="93720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-57499" y="6747209"/>
              <a:ext cx="93720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-49561" y="6793371"/>
              <a:ext cx="9373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-49561" y="6844308"/>
              <a:ext cx="937359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-67025" y="6887285"/>
              <a:ext cx="937200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3147934" y="5116858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第一讲 概述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Straight Connector 7"/>
          <p:cNvCxnSpPr/>
          <p:nvPr/>
        </p:nvCxnSpPr>
        <p:spPr>
          <a:xfrm>
            <a:off x="152516" y="457197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070989" y="367926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主讲人：李龙海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CN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Leslie </a:t>
            </a:r>
            <a:r>
              <a:rPr lang="en-US" altLang="zh-CN" sz="2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Lamport</a:t>
            </a:r>
            <a:endParaRPr lang="zh-CN" altLang="en-US" sz="25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98" y="1371654"/>
            <a:ext cx="3743325" cy="4762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76792" y="1981238"/>
            <a:ext cx="38862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年图灵奖获得者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他的分布式计算理论奠定了这门学科的基础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，被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分布式计算原理之父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5173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主要学习内容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912" y="914466"/>
            <a:ext cx="8762770" cy="5257662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系统的基本概念、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模型和架构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分布式系统中的通信技术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并发编程技术：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多进程、多线程、线程池、协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程、其它并发模型、虚拟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、集群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与负载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均衡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命名和标识问题的处理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时钟问题的处理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分布式协作中的基本算法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分布式共识算法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分布式事务处理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常用的分布式计算平台和编程模型：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Map-Reduce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Streaming</a:t>
            </a:r>
          </a:p>
        </p:txBody>
      </p:sp>
    </p:spTree>
    <p:extLst>
      <p:ext uri="{BB962C8B-B14F-4D97-AF65-F5344CB8AC3E}">
        <p14:creationId xmlns:p14="http://schemas.microsoft.com/office/powerpoint/2010/main" val="38305647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预备知识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912" y="1143060"/>
            <a:ext cx="8762770" cy="5029068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（进程、线程、虚拟内存管理、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与系统调用、用户态、内核态、文件系统、时钟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、中断）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（了解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Go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更好）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编程）</a:t>
            </a:r>
          </a:p>
          <a:p>
            <a:pPr>
              <a:buClr>
                <a:srgbClr val="FF0000"/>
              </a:buClr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1784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几类分布式系统构架模式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912" y="1143060"/>
            <a:ext cx="8762770" cy="5029068"/>
          </a:xfrm>
        </p:spPr>
        <p:txBody>
          <a:bodyPr/>
          <a:lstStyle/>
          <a:p>
            <a:pPr marL="0" indent="0">
              <a:spcAft>
                <a:spcPts val="1200"/>
              </a:spcAft>
              <a:buClr>
                <a:srgbClr val="FF0000"/>
              </a:buClr>
              <a:buNone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从各个计算节点所承担的角色和节点之间的交互方式角度，有如下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类分布式系统构架模式：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(Client-Server)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(Master-Slave)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对等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(Peer-to-Peer)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混合模式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8354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495802" y="152400"/>
            <a:ext cx="4495798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CN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Client-Server</a:t>
            </a: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pic>
        <p:nvPicPr>
          <p:cNvPr id="71682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90" y="838268"/>
            <a:ext cx="5968842" cy="358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857940" y="2514624"/>
            <a:ext cx="807177" cy="9621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3506" y="4488493"/>
            <a:ext cx="8229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客户端发出服务请求，服务器端根据客户端请求参数完成实际运算，并将运算结果返回给客户端。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客户端运算任务清，服务器端运算任务重。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客户端生命周期短，服务器端生命周期长。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服务器端一般要应对并发问题。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客户端一般负责和用户进行交互。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瘦客户端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胖客户端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7014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495802" y="152400"/>
            <a:ext cx="4495798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CN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Client-Cluster</a:t>
            </a: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32" y="2514624"/>
            <a:ext cx="5562454" cy="41718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4912" y="990664"/>
            <a:ext cx="81531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Client-Cluster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Client-Server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模式的变种。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服务器端由多个服务器构成，共同分担计算任务。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在宏观逻辑上，多个服务器构成的集群可以视为单一的功能更强大的计算节点。客户端感觉不到服务器端的实际构成。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3798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343406" y="152400"/>
            <a:ext cx="4648194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三层结构的</a:t>
            </a:r>
            <a:r>
              <a:rPr lang="en-US" altLang="zh-CN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Client-Cluster</a:t>
            </a: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8" y="1143060"/>
            <a:ext cx="9144000" cy="47165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9704" y="59435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表示层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33822" y="59393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应用层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86534" y="59393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数据层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431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495802" y="152400"/>
            <a:ext cx="4495798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负载均衡构架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2" y="1143060"/>
            <a:ext cx="7401064" cy="49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844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常用的负载均衡策略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912" y="1143060"/>
            <a:ext cx="8762770" cy="5029068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轮询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固定权重值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哈希（基于一致性随机散列函数）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最少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连接数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最小响应时间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基于各服务器实际负载的动态负载均衡算法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7288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495802" y="152400"/>
            <a:ext cx="4495798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altLang="zh-CN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Master-Slave</a:t>
            </a: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7308" y="4419574"/>
            <a:ext cx="83817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主节点（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）负责将总计算任务分解为多个子任务分发给各个从节点（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Slave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，也叫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Worker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节点）完成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节点监视各个从节点的任务执行情况，将执行失败的任务调度给其它的从节点完成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节点在分配任务是会参考各个从节点的当前负载情况。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54" y="960934"/>
            <a:ext cx="4927748" cy="32596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8714" y="1295456"/>
            <a:ext cx="2858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高性能分布式计算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000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系统中经常采用的一种</a:t>
            </a:r>
            <a:endParaRPr lang="en-US" altLang="zh-CN" sz="2000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构架模式</a:t>
            </a:r>
            <a:endParaRPr lang="en-US" altLang="zh-CN" sz="2000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40193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主讲教师信息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714" y="990665"/>
            <a:ext cx="8305582" cy="3581306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主讲人：李龙海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dirty="0" smtClean="0"/>
              <a:t>Email</a:t>
            </a:r>
            <a:r>
              <a:rPr lang="zh-CN" altLang="en-US" dirty="0" smtClean="0"/>
              <a:t>：   </a:t>
            </a:r>
            <a:r>
              <a:rPr lang="en-US" altLang="zh-CN" dirty="0" smtClean="0">
                <a:hlinkClick r:id="rId3"/>
              </a:rPr>
              <a:t>lhli@xidian.edu.cn</a:t>
            </a:r>
            <a:r>
              <a:rPr lang="en-US" altLang="zh-CN" dirty="0" smtClean="0"/>
              <a:t>, 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dirty="0" smtClean="0"/>
              <a:t>                      </a:t>
            </a:r>
            <a:r>
              <a:rPr lang="en-US" altLang="zh-CN" dirty="0" smtClean="0">
                <a:hlinkClick r:id="rId4"/>
              </a:rPr>
              <a:t>xdlilonghai@qq.com</a:t>
            </a:r>
            <a:endParaRPr lang="en-US" altLang="zh-CN" dirty="0" smtClean="0"/>
          </a:p>
          <a:p>
            <a:pPr>
              <a:buClr>
                <a:srgbClr val="FF000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88203643 </a:t>
            </a:r>
          </a:p>
          <a:p>
            <a:pPr>
              <a:buClr>
                <a:srgbClr val="FF0000"/>
              </a:buClr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课程辅导微信群：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198" y="2819416"/>
            <a:ext cx="4040264" cy="397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381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495802" y="152400"/>
            <a:ext cx="4495798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总线模式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3506" y="4876762"/>
            <a:ext cx="82293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不同节点之间通过虚拟总线相连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消息发送者不必知道接收者是谁，接收者也不知道发送者是谁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发送者和接收者之间用异步方式通信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种松耦合架构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不同节点完成不同功能，分工协作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76" y="884093"/>
            <a:ext cx="5810439" cy="37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995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495802" y="152400"/>
            <a:ext cx="4495798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对等</a:t>
            </a:r>
            <a:r>
              <a:rPr lang="en-US" altLang="zh-CN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(Peer-to-Peer)</a:t>
            </a: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8714" y="4495772"/>
            <a:ext cx="8838968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系统中每个计算节点在任务分工上是完全对等的。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完全相同的软件在不同的计算机上运行，只是初始化参数不同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：不同节点之间的交互模式遵循固定规律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不同节点之间的交互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模式没有固定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23864"/>
            <a:ext cx="3723261" cy="333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hord p2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96" y="1066862"/>
            <a:ext cx="3352712" cy="335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5617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中间件的概念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68" y="1066862"/>
            <a:ext cx="8633123" cy="515057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3124238" y="2678986"/>
            <a:ext cx="2285940" cy="10667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790909" y="17526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应用层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2862" y="29815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中间件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96769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中间件的概念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912" y="1066862"/>
            <a:ext cx="8762770" cy="5029068"/>
          </a:xfrm>
        </p:spPr>
        <p:txBody>
          <a:bodyPr/>
          <a:lstStyle/>
          <a:p>
            <a:pPr marL="0" indent="0">
              <a:buClr>
                <a:srgbClr val="FF0000"/>
              </a:buClr>
              <a:buNone/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中间件的作用</a:t>
            </a:r>
            <a:endParaRPr lang="en-US" altLang="zh-CN" sz="2800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为开发者提供高层的编程抽象，屏蔽分布式系统底层的异构性和复杂性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提高互操作性和可移植性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提供分布式系统的基础设施服务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常用的中间件</a:t>
            </a:r>
            <a:endParaRPr lang="en-US" altLang="zh-CN" sz="2800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远程过程调用中间件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分布式对象中间件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分布式组件中间件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消息队列中间件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服务中间件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4022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中间件的表现形式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912" y="1143060"/>
            <a:ext cx="8762770" cy="5029068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作为独立运行的后台进程存在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作为运行时函数库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类库存在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LIB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静态库、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DLL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动态库、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jar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包等）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作为源代码级的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类库存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作为高级语言解释器的一部分存在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作为辅助编译工具存在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作为高级语言编译器的一部分存在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491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抽象理论模型</a:t>
            </a:r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04912" y="914466"/>
            <a:ext cx="8762770" cy="5029068"/>
          </a:xfrm>
        </p:spPr>
        <p:txBody>
          <a:bodyPr/>
          <a:lstStyle/>
          <a:p>
            <a:pPr marL="0" indent="0">
              <a:spcAft>
                <a:spcPts val="1200"/>
              </a:spcAft>
              <a:buClr>
                <a:srgbClr val="FF0000"/>
              </a:buClr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设计分布式算法时使用的抽象分布式系统模型，从以下三个方面进行定义：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交互模式</a:t>
            </a:r>
            <a:endParaRPr lang="en-US" altLang="zh-CN" sz="2400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定义了在算法运行期间哪些节点之间有消息传递动作；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定义了通信模式：同步模式、异步模式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信道故障模式</a:t>
            </a:r>
            <a:endParaRPr lang="en-US" altLang="zh-CN" sz="2400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消息是否会丢失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消息是否会乱序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消息传输延迟的上限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节点故障模式</a:t>
            </a:r>
            <a:endParaRPr lang="en-US" altLang="zh-CN" sz="2400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失效停止模式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失效停止重启模式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拜占庭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(Byzantine)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FF0000"/>
              </a:buClr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2063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分布式系统定义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912" y="914466"/>
            <a:ext cx="8762770" cy="5257662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分布式系统定义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个分布式系统是由多个通过网络互联的独立自治的计算节点组成，这些计算节点为了完成共同目标基于消息传递机制进行相互协作。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要点</a:t>
            </a:r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个计算节点：节点可以是进程、线程、抽象对象、组件、服务、单个计算机或一组计算机（图灵机）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网络互联：逻辑拓扑上一般认为是全连接网络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独立自治：独立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、独立时钟、并发、独立错误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完成共同目标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相互协作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消息传递：消息传递模型，并非内存共享模型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85666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为什么要构建分布式系统？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830" y="1143060"/>
            <a:ext cx="8762770" cy="5181464"/>
          </a:xfrm>
        </p:spPr>
        <p:txBody>
          <a:bodyPr/>
          <a:lstStyle/>
          <a:p>
            <a:pPr marL="0" indent="0">
              <a:spcAft>
                <a:spcPts val="0"/>
              </a:spcAft>
              <a:buClr>
                <a:srgbClr val="FF0000"/>
              </a:buClr>
              <a:buNone/>
            </a:pPr>
            <a:r>
              <a:rPr lang="zh-CN" altLang="en-US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团结起来，实现更大的胜利</a:t>
            </a:r>
            <a:endParaRPr lang="en-US" altLang="zh-CN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大大小小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的计算设备无处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通信技术高速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发展、网络规模不断扩大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  <a:buClr>
                <a:srgbClr val="FF0000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摩尔定律走到瓶颈，免费午餐已经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0"/>
              </a:spcAft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越来越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多的计算任务需要由分布在不同区域的多个计算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节点协作完成。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7734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64" y="1143060"/>
            <a:ext cx="2590732" cy="50811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13" y="1219258"/>
            <a:ext cx="5493983" cy="411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068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分布系统带来的好处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415" y="990664"/>
            <a:ext cx="8762770" cy="5486256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计算能力</a:t>
            </a: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存储能力</a:t>
            </a: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提供网络吞吐能力（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并发访问能力）</a:t>
            </a: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提高可靠性（解决局部失效问题）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提高安全性（解决被局部攻击问题）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（解决瓶颈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问题）</a:t>
            </a: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实现资源共享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跨越时空的协同服务（发挥不同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优势）</a:t>
            </a:r>
          </a:p>
          <a:p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6072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分布式系统的挑战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830" y="1066862"/>
            <a:ext cx="8762770" cy="5257662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：各个节点的软硬件差异性很大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并发、速度差异、局部故障、局部视图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：节点在增加或减少、动态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静态变更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：节点增加时性能增长，代价变化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故障处理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：网络故障、节点故障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：保密性、完整性、认证性、隐私、可用性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透明性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：应用层或用户无法察觉位置、并发、复制、故障、移动、伸缩、性能等变化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服务质量保证</a:t>
            </a:r>
            <a:endParaRPr lang="en-US" altLang="zh-CN" sz="2800" dirty="0" smtClean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49121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分布式系统的例子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28830" y="1066862"/>
            <a:ext cx="8762770" cy="5257662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实现资源共享的分布式系统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FF0000"/>
              </a:buClr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网络文件系统：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NFS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</a:p>
          <a:p>
            <a:pPr lvl="1">
              <a:buClr>
                <a:srgbClr val="FF0000"/>
              </a:buClr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资源共享系统：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BitTorrent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Torrent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eMule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高性能计算系统：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Map-Reduce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网格计算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集群计算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信息系统：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跨企业应用系统、金融应用系统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无处不在计算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9345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5257800" y="152400"/>
            <a:ext cx="3733800" cy="381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zh-CN" altLang="en-US" sz="25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学习本课程的意义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912" y="914466"/>
            <a:ext cx="8762770" cy="5257662"/>
          </a:xfrm>
        </p:spPr>
        <p:txBody>
          <a:bodyPr/>
          <a:lstStyle/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现实生活中分布式系统已经得到了广泛应用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近年来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的热点技术背后都以分布式系统作为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后盾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计算（边缘计算、雾计算）</a:t>
            </a: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联网</a:t>
            </a: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数据（分布式采集、存储、处理）</a:t>
            </a: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人工智能（高性能分布式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块链</a:t>
            </a: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没听过的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一些热点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、微服务、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、网格计算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、无处不在计算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Ubiquitous Computing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FF0000"/>
              </a:buClr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HW/BAT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的后台是什么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发展到今天，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分布式计算应该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成为和操作系统同等重要的专业基础课程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0000"/>
              </a:buClr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分布式计算领域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还大有可为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2391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6581</TotalTime>
  <Pages>0</Pages>
  <Words>1320</Words>
  <Characters>0</Characters>
  <Application>Microsoft Office PowerPoint</Application>
  <DocSecurity>0</DocSecurity>
  <PresentationFormat>全屏显示(4:3)</PresentationFormat>
  <Lines>0</Lines>
  <Paragraphs>195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宋体</vt:lpstr>
      <vt:lpstr>微软雅黑</vt:lpstr>
      <vt:lpstr>Calibri</vt:lpstr>
      <vt:lpstr>黑体</vt:lpstr>
      <vt:lpstr>Wingdings</vt:lpstr>
      <vt:lpstr>楷体</vt:lpstr>
      <vt:lpstr>Arial</vt:lpstr>
      <vt:lpstr>默认设计模板</vt:lpstr>
      <vt:lpstr>1_默认设计模板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unicorners</dc:creator>
  <cp:lastModifiedBy>lhli@xidian.edu.cn</cp:lastModifiedBy>
  <cp:revision>490</cp:revision>
  <dcterms:created xsi:type="dcterms:W3CDTF">2014-10-20T22:31:32Z</dcterms:created>
  <dcterms:modified xsi:type="dcterms:W3CDTF">2019-03-31T17:09:31Z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2052-10.1.0.5346</vt:lpwstr>
  </property>
</Properties>
</file>