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  <p:sldMasterId id="2147483654" r:id="rId3"/>
  </p:sldMasterIdLst>
  <p:notesMasterIdLst>
    <p:notesMasterId r:id="rId18"/>
  </p:notesMasterIdLst>
  <p:handoutMasterIdLst>
    <p:handoutMasterId r:id="rId19"/>
  </p:handoutMasterIdLst>
  <p:sldIdLst>
    <p:sldId id="292" r:id="rId4"/>
    <p:sldId id="462" r:id="rId5"/>
    <p:sldId id="494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黑体" panose="02010609060101010101" pitchFamily="49" charset="-122"/>
      <p:regular r:id="rId26"/>
    </p:embeddedFont>
    <p:embeddedFont>
      <p:font typeface="楷体" panose="02010609060101010101" pitchFamily="49" charset="-122"/>
      <p:regular r:id="rId27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>
          <p15:clr>
            <a:srgbClr val="A4A3A4"/>
          </p15:clr>
        </p15:guide>
        <p15:guide id="2" orient="horz" pos="2064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432">
          <p15:clr>
            <a:srgbClr val="A4A3A4"/>
          </p15:clr>
        </p15:guide>
        <p15:guide id="5" pos="3005">
          <p15:clr>
            <a:srgbClr val="A4A3A4"/>
          </p15:clr>
        </p15:guide>
        <p15:guide id="6" pos="54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A249"/>
    <a:srgbClr val="00398E"/>
    <a:srgbClr val="007A37"/>
    <a:srgbClr val="0054D0"/>
    <a:srgbClr val="CC3300"/>
    <a:srgbClr val="E6E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505" autoAdjust="0"/>
  </p:normalViewPr>
  <p:slideViewPr>
    <p:cSldViewPr>
      <p:cViewPr varScale="1">
        <p:scale>
          <a:sx n="94" d="100"/>
          <a:sy n="94" d="100"/>
        </p:scale>
        <p:origin x="705" y="48"/>
      </p:cViewPr>
      <p:guideLst>
        <p:guide orient="horz" pos="672"/>
        <p:guide orient="horz" pos="2064"/>
        <p:guide orient="horz" pos="3984"/>
        <p:guide pos="432"/>
        <p:guide pos="3005"/>
        <p:guide pos="54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80"/>
        <p:guide pos="2160"/>
      </p:guideLst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8085F44-E9B9-4029-BDB3-472C6F71DFE0}" type="datetimeFigureOut">
              <a:rPr lang="zh-CN" altLang="en-US"/>
              <a:pPr>
                <a:defRPr/>
              </a:pPr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/>
            </a:lvl1pPr>
          </a:lstStyle>
          <a:p>
            <a:fld id="{AF6BB7B1-DDA3-4659-BAC1-A47A7E8ACA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96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DA307A-3758-43EF-A608-C86D50CC649C}" type="datetimeFigureOut">
              <a:rPr lang="zh-CN" altLang="en-US"/>
              <a:pPr>
                <a:defRPr/>
              </a:pPr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E2F8A7-79D9-42B3-A394-77C7522FB5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03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0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7913" cy="36671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8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1470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7913" cy="36671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8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21443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7913" cy="36671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8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4163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7913" cy="36671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8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1776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7913" cy="36671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8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20669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7913" cy="36671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8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64732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7913" cy="36671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8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723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7913" cy="36671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8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91792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7913" cy="36671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8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30107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7913" cy="36671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8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2990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D9FEA-11B2-4BA3-9CB2-D57922F737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D91C3-F8F1-4E2F-A8A2-9B32558A14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1200-F289-426B-8F61-FD467C5604EC}" type="datetimeFigureOut">
              <a:rPr lang="zh-CN" altLang="en-US"/>
              <a:pPr>
                <a:defRPr/>
              </a:pPr>
              <a:t>2019/5/26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C173F-F59E-4D2B-8963-217F06F01A1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96119-B60B-4E6E-A5A9-48BABFAC4E05}" type="datetimeFigureOut">
              <a:rPr lang="zh-CN" altLang="en-US"/>
              <a:pPr>
                <a:defRPr/>
              </a:pPr>
              <a:t>2019/5/26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C4D37-524D-4457-A08A-6E55641D38B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F47FF-FD76-4DC5-B682-876AA8484166}" type="datetimeFigureOut">
              <a:rPr lang="zh-CN" altLang="en-US"/>
              <a:pPr>
                <a:defRPr/>
              </a:pPr>
              <a:t>2019/5/26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FD4C1-541F-4431-A127-E9833BB2DEF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D05E0-7F20-4D9B-AD69-D88412A69429}" type="datetimeFigureOut">
              <a:rPr lang="zh-CN" altLang="en-US"/>
              <a:pPr>
                <a:defRPr/>
              </a:pPr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D3E9D-006D-4979-A0F3-5FEBA4582FF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46435-4E0D-474B-8D65-BCED8751A674}" type="datetimeFigureOut">
              <a:rPr lang="zh-CN" altLang="en-US"/>
              <a:pPr>
                <a:defRPr/>
              </a:pPr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BA268-ED3F-48E5-80F1-59DE4439D02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4349"/>
            <a:ext cx="7886700" cy="990601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AF2125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SzPct val="80000"/>
              <a:buFont typeface="Wingdings" panose="05000000000000000000" pitchFamily="2" charset="2"/>
              <a:buChar char="n"/>
              <a:defRPr/>
            </a:lvl1pPr>
            <a:lvl2pPr marL="685800" indent="-228600">
              <a:buSzPct val="80000"/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1B7D-F2ED-46AA-826A-3E9CAFE59057}" type="datetimeFigureOut">
              <a:rPr lang="zh-CN" altLang="en-US"/>
              <a:pPr>
                <a:defRPr/>
              </a:pPr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9F960-9120-4F2B-8B80-6CF098A8E25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400"/>
            </a:lvl1pPr>
          </a:lstStyle>
          <a:p>
            <a:fld id="{873AE417-E64B-4056-9656-CFA667116202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2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458788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638175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98425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3175" y="277813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819150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4" name="Picture 2" descr="https://cs.xidian.edu.cn/templets/jsj/imgs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2" y="0"/>
            <a:ext cx="5227608" cy="99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400"/>
            </a:lvl1pPr>
          </a:lstStyle>
          <a:p>
            <a:fld id="{A1D4BA6E-D445-4604-B993-87E4A02471C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2053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458788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638175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98425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3175" y="277813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819150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图片 2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87313"/>
            <a:ext cx="52324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D57ABA3-5EA3-466B-BC50-C68E4E87AD84}" type="datetimeFigureOut">
              <a:rPr lang="zh-CN" altLang="en-US"/>
              <a:pPr>
                <a:defRPr/>
              </a:pPr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123258AE-8F16-4D26-A7E1-CC12D3C96931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3079" name="Rectangle 13"/>
          <p:cNvSpPr>
            <a:spLocks noChangeArrowheads="1"/>
          </p:cNvSpPr>
          <p:nvPr userDrawn="1"/>
        </p:nvSpPr>
        <p:spPr bwMode="auto">
          <a:xfrm>
            <a:off x="4086225" y="180975"/>
            <a:ext cx="5029200" cy="539750"/>
          </a:xfrm>
          <a:prstGeom prst="rect">
            <a:avLst/>
          </a:prstGeom>
          <a:solidFill>
            <a:srgbClr val="C0C0C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pic>
        <p:nvPicPr>
          <p:cNvPr id="3080" name="Picture 32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0" y="28575"/>
            <a:ext cx="4683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41"/>
          <p:cNvPicPr>
            <a:picLocks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86225" y="28575"/>
            <a:ext cx="5029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42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0" y="173038"/>
            <a:ext cx="4683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43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0" y="317500"/>
            <a:ext cx="468313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44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0" y="460375"/>
            <a:ext cx="4683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45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0" y="604838"/>
            <a:ext cx="4683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>
          <a:xfrm>
            <a:off x="6677025" y="180975"/>
            <a:ext cx="1828800" cy="381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0658" name="Picture 2" descr="https://cs.xidian.edu.cn/templets/jsj/imgs/logo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28575"/>
            <a:ext cx="3612439" cy="68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 txBox="1">
            <a:spLocks noChangeArrowheads="1"/>
          </p:cNvSpPr>
          <p:nvPr/>
        </p:nvSpPr>
        <p:spPr bwMode="auto">
          <a:xfrm>
            <a:off x="609704" y="1371654"/>
            <a:ext cx="7543800" cy="228594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eaLnBrk="1" hangingPunct="1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分布式计算</a:t>
            </a:r>
            <a:endParaRPr lang="en-US" altLang="zh-CN" sz="4800" b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Distributed Computing</a:t>
            </a:r>
          </a:p>
          <a:p>
            <a:pPr algn="ctr" eaLnBrk="1" hangingPunct="1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endParaRPr lang="en-US" altLang="zh-CN" dirty="0">
              <a:solidFill>
                <a:srgbClr val="003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47" name="组合 3"/>
          <p:cNvGrpSpPr>
            <a:grpSpLocks/>
          </p:cNvGrpSpPr>
          <p:nvPr/>
        </p:nvGrpSpPr>
        <p:grpSpPr bwMode="auto">
          <a:xfrm>
            <a:off x="-66675" y="6699250"/>
            <a:ext cx="9393238" cy="187325"/>
            <a:chOff x="-67025" y="6699456"/>
            <a:chExt cx="9394234" cy="18782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-44798" y="6699456"/>
              <a:ext cx="93720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-57499" y="6747209"/>
              <a:ext cx="93720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-49561" y="6793371"/>
              <a:ext cx="9373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-49561" y="6844308"/>
              <a:ext cx="9373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-67025" y="6887285"/>
              <a:ext cx="93720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33506" y="5116858"/>
            <a:ext cx="797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 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模型和分布式计算框架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Straight Connector 7"/>
          <p:cNvCxnSpPr/>
          <p:nvPr/>
        </p:nvCxnSpPr>
        <p:spPr>
          <a:xfrm>
            <a:off x="152516" y="457197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070989" y="367926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主讲人：李龙海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838268"/>
            <a:ext cx="8610374" cy="5257662"/>
          </a:xfrm>
        </p:spPr>
        <p:txBody>
          <a:bodyPr/>
          <a:lstStyle/>
          <a:p>
            <a:pPr marL="0" indent="0" eaLnBrk="1" hangingPunct="1">
              <a:buClr>
                <a:srgbClr val="FF0000"/>
              </a:buClr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上一个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 Job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的执行过程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将输入文件分片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：分片方式可定制，默认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分块大小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分片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针对每个分片创建一个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Task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：该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 Task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从文件分片中以记录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的形式逐条读取，并将读入记录规整为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(k, v)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形式。每读入一条记录，就调用一次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文件分片中二进制数据组织成记录方式可定制，默认一行为一条记录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局部聚合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Map Task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执行完毕后生成一个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(key, value)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列表。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个计算节点内按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值先进行局部聚合。局部聚合处理逻辑由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Combiner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对象定义。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 Task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中间计算结果的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重新分片和节点间混洗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：二次分片逻辑可定制，默认方式是将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值取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模除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Reduce Task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节点数。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：针对每个二次分片创建一个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Reduce Task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从分片每取出一条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(key, &lt;v1, v2, v3…&gt;)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形式的记录，就调用一次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Reducer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方法，该方法生成最终结果。</a:t>
            </a:r>
          </a:p>
        </p:txBody>
      </p:sp>
      <p:sp>
        <p:nvSpPr>
          <p:cNvPr id="10250" name="灯片编号占位符 2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F62EB9-3202-4D51-A266-7A642CB5566D}" type="slidenum">
              <a:rPr lang="zh-CN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zh-CN" altLang="en-US" sz="1200" smtClean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56508" y="152486"/>
            <a:ext cx="488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 MapReduce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分布式平台</a:t>
            </a:r>
          </a:p>
        </p:txBody>
      </p:sp>
    </p:spTree>
    <p:extLst>
      <p:ext uri="{BB962C8B-B14F-4D97-AF65-F5344CB8AC3E}">
        <p14:creationId xmlns:p14="http://schemas.microsoft.com/office/powerpoint/2010/main" val="2547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灯片编号占位符 2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F62EB9-3202-4D51-A266-7A642CB5566D}" type="slidenum">
              <a:rPr lang="zh-CN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zh-CN" altLang="en-US" sz="1200" smtClean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57782" y="152486"/>
            <a:ext cx="3547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关于局部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Combiner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90664"/>
            <a:ext cx="7619800" cy="38860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5105356"/>
            <a:ext cx="5213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map</a:t>
            </a:r>
            <a:r>
              <a:rPr lang="en-US" altLang="zh-CN" sz="2400" dirty="0"/>
              <a:t>: (K1, V1) → list(K2, V2)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combine</a:t>
            </a:r>
            <a:r>
              <a:rPr lang="en-US" altLang="zh-CN" sz="2400" dirty="0"/>
              <a:t>: (K2, list(V2)) → list(K3, V3)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reduce</a:t>
            </a:r>
            <a:r>
              <a:rPr lang="en-US" altLang="zh-CN" sz="2400" dirty="0"/>
              <a:t>: (K3, list(V3)) → list(K4, V4)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57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86376" y="152486"/>
            <a:ext cx="324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程序构成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8" y="1143060"/>
            <a:ext cx="8506823" cy="44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上机作业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5312" y="838268"/>
            <a:ext cx="8762770" cy="3276514"/>
          </a:xfrm>
        </p:spPr>
        <p:txBody>
          <a:bodyPr/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基于简易版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并行计算框架实现对整数数组的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（求最大的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个值）运算。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输入文件为学生成绩信息，包含了必修课与选修课成绩，格式如下：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为换行符）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………., ………,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平台上的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程序，实现如下功能：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计算每个学生必修课的平均成绩。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按科目统计每个班的平均成绩。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3866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上机作业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5312" y="838268"/>
            <a:ext cx="8762770" cy="4343286"/>
          </a:xfrm>
        </p:spPr>
        <p:txBody>
          <a:bodyPr/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输入文件的每一行为具有父子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父母关系的一对人名，例如：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Tim,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Andy 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Harry, Alice 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Mark,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Louis 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Andy,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Joseph 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……..., ………… 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假定不会出现重名现象。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平台上的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程序，找出所有具有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grandchild-grandparent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关系的人名组。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0520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830" y="1143060"/>
            <a:ext cx="8762770" cy="5181464"/>
          </a:xfrm>
        </p:spPr>
        <p:txBody>
          <a:bodyPr/>
          <a:lstStyle/>
          <a:p>
            <a:pPr marL="0" indent="0">
              <a:spcAft>
                <a:spcPts val="1200"/>
              </a:spcAft>
              <a:buClr>
                <a:srgbClr val="FF0000"/>
              </a:buClr>
              <a:buNone/>
            </a:pPr>
            <a:r>
              <a:rPr lang="zh-CN" altLang="en-US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并行计算模型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分布式并行计算框架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MapReduce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分布式计算平台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平台上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实现大数据分析：单词计数示例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73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914466"/>
            <a:ext cx="8610374" cy="5257662"/>
          </a:xfrm>
        </p:spPr>
        <p:txBody>
          <a:bodyPr/>
          <a:lstStyle/>
          <a:p>
            <a:pPr eaLnBrk="1" hangingPunct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将面向大数据的计算任务划分多个子任务，将输入文件划分成数量相等的多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个分片。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每个子任务处理一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个分片。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不同的子任务在不同的计算节点上运行。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最后将各个子任务的中间结果合并，计算出最终结果。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灯片编号占位符 2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F62EB9-3202-4D51-A266-7A642CB5566D}" type="slidenum">
              <a:rPr lang="zh-CN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zh-CN" altLang="en-US" sz="1200" smtClean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6792" y="15248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分布式并行计算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的宏观思想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882" y="2667020"/>
            <a:ext cx="6097819" cy="3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990664"/>
            <a:ext cx="8610374" cy="5257662"/>
          </a:xfrm>
        </p:spPr>
        <p:txBody>
          <a:bodyPr/>
          <a:lstStyle/>
          <a:p>
            <a:pPr eaLnBrk="1" hangingPunct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将大数据并行计算任务划分为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聚集混洗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（含二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分片），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灯片编号占位符 2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F62EB9-3202-4D51-A266-7A642CB5566D}" type="slidenum">
              <a:rPr lang="zh-CN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zh-CN" altLang="en-US" sz="1200" smtClean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6792" y="152486"/>
            <a:ext cx="385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并行计算模型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90" y="2062364"/>
            <a:ext cx="72866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1098688"/>
            <a:ext cx="8610374" cy="5257662"/>
          </a:xfrm>
        </p:spPr>
        <p:txBody>
          <a:bodyPr/>
          <a:lstStyle/>
          <a:p>
            <a:pPr eaLnBrk="1" hangingPunct="1">
              <a:buClr>
                <a:srgbClr val="FF0000"/>
              </a:buClr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：第一阶段并行，将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文件划分成多个分区，每个分区都交给一个独立的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子任务进行处理。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强制要求每个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子任务将输出规整为一系列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&lt;key, value&gt;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对的形式。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聚集混洗阶段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：并不同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子任务输出的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&lt;key, value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数组按照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进行聚集，聚集成数组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= {&lt;k1, [v1, v2, …]&gt;,   &lt;k2,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v3, v4,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…]&gt;, &lt;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k3,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v5, v6, …]&gt;, …}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的形式。（按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排序）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：第二阶段并行，将聚集之后的数组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划分成多个分区，每个分区都交给一个独立的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子任务进行处理。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Reduce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任务也将输出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规整为一系列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&lt;key, value&gt;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对的形式。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阶段输出不是最终结果，还可以启动新一轮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</a:pP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子任务输出的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值部分控制不同子任务输出结果的相互交换和聚集。</a:t>
            </a:r>
          </a:p>
        </p:txBody>
      </p:sp>
      <p:sp>
        <p:nvSpPr>
          <p:cNvPr id="10250" name="灯片编号占位符 2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F62EB9-3202-4D51-A266-7A642CB5566D}" type="slidenum">
              <a:rPr lang="zh-CN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zh-CN" altLang="en-US" sz="1200" smtClean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6792" y="152486"/>
            <a:ext cx="385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并行计算模型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1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990664"/>
            <a:ext cx="8610374" cy="5257662"/>
          </a:xfrm>
        </p:spPr>
        <p:txBody>
          <a:bodyPr/>
          <a:lstStyle/>
          <a:p>
            <a:pPr eaLnBrk="1" hangingPunct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单词计数统计的例子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灯片编号占位符 2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F62EB9-3202-4D51-A266-7A642CB5566D}" type="slidenum">
              <a:rPr lang="zh-CN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zh-CN" altLang="en-US" sz="1200" smtClean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6792" y="152486"/>
            <a:ext cx="385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并行计算模型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Image result for mapredu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59" y="1981238"/>
            <a:ext cx="8452684" cy="373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1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990664"/>
            <a:ext cx="8648333" cy="5257662"/>
          </a:xfrm>
        </p:spPr>
        <p:txBody>
          <a:bodyPr/>
          <a:lstStyle/>
          <a:p>
            <a:pPr marL="0" indent="0" eaLnBrk="1" hangingPunct="1">
              <a:buClr>
                <a:srgbClr val="FF0000"/>
              </a:buClr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下列问题如何用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模型实现？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400"/>
              </a:spcBef>
              <a:buClr>
                <a:srgbClr val="FF0000"/>
              </a:buClr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在网页数据库中统计不同网页被引用的频率。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根据网页数据库生成关于每个网页的逆向链接统计。（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&lt;target, list(source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生成关于网页数据库的全文检索索引（倒排索引）。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海量数据的全文查找或关键字匹配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数据过滤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数据去重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数值数组计算总和、平均值、最大最小值、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计算数字图像直方图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海量数据的随机采样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child-parent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grandchild-grandparent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灯片编号占位符 2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F62EB9-3202-4D51-A266-7A642CB5566D}" type="slidenum">
              <a:rPr lang="zh-CN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zh-CN" altLang="en-US" sz="1200" smtClean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0910" y="15248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8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16" y="914466"/>
            <a:ext cx="8610374" cy="5257662"/>
          </a:xfrm>
        </p:spPr>
        <p:txBody>
          <a:bodyPr/>
          <a:lstStyle/>
          <a:p>
            <a:pPr eaLnBrk="1" hangingPunct="1">
              <a:buClr>
                <a:srgbClr val="FF0000"/>
              </a:buClr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分布式计算平台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或叫框架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和运行在平台之上的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应用层模块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相互协作完成一个完整的分布式计算任务。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分布式计算平台的作用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将输入数据进行分片；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将不同的计算子任务分发给不同的计算节点执行；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子任务分发时将考虑如下因素：各个计算节点的当前负载；尽量让计算子任务和对应的数据分片处于同一台物理主机。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帮助实现中间计算结果在不同计算节点之间的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混洗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容错性：监视各个子任务的执行状态，将执行失败的子任务重新调度给其它节点执行。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可扩展性：对集群中计算节点的增长或减少可以自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适应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应用层模块的作用：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于实现框架要求下和具体应用层逻辑相关的子任务计算逻辑。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灯片编号占位符 2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F62EB9-3202-4D51-A266-7A642CB5566D}" type="slidenum">
              <a:rPr lang="zh-CN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zh-CN" altLang="en-US" sz="1200" smtClean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10178" y="152486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分布式并行计算框架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26705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灯片编号占位符 2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F62EB9-3202-4D51-A266-7A642CB5566D}" type="slidenum">
              <a:rPr lang="zh-CN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zh-CN" altLang="en-US" sz="1200" smtClean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56508" y="152486"/>
            <a:ext cx="488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 MapReduce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分布式平台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559492718&amp;di=3e5ebc3a33005010b64b247ee8f7a5c0&amp;imgtype=jpg&amp;er=1&amp;src=http%3A%2F%2Fseo-1255598498.file.myqcloud.com%2Ffull%2F6dbf534ba40be2c452d24a885d714d799bed360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02" y="838268"/>
            <a:ext cx="7467404" cy="57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8452</TotalTime>
  <Pages>0</Pages>
  <Words>1112</Words>
  <Characters>0</Characters>
  <Application>Microsoft Office PowerPoint</Application>
  <DocSecurity>0</DocSecurity>
  <PresentationFormat>全屏显示(4:3)</PresentationFormat>
  <Lines>0</Lines>
  <Paragraphs>97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微软雅黑</vt:lpstr>
      <vt:lpstr>Calibri</vt:lpstr>
      <vt:lpstr>黑体</vt:lpstr>
      <vt:lpstr>楷体</vt:lpstr>
      <vt:lpstr>Wingdings</vt:lpstr>
      <vt:lpstr>Arial</vt:lpstr>
      <vt:lpstr>宋体</vt:lpstr>
      <vt:lpstr>默认设计模板</vt:lpstr>
      <vt:lpstr>1_默认设计模板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unicorners</dc:creator>
  <cp:lastModifiedBy>lhli@xidian.edu.cn</cp:lastModifiedBy>
  <cp:revision>670</cp:revision>
  <dcterms:created xsi:type="dcterms:W3CDTF">2014-10-20T22:31:32Z</dcterms:created>
  <dcterms:modified xsi:type="dcterms:W3CDTF">2019-05-26T18:18:12Z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2052-10.1.0.5346</vt:lpwstr>
  </property>
</Properties>
</file>