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  <p:sldMasterId id="2147483675" r:id="rId3"/>
    <p:sldMasterId id="2147483687" r:id="rId4"/>
    <p:sldMasterId id="2147483700" r:id="rId5"/>
  </p:sldMasterIdLst>
  <p:notesMasterIdLst>
    <p:notesMasterId r:id="rId4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90" r:id="rId13"/>
    <p:sldId id="263" r:id="rId14"/>
    <p:sldId id="264" r:id="rId15"/>
    <p:sldId id="265" r:id="rId16"/>
    <p:sldId id="291" r:id="rId17"/>
    <p:sldId id="266" r:id="rId18"/>
    <p:sldId id="300" r:id="rId19"/>
    <p:sldId id="267" r:id="rId20"/>
    <p:sldId id="293" r:id="rId21"/>
    <p:sldId id="268" r:id="rId22"/>
    <p:sldId id="269" r:id="rId23"/>
    <p:sldId id="270" r:id="rId24"/>
    <p:sldId id="271" r:id="rId25"/>
    <p:sldId id="294" r:id="rId26"/>
    <p:sldId id="272" r:id="rId27"/>
    <p:sldId id="273" r:id="rId28"/>
    <p:sldId id="274" r:id="rId29"/>
    <p:sldId id="283" r:id="rId30"/>
    <p:sldId id="275" r:id="rId31"/>
    <p:sldId id="284" r:id="rId32"/>
    <p:sldId id="276" r:id="rId33"/>
    <p:sldId id="277" r:id="rId34"/>
    <p:sldId id="299" r:id="rId35"/>
    <p:sldId id="285" r:id="rId36"/>
    <p:sldId id="278" r:id="rId37"/>
    <p:sldId id="279" r:id="rId38"/>
    <p:sldId id="295" r:id="rId39"/>
    <p:sldId id="280" r:id="rId40"/>
    <p:sldId id="286" r:id="rId41"/>
    <p:sldId id="287" r:id="rId42"/>
    <p:sldId id="282" r:id="rId43"/>
    <p:sldId id="296" r:id="rId44"/>
    <p:sldId id="297" r:id="rId45"/>
    <p:sldId id="298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78" autoAdjust="0"/>
    <p:restoredTop sz="90929"/>
  </p:normalViewPr>
  <p:slideViewPr>
    <p:cSldViewPr>
      <p:cViewPr varScale="1">
        <p:scale>
          <a:sx n="86" d="100"/>
          <a:sy n="86" d="100"/>
        </p:scale>
        <p:origin x="14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1.wmf"/><Relationship Id="rId1" Type="http://schemas.openxmlformats.org/officeDocument/2006/relationships/image" Target="../media/image12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9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EB7978-913D-4AA1-9FD4-C0AAF40445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303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1"/>
          <p:cNvSpPr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449263">
              <a:spcBef>
                <a:spcPct val="0"/>
              </a:spcBef>
            </a:pPr>
            <a:fld id="{52F236D7-8870-46A2-AF64-0F791FC043DC}" type="slidenum">
              <a:rPr altLang="zh-CN" smtClean="0">
                <a:solidFill>
                  <a:srgbClr val="FFFFFF"/>
                </a:solidFill>
                <a:latin typeface="Arial" panose="020B0604020202020204" pitchFamily="34" charset="0"/>
              </a:rPr>
              <a:pPr defTabSz="449263">
                <a:spcBef>
                  <a:spcPct val="0"/>
                </a:spcBef>
              </a:pPr>
              <a:t>39</a:t>
            </a:fld>
            <a:endParaRPr lang="zh-CN" altLang="zh-CN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幻灯片图像占位符 33792"/>
          <p:cNvSpPr>
            <a:spLocks noGrp="1" noChangeArrowheads="1" noTextEdit="1"/>
          </p:cNvSpPr>
          <p:nvPr>
            <p:ph type="sldImg" idx="4294967295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文本占位符 3379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400550"/>
            <a:ext cx="5486400" cy="3600450"/>
          </a:xfrm>
        </p:spPr>
        <p:txBody>
          <a:bodyPr wrap="none" anchor="ctr"/>
          <a:lstStyle/>
          <a:p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49263"/>
            <a:fld id="{F533289A-D2C6-417C-9708-7F102717A303}" type="slidenum">
              <a:rPr altLang="zh-CN" smtClean="0">
                <a:solidFill>
                  <a:srgbClr val="000000"/>
                </a:solidFill>
              </a:rPr>
              <a:pPr defTabSz="449263"/>
              <a:t>40</a:t>
            </a:fld>
            <a:endParaRPr lang="zh-CN" altLang="zh-CN" smtClean="0">
              <a:solidFill>
                <a:srgbClr val="000000"/>
              </a:solidFill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05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12A15-9D1C-48DF-A315-443379CDE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C4AE6-18D6-4016-9AB5-D4751D7E62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CD6CC-9994-4FAA-B093-FA55FA492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8116C-61A6-44C4-AF60-811C71191BC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71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F1D58-C445-4288-A1EB-F4767AA03AF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0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EEFB6-1832-4C13-8C0F-06797E901D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39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0171" cy="452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867" y="1600200"/>
            <a:ext cx="4030171" cy="45212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05098-353F-4874-9132-EE9D57EF796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8A96B-BD7E-4E51-971D-C9482D1824FA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1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22F12-2EA0-4C8D-84B0-EABF54B4719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20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C05A-5018-4031-8B38-592CFDA1804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1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E71E-C9F5-493F-85CE-D07F8DCF1DC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2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DB507-53AA-42B0-8158-ADF040EB9E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2B9D-9D24-4E5E-AEAD-B8922C1DAE5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06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055B4-209D-43C2-9BF7-D68003DFC1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1079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9" y="274638"/>
            <a:ext cx="2056210" cy="58467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49428" cy="58467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1028"/>
          <p:cNvSpPr>
            <a:spLocks noGrp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F253C-0283-4FAE-BD8B-9ACAFA2703E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84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1E55C444-59BA-41E5-A5F2-9BBC44FFB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145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E32BEE01-68A5-4AAC-B101-BD6B511C1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685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AD8E4792-CD46-4263-9E39-BA59337929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770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ACF5559E-3959-4272-B3A5-7400517F16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47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0B9AB964-48DE-406F-8A83-C2E696A1E1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986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8F444B6A-6681-4763-9D89-7F9B0EA05C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67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25015D10-770C-4001-B78B-496379CE5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BF2ED-77AC-4D2B-9422-2F57FBA57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210573B6-621A-4F40-8F29-D6F14F492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796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2099EB11-74AF-4945-9DD8-62DBD65222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217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160EEE53-0DA4-41C5-938A-4A330A7B3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0494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eaLnBrk="0" hangingPunct="0">
              <a:defRPr smtClean="0"/>
            </a:lvl1pPr>
          </a:lstStyle>
          <a:p>
            <a:pPr>
              <a:defRPr/>
            </a:pPr>
            <a:fld id="{DFF7DE58-C0BF-48BB-A0B9-52C62A39B9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6754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gradFill rotWithShape="0">
          <a:gsLst>
            <a:gs pos="0">
              <a:srgbClr val="000000"/>
            </a:gs>
            <a:gs pos="50000">
              <a:srgbClr val="003399"/>
            </a:gs>
            <a:gs pos="100000">
              <a:srgbClr val="00000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838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04800" y="0"/>
            <a:ext cx="3276600" cy="2133600"/>
            <a:chOff x="336" y="0"/>
            <a:chExt cx="2064" cy="134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008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344" y="1008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728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064" y="672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72" y="336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36" y="0"/>
              <a:ext cx="336" cy="336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371600" y="1066800"/>
            <a:ext cx="533400" cy="5334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1905000" y="1600200"/>
            <a:ext cx="533400" cy="533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2514600" y="533400"/>
            <a:ext cx="533400" cy="5334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3068638" y="1066800"/>
            <a:ext cx="588962" cy="6096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38200" y="533400"/>
            <a:ext cx="533400" cy="533400"/>
          </a:xfrm>
          <a:prstGeom prst="rect">
            <a:avLst/>
          </a:prstGeom>
          <a:solidFill>
            <a:schemeClr val="tx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304800" y="0"/>
            <a:ext cx="533400" cy="5334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3048000" y="3352800"/>
            <a:ext cx="3276600" cy="211138"/>
            <a:chOff x="1824" y="2640"/>
            <a:chExt cx="2064" cy="133"/>
          </a:xfrm>
        </p:grpSpPr>
        <p:sp>
          <p:nvSpPr>
            <p:cNvPr id="19" name="Line 2"/>
            <p:cNvSpPr>
              <a:spLocks noChangeShapeType="1"/>
            </p:cNvSpPr>
            <p:nvPr/>
          </p:nvSpPr>
          <p:spPr bwMode="auto">
            <a:xfrm>
              <a:off x="1824" y="2711"/>
              <a:ext cx="206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49263"/>
              <a:endParaRPr kumimoji="0" lang="zh-CN" altLang="en-US" sz="1800" smtClean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592" y="2640"/>
              <a:ext cx="133" cy="133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84" y="2640"/>
              <a:ext cx="133" cy="13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2976" y="2640"/>
              <a:ext cx="133" cy="1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WordArt 26"/>
          <p:cNvSpPr>
            <a:spLocks noChangeArrowheads="1" noChangeShapeType="1" noTextEdit="1"/>
          </p:cNvSpPr>
          <p:nvPr userDrawn="1"/>
        </p:nvSpPr>
        <p:spPr bwMode="auto">
          <a:xfrm>
            <a:off x="3962400" y="914400"/>
            <a:ext cx="5105400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9069"/>
              </a:avLst>
            </a:prstTxWarp>
            <a:scene3d>
              <a:camera prst="legacyPerspectiveFront"/>
              <a:lightRig rig="legacyNormal3" dir="r"/>
            </a:scene3d>
            <a:sp3d extrusionH="430200" prstMaterial="legacyMetal">
              <a:extrusionClr>
                <a:srgbClr val="EAEAEA"/>
              </a:extrusionClr>
              <a:contourClr>
                <a:srgbClr val="99FF33"/>
              </a:contourClr>
            </a:sp3d>
          </a:bodyPr>
          <a:lstStyle/>
          <a:p>
            <a:pPr algn="ctr" defTabSz="449263"/>
            <a:r>
              <a:rPr kumimoji="0" lang="en-US" altLang="zh-CN" sz="3600" b="1" kern="1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99FF33"/>
                    </a:gs>
                    <a:gs pos="50000">
                      <a:srgbClr val="FFFF00"/>
                    </a:gs>
                    <a:gs pos="100000">
                      <a:srgbClr val="99FF33"/>
                    </a:gs>
                  </a:gsLst>
                  <a:lin ang="2700000" scaled="1"/>
                </a:gradFill>
                <a:latin typeface="宋体" panose="02010600030101010101" pitchFamily="2" charset="-122"/>
              </a:rPr>
              <a:t>Artificial Intelligence</a:t>
            </a:r>
            <a:endParaRPr kumimoji="0" lang="zh-CN" altLang="en-US" sz="3600" b="1" kern="10" smtClean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99FF33"/>
                  </a:gs>
                  <a:gs pos="50000">
                    <a:srgbClr val="FFFF00"/>
                  </a:gs>
                  <a:gs pos="100000">
                    <a:srgbClr val="99FF33"/>
                  </a:gs>
                </a:gsLst>
                <a:lin ang="27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685800"/>
          </a:xfrm>
        </p:spPr>
        <p:txBody>
          <a:bodyPr anchor="t"/>
          <a:lstStyle>
            <a:lvl1pPr algn="ctr">
              <a:lnSpc>
                <a:spcPct val="90000"/>
              </a:lnSpc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934200" cy="2514600"/>
          </a:xfrm>
        </p:spPr>
        <p:txBody>
          <a:bodyPr anchor="ctr"/>
          <a:lstStyle>
            <a:lvl1pPr marL="0" indent="0" algn="ctr">
              <a:lnSpc>
                <a:spcPct val="80000"/>
              </a:lnSpc>
              <a:buFont typeface="Wingdings" panose="05000000000000000000" pitchFamily="2" charset="2"/>
              <a:buNone/>
              <a:defRPr sz="4000">
                <a:solidFill>
                  <a:srgbClr val="FFCC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4" name="Rectangle 2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553200" y="6507163"/>
            <a:ext cx="1828800" cy="274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 smtClean="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" name="Rectangle 2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295400" y="6507163"/>
            <a:ext cx="2895600" cy="274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200" b="0" smtClean="0">
                <a:solidFill>
                  <a:srgbClr val="B2B2B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中南大学  智能系统与智能软件研究所</a:t>
            </a:r>
          </a:p>
        </p:txBody>
      </p:sp>
    </p:spTree>
    <p:extLst>
      <p:ext uri="{BB962C8B-B14F-4D97-AF65-F5344CB8AC3E}">
        <p14:creationId xmlns:p14="http://schemas.microsoft.com/office/powerpoint/2010/main" val="40396879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1F7E4260-DD08-4A5B-AE30-40ADB4360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539219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87198D75-4865-49A7-B059-7A9B6D2B5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781849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695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905000"/>
            <a:ext cx="3695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FCD345D9-663A-44E5-B474-4618185BB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700536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BEF1560E-7A3A-4C34-851F-45DA97FF5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6521371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63B75F61-2C4C-4A21-9874-27AF591FF0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54431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1289D-D150-4B05-9FA2-7618D73E12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D0505CF0-9262-4AC9-882A-9C59A9CE4B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895067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E5CAB5AD-37B4-4D1E-97F5-05F167B7D7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949114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AD51FDB0-34B3-4213-872A-89618E5DC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462722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AB246575-5E0E-4512-B2E5-B5D699929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222621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990600"/>
            <a:ext cx="1885950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90600"/>
            <a:ext cx="5505450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D60643F1-E0DF-46A7-857A-537F4F18A6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790377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086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36957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762500" y="1905000"/>
            <a:ext cx="36957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defTabSz="449263" eaLnBrk="0" hangingPunct="0">
              <a:defRPr kumimoji="0" b="0" smtClean="0"/>
            </a:lvl1pPr>
          </a:lstStyle>
          <a:p>
            <a:pPr>
              <a:defRPr/>
            </a:pPr>
            <a:fld id="{72EA9CD9-077A-4A46-8A70-97A8664F45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187205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AE93-93F3-4DA8-9F89-EE98A7F72F3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72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16CB6-748D-47D7-985D-2EDF88F88EE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480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13D9-0DC1-47D5-8A27-A3CCE499F96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55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D77C3-5539-4AF2-B121-AF10DE96187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EC776-F0A0-4F82-8604-B478935F2C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BACE3-FD6B-4F27-B563-F8EB2ED51C2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03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24BD4-2FAA-4531-9843-08453E97CF58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351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28BB1-D687-47F7-846C-86E207BBD1D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553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BA05E-ECCD-4502-892D-FBEAC41F04B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196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FC46-7DFB-4A18-A4D0-D08369D7205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629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92613-C503-4961-99AC-C857953DAFF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045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BEDA8-BF34-4BFF-979B-235E59016D4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1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43AD5-1CF5-4CBD-8CFB-82C5A74815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8B94-D593-4FF0-BC93-EF07D404AA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08D6-49BF-49CD-8F44-9B08972181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9A816-918E-41EB-BC0C-DC182B8B6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2179627-5748-45A3-8C1C-749B01D63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2295" name="Picture 7" descr="E:\course\BOOKS\COMBOOK\教案\图标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67725" y="0"/>
            <a:ext cx="676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4838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单击鼠标编辑标题文字格式</a:t>
            </a:r>
          </a:p>
        </p:txBody>
      </p:sp>
      <p:sp>
        <p:nvSpPr>
          <p:cNvPr id="1027" name="文本占位符 102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4838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单击鼠标编辑大纲文字格式</a:t>
            </a:r>
          </a:p>
          <a:p>
            <a:pPr lvl="1"/>
            <a:r>
              <a:rPr lang="zh-CN" altLang="en-US" smtClean="0"/>
              <a:t>第二个大纲级</a:t>
            </a:r>
          </a:p>
          <a:p>
            <a:pPr lvl="2"/>
            <a:r>
              <a:rPr lang="zh-CN" altLang="en-US" smtClean="0"/>
              <a:t>第三大纲级别</a:t>
            </a:r>
          </a:p>
          <a:p>
            <a:pPr lvl="3"/>
            <a:r>
              <a:rPr lang="zh-CN" altLang="en-US" smtClean="0"/>
              <a:t>第四大纲级别</a:t>
            </a:r>
          </a:p>
          <a:p>
            <a:pPr lvl="4"/>
            <a:r>
              <a:rPr lang="zh-CN" altLang="en-US" smtClean="0"/>
              <a:t>第五大纲级别</a:t>
            </a:r>
          </a:p>
          <a:p>
            <a:pPr lvl="4"/>
            <a:r>
              <a:rPr lang="zh-CN" altLang="en-US" smtClean="0"/>
              <a:t>第六大纲级别</a:t>
            </a:r>
          </a:p>
          <a:p>
            <a:pPr lvl="4"/>
            <a:r>
              <a:rPr lang="zh-CN" altLang="en-US" smtClean="0"/>
              <a:t>第七大纲级别</a:t>
            </a:r>
          </a:p>
        </p:txBody>
      </p:sp>
      <p:sp>
        <p:nvSpPr>
          <p:cNvPr id="1028" name="文本框 1026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buSzPct val="100000"/>
              <a:buFont typeface="Times New Roman" panose="02020603050405020304" pitchFamily="18" charset="0"/>
              <a:buNone/>
            </a:pPr>
            <a:endParaRPr kumimoji="0"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文本框 1027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49263">
              <a:buSzPct val="100000"/>
              <a:buFont typeface="Times New Roman" panose="02020603050405020304" pitchFamily="18" charset="0"/>
              <a:buNone/>
            </a:pPr>
            <a:endParaRPr kumimoji="0" lang="zh-CN" altLang="en-US" sz="180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028"/>
          <p:cNvSpPr>
            <a:spLocks noGrp="1"/>
          </p:cNvSpPr>
          <p:nvPr>
            <p:ph type="sldNum"/>
          </p:nvPr>
        </p:nvSpPr>
        <p:spPr>
          <a:xfrm>
            <a:off x="6553200" y="6245225"/>
            <a:ext cx="2128838" cy="47148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/>
          <a:lstStyle>
            <a:lvl1pPr algn="r" defTabSz="449580" eaLnBrk="1" hangingPunct="1">
              <a:buSzPct val="100000"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  <a:defRPr sz="1400" noProof="1"/>
            </a:lvl1pPr>
          </a:lstStyle>
          <a:p>
            <a:pPr>
              <a:defRPr/>
            </a:pPr>
            <a:fld id="{7C169207-C947-41C2-ABFE-A81773FF0A38}" type="slidenum">
              <a:rPr kumimoji="0" lang="en-US" altLang="zh-CN">
                <a:solidFill>
                  <a:srgbClr val="FFFFFF"/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2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lvl="1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2pPr>
      <a:lvl3pPr lvl="2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3pPr>
      <a:lvl4pPr lvl="3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4pPr>
      <a:lvl5pPr lvl="4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5pPr>
      <a:lvl6pPr marL="4572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6pPr>
      <a:lvl7pPr marL="9144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7pPr>
      <a:lvl8pPr marL="13716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8pPr>
      <a:lvl9pPr marL="1828800" algn="ctr" defTabSz="449263" rtl="0" eaLnBrk="0" fontAlgn="base" hangingPunct="0"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j-cs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263" rtl="0" eaLnBrk="0" fontAlgn="base" hangingPunct="0">
        <a:spcBef>
          <a:spcPts val="700"/>
        </a:spcBef>
        <a:spcAft>
          <a:spcPct val="0"/>
        </a:spcAft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defTabSz="449263" rtl="0" eaLnBrk="0" fontAlgn="base" hangingPunct="0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defTabSz="449263" rtl="0" eaLnBrk="0" fontAlgn="base" hangingPunct="0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lvl="5" indent="-228600" algn="l" defTabSz="44958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971800" lvl="6" indent="-228600" algn="l" defTabSz="44958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429000" lvl="7" indent="-228600" algn="l" defTabSz="44958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886200" lvl="8" indent="-228600" algn="l" defTabSz="44958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bodyStyle>
    <p:otherStyle>
      <a:lvl1pPr marL="0" lvl="0" indent="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1143000" lvl="2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600200" lvl="3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lvl="4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-228600" algn="l" defTabSz="44958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914400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kumimoji="0" lang="en-US" altLang="zh-CN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AFCB4E-E437-4E4A-854B-5610B025DAB5}" type="slidenum">
              <a:rPr kumimoji="0" lang="en-US" altLang="zh-CN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kumimoji="0"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7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003399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9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543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第二层</a:t>
            </a:r>
          </a:p>
          <a:p>
            <a:pPr lvl="2"/>
            <a:r>
              <a:rPr lang="zh-CN" altLang="en-US" smtClean="0"/>
              <a:t>第三层</a:t>
            </a:r>
          </a:p>
          <a:p>
            <a:pPr lvl="3"/>
            <a:r>
              <a:rPr lang="zh-CN" altLang="en-US" smtClean="0"/>
              <a:t>第四层</a:t>
            </a:r>
          </a:p>
          <a:p>
            <a:pPr lvl="4"/>
            <a:r>
              <a:rPr lang="zh-CN" altLang="en-US" smtClean="0"/>
              <a:t>第五层</a:t>
            </a:r>
          </a:p>
        </p:txBody>
      </p:sp>
      <p:sp>
        <p:nvSpPr>
          <p:cNvPr id="3075" name="Rectangle 40"/>
          <p:cNvSpPr>
            <a:spLocks noChangeArrowheads="1"/>
          </p:cNvSpPr>
          <p:nvPr userDrawn="1"/>
        </p:nvSpPr>
        <p:spPr bwMode="auto">
          <a:xfrm>
            <a:off x="1981200" y="533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3076" name="Rectangle 41"/>
          <p:cNvSpPr>
            <a:spLocks noChangeArrowheads="1"/>
          </p:cNvSpPr>
          <p:nvPr userDrawn="1"/>
        </p:nvSpPr>
        <p:spPr bwMode="auto">
          <a:xfrm>
            <a:off x="2362200" y="152400"/>
            <a:ext cx="381000" cy="3810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3077" name="Rectangle 42"/>
          <p:cNvSpPr>
            <a:spLocks noChangeArrowheads="1"/>
          </p:cNvSpPr>
          <p:nvPr userDrawn="1"/>
        </p:nvSpPr>
        <p:spPr bwMode="auto">
          <a:xfrm>
            <a:off x="0" y="755650"/>
            <a:ext cx="5867400" cy="76200"/>
          </a:xfrm>
          <a:prstGeom prst="rect">
            <a:avLst/>
          </a:prstGeom>
          <a:noFill/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3078" name="Rectangle 43"/>
          <p:cNvSpPr>
            <a:spLocks noChangeArrowheads="1"/>
          </p:cNvSpPr>
          <p:nvPr userDrawn="1"/>
        </p:nvSpPr>
        <p:spPr bwMode="auto">
          <a:xfrm>
            <a:off x="5715000" y="609600"/>
            <a:ext cx="304800" cy="3048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3079" name="Rectangle 44"/>
          <p:cNvSpPr>
            <a:spLocks noChangeArrowheads="1"/>
          </p:cNvSpPr>
          <p:nvPr userDrawn="1"/>
        </p:nvSpPr>
        <p:spPr bwMode="auto">
          <a:xfrm>
            <a:off x="5562600" y="457200"/>
            <a:ext cx="304800" cy="304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mtClean="0">
              <a:solidFill>
                <a:srgbClr val="FFFFFF"/>
              </a:solidFill>
            </a:endParaRPr>
          </a:p>
        </p:txBody>
      </p:sp>
      <p:sp>
        <p:nvSpPr>
          <p:cNvPr id="3080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990600"/>
            <a:ext cx="7086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477000"/>
            <a:ext cx="381000" cy="304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440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kumimoji="1" sz="1800" b="1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B23282-C840-4CC9-A301-5015167939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2" name="Rectangle 47"/>
          <p:cNvSpPr>
            <a:spLocks noChangeArrowheads="1"/>
          </p:cNvSpPr>
          <p:nvPr userDrawn="1"/>
        </p:nvSpPr>
        <p:spPr bwMode="auto">
          <a:xfrm>
            <a:off x="1981200" y="533400"/>
            <a:ext cx="381000" cy="38100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083" name="Group 48"/>
          <p:cNvGrpSpPr>
            <a:grpSpLocks/>
          </p:cNvGrpSpPr>
          <p:nvPr userDrawn="1"/>
        </p:nvGrpSpPr>
        <p:grpSpPr bwMode="auto">
          <a:xfrm>
            <a:off x="304800" y="762000"/>
            <a:ext cx="762000" cy="762000"/>
            <a:chOff x="480" y="432"/>
            <a:chExt cx="480" cy="480"/>
          </a:xfrm>
        </p:grpSpPr>
        <p:sp>
          <p:nvSpPr>
            <p:cNvPr id="3094" name="Rectangle 49"/>
            <p:cNvSpPr>
              <a:spLocks noChangeArrowheads="1"/>
            </p:cNvSpPr>
            <p:nvPr/>
          </p:nvSpPr>
          <p:spPr bwMode="auto">
            <a:xfrm>
              <a:off x="480" y="672"/>
              <a:ext cx="240" cy="24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3095" name="Rectangle 50"/>
            <p:cNvSpPr>
              <a:spLocks noChangeArrowheads="1"/>
            </p:cNvSpPr>
            <p:nvPr/>
          </p:nvSpPr>
          <p:spPr bwMode="auto">
            <a:xfrm>
              <a:off x="720" y="432"/>
              <a:ext cx="240" cy="240"/>
            </a:xfrm>
            <a:prstGeom prst="rect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99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mtClean="0">
                <a:solidFill>
                  <a:srgbClr val="FFFFFF"/>
                </a:solidFill>
              </a:endParaRPr>
            </a:p>
          </p:txBody>
        </p:sp>
        <p:sp>
          <p:nvSpPr>
            <p:cNvPr id="3096" name="Rectangle 51"/>
            <p:cNvSpPr>
              <a:spLocks noChangeArrowheads="1"/>
            </p:cNvSpPr>
            <p:nvPr/>
          </p:nvSpPr>
          <p:spPr bwMode="auto">
            <a:xfrm>
              <a:off x="480" y="672"/>
              <a:ext cx="240" cy="240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97" name="Rectangle 52"/>
            <p:cNvSpPr>
              <a:spLocks noChangeArrowheads="1"/>
            </p:cNvSpPr>
            <p:nvPr/>
          </p:nvSpPr>
          <p:spPr bwMode="auto">
            <a:xfrm>
              <a:off x="720" y="432"/>
              <a:ext cx="240" cy="24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endParaRPr lang="zh-CN" altLang="en-US" b="1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084" name="Rectangle 53"/>
          <p:cNvSpPr>
            <a:spLocks noChangeArrowheads="1"/>
          </p:cNvSpPr>
          <p:nvPr userDrawn="1"/>
        </p:nvSpPr>
        <p:spPr bwMode="auto">
          <a:xfrm>
            <a:off x="2362200" y="152400"/>
            <a:ext cx="381000" cy="381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endParaRPr lang="zh-CN" altLang="en-US" b="1" smtClean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94" name="Text Box 54"/>
          <p:cNvSpPr txBox="1">
            <a:spLocks noChangeArrowheads="1"/>
          </p:cNvSpPr>
          <p:nvPr userDrawn="1"/>
        </p:nvSpPr>
        <p:spPr bwMode="auto">
          <a:xfrm rot="-1144999">
            <a:off x="701675" y="3606800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295" name="Text Box 55"/>
          <p:cNvSpPr txBox="1">
            <a:spLocks noChangeArrowheads="1"/>
          </p:cNvSpPr>
          <p:nvPr userDrawn="1"/>
        </p:nvSpPr>
        <p:spPr bwMode="auto">
          <a:xfrm rot="-1144999">
            <a:off x="7177088" y="33575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296" name="Text Box 56"/>
          <p:cNvSpPr txBox="1">
            <a:spLocks noChangeArrowheads="1"/>
          </p:cNvSpPr>
          <p:nvPr userDrawn="1"/>
        </p:nvSpPr>
        <p:spPr bwMode="auto">
          <a:xfrm rot="-1144999">
            <a:off x="928688" y="50339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297" name="Text Box 57"/>
          <p:cNvSpPr txBox="1">
            <a:spLocks noChangeArrowheads="1"/>
          </p:cNvSpPr>
          <p:nvPr userDrawn="1"/>
        </p:nvSpPr>
        <p:spPr bwMode="auto">
          <a:xfrm rot="-1144999">
            <a:off x="3732213" y="19097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298" name="Text Box 58"/>
          <p:cNvSpPr txBox="1">
            <a:spLocks noChangeArrowheads="1"/>
          </p:cNvSpPr>
          <p:nvPr userDrawn="1"/>
        </p:nvSpPr>
        <p:spPr bwMode="auto">
          <a:xfrm rot="-1144999">
            <a:off x="3976688" y="35099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299" name="Text Box 59"/>
          <p:cNvSpPr txBox="1">
            <a:spLocks noChangeArrowheads="1"/>
          </p:cNvSpPr>
          <p:nvPr userDrawn="1"/>
        </p:nvSpPr>
        <p:spPr bwMode="auto">
          <a:xfrm rot="-1144999">
            <a:off x="6948488" y="1787525"/>
            <a:ext cx="1042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300" name="Text Box 60"/>
          <p:cNvSpPr txBox="1">
            <a:spLocks noChangeArrowheads="1"/>
          </p:cNvSpPr>
          <p:nvPr userDrawn="1"/>
        </p:nvSpPr>
        <p:spPr bwMode="auto">
          <a:xfrm rot="-1144999">
            <a:off x="7329488" y="48815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301" name="Text Box 61"/>
          <p:cNvSpPr txBox="1">
            <a:spLocks noChangeArrowheads="1"/>
          </p:cNvSpPr>
          <p:nvPr userDrawn="1"/>
        </p:nvSpPr>
        <p:spPr bwMode="auto">
          <a:xfrm rot="-1144999">
            <a:off x="4265613" y="49577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  <p:sp>
        <p:nvSpPr>
          <p:cNvPr id="10302" name="Text Box 62"/>
          <p:cNvSpPr txBox="1">
            <a:spLocks noChangeArrowheads="1"/>
          </p:cNvSpPr>
          <p:nvPr userDrawn="1"/>
        </p:nvSpPr>
        <p:spPr bwMode="auto">
          <a:xfrm rot="-1144999">
            <a:off x="623888" y="1985963"/>
            <a:ext cx="1042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3399"/>
                </a:solidFill>
                <a:effectDag name="">
                  <a:cont type="tree" name="">
                    <a:effect ref="fillLine"/>
                    <a:outerShdw dist="38100" dir="13500000" algn="br">
                      <a:srgbClr val="4C7FE5"/>
                    </a:outerShdw>
                  </a:cont>
                  <a:cont type="tree" name="">
                    <a:effect ref="fillLine"/>
                    <a:outerShdw dist="38100" dir="2700000" algn="tl">
                      <a:srgbClr val="001E5B"/>
                    </a:outerShdw>
                  </a:cont>
                  <a:effect ref="fillLine"/>
                </a:effectDag>
                <a:latin typeface="Arial" panose="020B0604020202020204" pitchFamily="34" charset="0"/>
              </a:rPr>
              <a:t>CSU</a:t>
            </a:r>
          </a:p>
        </p:txBody>
      </p:sp>
    </p:spTree>
    <p:extLst>
      <p:ext uri="{BB962C8B-B14F-4D97-AF65-F5344CB8AC3E}">
        <p14:creationId xmlns:p14="http://schemas.microsoft.com/office/powerpoint/2010/main" val="91534710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9" grpId="0" build="p" bldLvl="3" autoUpdateAnimBg="0" advAuto="1000">
        <p:tmplLst>
          <p:tmpl lvl="1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2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27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2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27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2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27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2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27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027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102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kern="1200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rgbClr val="FFCC00"/>
          </a:solidFill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90000"/>
        <a:buFont typeface="Wingdings" panose="05000000000000000000" pitchFamily="2" charset="2"/>
        <a:buChar char="v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90000"/>
        <a:buFont typeface="Wingdings" panose="05000000000000000000" pitchFamily="2" charset="2"/>
        <a:buChar char="v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66"/>
        </a:buClr>
        <a:buSzPct val="90000"/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90000"/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v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22EC392-0F5E-47C5-90E8-9D716EA43F3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31" name="Picture 7" descr="图标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0"/>
            <a:ext cx="6762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592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2.wmf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2.wmf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4.bin"/><Relationship Id="rId21" Type="http://schemas.openxmlformats.org/officeDocument/2006/relationships/image" Target="../media/image22.wmf"/><Relationship Id="rId34" Type="http://schemas.openxmlformats.org/officeDocument/2006/relationships/oleObject" Target="../embeddings/oleObject41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9.bin"/><Relationship Id="rId25" Type="http://schemas.openxmlformats.org/officeDocument/2006/relationships/image" Target="../media/image24.wmf"/><Relationship Id="rId3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9.bin"/><Relationship Id="rId37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15" Type="http://schemas.openxmlformats.org/officeDocument/2006/relationships/image" Target="../media/image20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1.wmf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2.bin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42.bin"/><Relationship Id="rId8" Type="http://schemas.openxmlformats.org/officeDocument/2006/relationships/image" Target="../media/image18.wmf"/><Relationship Id="rId3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9.bin"/><Relationship Id="rId18" Type="http://schemas.openxmlformats.org/officeDocument/2006/relationships/oleObject" Target="../embeddings/oleObject52.bin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oleObject" Target="../embeddings/oleObject5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6.bin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2.wmf"/><Relationship Id="rId22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slide" Target="slide38.xml"/><Relationship Id="rId4" Type="http://schemas.openxmlformats.org/officeDocument/2006/relationships/image" Target="../media/image3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4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5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23261E-57A4-4474-8DBE-5FF3ACF2910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5334000" cy="533400"/>
          </a:xfrm>
        </p:spPr>
        <p:txBody>
          <a:bodyPr/>
          <a:lstStyle/>
          <a:p>
            <a:pPr algn="l" eaLnBrk="1" hangingPunct="1"/>
            <a:r>
              <a:rPr lang="zh-CN" altLang="en-US" smtClean="0">
                <a:latin typeface="隶书" pitchFamily="49" charset="-122"/>
                <a:ea typeface="隶书" pitchFamily="49" charset="-122"/>
              </a:rPr>
              <a:t>第三章 语法分析</a:t>
            </a:r>
            <a:r>
              <a:rPr lang="zh-CN" altLang="en-US" smtClean="0"/>
              <a:t>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228600" y="708025"/>
            <a:ext cx="8763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词法分析：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元素是字母表，组成字符串，线性结构，单词的集合</a:t>
            </a:r>
          </a:p>
          <a:p>
            <a:pPr marL="457200" indent="-457200" algn="just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语法分析：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以词法分析的结果，单词串作为输入，依据语言的语法规则分析程序的语法结构，即分析由这些单词组成的语法范畴（表达式、语句、程序），并进行语法检查。</a:t>
            </a:r>
            <a:endParaRPr lang="en-US" altLang="zh-CN" dirty="0" smtClean="0">
              <a:latin typeface="华文行楷" pitchFamily="2" charset="-122"/>
              <a:ea typeface="华文行楷" pitchFamily="2" charset="-122"/>
            </a:endParaRPr>
          </a:p>
          <a:p>
            <a:pPr marL="914400" lvl="1" indent="-4572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语法规则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：上下文无关文法（子集－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LL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文法或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LR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文法）</a:t>
            </a:r>
          </a:p>
          <a:p>
            <a:pPr marL="914400" lvl="1" indent="-457200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语法分析：下推自动机（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LL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或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LR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分析器），自上而下和自下而上分析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95536" y="3861048"/>
            <a:ext cx="83058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本章主要内容：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与语法分析有关的基本概念和相关问题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上下文无关文法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自上而下分析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自下而上分析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marL="914400" lvl="1" indent="-457200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上机作业－第二部分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 autoUpdateAnimBg="0"/>
      <p:bldP spid="2054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1E966A-DE51-4162-AE59-84BB9BB5725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3.1.2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语法分析的基本术语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81000" y="696631"/>
            <a:ext cx="83820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    CFG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（产生式）通过推导的方法产生语言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    通俗地讲，产生式产生语言的过程是从开始符号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S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开始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推导是指把产生式看成重写规则，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对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产生式左部的非终结符反复地使用产生式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：</a:t>
            </a: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把符号串中的非终结符用其产生式右部的串来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代替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，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将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产生式左部的非终结符替换为右部的文法符号序列（展开产生式，用标记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=&gt;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表示），直到得到一个终结符序列。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945847" y="4359476"/>
            <a:ext cx="3810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dirty="0">
                <a:latin typeface="黑体" pitchFamily="2" charset="-122"/>
                <a:ea typeface="黑体" pitchFamily="2" charset="-122"/>
              </a:rPr>
              <a:t>E =&gt; -E	  by(4)</a:t>
            </a: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  =&gt; -(E) 	  by(3)</a:t>
            </a: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  =&gt; -(E+E)   by(1)</a:t>
            </a: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  =&gt; -(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id+E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  by(5)</a:t>
            </a: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  =&gt; -(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id+id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 by(5)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09600" y="4254500"/>
            <a:ext cx="434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→ E + E   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E * E   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   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 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(G3.2)</a:t>
            </a:r>
          </a:p>
          <a:p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-E      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id      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>
              <a:solidFill>
                <a:schemeClr val="hlink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09600" y="3781224"/>
            <a:ext cx="688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3.4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(G3.2)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产生终结符序列</a:t>
            </a:r>
            <a:r>
              <a:rPr lang="en-US" altLang="zh-CN" u="sng" dirty="0">
                <a:latin typeface="黑体" pitchFamily="2" charset="-122"/>
                <a:ea typeface="黑体" pitchFamily="2" charset="-122"/>
              </a:rPr>
              <a:t>-(</a:t>
            </a:r>
            <a:r>
              <a:rPr lang="en-US" altLang="zh-CN" u="sng" dirty="0" err="1">
                <a:latin typeface="黑体" pitchFamily="2" charset="-122"/>
                <a:ea typeface="黑体" pitchFamily="2" charset="-122"/>
              </a:rPr>
              <a:t>id+id</a:t>
            </a:r>
            <a:r>
              <a:rPr lang="en-US" altLang="zh-CN" u="sng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可如下：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utoUpdateAnimBg="0"/>
      <p:bldP spid="11269" grpId="0" autoUpdateAnimBg="0"/>
      <p:bldP spid="11271" grpId="0" autoUpdateAnimBg="0"/>
      <p:bldP spid="1127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4518CA-AB59-4C64-AA15-A2EB4A84727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762000"/>
            <a:ext cx="8458200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由此，可以给出推导的形式化定义。</a:t>
            </a:r>
            <a:endParaRPr lang="en-US" altLang="zh-CN" dirty="0">
              <a:latin typeface="华文行楷" pitchFamily="2" charset="-122"/>
              <a:ea typeface="华文行楷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3.2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利用产生式产生句子的过程中，将产生式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A→γ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的右部代替文法符号序列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αAβ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中的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得到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αγβ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的过程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称为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αAβ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直接推导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αγβ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记作：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αAβ=&gt;αγβ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若对于任意文法符号序列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...αn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均有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α1=&gt;α2=&gt;...=&gt;αn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则称此过程为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零步或多步推导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，记为：</a:t>
            </a:r>
          </a:p>
          <a:p>
            <a:pPr algn="just">
              <a:lnSpc>
                <a:spcPct val="120000"/>
              </a:lnSpc>
            </a:pPr>
            <a:r>
              <a:rPr lang="en-US" altLang="zh-CN" dirty="0">
                <a:latin typeface="黑体" pitchFamily="2" charset="-122"/>
                <a:ea typeface="黑体" pitchFamily="2" charset="-122"/>
              </a:rPr>
              <a:t>α1=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&gt;αn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其中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α1=αn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的情况为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零步推导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α1≠αn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即推导过程中至少使用一次产生式，则称此过程为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至少一步推导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，记为：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α1=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&gt;αn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。 		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81000" y="4869160"/>
            <a:ext cx="83058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3.2 </a:t>
            </a: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强调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了两点：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 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有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α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&gt;α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即推导具有自反性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；</a:t>
            </a:r>
          </a:p>
          <a:p>
            <a:pPr lvl="1" algn="just">
              <a:lnSpc>
                <a:spcPct val="110000"/>
              </a:lnSpc>
              <a:buFontTx/>
              <a:buChar char="•"/>
            </a:pPr>
            <a:r>
              <a:rPr lang="zh-CN" altLang="en-US" dirty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 若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α=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&gt;β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β=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&gt;γ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则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α=</a:t>
            </a:r>
            <a:r>
              <a:rPr lang="en-US" altLang="zh-CN" baseline="30000" dirty="0">
                <a:latin typeface="黑体" pitchFamily="2" charset="-122"/>
                <a:ea typeface="黑体" pitchFamily="2" charset="-122"/>
                <a:sym typeface="Symbol" pitchFamily="18" charset="2"/>
              </a:rPr>
              <a:t>*</a:t>
            </a:r>
            <a:r>
              <a:rPr lang="en-US" altLang="zh-CN" dirty="0">
                <a:latin typeface="黑体" pitchFamily="2" charset="-122"/>
                <a:ea typeface="黑体" pitchFamily="2" charset="-122"/>
                <a:sym typeface="Symbol" pitchFamily="18" charset="2"/>
              </a:rPr>
              <a:t>&gt;γ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，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  <a:sym typeface="Symbol" pitchFamily="18" charset="2"/>
              </a:rPr>
              <a:t>即推导具有传递性</a:t>
            </a:r>
            <a:r>
              <a:rPr lang="zh-CN" altLang="en-US" dirty="0">
                <a:latin typeface="黑体" pitchFamily="2" charset="-122"/>
                <a:ea typeface="黑体" pitchFamily="2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 autoUpdateAnimBg="0"/>
      <p:bldP spid="1229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E7F216-B46C-4CBA-A4E4-6812A347A8E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457200" y="548680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3.3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由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 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所产生的语言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L(G)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被定义为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    L(G) = { ω┃S=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&gt;ω and ω∈T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}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    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L(G)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称为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上下文无关语言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(Context Free Language, CFL)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称为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句子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S=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&gt;α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α∈(N∪T)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则称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的一个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句型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 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39552" y="4292598"/>
            <a:ext cx="81534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3.4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在推导过程中，若每次直接推导均替换句型中最左边的非终结符，则称为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最左推导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，由最左推导产生的句型被称为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左句型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。 						 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■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539552" y="5667611"/>
            <a:ext cx="8153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类似的可以定义最右推导与右句型，最右推导也被称为</a:t>
            </a:r>
            <a:r>
              <a:rPr lang="zh-CN" altLang="en-US" b="1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规范推导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。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2754449"/>
            <a:ext cx="815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b="1" dirty="0"/>
              <a:t>例</a:t>
            </a:r>
            <a:r>
              <a:rPr lang="en-US" altLang="zh-CN" b="1" dirty="0"/>
              <a:t>3.3</a:t>
            </a:r>
            <a:r>
              <a:rPr lang="en-US" altLang="zh-CN" dirty="0"/>
              <a:t>  </a:t>
            </a:r>
            <a:r>
              <a:rPr lang="zh-CN" altLang="zh-CN" dirty="0"/>
              <a:t>串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(</a:t>
            </a:r>
            <a:r>
              <a:rPr lang="en-US" altLang="zh-CN" b="1" dirty="0" err="1"/>
              <a:t>i</a:t>
            </a:r>
            <a:r>
              <a:rPr lang="en-US" altLang="zh-CN" dirty="0"/>
              <a:t> + </a:t>
            </a:r>
            <a:r>
              <a:rPr lang="en-US" altLang="zh-CN" b="1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是文法（</a:t>
            </a:r>
            <a:r>
              <a:rPr lang="en-US" altLang="zh-CN" dirty="0"/>
              <a:t>G3.1</a:t>
            </a:r>
            <a:r>
              <a:rPr lang="zh-CN" altLang="zh-CN" dirty="0"/>
              <a:t>）的句子，因为存在着推导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i="1" dirty="0"/>
              <a:t>E </a:t>
            </a:r>
            <a:r>
              <a:rPr lang="en-US" altLang="zh-CN" dirty="0"/>
              <a:t>+ 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b="1" dirty="0" err="1"/>
              <a:t>i</a:t>
            </a:r>
            <a:r>
              <a:rPr lang="en-US" altLang="zh-CN" dirty="0"/>
              <a:t> + 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b="1" dirty="0" err="1"/>
              <a:t>i</a:t>
            </a:r>
            <a:r>
              <a:rPr lang="en-US" altLang="zh-CN" dirty="0"/>
              <a:t> + </a:t>
            </a:r>
            <a:r>
              <a:rPr lang="en-US" altLang="zh-CN" b="1" dirty="0" err="1"/>
              <a:t>i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出现在这个推导中的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 ), …,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b="1" dirty="0" err="1"/>
              <a:t>i</a:t>
            </a:r>
            <a:r>
              <a:rPr lang="en-US" altLang="zh-CN" dirty="0"/>
              <a:t> + </a:t>
            </a:r>
            <a:r>
              <a:rPr lang="en-US" altLang="zh-CN" b="1" dirty="0" err="1"/>
              <a:t>i</a:t>
            </a:r>
            <a:r>
              <a:rPr lang="en-US" altLang="zh-CN" dirty="0"/>
              <a:t>)</a:t>
            </a:r>
            <a:r>
              <a:rPr lang="zh-CN" altLang="zh-CN" dirty="0"/>
              <a:t>都叫做这个文法的句型。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autoUpdateAnimBg="0"/>
      <p:bldP spid="45061" grpId="0" autoUpdateAnimBg="0"/>
      <p:bldP spid="45062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1A5E4-DC2B-407E-A573-23742299473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3.1.2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产生语言的基本方法－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推导</a:t>
            </a:r>
            <a:endParaRPr lang="zh-CN" altLang="en-US" sz="24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81000" y="1196752"/>
            <a:ext cx="8382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304800" algn="just" eaLnBrk="1" hangingPunct="1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E =&gt; -E =&gt; -(E) =&gt; -(E+E) =&gt; -(id+E) =&gt; -(id+id) </a:t>
            </a:r>
          </a:p>
          <a:p>
            <a:pPr indent="304800" algn="just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α1    α2    α3       α4       α5       α6</a:t>
            </a:r>
            <a:endParaRPr lang="en-US" altLang="zh-CN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267200" y="4267200"/>
            <a:ext cx="434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→ E + E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E * E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   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(G3.2)</a:t>
            </a:r>
          </a:p>
          <a:p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-E   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id   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>
              <a:solidFill>
                <a:schemeClr val="hlink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09600" y="609600"/>
            <a:ext cx="71945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accent1"/>
                </a:solidFill>
                <a:latin typeface="华文行楷" pitchFamily="2" charset="-122"/>
                <a:ea typeface="华文行楷" pitchFamily="2" charset="-122"/>
              </a:rPr>
              <a:t>再考察</a:t>
            </a:r>
            <a:r>
              <a:rPr lang="en-US" altLang="zh-CN" u="sng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-(</a:t>
            </a:r>
            <a:r>
              <a:rPr lang="en-US" altLang="zh-CN" u="sng" dirty="0" err="1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id+id</a:t>
            </a:r>
            <a:r>
              <a:rPr lang="en-US" altLang="zh-CN" u="sng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chemeClr val="accent1"/>
                </a:solidFill>
                <a:latin typeface="华文行楷" pitchFamily="2" charset="-122"/>
                <a:ea typeface="华文行楷" pitchFamily="2" charset="-122"/>
              </a:rPr>
              <a:t>的推导过程（这是一个最左推导）：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838200" y="2087563"/>
            <a:ext cx="7772400" cy="188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其中，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α1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是文法开始符号，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α6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是句子，其他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αi (i=2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均是句型。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句型是一个相当广泛的概念，根据定义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3.3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可知，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α1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α6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同样也是句型。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1A5E4-DC2B-407E-A573-237422994732}" type="slidenum">
              <a:rPr lang="en-US" altLang="zh-CN">
                <a:solidFill>
                  <a:srgbClr val="FFFFFF"/>
                </a:solidFill>
              </a:rPr>
              <a:pPr/>
              <a:t>14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3.1.2 </a:t>
            </a:r>
            <a:r>
              <a:rPr lang="en-US" altLang="zh-CN" sz="2400" dirty="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产生语言的基本方法－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推导</a:t>
            </a:r>
            <a:endParaRPr lang="zh-CN" altLang="en-US" sz="24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05934" y="82756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i="1" dirty="0" smtClean="0"/>
              <a:t>E</a:t>
            </a:r>
            <a:r>
              <a:rPr lang="en-US" altLang="zh-CN" dirty="0" smtClean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 </a:t>
            </a:r>
            <a:r>
              <a:rPr lang="en-US" altLang="zh-CN" i="1" dirty="0"/>
              <a:t>E</a:t>
            </a:r>
            <a:r>
              <a:rPr lang="en-US" altLang="zh-CN" dirty="0"/>
              <a:t> + </a:t>
            </a:r>
            <a:r>
              <a:rPr lang="en-US" altLang="zh-CN" i="1" dirty="0"/>
              <a:t>E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 + </a:t>
            </a:r>
            <a:r>
              <a:rPr lang="en-US" altLang="zh-CN" b="1" dirty="0" err="1"/>
              <a:t>i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(</a:t>
            </a:r>
            <a:r>
              <a:rPr lang="en-US" altLang="zh-CN" b="1" dirty="0" err="1"/>
              <a:t>i</a:t>
            </a:r>
            <a:r>
              <a:rPr lang="en-US" altLang="zh-CN" dirty="0"/>
              <a:t> +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dirty="0"/>
              <a:t>) 	</a:t>
            </a:r>
            <a:endParaRPr lang="zh-CN" altLang="zh-CN" dirty="0"/>
          </a:p>
          <a:p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是最右推导，或者说是规范推导</a:t>
            </a:r>
            <a:r>
              <a:rPr lang="zh-CN" altLang="zh-CN" dirty="0"/>
              <a:t>。</a:t>
            </a:r>
          </a:p>
        </p:txBody>
      </p:sp>
      <p:sp>
        <p:nvSpPr>
          <p:cNvPr id="26630" name="Rectangle 8"/>
          <p:cNvSpPr>
            <a:spLocks noChangeArrowheads="1"/>
          </p:cNvSpPr>
          <p:nvPr/>
        </p:nvSpPr>
        <p:spPr bwMode="auto">
          <a:xfrm>
            <a:off x="658562" y="492551"/>
            <a:ext cx="4185761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再考察</a:t>
            </a:r>
            <a:r>
              <a:rPr lang="en-US" altLang="zh-CN" u="sng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-(</a:t>
            </a:r>
            <a:r>
              <a:rPr lang="en-US" altLang="zh-CN" u="sng" dirty="0" err="1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id+id</a:t>
            </a:r>
            <a:r>
              <a:rPr lang="en-US" altLang="zh-CN" u="sng" dirty="0">
                <a:solidFill>
                  <a:srgbClr val="FFFFFF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的推导</a:t>
            </a:r>
            <a:r>
              <a:rPr lang="zh-CN" altLang="en-US" dirty="0" smtClean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过程：</a:t>
            </a:r>
            <a:endParaRPr lang="zh-CN" altLang="en-US" dirty="0">
              <a:solidFill>
                <a:srgbClr val="FFFFFF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95536" y="1618257"/>
            <a:ext cx="8143056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     </a:t>
            </a:r>
            <a:r>
              <a:rPr lang="zh-CN" altLang="zh-CN" dirty="0" smtClean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文法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与语言之间并不存在一一对应的关系。事实上，某一给定的文法可唯一确定它所产生的语言，但是对于一个给定的语言来说，却往往可以用若干个不同的文法来产生。</a:t>
            </a:r>
          </a:p>
          <a:p>
            <a:endParaRPr lang="en-US" altLang="zh-CN" sz="2000" b="1" dirty="0" smtClean="0"/>
          </a:p>
          <a:p>
            <a:r>
              <a:rPr lang="zh-CN" altLang="zh-CN" sz="2000" b="1" dirty="0" smtClean="0"/>
              <a:t>例</a:t>
            </a:r>
            <a:r>
              <a:rPr lang="en-US" altLang="zh-CN" sz="2000" b="1" dirty="0"/>
              <a:t>3.4</a:t>
            </a:r>
            <a:r>
              <a:rPr lang="zh-CN" altLang="zh-CN" sz="2000" dirty="0"/>
              <a:t>语言</a:t>
            </a:r>
            <a:r>
              <a:rPr lang="en-US" altLang="zh-CN" sz="2000" dirty="0"/>
              <a:t>L</a:t>
            </a:r>
            <a:r>
              <a:rPr lang="zh-CN" altLang="zh-CN" sz="2000" dirty="0"/>
              <a:t>＝</a:t>
            </a:r>
            <a:r>
              <a:rPr lang="en-US" altLang="zh-CN" sz="2000" dirty="0"/>
              <a:t>{ a</a:t>
            </a:r>
            <a:r>
              <a:rPr lang="en-US" altLang="zh-CN" sz="2000" baseline="30000" dirty="0"/>
              <a:t> 2n</a:t>
            </a:r>
            <a:r>
              <a:rPr lang="zh-CN" altLang="zh-CN" sz="2000" baseline="30000" dirty="0"/>
              <a:t>＋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 | n</a:t>
            </a:r>
            <a:r>
              <a:rPr lang="zh-CN" altLang="zh-CN" sz="2000" dirty="0"/>
              <a:t>≥</a:t>
            </a:r>
            <a:r>
              <a:rPr lang="en-US" altLang="zh-CN" sz="2000" dirty="0"/>
              <a:t>0}</a:t>
            </a:r>
            <a:r>
              <a:rPr lang="zh-CN" altLang="zh-CN" sz="2000" dirty="0"/>
              <a:t>是含有奇数个</a:t>
            </a:r>
            <a:r>
              <a:rPr lang="en-US" altLang="zh-CN" sz="2000" dirty="0"/>
              <a:t>a</a:t>
            </a:r>
            <a:r>
              <a:rPr lang="zh-CN" altLang="zh-CN" sz="2000" dirty="0"/>
              <a:t>的符号串所组成的集合，它可由文法</a:t>
            </a:r>
          </a:p>
          <a:p>
            <a:r>
              <a:rPr lang="en-US" altLang="zh-CN" sz="2000" dirty="0"/>
              <a:t>G1[S]</a:t>
            </a:r>
            <a:r>
              <a:rPr lang="zh-CN" altLang="zh-CN" sz="2000" dirty="0"/>
              <a:t>＝</a:t>
            </a:r>
            <a:r>
              <a:rPr lang="en-US" altLang="zh-CN" sz="2000" dirty="0"/>
              <a:t>{{S}</a:t>
            </a:r>
            <a:r>
              <a:rPr lang="zh-CN" altLang="zh-CN" sz="2000" dirty="0"/>
              <a:t>，</a:t>
            </a:r>
            <a:r>
              <a:rPr lang="en-US" altLang="zh-CN" sz="2000" dirty="0"/>
              <a:t>{a}</a:t>
            </a:r>
            <a:r>
              <a:rPr lang="zh-CN" altLang="zh-CN" sz="2000" dirty="0"/>
              <a:t>，</a:t>
            </a:r>
            <a:r>
              <a:rPr lang="en-US" altLang="zh-CN" sz="2000" dirty="0"/>
              <a:t>{ S</a:t>
            </a:r>
            <a:r>
              <a:rPr lang="zh-CN" altLang="zh-CN" sz="2000" dirty="0"/>
              <a:t>→</a:t>
            </a:r>
            <a:r>
              <a:rPr lang="en-US" altLang="zh-CN" sz="2000" dirty="0" err="1"/>
              <a:t>aSa</a:t>
            </a:r>
            <a:r>
              <a:rPr lang="zh-CN" altLang="zh-CN" sz="2000" dirty="0"/>
              <a:t>，</a:t>
            </a:r>
            <a:r>
              <a:rPr lang="en-US" altLang="zh-CN" sz="2000" dirty="0"/>
              <a:t>S</a:t>
            </a:r>
            <a:r>
              <a:rPr lang="zh-CN" altLang="zh-CN" sz="2000" dirty="0"/>
              <a:t>→</a:t>
            </a:r>
            <a:r>
              <a:rPr lang="en-US" altLang="zh-CN" sz="2000" dirty="0"/>
              <a:t>a }</a:t>
            </a:r>
            <a:r>
              <a:rPr lang="zh-CN" altLang="zh-CN" sz="2000" dirty="0"/>
              <a:t>，</a:t>
            </a:r>
            <a:r>
              <a:rPr lang="en-US" altLang="zh-CN" sz="2000" dirty="0"/>
              <a:t>S }</a:t>
            </a:r>
            <a:endParaRPr lang="zh-CN" altLang="zh-CN" sz="2000" dirty="0"/>
          </a:p>
          <a:p>
            <a:r>
              <a:rPr lang="zh-CN" altLang="zh-CN" sz="2000" dirty="0"/>
              <a:t>产生，即</a:t>
            </a:r>
            <a:r>
              <a:rPr lang="en-US" altLang="zh-CN" sz="2000" dirty="0"/>
              <a:t>L(G1)</a:t>
            </a:r>
            <a:r>
              <a:rPr lang="zh-CN" altLang="zh-CN" sz="2000" dirty="0"/>
              <a:t>＝</a:t>
            </a:r>
            <a:r>
              <a:rPr lang="en-US" altLang="zh-CN" sz="2000" dirty="0"/>
              <a:t>L</a:t>
            </a:r>
            <a:r>
              <a:rPr lang="zh-CN" altLang="zh-CN" sz="2000" dirty="0"/>
              <a:t>；但也可以由文法</a:t>
            </a:r>
          </a:p>
          <a:p>
            <a:r>
              <a:rPr lang="en-US" altLang="zh-CN" sz="2000" dirty="0"/>
              <a:t>G2[S]</a:t>
            </a:r>
            <a:r>
              <a:rPr lang="zh-CN" altLang="zh-CN" sz="2000" dirty="0"/>
              <a:t>＝</a:t>
            </a:r>
            <a:r>
              <a:rPr lang="en-US" altLang="zh-CN" sz="2000" dirty="0"/>
              <a:t>{{S</a:t>
            </a:r>
            <a:r>
              <a:rPr lang="zh-CN" altLang="zh-CN" sz="2000" dirty="0"/>
              <a:t>，</a:t>
            </a:r>
            <a:r>
              <a:rPr lang="en-US" altLang="zh-CN" sz="2000" dirty="0"/>
              <a:t>A}</a:t>
            </a:r>
            <a:r>
              <a:rPr lang="zh-CN" altLang="zh-CN" sz="2000" dirty="0"/>
              <a:t>，</a:t>
            </a:r>
            <a:r>
              <a:rPr lang="en-US" altLang="zh-CN" sz="2000" dirty="0"/>
              <a:t>{a}</a:t>
            </a:r>
            <a:r>
              <a:rPr lang="zh-CN" altLang="zh-CN" sz="2000" dirty="0"/>
              <a:t>，</a:t>
            </a:r>
            <a:r>
              <a:rPr lang="en-US" altLang="zh-CN" sz="2000" dirty="0"/>
              <a:t>{ S</a:t>
            </a:r>
            <a:r>
              <a:rPr lang="zh-CN" altLang="zh-CN" sz="2000" dirty="0"/>
              <a:t>→</a:t>
            </a:r>
            <a:r>
              <a:rPr lang="en-US" altLang="zh-CN" sz="2000" dirty="0" err="1"/>
              <a:t>aA</a:t>
            </a:r>
            <a:r>
              <a:rPr lang="zh-CN" altLang="zh-CN" sz="2000" dirty="0"/>
              <a:t>，</a:t>
            </a:r>
            <a:r>
              <a:rPr lang="en-US" altLang="zh-CN" sz="2000" dirty="0"/>
              <a:t>S</a:t>
            </a:r>
            <a:r>
              <a:rPr lang="zh-CN" altLang="zh-CN" sz="2000" dirty="0"/>
              <a:t>→</a:t>
            </a:r>
            <a:r>
              <a:rPr lang="en-US" altLang="zh-CN" sz="2000" dirty="0"/>
              <a:t>a</a:t>
            </a:r>
            <a:r>
              <a:rPr lang="zh-CN" altLang="zh-CN" sz="2000" dirty="0"/>
              <a:t>，</a:t>
            </a:r>
            <a:r>
              <a:rPr lang="en-US" altLang="zh-CN" sz="2000" dirty="0"/>
              <a:t>A</a:t>
            </a:r>
            <a:r>
              <a:rPr lang="zh-CN" altLang="zh-CN" sz="2000" dirty="0"/>
              <a:t>→</a:t>
            </a:r>
            <a:r>
              <a:rPr lang="en-US" altLang="zh-CN" sz="2000" dirty="0" err="1"/>
              <a:t>aS</a:t>
            </a:r>
            <a:r>
              <a:rPr lang="en-US" altLang="zh-CN" sz="2000" dirty="0"/>
              <a:t> }</a:t>
            </a:r>
            <a:r>
              <a:rPr lang="zh-CN" altLang="zh-CN" sz="2000" dirty="0"/>
              <a:t>，</a:t>
            </a:r>
            <a:r>
              <a:rPr lang="en-US" altLang="zh-CN" sz="2000" dirty="0"/>
              <a:t>S }</a:t>
            </a:r>
            <a:endParaRPr lang="zh-CN" altLang="zh-CN" sz="2000" dirty="0"/>
          </a:p>
          <a:p>
            <a:r>
              <a:rPr lang="zh-CN" altLang="zh-CN" sz="2000" dirty="0"/>
              <a:t>产生，即</a:t>
            </a:r>
            <a:r>
              <a:rPr lang="en-US" altLang="zh-CN" sz="2000" dirty="0"/>
              <a:t>L(G2)</a:t>
            </a:r>
            <a:r>
              <a:rPr lang="zh-CN" altLang="zh-CN" sz="2000" dirty="0"/>
              <a:t>＝</a:t>
            </a:r>
            <a:r>
              <a:rPr lang="en-US" altLang="zh-CN" sz="2000" dirty="0"/>
              <a:t>L</a:t>
            </a:r>
            <a:r>
              <a:rPr lang="zh-CN" altLang="zh-CN" sz="2000" dirty="0"/>
              <a:t>，从而</a:t>
            </a:r>
            <a:r>
              <a:rPr lang="en-US" altLang="zh-CN" sz="2000" dirty="0"/>
              <a:t> L(G1)=L(G2)</a:t>
            </a:r>
            <a:r>
              <a:rPr lang="zh-CN" altLang="zh-CN" sz="2000" dirty="0"/>
              <a:t>。</a:t>
            </a:r>
          </a:p>
          <a:p>
            <a:r>
              <a:rPr lang="zh-CN" altLang="zh-CN" sz="2000" dirty="0"/>
              <a:t>于是有以下定义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定义</a:t>
            </a:r>
            <a:r>
              <a:rPr lang="en-US" altLang="zh-CN" dirty="0" smtClean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3.5 </a:t>
            </a:r>
            <a:r>
              <a:rPr lang="zh-CN" altLang="zh-CN" dirty="0" smtClean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设</a:t>
            </a:r>
            <a:r>
              <a:rPr lang="en-US" altLang="zh-CN" dirty="0">
                <a:solidFill>
                  <a:srgbClr val="FFFFFF"/>
                </a:solidFill>
                <a:latin typeface="+mj-lt"/>
                <a:ea typeface="华文行楷" pitchFamily="2" charset="-122"/>
              </a:rPr>
              <a:t>G1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latin typeface="+mj-lt"/>
                <a:ea typeface="华文行楷" pitchFamily="2" charset="-122"/>
              </a:rPr>
              <a:t>G2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是两个文法，若这两个文法产生同样的语言，即</a:t>
            </a:r>
            <a:r>
              <a:rPr lang="en-US" altLang="zh-CN" dirty="0">
                <a:solidFill>
                  <a:srgbClr val="FFFFFF"/>
                </a:solidFill>
                <a:latin typeface="+mj-lt"/>
                <a:ea typeface="华文行楷" pitchFamily="2" charset="-122"/>
              </a:rPr>
              <a:t>L(G1)=L(G2)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，则称</a:t>
            </a:r>
            <a:r>
              <a:rPr lang="en-US" altLang="zh-CN" dirty="0">
                <a:solidFill>
                  <a:srgbClr val="FFFFFF"/>
                </a:solidFill>
                <a:latin typeface="+mj-lt"/>
                <a:ea typeface="华文行楷" pitchFamily="2" charset="-122"/>
              </a:rPr>
              <a:t>G1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latin typeface="+mj-lt"/>
                <a:ea typeface="华文行楷" pitchFamily="2" charset="-122"/>
              </a:rPr>
              <a:t>G2</a:t>
            </a:r>
            <a:r>
              <a:rPr lang="zh-CN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等价。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FF"/>
                </a:solidFill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58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33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3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C55E50-4D2F-486E-9DB0-B4855D2CB73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3.1.3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3200" dirty="0">
                <a:latin typeface="隶书" pitchFamily="49" charset="-122"/>
                <a:ea typeface="隶书" pitchFamily="49" charset="-122"/>
              </a:rPr>
              <a:t>树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与二义性</a:t>
            </a:r>
            <a:endParaRPr lang="zh-CN" altLang="en-US" sz="32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33400" y="685800"/>
            <a:ext cx="83058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对于推导：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 =&gt; -E =&gt; -(E) =&gt; -(E+E) =&gt; -(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id+E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 =&gt; -(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id+id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它产生句子的方式很不直观，看起来十分困难。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>
                <a:latin typeface="华文行楷" pitchFamily="2" charset="-122"/>
                <a:ea typeface="华文行楷" pitchFamily="2" charset="-122"/>
              </a:rPr>
              <a:t>为了更加直观和清晰的描述一个句型的语法结构，在本小节中引入一个重要的工具——语法树，也叫推导树</a:t>
            </a: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。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57200" y="2819400"/>
            <a:ext cx="83058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3.6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CFG G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的句型，</a:t>
            </a:r>
            <a:r>
              <a:rPr lang="zh-CN" altLang="en-US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语法树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被定义为具有下述性质的一棵树。</a:t>
            </a:r>
          </a:p>
          <a:p>
            <a:pPr algn="just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根由开始符号所标记；</a:t>
            </a:r>
          </a:p>
          <a:p>
            <a:pPr algn="just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每个叶子由一个终结符、非终结符、或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标记；</a:t>
            </a:r>
          </a:p>
          <a:p>
            <a:pPr algn="just"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每个内部结点由一个非终结符标记；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是某内部节点的标记，且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X1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X2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...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Xn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是该节点从左到右所有孩子的标记，则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A→X1X2...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Xn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是一个产生式。若</a:t>
            </a:r>
            <a:r>
              <a:rPr lang="en-US" altLang="zh-CN" dirty="0" err="1">
                <a:latin typeface="黑体" pitchFamily="2" charset="-122"/>
                <a:ea typeface="黑体" pitchFamily="2" charset="-122"/>
              </a:rPr>
              <a:t>A→</a:t>
            </a:r>
            <a:r>
              <a:rPr lang="en-US" altLang="zh-CN" dirty="0" err="1">
                <a:latin typeface="华文行楷" pitchFamily="2" charset="-122"/>
                <a:ea typeface="华文行楷" pitchFamily="2" charset="-122"/>
              </a:rPr>
              <a:t>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，则标记为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的结点可以仅有一个标记为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ε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的孩子。 		 						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 autoUpdateAnimBg="0"/>
      <p:bldP spid="1434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921DCD-8274-440A-9576-C45CA133913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685800" y="1676400"/>
            <a:ext cx="80010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Char char="•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每一直接推导（每个产生式），对应一棵仅有父子关系的子树，即产生式左部非终结符</a:t>
            </a:r>
            <a:r>
              <a:rPr lang="zh-CN" altLang="en-US">
                <a:ea typeface="华文行楷" pitchFamily="2" charset="-122"/>
              </a:rPr>
              <a:t>“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长出</a:t>
            </a:r>
            <a:r>
              <a:rPr lang="zh-CN" altLang="en-US"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右部的孩子；</a:t>
            </a:r>
          </a:p>
          <a:p>
            <a:pPr marL="457200" indent="-457200" algn="just">
              <a:lnSpc>
                <a:spcPct val="120000"/>
              </a:lnSpc>
              <a:buFontTx/>
              <a:buChar char="•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语法树的叶子，从左到右构成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的一个句型。若叶子仅由终结符标记，则构成一个句子。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5800" y="990600"/>
            <a:ext cx="418623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语法树与语言和文法的关系：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D139B-19BD-4C8F-B12C-382E69DFD79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57200" y="854075"/>
            <a:ext cx="8305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  E =&gt; -E =&gt; -(E) =&gt; -(E+E) =&gt; -(id+E) =&gt; -(id+id)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用语法树的方式如下：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990600" y="1600200"/>
          <a:ext cx="3667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Visio" r:id="rId3" imgW="85760" imgH="182657" progId="Visio.Drawing.6">
                  <p:embed/>
                </p:oleObj>
              </mc:Choice>
              <mc:Fallback>
                <p:oleObj name="Visio" r:id="rId3" imgW="85760" imgH="182657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3667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33400" y="1981200"/>
          <a:ext cx="1295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Visio" r:id="rId5" imgW="428065" imgH="279026" progId="Visio.Drawing.6">
                  <p:embed/>
                </p:oleObj>
              </mc:Choice>
              <mc:Fallback>
                <p:oleObj name="Visio" r:id="rId5" imgW="428065" imgH="279026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1295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2940050" y="18288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-E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838200" y="2586038"/>
          <a:ext cx="16002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7" imgW="656348" imgH="315272" progId="Visio.Drawing.6">
                  <p:embed/>
                </p:oleObj>
              </mc:Choice>
              <mc:Fallback>
                <p:oleObj name="Visio" r:id="rId7" imgW="656348" imgH="315272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86038"/>
                        <a:ext cx="16002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940050" y="25908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( E )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838200" y="3352800"/>
          <a:ext cx="160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Visio" r:id="rId9" imgW="656348" imgH="323125" progId="Visio.Drawing.6">
                  <p:embed/>
                </p:oleObj>
              </mc:Choice>
              <mc:Fallback>
                <p:oleObj name="Visio" r:id="rId9" imgW="656348" imgH="323125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1600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940050" y="3276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E + E</a:t>
            </a:r>
          </a:p>
        </p:txBody>
      </p: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762000" y="41148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Visio" r:id="rId11" imgW="142910" imgH="284703" progId="Visio.Drawing.6">
                  <p:embed/>
                </p:oleObj>
              </mc:Choice>
              <mc:Fallback>
                <p:oleObj name="Visio" r:id="rId11" imgW="142910" imgH="284703" progId="Visio.Drawing.6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133600" y="41148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Visio" r:id="rId13" imgW="142910" imgH="284703" progId="Visio.Drawing.6">
                  <p:embed/>
                </p:oleObj>
              </mc:Choice>
              <mc:Fallback>
                <p:oleObj name="Visio" r:id="rId13" imgW="142910" imgH="284703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2940050" y="40386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id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81000" y="4924425"/>
            <a:ext cx="8686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最左推导和最右推导的中间过程对应的语法树可能不同，因为句型不同：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-(id+E)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或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-(E+id) </a:t>
            </a:r>
            <a:endParaRPr lang="en-US" altLang="zh-CN">
              <a:latin typeface="华文行楷" pitchFamily="2" charset="-122"/>
              <a:ea typeface="华文行楷" pitchFamily="2" charset="-122"/>
            </a:endParaRPr>
          </a:p>
          <a:p>
            <a:pPr marL="457200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但是最终的语法树相同，因为最终是同一个句子：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-(id+id) </a:t>
            </a:r>
          </a:p>
          <a:p>
            <a:pPr marL="457200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ea typeface="华文行楷" pitchFamily="2" charset="-122"/>
              </a:rPr>
              <a:t>语法树既反映了产生句型的推导过程，又反映了句型的结构。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5289550" y="1600200"/>
          <a:ext cx="17970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14" imgW="697595" imgH="1031228" progId="Visio.Drawing.6">
                  <p:embed/>
                </p:oleObj>
              </mc:Choice>
              <mc:Fallback>
                <p:oleObj name="Visio" r:id="rId14" imgW="697595" imgH="1031228" progId="Visio.Drawing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1600200"/>
                        <a:ext cx="17970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6781800" y="41148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16" imgW="142910" imgH="284703" progId="Visio.Drawing.6">
                  <p:embed/>
                </p:oleObj>
              </mc:Choice>
              <mc:Fallback>
                <p:oleObj name="Visio" r:id="rId16" imgW="142910" imgH="284703" progId="Visio.Drawing.6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5334000" y="41148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Visio" r:id="rId17" imgW="142910" imgH="284703" progId="Visio.Drawing.6">
                  <p:embed/>
                </p:oleObj>
              </mc:Choice>
              <mc:Fallback>
                <p:oleObj name="Visio" r:id="rId17" imgW="142910" imgH="284703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Rectangle 23"/>
          <p:cNvSpPr>
            <a:spLocks noChangeArrowheads="1"/>
          </p:cNvSpPr>
          <p:nvPr/>
        </p:nvSpPr>
        <p:spPr bwMode="auto">
          <a:xfrm>
            <a:off x="501650" y="457200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3.5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再考察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-(id+id)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的推导过程。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15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15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8" grpId="0" autoUpdateAnimBg="0"/>
      <p:bldP spid="15370" grpId="0" autoUpdateAnimBg="0"/>
      <p:bldP spid="15372" grpId="0" autoUpdateAnimBg="0"/>
      <p:bldP spid="15376" grpId="0" autoUpdateAnimBg="0"/>
      <p:bldP spid="153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9392B-AB80-4346-AD76-BD26FFD8195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457200" y="8382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更多的情况下，仅关注句型结构，而忽略推导过程。 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57200" y="1527175"/>
            <a:ext cx="83058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3.6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对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CFG G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的句型，表达式的</a:t>
            </a:r>
            <a:r>
              <a:rPr lang="zh-CN" altLang="en-US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分析树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被定义为具有下述性质的一棵树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:</a:t>
            </a:r>
          </a:p>
          <a:p>
            <a:pPr algn="just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根与内部节点由表达式中的操作符标记；</a:t>
            </a:r>
          </a:p>
          <a:p>
            <a:pPr algn="just"/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 叶子由表达式中的操作数标记；</a:t>
            </a:r>
          </a:p>
          <a:p>
            <a:pPr algn="just"/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 （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）用于改变运算优先级和结合性的括弧，被隐含在语法树的结构中。						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85800" y="3962400"/>
            <a:ext cx="7620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ea typeface="华文行楷" pitchFamily="2" charset="-122"/>
              </a:rPr>
              <a:t>        </a:t>
            </a:r>
            <a:r>
              <a:rPr lang="zh-CN" altLang="en-US">
                <a:ea typeface="华文行楷" pitchFamily="2" charset="-122"/>
              </a:rPr>
              <a:t>实质上，语法树与分析树的最根本区别在于它们的内部节点（包括根节点）：</a:t>
            </a:r>
          </a:p>
          <a:p>
            <a:pPr lvl="1" eaLnBrk="1" hangingPunct="1">
              <a:buFontTx/>
              <a:buChar char="•"/>
            </a:pPr>
            <a:r>
              <a:rPr lang="zh-CN" altLang="en-US">
                <a:ea typeface="华文行楷" pitchFamily="2" charset="-122"/>
              </a:rPr>
              <a:t>  语法树的内部节点是非终结符；</a:t>
            </a:r>
          </a:p>
          <a:p>
            <a:pPr lvl="1" eaLnBrk="1" hangingPunct="1">
              <a:buFontTx/>
              <a:buChar char="•"/>
            </a:pPr>
            <a:r>
              <a:rPr lang="zh-CN" altLang="en-US">
                <a:ea typeface="华文行楷" pitchFamily="2" charset="-122"/>
              </a:rPr>
              <a:t>  分析树的内部节点是操作符（运算符）；</a:t>
            </a:r>
          </a:p>
          <a:p>
            <a:pPr lvl="1" eaLnBrk="1" hangingPunct="1">
              <a:buFontTx/>
              <a:buChar char="•"/>
            </a:pPr>
            <a:r>
              <a:rPr lang="zh-CN" altLang="en-US">
                <a:ea typeface="华文行楷" pitchFamily="2" charset="-122"/>
              </a:rPr>
              <a:t>  或者说分析树中省略了反映分析过程的非终结符。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6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uild="p" autoUpdateAnimBg="0"/>
      <p:bldP spid="16393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D70CF-91F5-4327-B390-1F4A6D723ED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3.1.3 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语法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树（续</a:t>
            </a:r>
            <a:r>
              <a:rPr lang="en-US" altLang="zh-CN" sz="2400" dirty="0" smtClean="0"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400" dirty="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3082" name="Rectangle 4"/>
          <p:cNvSpPr>
            <a:spLocks noChangeArrowheads="1"/>
          </p:cNvSpPr>
          <p:nvPr/>
        </p:nvSpPr>
        <p:spPr bwMode="auto">
          <a:xfrm>
            <a:off x="381000" y="6858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3.6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句子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-(id+id)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和句型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if C then s1 else s2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：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869950" y="1066800"/>
          <a:ext cx="17970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Visio" r:id="rId3" imgW="697595" imgH="1031228" progId="Visio.Drawing.6">
                  <p:embed/>
                </p:oleObj>
              </mc:Choice>
              <mc:Fallback>
                <p:oleObj name="Visio" r:id="rId3" imgW="697595" imgH="103122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066800"/>
                        <a:ext cx="17970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3622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Visio" r:id="rId5" imgW="142910" imgH="284703" progId="Visio.Drawing.6">
                  <p:embed/>
                </p:oleObj>
              </mc:Choice>
              <mc:Fallback>
                <p:oleObj name="Visio" r:id="rId5" imgW="142910" imgH="284703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914400" y="3581400"/>
          <a:ext cx="304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Visio" r:id="rId7" imgW="142910" imgH="284703" progId="Visio.Drawing.6">
                  <p:embed/>
                </p:oleObj>
              </mc:Choice>
              <mc:Fallback>
                <p:oleObj name="Visio" r:id="rId7" imgW="142910" imgH="284703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304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062288" y="2590800"/>
          <a:ext cx="1281112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Visio" r:id="rId8" imgW="428590" imgH="614836" progId="Visio.Drawing.6">
                  <p:embed/>
                </p:oleObj>
              </mc:Choice>
              <mc:Fallback>
                <p:oleObj name="Visio" r:id="rId8" imgW="428590" imgH="614836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2590800"/>
                        <a:ext cx="1281112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4572000" y="1219200"/>
          <a:ext cx="365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10" imgW="1455851" imgH="443720" progId="Visio.Drawing.6">
                  <p:embed/>
                </p:oleObj>
              </mc:Choice>
              <mc:Fallback>
                <p:oleObj name="Visio" r:id="rId10" imgW="1455851" imgH="443720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19200"/>
                        <a:ext cx="365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181600" y="2667000"/>
          <a:ext cx="1981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Visio" r:id="rId12" imgW="713569" imgH="448785" progId="Visio.Drawing.6">
                  <p:embed/>
                </p:oleObj>
              </mc:Choice>
              <mc:Fallback>
                <p:oleObj name="Visio" r:id="rId12" imgW="713569" imgH="448785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7000"/>
                        <a:ext cx="1981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88975" y="4516438"/>
            <a:ext cx="8186738" cy="14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华文行楷" pitchFamily="2" charset="-122"/>
              </a:rPr>
              <a:t>语法树：左部非终结符“产生”右部文法符号序列；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ea typeface="华文行楷" pitchFamily="2" charset="-122"/>
              </a:rPr>
              <a:t>分析树：操作符（运算）“作用于”操作数（运算对象）；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习惯上：它们分别被称为</a:t>
            </a:r>
            <a:r>
              <a:rPr lang="zh-CN" altLang="en-US" u="sng">
                <a:latin typeface="华文行楷" pitchFamily="2" charset="-122"/>
                <a:ea typeface="华文行楷" pitchFamily="2" charset="-122"/>
              </a:rPr>
              <a:t>具体语法树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zh-CN" altLang="en-US" u="sng">
                <a:latin typeface="华文行楷" pitchFamily="2" charset="-122"/>
                <a:ea typeface="华文行楷" pitchFamily="2" charset="-122"/>
              </a:rPr>
              <a:t>抽象语法树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7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7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717DD-D2AF-4214-94B3-A43C904039D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7772400" cy="10668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语法分析的任务  </a:t>
            </a:r>
            <a:br>
              <a:rPr lang="zh-CN" altLang="en-US" sz="3600" dirty="0" smtClean="0">
                <a:latin typeface="隶书" pitchFamily="49" charset="-122"/>
                <a:ea typeface="隶书" pitchFamily="49" charset="-122"/>
              </a:rPr>
            </a:br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1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语法分析 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1143000"/>
            <a:ext cx="8534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语法分析器是编译器前端的重要组成部分，许多编译器，特别是由自动生成工具构造的编译器，往往其前端的中心部件就是语法分析器。语法分析器在编译器中的位置和作用下：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28600" y="4114800"/>
            <a:ext cx="8686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它的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主要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任务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有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两点：</a:t>
            </a:r>
          </a:p>
          <a:p>
            <a:pPr algn="just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根据词法分析器提供的记号流，为语法正确的输入构造分析树（或语法树），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这是本章的</a:t>
            </a: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重点</a:t>
            </a:r>
            <a:endParaRPr lang="zh-CN" altLang="en-US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eaLnBrk="1" hangingPunct="1"/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&lt;2&gt;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检查输入中的语法（可能包括词法）错误，并调用出错处理器进行适当处理，下边简单介绍语法错误处理的</a:t>
            </a:r>
            <a:r>
              <a:rPr lang="zh-CN" altLang="en-US" dirty="0" smtClean="0">
                <a:latin typeface="华文行楷" pitchFamily="2" charset="-122"/>
                <a:ea typeface="华文行楷" pitchFamily="2" charset="-122"/>
              </a:rPr>
              <a:t>基本方法。 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962400" y="2514600"/>
          <a:ext cx="134937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563226" imgH="327613" progId="Visio.Drawing.6">
                  <p:embed/>
                </p:oleObj>
              </mc:Choice>
              <mc:Fallback>
                <p:oleObj name="Visio" r:id="rId3" imgW="563226" imgH="327613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134937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1143000" y="2503488"/>
          <a:ext cx="28924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5" imgW="1364860" imgH="326892" progId="Visio.Drawing.6">
                  <p:embed/>
                </p:oleObj>
              </mc:Choice>
              <mc:Fallback>
                <p:oleObj name="Visio" r:id="rId5" imgW="1364860" imgH="326892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03488"/>
                        <a:ext cx="28924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5257800" y="2514600"/>
          <a:ext cx="288131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7" imgW="1494044" imgH="326892" progId="Visio.Drawing.6">
                  <p:embed/>
                </p:oleObj>
              </mc:Choice>
              <mc:Fallback>
                <p:oleObj name="Visio" r:id="rId7" imgW="1494044" imgH="326892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288131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3124200" y="3178175"/>
          <a:ext cx="2971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Visio" r:id="rId9" imgW="1075038" imgH="501010" progId="Visio.Drawing.6">
                  <p:embed/>
                </p:oleObj>
              </mc:Choice>
              <mc:Fallback>
                <p:oleObj name="Visio" r:id="rId9" imgW="1075038" imgH="501010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178175"/>
                        <a:ext cx="2971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utoUpdateAnimBg="0"/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77A7FA-F8D8-42CC-9977-F58B2AF1E63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二义性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与二义性的消除</a:t>
            </a:r>
            <a:br>
              <a:rPr lang="zh-CN" altLang="en-US" sz="3600" dirty="0" smtClean="0">
                <a:latin typeface="隶书" pitchFamily="49" charset="-122"/>
                <a:ea typeface="隶书" pitchFamily="49" charset="-122"/>
              </a:rPr>
            </a:br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二义性（歧义，</a:t>
            </a:r>
            <a:r>
              <a:rPr lang="en-US" altLang="zh-CN" sz="3200" dirty="0" smtClean="0">
                <a:latin typeface="黑体" pitchFamily="2" charset="-122"/>
                <a:ea typeface="黑体" pitchFamily="2" charset="-122"/>
              </a:rPr>
              <a:t>Ambiguity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）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09600" y="1219200"/>
            <a:ext cx="65532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隶书" pitchFamily="49" charset="-122"/>
                <a:ea typeface="隶书" pitchFamily="49" charset="-122"/>
              </a:rPr>
              <a:t>问题：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一个句子可能对应多于一棵语法树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3.7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句子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id+id*id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id+id+id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可能的语法树：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828800" y="55626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(G3.2)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E→E+E | E*E |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 -E | id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838200" y="2362200"/>
          <a:ext cx="1447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Visio" r:id="rId3" imgW="713569" imgH="422980" progId="Visio.Drawing.6">
                  <p:embed/>
                </p:oleObj>
              </mc:Choice>
              <mc:Fallback>
                <p:oleObj name="Visio" r:id="rId3" imgW="713569" imgH="422980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1447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304800" y="3276600"/>
          <a:ext cx="14239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Visio" r:id="rId5" imgW="713569" imgH="290588" progId="Visio.Drawing.6">
                  <p:embed/>
                </p:oleObj>
              </mc:Choice>
              <mc:Fallback>
                <p:oleObj name="Visio" r:id="rId5" imgW="713569" imgH="290588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76600"/>
                        <a:ext cx="14239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28600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Visio" r:id="rId7" imgW="142910" imgH="229996" progId="Visio.Drawing.6">
                  <p:embed/>
                </p:oleObj>
              </mc:Choice>
              <mc:Fallback>
                <p:oleObj name="Visio" r:id="rId7" imgW="142910" imgH="229996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520825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Visio" r:id="rId9" imgW="142910" imgH="229996" progId="Visio.Drawing.6">
                  <p:embed/>
                </p:oleObj>
              </mc:Choice>
              <mc:Fallback>
                <p:oleObj name="Visio" r:id="rId9" imgW="142910" imgH="229996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057400" y="32766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Visio" r:id="rId10" imgW="142910" imgH="229996" progId="Visio.Drawing.6">
                  <p:embed/>
                </p:oleObj>
              </mc:Choice>
              <mc:Fallback>
                <p:oleObj name="Visio" r:id="rId10" imgW="142910" imgH="229996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2587625" y="2362200"/>
          <a:ext cx="1295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Visio" r:id="rId11" imgW="713569" imgH="422980" progId="Visio.Drawing.6">
                  <p:embed/>
                </p:oleObj>
              </mc:Choice>
              <mc:Fallback>
                <p:oleObj name="Visio" r:id="rId11" imgW="713569" imgH="422980" progId="Visio.Drawing.6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2362200"/>
                        <a:ext cx="1295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511425" y="32766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Visio" r:id="rId13" imgW="142910" imgH="229996" progId="Visio.Drawing.6">
                  <p:embed/>
                </p:oleObj>
              </mc:Choice>
              <mc:Fallback>
                <p:oleObj name="Visio" r:id="rId13" imgW="142910" imgH="229996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2766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3221038" y="3276600"/>
          <a:ext cx="12715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Visio" r:id="rId14" imgW="713569" imgH="290588" progId="Visio.Drawing.6">
                  <p:embed/>
                </p:oleObj>
              </mc:Choice>
              <mc:Fallback>
                <p:oleObj name="Visio" r:id="rId14" imgW="713569" imgH="290588" progId="Visio.Drawing.6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3276600"/>
                        <a:ext cx="127158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197225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Visio" r:id="rId16" imgW="142910" imgH="229996" progId="Visio.Drawing.6">
                  <p:embed/>
                </p:oleObj>
              </mc:Choice>
              <mc:Fallback>
                <p:oleObj name="Visio" r:id="rId16" imgW="142910" imgH="229996" progId="Visio.Drawing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4264025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Visio" r:id="rId17" imgW="142910" imgH="229996" progId="Visio.Drawing.6">
                  <p:embed/>
                </p:oleObj>
              </mc:Choice>
              <mc:Fallback>
                <p:oleObj name="Visio" r:id="rId17" imgW="142910" imgH="229996" progId="Visio.Drawing.6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457200" y="43434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Visio" r:id="rId18" imgW="816789" imgH="184002" progId="Visio.Drawing.6">
                  <p:embed/>
                </p:oleObj>
              </mc:Choice>
              <mc:Fallback>
                <p:oleObj name="Visio" r:id="rId18" imgW="816789" imgH="184002" progId="Visio.Drawing.6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2590800" y="4343400"/>
          <a:ext cx="183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Visio" r:id="rId20" imgW="801082" imgH="184002" progId="Visio.Drawing.6">
                  <p:embed/>
                </p:oleObj>
              </mc:Choice>
              <mc:Fallback>
                <p:oleObj name="Visio" r:id="rId20" imgW="801082" imgH="184002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1831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5181600" y="2438400"/>
          <a:ext cx="129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Visio" r:id="rId22" imgW="599128" imgH="417370" progId="Visio.Drawing.6">
                  <p:embed/>
                </p:oleObj>
              </mc:Choice>
              <mc:Fallback>
                <p:oleObj name="Visio" r:id="rId22" imgW="599128" imgH="417370" progId="Visio.Drawing.6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129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4800600" y="335280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Visio" r:id="rId24" imgW="599128" imgH="278247" progId="Visio.Drawing.6">
                  <p:embed/>
                </p:oleObj>
              </mc:Choice>
              <mc:Fallback>
                <p:oleObj name="Visio" r:id="rId24" imgW="599128" imgH="278247" progId="Visio.Drawing.6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352800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4724400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Visio" r:id="rId26" imgW="142910" imgH="229996" progId="Visio.Drawing.6">
                  <p:embed/>
                </p:oleObj>
              </mc:Choice>
              <mc:Fallback>
                <p:oleObj name="Visio" r:id="rId26" imgW="142910" imgH="229996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5635625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Visio" r:id="rId27" imgW="142910" imgH="229996" progId="Visio.Drawing.6">
                  <p:embed/>
                </p:oleObj>
              </mc:Choice>
              <mc:Fallback>
                <p:oleObj name="Visio" r:id="rId27" imgW="142910" imgH="229996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6245225" y="33528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Visio" r:id="rId28" imgW="142910" imgH="229996" progId="Visio.Drawing.6">
                  <p:embed/>
                </p:oleObj>
              </mc:Choice>
              <mc:Fallback>
                <p:oleObj name="Visio" r:id="rId28" imgW="142910" imgH="229996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225" y="33528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5029200" y="43434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Visio" r:id="rId29" imgW="589429" imgH="183776" progId="Visio.Drawing.6">
                  <p:embed/>
                </p:oleObj>
              </mc:Choice>
              <mc:Fallback>
                <p:oleObj name="Visio" r:id="rId29" imgW="589429" imgH="183776" progId="Visio.Drawing.6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6934200" y="2438400"/>
          <a:ext cx="1295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Visio" r:id="rId31" imgW="599128" imgH="417370" progId="Visio.Drawing.6">
                  <p:embed/>
                </p:oleObj>
              </mc:Choice>
              <mc:Fallback>
                <p:oleObj name="Visio" r:id="rId31" imgW="599128" imgH="41737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438400"/>
                        <a:ext cx="1295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30"/>
          <p:cNvGraphicFramePr>
            <a:graphicFrameLocks noChangeAspect="1"/>
          </p:cNvGraphicFramePr>
          <p:nvPr/>
        </p:nvGraphicFramePr>
        <p:xfrm>
          <a:off x="7696200" y="3352800"/>
          <a:ext cx="106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Visio" r:id="rId32" imgW="599128" imgH="278247" progId="Visio.Drawing.6">
                  <p:embed/>
                </p:oleObj>
              </mc:Choice>
              <mc:Fallback>
                <p:oleObj name="Visio" r:id="rId32" imgW="599128" imgH="278247" progId="Visio.Drawing.6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352800"/>
                        <a:ext cx="106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6858000" y="33528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Visio" r:id="rId33" imgW="142910" imgH="229996" progId="Visio.Drawing.6">
                  <p:embed/>
                </p:oleObj>
              </mc:Choice>
              <mc:Fallback>
                <p:oleObj name="Visio" r:id="rId33" imgW="142910" imgH="229996" progId="Visio.Drawing.6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7620000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Visio" r:id="rId34" imgW="142910" imgH="229996" progId="Visio.Drawing.6">
                  <p:embed/>
                </p:oleObj>
              </mc:Choice>
              <mc:Fallback>
                <p:oleObj name="Visio" r:id="rId34" imgW="142910" imgH="229996" progId="Visio.Drawing.6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8531225" y="3886200"/>
          <a:ext cx="307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Visio" r:id="rId35" imgW="142910" imgH="229996" progId="Visio.Drawing.6">
                  <p:embed/>
                </p:oleObj>
              </mc:Choice>
              <mc:Fallback>
                <p:oleObj name="Visio" r:id="rId35" imgW="142910" imgH="229996" progId="Visio.Drawing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5" y="3886200"/>
                        <a:ext cx="307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7239000" y="4419600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Visio" r:id="rId36" imgW="599515" imgH="183776" progId="Visio.Drawing.6">
                  <p:embed/>
                </p:oleObj>
              </mc:Choice>
              <mc:Fallback>
                <p:oleObj name="Visio" r:id="rId36" imgW="599515" imgH="183776" progId="Visio.Drawing.6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419600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  <p:bldP spid="184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795DD6-6939-4A88-A4E2-7E184A3F312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152400"/>
            <a:ext cx="396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3.2.4.1 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二义性（续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762000" y="990600"/>
            <a:ext cx="8001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3.7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对同一句子产生不止一棵语法树，则称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是二义的。  							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■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华文楷体" pitchFamily="2" charset="-122"/>
                <a:ea typeface="华文行楷" pitchFamily="2" charset="-122"/>
              </a:rPr>
              <a:t>原因：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在产生句子的过程中某些直接推导有</a:t>
            </a:r>
            <a:r>
              <a:rPr lang="zh-CN" altLang="en-US" u="sng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多于一种选择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14400" y="2743200"/>
            <a:ext cx="78486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  <a:buFontTx/>
              <a:buChar char="•"/>
            </a:pPr>
            <a:r>
              <a:rPr lang="en-US" altLang="zh-CN">
                <a:latin typeface="华文楷体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楷体" pitchFamily="2" charset="-122"/>
                <a:ea typeface="华文行楷" pitchFamily="2" charset="-122"/>
              </a:rPr>
              <a:t>一个句子有多于一棵语法树，仅与文法和句子有关，与采用的推导方法无关；</a:t>
            </a:r>
            <a:endParaRPr lang="zh-CN" altLang="en-US">
              <a:ea typeface="华文行楷" pitchFamily="2" charset="-122"/>
            </a:endParaRPr>
          </a:p>
          <a:p>
            <a:pPr marL="457200" indent="-457200" algn="just">
              <a:lnSpc>
                <a:spcPct val="120000"/>
              </a:lnSpc>
              <a:buFontTx/>
              <a:buChar char="•"/>
            </a:pPr>
            <a:r>
              <a:rPr lang="zh-CN" altLang="en-US">
                <a:latin typeface="华文楷体" pitchFamily="2" charset="-122"/>
                <a:ea typeface="华文行楷" pitchFamily="2" charset="-122"/>
              </a:rPr>
              <a:t> 文法中缺少对文法符号优先级和结合性的规定。</a:t>
            </a:r>
            <a:endParaRPr lang="zh-CN" altLang="en-US"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505D8-202C-4206-BDC7-210992F0CFC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137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0"/>
            <a:ext cx="3429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3.2.4.1 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二义性（续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81000" y="381000"/>
            <a:ext cx="739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S → if C then S		    (1)</a:t>
            </a:r>
          </a:p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 | if C then S else S     (2)</a:t>
            </a:r>
          </a:p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 | id := E		    (3)	    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(G3.3)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4800" y="2362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3.8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条件语句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if x&lt;3 then if x&gt;0 then x:=5 else x:=-5 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28600" y="3810000"/>
          <a:ext cx="3795713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Visio" r:id="rId3" imgW="1798470" imgH="479667" progId="Visio.Drawing.6">
                  <p:embed/>
                </p:oleObj>
              </mc:Choice>
              <mc:Fallback>
                <p:oleObj name="Visio" r:id="rId3" imgW="1798470" imgH="479667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0"/>
                        <a:ext cx="3795713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52450" y="2795588"/>
            <a:ext cx="32575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if 	x&lt;3 </a:t>
            </a:r>
          </a:p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then 	if x&gt;0 then x:=5 </a:t>
            </a:r>
          </a:p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else 	x:=-5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33400" y="4964113"/>
          <a:ext cx="838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Visio" r:id="rId5" imgW="301438" imgH="282388" progId="Visio.Drawing.6">
                  <p:embed/>
                </p:oleObj>
              </mc:Choice>
              <mc:Fallback>
                <p:oleObj name="Visio" r:id="rId5" imgW="301438" imgH="282388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64113"/>
                        <a:ext cx="838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447800" y="4987925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Visio" r:id="rId7" imgW="885193" imgH="283082" progId="Visio.Drawing.6">
                  <p:embed/>
                </p:oleObj>
              </mc:Choice>
              <mc:Fallback>
                <p:oleObj name="Visio" r:id="rId7" imgW="885193" imgH="283082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987925"/>
                        <a:ext cx="198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505200" y="4987925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Visio" r:id="rId9" imgW="329453" imgH="282388" progId="Visio.Drawing.6">
                  <p:embed/>
                </p:oleObj>
              </mc:Choice>
              <mc:Fallback>
                <p:oleObj name="Visio" r:id="rId9" imgW="329453" imgH="282388" progId="Visio.Drawing.6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987925"/>
                        <a:ext cx="91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1676400" y="5648325"/>
          <a:ext cx="83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Visio" r:id="rId11" imgW="325369" imgH="246832" progId="Visio.Drawing.6">
                  <p:embed/>
                </p:oleObj>
              </mc:Choice>
              <mc:Fallback>
                <p:oleObj name="Visio" r:id="rId11" imgW="325369" imgH="246832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48325"/>
                        <a:ext cx="83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2895600" y="5651500"/>
          <a:ext cx="838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Visio" r:id="rId13" imgW="325369" imgH="246832" progId="Visio.Drawing.6">
                  <p:embed/>
                </p:oleObj>
              </mc:Choice>
              <mc:Fallback>
                <p:oleObj name="Visio" r:id="rId13" imgW="325369" imgH="246832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51500"/>
                        <a:ext cx="838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410200" y="2795588"/>
            <a:ext cx="26479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if 	x&lt;3 </a:t>
            </a:r>
          </a:p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then 	if 	x&gt;0 </a:t>
            </a:r>
          </a:p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	then 	x:=5 </a:t>
            </a:r>
          </a:p>
          <a:p>
            <a:pPr eaLnBrk="1" hangingPunct="1"/>
            <a:r>
              <a:rPr lang="en-US" altLang="zh-CN" sz="2000">
                <a:latin typeface="黑体" pitchFamily="2" charset="-122"/>
                <a:ea typeface="黑体" pitchFamily="2" charset="-122"/>
              </a:rPr>
              <a:t>	else 	x:=-5</a:t>
            </a: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114800" y="3581400"/>
          <a:ext cx="25098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Visio" r:id="rId15" imgW="1055767" imgH="399419" progId="Visio.Drawing.6">
                  <p:embed/>
                </p:oleObj>
              </mc:Choice>
              <mc:Fallback>
                <p:oleObj name="Visio" r:id="rId15" imgW="1055767" imgH="399419" progId="Visio.Drawing.6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81400"/>
                        <a:ext cx="25098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491038" y="4471988"/>
          <a:ext cx="8382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Visio" r:id="rId17" imgW="301438" imgH="282388" progId="Visio.Drawing.6">
                  <p:embed/>
                </p:oleObj>
              </mc:Choice>
              <mc:Fallback>
                <p:oleObj name="Visio" r:id="rId17" imgW="301438" imgH="282388" progId="Visio.Drawing.6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471988"/>
                        <a:ext cx="8382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5634038" y="441960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Visio" r:id="rId18" imgW="1513141" imgH="319029" progId="Visio.Drawing.6">
                  <p:embed/>
                </p:oleObj>
              </mc:Choice>
              <mc:Fallback>
                <p:oleObj name="Visio" r:id="rId18" imgW="1513141" imgH="319029" progId="Visio.Drawing.6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419600"/>
                        <a:ext cx="297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/>
        </p:nvGraphicFramePr>
        <p:xfrm>
          <a:off x="5791200" y="5181600"/>
          <a:ext cx="8382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Visio" r:id="rId20" imgW="325369" imgH="246832" progId="Visio.Drawing.6">
                  <p:embed/>
                </p:oleObj>
              </mc:Choice>
              <mc:Fallback>
                <p:oleObj name="Visio" r:id="rId20" imgW="325369" imgH="246832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8382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/>
        </p:nvGraphicFramePr>
        <p:xfrm>
          <a:off x="6858000" y="5181600"/>
          <a:ext cx="838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Visio" r:id="rId21" imgW="325369" imgH="246832" progId="Visio.Drawing.6">
                  <p:embed/>
                </p:oleObj>
              </mc:Choice>
              <mc:Fallback>
                <p:oleObj name="Visio" r:id="rId21" imgW="325369" imgH="246832" progId="Visio.Drawing.6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838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8077200" y="510540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Visio" r:id="rId22" imgW="329453" imgH="282388" progId="Visio.Drawing.6">
                  <p:embed/>
                </p:oleObj>
              </mc:Choice>
              <mc:Fallback>
                <p:oleObj name="Visio" r:id="rId22" imgW="329453" imgH="282388" progId="Visio.Drawing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5105400"/>
                        <a:ext cx="914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/>
        </p:nvGraphicFramePr>
        <p:xfrm>
          <a:off x="533400" y="6207125"/>
          <a:ext cx="327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Visio" r:id="rId23" imgW="1330036" imgH="184228" progId="Visio.Drawing.6">
                  <p:embed/>
                </p:oleObj>
              </mc:Choice>
              <mc:Fallback>
                <p:oleObj name="Visio" r:id="rId23" imgW="1330036" imgH="184228" progId="Visio.Drawing.6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207125"/>
                        <a:ext cx="327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/>
        </p:nvGraphicFramePr>
        <p:xfrm>
          <a:off x="5105400" y="5791200"/>
          <a:ext cx="2819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Visio" r:id="rId25" imgW="1340746" imgH="184002" progId="Visio.Drawing.6">
                  <p:embed/>
                </p:oleObj>
              </mc:Choice>
              <mc:Fallback>
                <p:oleObj name="Visio" r:id="rId25" imgW="1340746" imgH="184002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791200"/>
                        <a:ext cx="2819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Rectangle 27"/>
          <p:cNvSpPr>
            <a:spLocks noChangeArrowheads="1"/>
          </p:cNvSpPr>
          <p:nvPr/>
        </p:nvSpPr>
        <p:spPr bwMode="auto">
          <a:xfrm>
            <a:off x="152400" y="76200"/>
            <a:ext cx="445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楷体" pitchFamily="2" charset="-122"/>
                <a:ea typeface="华文行楷" pitchFamily="2" charset="-122"/>
              </a:rPr>
              <a:t>“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悬空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dangling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else</a:t>
            </a:r>
            <a:r>
              <a:rPr lang="en-US" altLang="zh-CN">
                <a:solidFill>
                  <a:schemeClr val="tx2"/>
                </a:solidFill>
                <a:latin typeface="华文楷体" pitchFamily="2" charset="-122"/>
                <a:ea typeface="华文行楷" pitchFamily="2" charset="-122"/>
              </a:rPr>
              <a:t>”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问题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457200" y="1463675"/>
            <a:ext cx="6248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C → E = E | E &lt; E | E &gt; E  (4)...(6)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E + E | - E | id | n   (7)...(10)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1" grpId="0" autoUpdateAnimBg="0"/>
      <p:bldP spid="19463" grpId="0" autoUpdateAnimBg="0"/>
      <p:bldP spid="19470" grpId="0" autoUpdateAnimBg="0"/>
      <p:bldP spid="1948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A2C860-928C-42F6-98C5-A06044A8BCC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4724400" cy="6096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3.2.4.2 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二义性的消除 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81000" y="762000"/>
            <a:ext cx="49530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文法二义不能说明程序设计语言是二义。程序设计语言不能二义。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消除语言二义的两种方法：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① 改写二义文法为非二义文法；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② 规定二义文法中符号的优先级和结合性，使仅产生一棵语法树。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改写二义文法为非二义文法</a:t>
            </a:r>
            <a:endParaRPr lang="zh-CN" altLang="en-US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921250" y="30480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再分析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id+id*id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id+id+id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3946525"/>
            <a:ext cx="579120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3.9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G3.2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等价的非二义文法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E → E + T  | T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T → T * F  | F     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(G3.4)</a:t>
            </a:r>
          </a:p>
          <a:p>
            <a:pPr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F →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 -F | id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04800" y="58674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问题：</a:t>
            </a:r>
            <a:r>
              <a:rPr lang="zh-CN" altLang="en-US">
                <a:ea typeface="华文行楷" pitchFamily="2" charset="-122"/>
              </a:rPr>
              <a:t>如何将二义文法改写为非二义文法？</a:t>
            </a:r>
          </a:p>
        </p:txBody>
      </p:sp>
      <p:graphicFrame>
        <p:nvGraphicFramePr>
          <p:cNvPr id="20510" name="Object 30"/>
          <p:cNvGraphicFramePr>
            <a:graphicFrameLocks noChangeAspect="1"/>
          </p:cNvGraphicFramePr>
          <p:nvPr/>
        </p:nvGraphicFramePr>
        <p:xfrm>
          <a:off x="5257800" y="838200"/>
          <a:ext cx="1752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3" imgW="705201" imgH="1167463" progId="Visio.Drawing.6">
                  <p:embed/>
                </p:oleObj>
              </mc:Choice>
              <mc:Fallback>
                <p:oleObj name="Visio" r:id="rId3" imgW="705201" imgH="1167463" progId="Visio.Drawing.6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838200"/>
                        <a:ext cx="1752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7259638" y="914400"/>
          <a:ext cx="157956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5" imgW="665018" imgH="1318803" progId="Visio.Drawing.6">
                  <p:embed/>
                </p:oleObj>
              </mc:Choice>
              <mc:Fallback>
                <p:oleObj name="Visio" r:id="rId5" imgW="665018" imgH="1318803" progId="Visio.Drawing.6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914400"/>
                        <a:ext cx="157956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6419850" y="4267200"/>
            <a:ext cx="231775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E→E+E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| E*E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|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(G3.2)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| -E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|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500" grpId="0" autoUpdateAnimBg="0"/>
      <p:bldP spid="20501" grpId="0" autoUpdateAnimBg="0"/>
      <p:bldP spid="20502" grpId="0" autoUpdateAnimBg="0"/>
      <p:bldP spid="205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C4780D-7D75-4DB3-8991-56CA20B97F1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76200"/>
            <a:ext cx="56388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改写二义文法为非二义文法（续</a:t>
            </a:r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858000" y="2971800"/>
          <a:ext cx="18288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841383" imgH="1359243" progId="Visio.Drawing.6">
                  <p:embed/>
                </p:oleObj>
              </mc:Choice>
              <mc:Fallback>
                <p:oleObj name="Visio" r:id="rId3" imgW="841383" imgH="135924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71800"/>
                        <a:ext cx="18288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57200" y="841375"/>
            <a:ext cx="8763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新引入的非终结符，限制了每一步直接推导均有唯一选择；</a:t>
            </a:r>
          </a:p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最终分析树的形状，仅与文法有关，而与推导方法无关；</a:t>
            </a:r>
          </a:p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非终结符的引入，增加了推导步骤（分析树增高）；</a:t>
            </a:r>
          </a:p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越接近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的文法符号的优先级越低。（如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E→E+T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）。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对于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A→αAβ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在终结符左边出现（即终结符在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β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中），则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产生式具有左结合性质。 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81000" y="3492500"/>
            <a:ext cx="6096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改写二义文法的关键步骤：</a:t>
            </a:r>
          </a:p>
          <a:p>
            <a:pPr marL="914400" lvl="1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引入一个新的非终结符，增加一个子结构并提高一级优先级；</a:t>
            </a:r>
          </a:p>
          <a:p>
            <a:pPr marL="914400" lvl="1" indent="-457200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递归非终结符在终结符左边，运算具有左结合性，否则具有右结合性。 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81000" y="5489575"/>
            <a:ext cx="5715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3.10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  <a:hlinkClick r:id="rId5" action="ppaction://hlinksldjump"/>
              </a:rPr>
              <a:t>改写二义文法</a:t>
            </a:r>
            <a:r>
              <a:rPr lang="en-US" altLang="zh-CN">
                <a:latin typeface="黑体" pitchFamily="2" charset="-122"/>
                <a:ea typeface="黑体" pitchFamily="2" charset="-122"/>
                <a:hlinkClick r:id="rId5" action="ppaction://hlinksldjump"/>
              </a:rPr>
              <a:t>G3.2</a:t>
            </a:r>
            <a:r>
              <a:rPr lang="zh-CN" altLang="en-US">
                <a:latin typeface="华文行楷" pitchFamily="2" charset="-122"/>
                <a:ea typeface="华文行楷" pitchFamily="2" charset="-122"/>
                <a:hlinkClick r:id="rId5" action="ppaction://hlinksldjump"/>
              </a:rPr>
              <a:t>为</a:t>
            </a:r>
            <a:r>
              <a:rPr lang="en-US" altLang="zh-CN">
                <a:latin typeface="黑体" pitchFamily="2" charset="-122"/>
                <a:ea typeface="黑体" pitchFamily="2" charset="-122"/>
                <a:hlinkClick r:id="rId5" action="ppaction://hlinksldjump"/>
              </a:rPr>
              <a:t>G3.4 </a:t>
            </a:r>
            <a:r>
              <a:rPr lang="zh-CN" altLang="en-US">
                <a:latin typeface="华文行楷" pitchFamily="2" charset="-122"/>
                <a:ea typeface="华文行楷" pitchFamily="2" charset="-122"/>
                <a:hlinkClick r:id="rId5" action="ppaction://hlinksldjump"/>
              </a:rPr>
              <a:t>： </a:t>
            </a:r>
            <a:endParaRPr lang="zh-CN" altLang="en-US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176" name="Rectangle 13"/>
          <p:cNvSpPr>
            <a:spLocks noChangeArrowheads="1"/>
          </p:cNvSpPr>
          <p:nvPr/>
        </p:nvSpPr>
        <p:spPr bwMode="auto">
          <a:xfrm>
            <a:off x="425450" y="3048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可以看出：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15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build="p" autoUpdateAnimBg="0"/>
      <p:bldP spid="21511" grpId="0" build="p" bldLvl="2" autoUpdateAnimBg="0"/>
      <p:bldP spid="215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ED9BF-CD00-4668-B275-FBDC955DF95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0" y="76200"/>
            <a:ext cx="49530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 sz="2000" smtClean="0">
                <a:latin typeface="华文行楷" pitchFamily="2" charset="-122"/>
                <a:ea typeface="华文行楷" pitchFamily="2" charset="-122"/>
              </a:rPr>
              <a:t>改写二义文法为非二义文法（续</a:t>
            </a:r>
            <a:r>
              <a:rPr lang="en-US" altLang="zh-CN" sz="2000" smtClean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2000" smtClean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533400"/>
            <a:ext cx="85344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    if-then-else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if-then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在一个复合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if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语句中，可能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then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多于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else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使得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else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不知与哪个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then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结合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 一般原则是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右结合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，即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else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与其左边最靠近的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then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结合。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改写文法的根据是将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分为完全匹配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MS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和不完全匹配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UMS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两类，并且在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UMS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中规定</a:t>
            </a:r>
            <a:r>
              <a:rPr lang="en-US" altLang="zh-CN" u="sng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else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右结合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715000" y="2651125"/>
            <a:ext cx="3124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S → if C then S</a:t>
            </a:r>
          </a:p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if C then S else S</a:t>
            </a:r>
          </a:p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id := E      </a:t>
            </a:r>
            <a:r>
              <a:rPr lang="en-US" altLang="zh-CN" sz="2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(G3.3)</a:t>
            </a:r>
          </a:p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C → E=E | E&lt;E | E&gt;E</a:t>
            </a:r>
          </a:p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→ E+E | -E | id | n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3400" y="2657475"/>
            <a:ext cx="6781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S  → MS 			    (1)</a:t>
            </a:r>
          </a:p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  | UMS			    (2)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MS → if C then MS else MS  (3)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    | id := E		    (4)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UMS→ if C then S		    (5)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    | if C then MS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else UMS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(6)    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(G3.5)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425450" y="1524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再讨论</a:t>
            </a:r>
            <a:r>
              <a:rPr lang="zh-CN" altLang="en-US">
                <a:solidFill>
                  <a:schemeClr val="tx2"/>
                </a:solidFill>
                <a:latin typeface="华文楷体" pitchFamily="2" charset="-122"/>
                <a:ea typeface="华文行楷" pitchFamily="2" charset="-122"/>
              </a:rPr>
              <a:t>“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悬空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else</a:t>
            </a:r>
            <a:r>
              <a:rPr lang="en-US" altLang="zh-CN">
                <a:solidFill>
                  <a:schemeClr val="tx2"/>
                </a:solidFill>
                <a:latin typeface="华文楷体" pitchFamily="2" charset="-122"/>
                <a:ea typeface="华文行楷" pitchFamily="2" charset="-122"/>
              </a:rPr>
              <a:t>”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问题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33400" y="5257800"/>
            <a:ext cx="6477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E  → E + T | T		    (10)...(11)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T  → T * F | F		    (12)...(13)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F  →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 -F | id | n   (14)...(17)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3400" y="4876800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C  → E = E | E &lt; E | E &gt; E (7)...(9)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 autoUpdateAnimBg="0"/>
      <p:bldP spid="30725" grpId="0" autoUpdateAnimBg="0"/>
      <p:bldP spid="30726" grpId="0" autoUpdateAnimBg="0"/>
      <p:bldP spid="30729" grpId="0" autoUpdateAnimBg="0"/>
      <p:bldP spid="3073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DAA79F-6EC4-4F15-987A-6D83B5A6103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772400" cy="457200"/>
          </a:xfrm>
        </p:spPr>
        <p:txBody>
          <a:bodyPr/>
          <a:lstStyle/>
          <a:p>
            <a:pPr algn="r" eaLnBrk="1" hangingPunct="1"/>
            <a:r>
              <a:rPr lang="en-US" altLang="zh-CN" sz="2000" smtClean="0"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 sz="2000" smtClean="0">
                <a:latin typeface="华文行楷" pitchFamily="2" charset="-122"/>
                <a:ea typeface="华文行楷" pitchFamily="2" charset="-122"/>
              </a:rPr>
              <a:t>改写二义文法为非二义文法（续</a:t>
            </a:r>
            <a:r>
              <a:rPr lang="en-US" altLang="zh-CN" sz="200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2000" smtClean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01650" y="1784350"/>
            <a:ext cx="3689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if 	x&lt;3 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then 	if x&gt;0 then x:=5 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else 	x:=-5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01650" y="123825"/>
            <a:ext cx="2774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if 	x&lt;3 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then 	if 	x&gt;0 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	then 	x:=5 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	else 	x:=-5</a:t>
            </a:r>
          </a:p>
        </p:txBody>
      </p:sp>
      <p:sp>
        <p:nvSpPr>
          <p:cNvPr id="8206" name="Rectangle 6"/>
          <p:cNvSpPr>
            <a:spLocks noChangeArrowheads="1"/>
          </p:cNvSpPr>
          <p:nvPr/>
        </p:nvSpPr>
        <p:spPr bwMode="auto">
          <a:xfrm>
            <a:off x="457200" y="3336925"/>
            <a:ext cx="6629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S  → MS 			(1)</a:t>
            </a:r>
          </a:p>
          <a:p>
            <a:pPr algn="just" eaLnBrk="1" hangingPunct="1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| UMS			(2)</a:t>
            </a:r>
          </a:p>
          <a:p>
            <a:pPr algn="just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MS → if C then MS else MS   (3)</a:t>
            </a:r>
          </a:p>
          <a:p>
            <a:pPr algn="just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| id := E			(4)</a:t>
            </a:r>
          </a:p>
          <a:p>
            <a:pPr algn="just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UMS→ if C then S		(5)</a:t>
            </a:r>
          </a:p>
          <a:p>
            <a:pPr algn="just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 | if C then MS else UMS	(6)	</a:t>
            </a:r>
          </a:p>
          <a:p>
            <a:pPr algn="just"/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C  → E = E | E &lt; E | E &gt; E	(7)...(9)</a:t>
            </a:r>
          </a:p>
          <a:p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 → E + T | T		(10)...(11)	(G3.5)</a:t>
            </a:r>
          </a:p>
          <a:p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T  → T * F | F		(12)...(13)</a:t>
            </a:r>
          </a:p>
          <a:p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F  → </a:t>
            </a:r>
            <a:r>
              <a:rPr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 sz="2000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-F | id | n	(14)...(17)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29000" y="152400"/>
            <a:ext cx="5486400" cy="3124200"/>
            <a:chOff x="2160" y="96"/>
            <a:chExt cx="3456" cy="1968"/>
          </a:xfrm>
        </p:grpSpPr>
        <p:graphicFrame>
          <p:nvGraphicFramePr>
            <p:cNvPr id="8197" name="Object 7"/>
            <p:cNvGraphicFramePr>
              <a:graphicFrameLocks noChangeAspect="1"/>
            </p:cNvGraphicFramePr>
            <p:nvPr/>
          </p:nvGraphicFramePr>
          <p:xfrm>
            <a:off x="2544" y="96"/>
            <a:ext cx="33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Visio" r:id="rId3" imgW="200585" imgH="356347" progId="Visio.Drawing.6">
                    <p:embed/>
                  </p:oleObj>
                </mc:Choice>
                <mc:Fallback>
                  <p:oleObj name="Visio" r:id="rId3" imgW="200585" imgH="356347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6"/>
                          <a:ext cx="33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8"/>
            <p:cNvGraphicFramePr>
              <a:graphicFrameLocks noChangeAspect="1"/>
            </p:cNvGraphicFramePr>
            <p:nvPr/>
          </p:nvGraphicFramePr>
          <p:xfrm>
            <a:off x="2160" y="576"/>
            <a:ext cx="144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Visio" r:id="rId5" imgW="998547" imgH="256930" progId="Visio.Drawing.6">
                    <p:embed/>
                  </p:oleObj>
                </mc:Choice>
                <mc:Fallback>
                  <p:oleObj name="Visio" r:id="rId5" imgW="998547" imgH="256930" progId="Visio.Drawing.6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76"/>
                          <a:ext cx="144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9"/>
            <p:cNvGraphicFramePr>
              <a:graphicFrameLocks noChangeAspect="1"/>
            </p:cNvGraphicFramePr>
            <p:nvPr/>
          </p:nvGraphicFramePr>
          <p:xfrm>
            <a:off x="2352" y="912"/>
            <a:ext cx="528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Visio" r:id="rId7" imgW="324573" imgH="278685" progId="Visio.Drawing.6">
                    <p:embed/>
                  </p:oleObj>
                </mc:Choice>
                <mc:Fallback>
                  <p:oleObj name="Visio" r:id="rId7" imgW="324573" imgH="278685" progId="Visio.Drawing.6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912"/>
                          <a:ext cx="528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10"/>
            <p:cNvGraphicFramePr>
              <a:graphicFrameLocks noChangeAspect="1"/>
            </p:cNvGraphicFramePr>
            <p:nvPr/>
          </p:nvGraphicFramePr>
          <p:xfrm>
            <a:off x="2928" y="912"/>
            <a:ext cx="254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Visio" r:id="rId9" imgW="1685012" imgH="494270" progId="Visio.Drawing.6">
                    <p:embed/>
                  </p:oleObj>
                </mc:Choice>
                <mc:Fallback>
                  <p:oleObj name="Visio" r:id="rId9" imgW="1685012" imgH="494270" progId="Visio.Drawing.6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912"/>
                          <a:ext cx="254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1"/>
            <p:cNvGraphicFramePr>
              <a:graphicFrameLocks noChangeAspect="1"/>
            </p:cNvGraphicFramePr>
            <p:nvPr/>
          </p:nvGraphicFramePr>
          <p:xfrm>
            <a:off x="3168" y="1632"/>
            <a:ext cx="244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Visio" r:id="rId11" imgW="1606378" imgH="274095" progId="Visio.Drawing.6">
                    <p:embed/>
                  </p:oleObj>
                </mc:Choice>
                <mc:Fallback>
                  <p:oleObj name="Visio" r:id="rId11" imgW="1606378" imgH="274095" progId="Visio.Drawing.6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632"/>
                          <a:ext cx="244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143000" y="2133600"/>
            <a:ext cx="14033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ea typeface="华文行楷" pitchFamily="2" charset="-122"/>
              </a:rPr>
              <a:t>不可能！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43600" y="4114800"/>
            <a:ext cx="14033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ea typeface="华文行楷" pitchFamily="2" charset="-122"/>
              </a:rPr>
              <a:t>不可能！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648200" y="3124200"/>
            <a:ext cx="4572000" cy="2133600"/>
            <a:chOff x="2928" y="1968"/>
            <a:chExt cx="2880" cy="1344"/>
          </a:xfrm>
        </p:grpSpPr>
        <p:graphicFrame>
          <p:nvGraphicFramePr>
            <p:cNvPr id="8194" name="Object 12"/>
            <p:cNvGraphicFramePr>
              <a:graphicFrameLocks noChangeAspect="1"/>
            </p:cNvGraphicFramePr>
            <p:nvPr/>
          </p:nvGraphicFramePr>
          <p:xfrm>
            <a:off x="3456" y="1968"/>
            <a:ext cx="24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Visio" r:id="rId13" imgW="143260" imgH="409633" progId="Visio.Drawing.6">
                    <p:embed/>
                  </p:oleObj>
                </mc:Choice>
                <mc:Fallback>
                  <p:oleObj name="Visio" r:id="rId13" imgW="143260" imgH="409633" progId="Visio.Drawing.6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68"/>
                          <a:ext cx="24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13"/>
            <p:cNvGraphicFramePr>
              <a:graphicFrameLocks noChangeAspect="1"/>
            </p:cNvGraphicFramePr>
            <p:nvPr/>
          </p:nvGraphicFramePr>
          <p:xfrm>
            <a:off x="2928" y="2496"/>
            <a:ext cx="259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Visio" r:id="rId15" imgW="1685012" imgH="274095" progId="Visio.Drawing.6">
                    <p:embed/>
                  </p:oleObj>
                </mc:Choice>
                <mc:Fallback>
                  <p:oleObj name="Visio" r:id="rId15" imgW="1685012" imgH="274095" progId="Visio.Drawing.6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96"/>
                          <a:ext cx="259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8"/>
            <p:cNvGraphicFramePr>
              <a:graphicFrameLocks noChangeAspect="1"/>
            </p:cNvGraphicFramePr>
            <p:nvPr/>
          </p:nvGraphicFramePr>
          <p:xfrm>
            <a:off x="3216" y="2880"/>
            <a:ext cx="259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Visio" r:id="rId17" imgW="1705232" imgH="283082" progId="Visio.Drawing.6">
                    <p:embed/>
                  </p:oleObj>
                </mc:Choice>
                <mc:Fallback>
                  <p:oleObj name="Visio" r:id="rId17" imgW="1705232" imgH="283082" progId="Visio.Drawing.6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80"/>
                          <a:ext cx="259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3" grpId="0" autoUpdateAnimBg="0"/>
      <p:bldP spid="22545" grpId="0" animBg="1" autoUpdateAnimBg="0"/>
      <p:bldP spid="2254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4FF1DF-34E7-40F9-A2CF-BA87D72DF2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5638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&lt;2&gt; 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为文法符号规定优先级和结合性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33400" y="533400"/>
            <a:ext cx="7467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二义文法的优点：</a:t>
            </a:r>
          </a:p>
          <a:p>
            <a:pPr algn="just"/>
            <a:r>
              <a:rPr lang="zh-CN" altLang="en-US">
                <a:latin typeface="华文行楷" pitchFamily="2" charset="-122"/>
                <a:ea typeface="华文行楷" pitchFamily="2" charset="-122"/>
              </a:rPr>
              <a:t>  ①  比非二义文法容易理解；</a:t>
            </a:r>
          </a:p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  ②  分析效率高（语法树低，直接推导步骤少）。</a:t>
            </a:r>
          </a:p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对于：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id+id*id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33400" y="4267200"/>
            <a:ext cx="83058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为二义文法规定优先级和结合性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YACC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的方法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）： </a:t>
            </a:r>
          </a:p>
          <a:p>
            <a:pPr eaLnBrk="1" hangingPunct="1"/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 :  E '+' E | E '*' E | '-' E | '(' E ')' | id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85800" y="2209800"/>
            <a:ext cx="1752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</a:t>
            </a:r>
            <a:r>
              <a:rPr lang="en-US" altLang="zh-CN">
                <a:solidFill>
                  <a:schemeClr val="hlink"/>
                </a:solidFill>
                <a:latin typeface="宋体" pitchFamily="2" charset="-122"/>
              </a:rPr>
              <a:t>→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E + E 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E * E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- E 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( E )</a:t>
            </a:r>
          </a:p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| id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648200" y="1828800"/>
            <a:ext cx="2209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E→E+T|T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T→T*F|F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F→(E)|-F|id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14600" y="2017713"/>
            <a:ext cx="2060575" cy="2097087"/>
            <a:chOff x="1776" y="1127"/>
            <a:chExt cx="1298" cy="1321"/>
          </a:xfrm>
        </p:grpSpPr>
        <p:graphicFrame>
          <p:nvGraphicFramePr>
            <p:cNvPr id="9219" name="Object 21"/>
            <p:cNvGraphicFramePr>
              <a:graphicFrameLocks noChangeAspect="1"/>
            </p:cNvGraphicFramePr>
            <p:nvPr/>
          </p:nvGraphicFramePr>
          <p:xfrm>
            <a:off x="1824" y="1127"/>
            <a:ext cx="816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name="Visio" r:id="rId3" imgW="713569" imgH="422980" progId="Visio.Drawing.6">
                    <p:embed/>
                  </p:oleObj>
                </mc:Choice>
                <mc:Fallback>
                  <p:oleObj name="Visio" r:id="rId3" imgW="713569" imgH="422980" progId="Visio.Drawing.6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127"/>
                          <a:ext cx="816" cy="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22"/>
            <p:cNvGraphicFramePr>
              <a:graphicFrameLocks noChangeAspect="1"/>
            </p:cNvGraphicFramePr>
            <p:nvPr/>
          </p:nvGraphicFramePr>
          <p:xfrm>
            <a:off x="1776" y="1703"/>
            <a:ext cx="19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name="Visio" r:id="rId5" imgW="142910" imgH="229996" progId="Visio.Drawing.6">
                    <p:embed/>
                  </p:oleObj>
                </mc:Choice>
                <mc:Fallback>
                  <p:oleObj name="Visio" r:id="rId5" imgW="142910" imgH="229996" progId="Visio.Drawing.6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703"/>
                          <a:ext cx="19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23"/>
            <p:cNvGraphicFramePr>
              <a:graphicFrameLocks noChangeAspect="1"/>
            </p:cNvGraphicFramePr>
            <p:nvPr/>
          </p:nvGraphicFramePr>
          <p:xfrm>
            <a:off x="2223" y="1703"/>
            <a:ext cx="80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Visio" r:id="rId7" imgW="713569" imgH="290588" progId="Visio.Drawing.6">
                    <p:embed/>
                  </p:oleObj>
                </mc:Choice>
                <mc:Fallback>
                  <p:oleObj name="Visio" r:id="rId7" imgW="713569" imgH="290588" progId="Visio.Drawing.6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703"/>
                          <a:ext cx="80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24"/>
            <p:cNvGraphicFramePr>
              <a:graphicFrameLocks noChangeAspect="1"/>
            </p:cNvGraphicFramePr>
            <p:nvPr/>
          </p:nvGraphicFramePr>
          <p:xfrm>
            <a:off x="2208" y="2087"/>
            <a:ext cx="19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Visio" r:id="rId9" imgW="142910" imgH="229996" progId="Visio.Drawing.6">
                    <p:embed/>
                  </p:oleObj>
                </mc:Choice>
                <mc:Fallback>
                  <p:oleObj name="Visio" r:id="rId9" imgW="142910" imgH="229996" progId="Visio.Drawing.6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87"/>
                          <a:ext cx="19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25"/>
            <p:cNvGraphicFramePr>
              <a:graphicFrameLocks noChangeAspect="1"/>
            </p:cNvGraphicFramePr>
            <p:nvPr/>
          </p:nvGraphicFramePr>
          <p:xfrm>
            <a:off x="2880" y="2087"/>
            <a:ext cx="19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Visio" r:id="rId10" imgW="142910" imgH="229996" progId="Visio.Drawing.6">
                    <p:embed/>
                  </p:oleObj>
                </mc:Choice>
                <mc:Fallback>
                  <p:oleObj name="Visio" r:id="rId10" imgW="142910" imgH="229996" progId="Visio.Drawing.6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87"/>
                          <a:ext cx="19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70" name="Object 26"/>
          <p:cNvGraphicFramePr>
            <a:graphicFrameLocks noChangeAspect="1"/>
          </p:cNvGraphicFramePr>
          <p:nvPr/>
        </p:nvGraphicFramePr>
        <p:xfrm>
          <a:off x="6858000" y="1219200"/>
          <a:ext cx="1752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Visio" r:id="rId11" imgW="705201" imgH="1167463" progId="Visio.Drawing.6">
                  <p:embed/>
                </p:oleObj>
              </mc:Choice>
              <mc:Fallback>
                <p:oleObj name="Visio" r:id="rId11" imgW="705201" imgH="1167463" progId="Visio.Drawing.6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219200"/>
                        <a:ext cx="17526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990600" y="4572000"/>
            <a:ext cx="2362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%left '+'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%left '*'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%right '-'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 autoUpdateAnimBg="0"/>
      <p:bldP spid="31762" grpId="0" autoUpdateAnimBg="0"/>
      <p:bldP spid="31763" grpId="0" autoUpdateAnimBg="0"/>
      <p:bldP spid="31764" grpId="0" autoUpdateAnimBg="0"/>
      <p:bldP spid="317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BACE3-3B89-4235-8331-0FD9E5867F4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400800" cy="4572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&lt;3&gt; 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修改语言的语法（表现形式被改变）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762000" y="1450975"/>
            <a:ext cx="2971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if 	x&lt;3 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then 	if x&gt;0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	then x:=5;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end if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;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else x:=-5;</a:t>
            </a:r>
          </a:p>
          <a:p>
            <a:r>
              <a:rPr lang="en-US" altLang="zh-CN" u="sng">
                <a:latin typeface="黑体" pitchFamily="2" charset="-122"/>
                <a:ea typeface="黑体" pitchFamily="2" charset="-122"/>
              </a:rPr>
              <a:t>end if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;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4130675"/>
            <a:ext cx="7239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②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给表达式加括号，如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Pascal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中逻辑和算术运算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</a:p>
          <a:p>
            <a:pPr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(a+b)&gt;(c*d)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685800" y="914400"/>
            <a:ext cx="612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① Ada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中用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end if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结束条件语句，于是有：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114800" y="1447800"/>
            <a:ext cx="3124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if 	x&lt;3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then 	if x&gt;0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	then x:=5;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	else x:=-5;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end if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;</a:t>
            </a:r>
          </a:p>
          <a:p>
            <a:r>
              <a:rPr lang="en-US" altLang="zh-CN" u="sng">
                <a:latin typeface="黑体" pitchFamily="2" charset="-122"/>
                <a:ea typeface="黑体" pitchFamily="2" charset="-122"/>
              </a:rPr>
              <a:t>end if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  <p:bldP spid="23559" grpId="0" build="p" autoUpdateAnimBg="0"/>
      <p:bldP spid="23560" grpId="0" autoUpdateAnimBg="0"/>
      <p:bldP spid="235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E24525-E316-4609-AC78-2AA29F4C38C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257800" cy="609600"/>
          </a:xfrm>
        </p:spPr>
        <p:txBody>
          <a:bodyPr/>
          <a:lstStyle/>
          <a:p>
            <a:pPr algn="l" eaLnBrk="1" hangingPunct="1"/>
            <a:r>
              <a:rPr lang="en-US" altLang="zh-CN" sz="3600" dirty="0" smtClean="0">
                <a:latin typeface="隶书" pitchFamily="49" charset="-122"/>
                <a:ea typeface="隶书" pitchFamily="49" charset="-122"/>
              </a:rPr>
              <a:t>3.1.4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文法</a:t>
            </a:r>
            <a:r>
              <a:rPr lang="zh-CN" altLang="en-US" sz="3600" dirty="0">
                <a:latin typeface="隶书" pitchFamily="49" charset="-122"/>
                <a:ea typeface="隶书" pitchFamily="49" charset="-122"/>
              </a:rPr>
              <a:t>与</a:t>
            </a:r>
            <a:r>
              <a:rPr lang="zh-CN" altLang="en-US" sz="3600" dirty="0" smtClean="0">
                <a:latin typeface="隶书" pitchFamily="49" charset="-122"/>
                <a:ea typeface="隶书" pitchFamily="49" charset="-122"/>
              </a:rPr>
              <a:t>语言分类 </a:t>
            </a:r>
            <a:endParaRPr lang="zh-CN" altLang="en-US" sz="3600" dirty="0" smtClean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457200" y="762000"/>
            <a:ext cx="81534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文法的重要作用：</a:t>
            </a:r>
          </a:p>
          <a:p>
            <a:pPr marL="914400" lvl="1" indent="-4572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给出精确、易于理解的语言结构说明；</a:t>
            </a:r>
          </a:p>
          <a:p>
            <a:pPr marL="914400" lvl="1" indent="-457200" algn="just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以文法为基础的语言，便于加入新的、或修改、删除旧的语言结构；</a:t>
            </a:r>
          </a:p>
          <a:p>
            <a:pPr marL="914400" lvl="1" indent="-457200">
              <a:lnSpc>
                <a:spcPct val="120000"/>
              </a:lnSpc>
              <a:buFontTx/>
              <a:buAutoNum type="arabicPeriod"/>
            </a:pP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有些类别的文法，可以自动生成高效的分析器。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33400" y="3111500"/>
            <a:ext cx="8382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本节从理论的角度对文法进行简单地讨论。讨论建立在形式语言与自动机的理论之上，且仅引用结论而忽略数学的证明，有兴趣的同学可以参阅相关文献。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希望通过本节的讨论，对文法的分类和它们在编译器构造中的作用有一定的了解。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bldLvl="2" autoUpdateAnimBg="0"/>
      <p:bldP spid="2458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8AF376-171F-4857-9D62-3B28E613117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en-US" sz="3200" dirty="0" smtClean="0">
                <a:latin typeface="隶书" pitchFamily="49" charset="-122"/>
                <a:ea typeface="隶书" pitchFamily="49" charset="-122"/>
              </a:rPr>
              <a:t>语法错误的处理方法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609600"/>
            <a:ext cx="87630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源程序中可能出现的错误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</a:p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两类：语法错误和语义错误</a:t>
            </a:r>
          </a:p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① 词法错误如非法字符或拼写错关键字、标识符等</a:t>
            </a:r>
          </a:p>
          <a:p>
            <a:pPr algn="just"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@ 	intege	20times</a:t>
            </a:r>
          </a:p>
          <a:p>
            <a:pPr algn="just" eaLnBrk="1" hangingPunct="1"/>
            <a:r>
              <a:rPr lang="en-US" altLang="zh-CN">
                <a:latin typeface="华文行楷" pitchFamily="2" charset="-122"/>
                <a:ea typeface="华文行楷" pitchFamily="2" charset="-122"/>
              </a:rPr>
              <a:t>②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语法错误是指语法结构出错，如少分号、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begin/end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不配对等</a:t>
            </a:r>
          </a:p>
          <a:p>
            <a:pPr algn="just"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begin		x:=a+b	y:=x;</a:t>
            </a:r>
          </a:p>
          <a:p>
            <a:pPr algn="just" eaLnBrk="1" hangingPunct="1"/>
            <a:r>
              <a:rPr lang="en-US" altLang="zh-CN">
                <a:latin typeface="华文行楷" pitchFamily="2" charset="-122"/>
                <a:ea typeface="华文行楷" pitchFamily="2" charset="-122"/>
              </a:rPr>
              <a:t>③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静态语义错误：如类型不一致、参数不匹配等</a:t>
            </a:r>
          </a:p>
          <a:p>
            <a:pPr algn="just"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a,b:integer;	x:array[1..10] of integer;</a:t>
            </a:r>
          </a:p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	x:=a+b;</a:t>
            </a:r>
          </a:p>
          <a:p>
            <a:pPr algn="just" eaLnBrk="1" hangingPunct="1"/>
            <a:r>
              <a:rPr lang="en-US" altLang="zh-CN">
                <a:latin typeface="华文行楷" pitchFamily="2" charset="-122"/>
                <a:ea typeface="华文行楷" pitchFamily="2" charset="-122"/>
              </a:rPr>
              <a:t>④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动态语义错误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(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逻辑错误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：如无穷递归、变量为零时作除数等</a:t>
            </a:r>
          </a:p>
          <a:p>
            <a:pPr algn="just" eaLnBrk="1" hangingPunct="1"/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while (t) { ...};		a:=a/b;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81000" y="4772025"/>
            <a:ext cx="8610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大多数错误的诊断和恢复集中在语法分析阶段。一个原因是大多数错误是语法错误，另一个原因是语法分析方法的准确性，它们能以非常有效的方法诊断语法错误。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编译时想要准确诊断语义或逻辑错误有时是很困难的。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2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C5894-ACFC-4B5E-9A08-EE610E134B8B}" type="slidenum">
              <a:rPr lang="en-US" altLang="zh-CN" sz="140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63949" y="523077"/>
            <a:ext cx="8486775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latin typeface="华文行楷" pitchFamily="2" charset="-122"/>
                <a:ea typeface="华文行楷" pitchFamily="2" charset="-122"/>
              </a:rPr>
              <a:t>1956</a:t>
            </a:r>
            <a:r>
              <a:rPr lang="zh-CN" altLang="zh-CN" sz="2400" dirty="0">
                <a:latin typeface="华文行楷" pitchFamily="2" charset="-122"/>
                <a:ea typeface="华文行楷" pitchFamily="2" charset="-122"/>
              </a:rPr>
              <a:t>年，乔姆斯基（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Chomsky</a:t>
            </a:r>
            <a:r>
              <a:rPr lang="zh-CN" altLang="zh-CN" sz="2400" dirty="0">
                <a:latin typeface="华文行楷" pitchFamily="2" charset="-122"/>
                <a:ea typeface="华文行楷" pitchFamily="2" charset="-122"/>
              </a:rPr>
              <a:t>）给出了文法的定义：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  <a:ea typeface="华文行楷" pitchFamily="2" charset="-122"/>
              </a:rPr>
              <a:t>G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＝（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N,T, P, S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） （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T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∩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N = </a:t>
            </a:r>
            <a:r>
              <a:rPr lang="en-US" altLang="zh-CN" sz="2400" dirty="0">
                <a:latin typeface="+mj-lt"/>
                <a:ea typeface="华文行楷" pitchFamily="2" charset="-122"/>
                <a:sym typeface="Symbol" panose="05050102010706020507" pitchFamily="18" charset="2"/>
              </a:rPr>
              <a:t>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，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T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∪</a:t>
            </a:r>
            <a:r>
              <a:rPr lang="en-US" altLang="zh-CN" sz="2400" dirty="0">
                <a:latin typeface="+mj-lt"/>
                <a:ea typeface="华文行楷" pitchFamily="2" charset="-122"/>
              </a:rPr>
              <a:t>N=V</a:t>
            </a:r>
            <a:r>
              <a:rPr lang="zh-CN" altLang="zh-CN" sz="2400" dirty="0">
                <a:latin typeface="+mj-lt"/>
                <a:ea typeface="华文行楷" pitchFamily="2" charset="-122"/>
              </a:rPr>
              <a:t>）</a:t>
            </a:r>
            <a:r>
              <a:rPr lang="zh-CN" altLang="zh-CN" sz="2400" dirty="0">
                <a:latin typeface="华文行楷" pitchFamily="2" charset="-122"/>
                <a:ea typeface="华文行楷" pitchFamily="2" charset="-122"/>
              </a:rPr>
              <a:t>他</a:t>
            </a:r>
            <a:r>
              <a:rPr lang="zh-CN" altLang="zh-CN" sz="2400" dirty="0">
                <a:latin typeface="华文行楷" pitchFamily="2" charset="-122"/>
                <a:ea typeface="华文行楷" pitchFamily="2" charset="-122"/>
              </a:rPr>
              <a:t>还对产生式的形式给以不同的限制而定义了四类基本文法，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型文法施加以下第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条限制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即得到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型文法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lvl="1" algn="just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α→β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S→ε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除外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满足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|α|≤|β|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A→β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A∈N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β∈(N∪T)</a:t>
            </a:r>
            <a:r>
              <a:rPr lang="en-US" altLang="zh-CN" sz="2400" baseline="300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</a:p>
          <a:p>
            <a:pPr lvl="1" algn="just">
              <a:spcBef>
                <a:spcPct val="0"/>
              </a:spcBef>
              <a:buFontTx/>
              <a:buAutoNum type="arabicPeriod"/>
            </a:pP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的任何产生式形如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A→aB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或者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A→Ba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其中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 smtClean="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B∈N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err="1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a∈T</a:t>
            </a:r>
            <a:r>
              <a:rPr lang="zh-CN" altLang="en-US" sz="240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					 </a:t>
            </a:r>
            <a:r>
              <a:rPr lang="zh-CN" altLang="en-US" sz="2000" dirty="0" smtClean="0">
                <a:solidFill>
                  <a:srgbClr val="FF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■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131840" y="3472612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FFFF66"/>
                </a:solidFill>
                <a:ea typeface="华文行楷" panose="02010800040101010101" pitchFamily="2" charset="-122"/>
              </a:rPr>
              <a:t>表</a:t>
            </a:r>
            <a:r>
              <a:rPr lang="en-US" altLang="zh-CN" sz="2400" dirty="0" smtClean="0">
                <a:solidFill>
                  <a:srgbClr val="FFFF66"/>
                </a:solidFill>
                <a:ea typeface="华文行楷" panose="02010800040101010101" pitchFamily="2" charset="-122"/>
              </a:rPr>
              <a:t>3.1 </a:t>
            </a:r>
            <a:r>
              <a:rPr lang="zh-CN" altLang="en-US" sz="2400" dirty="0" smtClean="0">
                <a:solidFill>
                  <a:srgbClr val="FFFF66"/>
                </a:solidFill>
                <a:ea typeface="华文行楷" panose="02010800040101010101" pitchFamily="2" charset="-122"/>
              </a:rPr>
              <a:t>文法</a:t>
            </a:r>
            <a:r>
              <a:rPr lang="zh-CN" altLang="en-US" sz="2400" dirty="0" smtClean="0">
                <a:solidFill>
                  <a:srgbClr val="FFFF66"/>
                </a:solidFill>
                <a:ea typeface="华文行楷" panose="02010800040101010101" pitchFamily="2" charset="-122"/>
              </a:rPr>
              <a:t>、语言与自动机</a:t>
            </a:r>
          </a:p>
        </p:txBody>
      </p:sp>
      <p:graphicFrame>
        <p:nvGraphicFramePr>
          <p:cNvPr id="33843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92649"/>
              </p:ext>
            </p:extLst>
          </p:nvPr>
        </p:nvGraphicFramePr>
        <p:xfrm>
          <a:off x="334186" y="3831806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文     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语     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自  动  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短语文法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短语结构语言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图灵机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CSG      (1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线性界线自动机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CFG      (2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下推自动机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正规文法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(3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正规集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有限自动机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bldLvl="2" autoUpdateAnimBg="0"/>
      <p:bldP spid="3379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AAD84D-EC3C-453D-918E-5E2D4E0CA71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6477000" cy="990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1 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正规式与上下文无关文法</a:t>
            </a:r>
            <a:r>
              <a:rPr lang="zh-CN" altLang="en-US" sz="3200" smtClean="0">
                <a:cs typeface="Times New Roman" pitchFamily="18" charset="0"/>
              </a:rPr>
              <a:t/>
            </a:r>
            <a:br>
              <a:rPr lang="zh-CN" altLang="en-US" sz="3200" smtClean="0">
                <a:cs typeface="Times New Roman" pitchFamily="18" charset="0"/>
              </a:rPr>
            </a:br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正规式到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的转换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143000"/>
            <a:ext cx="937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正规式所描述的语言结构均可用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描述，反之不一定。 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81000" y="1600200"/>
            <a:ext cx="6400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从正规式到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的对应关系： </a:t>
            </a:r>
          </a:p>
          <a:p>
            <a:pPr marL="457200" indent="-457200" algn="just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构造正规式的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NFA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为初态，则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A0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为开始符号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对于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move(i,a)=j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引入产生式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Ai→aAj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对于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move(i,ε)=j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引入产生式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Ai→Aj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457200" indent="-457200" algn="just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是终态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则引入产生式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Ai →ε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04800" y="39624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从正规式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r=(a|b)</a:t>
            </a:r>
            <a:r>
              <a:rPr lang="en-US" altLang="zh-CN" baseline="30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abb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NFA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构造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90600" y="5105400"/>
            <a:ext cx="2971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A0 → aA0|bA0|aA1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A1 → bA2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A2 → bA3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A3 → ε 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304800" y="4267200"/>
          <a:ext cx="2971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Visio" r:id="rId3" imgW="1171645" imgH="475173" progId="Visio.Drawing.6">
                  <p:embed/>
                </p:oleObj>
              </mc:Choice>
              <mc:Fallback>
                <p:oleObj name="Visio" r:id="rId3" imgW="1171645" imgH="475173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2971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886200" y="4648200"/>
            <a:ext cx="24701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经验的方法：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A → HT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H →ε| Ha | Hb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 → abb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410200" y="17526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分别产生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abb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的分析树：</a:t>
            </a: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6705600" y="4572000"/>
          <a:ext cx="147796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Visio" r:id="rId5" imgW="665018" imgH="686362" progId="Visio.Drawing.6">
                  <p:embed/>
                </p:oleObj>
              </mc:Choice>
              <mc:Fallback>
                <p:oleObj name="Visio" r:id="rId5" imgW="665018" imgH="686362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0"/>
                        <a:ext cx="147796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6705600" y="2209800"/>
          <a:ext cx="197802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Visio" r:id="rId7" imgW="787462" imgH="1061558" progId="Visio.Drawing.6">
                  <p:embed/>
                </p:oleObj>
              </mc:Choice>
              <mc:Fallback>
                <p:oleObj name="Visio" r:id="rId7" imgW="787462" imgH="1061558" progId="Visio.Drawing.6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09800"/>
                        <a:ext cx="197802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4" grpId="0" build="p" bldLvl="2" autoUpdateAnimBg="0"/>
      <p:bldP spid="32775" grpId="0" autoUpdateAnimBg="0"/>
      <p:bldP spid="32776" grpId="0" autoUpdateAnimBg="0"/>
      <p:bldP spid="32778" grpId="0" autoUpdateAnimBg="0"/>
      <p:bldP spid="3278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DBD0A7-0DBB-43A7-9B69-5F6EE81CF159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5943600" cy="533400"/>
          </a:xfrm>
        </p:spPr>
        <p:txBody>
          <a:bodyPr/>
          <a:lstStyle/>
          <a:p>
            <a:pPr algn="l" eaLnBrk="1" hangingPunct="1"/>
            <a:r>
              <a:rPr lang="en-US" altLang="zh-CN" sz="2400" smtClean="0">
                <a:latin typeface="华文行楷" pitchFamily="2" charset="-122"/>
                <a:ea typeface="华文行楷" pitchFamily="2" charset="-122"/>
              </a:rPr>
              <a:t>&lt;2&gt; 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为什么用正规式而不用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描述词法 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815975"/>
            <a:ext cx="8382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词法规则简单，用正规式描述已足够；</a:t>
            </a:r>
          </a:p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正规式的表示比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更直观、简洁、易于理解；</a:t>
            </a:r>
          </a:p>
          <a:p>
            <a:pPr marL="457200" indent="-457200" algn="just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有限自动机的构造比下推自动机简单，且分析效率高；</a:t>
            </a:r>
          </a:p>
          <a:p>
            <a:pPr marL="457200" indent="-457200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区分词法和语法，为编译器前端的模块划分提供方便。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1000" y="2641600"/>
            <a:ext cx="83820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贯穿词法分析和语法分析始终的思想：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语言的描述和语言的识别是表示一个语言的两个不同侧面，二者缺一不可；（语言、文法、自动机）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用正规式和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描述的语言，对应的识别方法（自动机）不同；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一般情况下，正规式适合描述线性结构，如标识符、关键字、注释等；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适合描述具有嵌套（层次）性质的非线性结构，如不同结构的句子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if-then-else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while-do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等。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 autoUpdateAnimBg="0"/>
      <p:bldP spid="25605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B46081-CDFD-46B6-AD5F-CF4C73E323A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2 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上下文有关语言</a:t>
            </a:r>
            <a:br>
              <a:rPr lang="zh-CN" altLang="en-US" sz="3200" smtClean="0">
                <a:latin typeface="隶书" pitchFamily="49" charset="-122"/>
                <a:ea typeface="隶书" pitchFamily="49" charset="-122"/>
              </a:rPr>
            </a:b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TW" sz="3200" smtClean="0">
                <a:latin typeface="黑体" pitchFamily="2" charset="-122"/>
                <a:ea typeface="黑体" pitchFamily="2" charset="-122"/>
              </a:rPr>
              <a:t>Context 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Sensitive Language, CSL</a:t>
            </a:r>
            <a:r>
              <a:rPr lang="zh-CN" altLang="en-US" sz="3200" smtClean="0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800" y="1374775"/>
            <a:ext cx="85344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程序设计语言中除了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可以描述的结构之外，还有一些是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无法描述的所谓上下文有关的结构。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典型的这类语言结构包括：变量的声明与引用、过程调用时形参与实参的一致性检查等。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 描述它们的文法被称为上下文有关文法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Context Sensitive Grammar, CSG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1A2695-4B3B-416D-8A3D-1012C92B948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3.3.2 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上下文有关语言（续）</a:t>
            </a:r>
            <a:endParaRPr lang="zh-CN" altLang="en-US" sz="240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381000" y="1108075"/>
            <a:ext cx="8763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L1={ωcω|ω∈(a|b)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}	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（标识符声明与引用一致性的抽象）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L2={a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m≥1}	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（形参与实参一致性的抽象）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L3={a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|n≥1}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		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（计数问题的抽象）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49250" y="2841625"/>
            <a:ext cx="37465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相近的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CFL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L1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={ωcω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r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|ω∈(a|b)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|n≥1, m≥1}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L2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|n≥1, m≥1}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|m, n≥1}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3930650" y="3200400"/>
            <a:ext cx="49085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S→aSa|bSb|c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S→aSd|aAd    A→bAc|bc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S→AB  A→aAb|ab  B→cBd|cd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A→AC   A→aAb|ab   C→cC|c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6871" name="Rectangle 10"/>
          <p:cNvSpPr>
            <a:spLocks noChangeArrowheads="1"/>
          </p:cNvSpPr>
          <p:nvPr/>
        </p:nvSpPr>
        <p:spPr bwMode="auto">
          <a:xfrm>
            <a:off x="457200" y="609600"/>
            <a:ext cx="4522788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3.12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不能用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描述的语言：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9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9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9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9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49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9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9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/>
      <p:bldP spid="49157" grpId="0" build="p" autoUpdateAnimBg="0"/>
      <p:bldP spid="4916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EB8484-E1AF-480D-981F-08D04E936C4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2438400" cy="5334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计数问题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47675" y="730250"/>
            <a:ext cx="44069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L3={a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|n≥1}	    CSL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|m,n≥1}	    CFL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|k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n≥1}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正规集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81000" y="2073275"/>
            <a:ext cx="86868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命题：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zh-CN" altLang="en-US">
                <a:ea typeface="华文行楷" pitchFamily="2" charset="-122"/>
              </a:rPr>
              <a:t>不是正规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集，因为构造不出可以识别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'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DFA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  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  <a:endParaRPr lang="zh-CN" altLang="en-US">
              <a:latin typeface="华文行楷" pitchFamily="2" charset="-122"/>
              <a:ea typeface="华文行楷" pitchFamily="2" charset="-122"/>
            </a:endParaRPr>
          </a:p>
          <a:p>
            <a:pPr eaLnBrk="1" hangingPunct="1"/>
            <a:r>
              <a:rPr lang="zh-CN" altLang="en-US">
                <a:solidFill>
                  <a:schemeClr val="tx2"/>
                </a:solidFill>
                <a:ea typeface="黑体" pitchFamily="2" charset="-122"/>
              </a:rPr>
              <a:t>证明：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（反证）</a:t>
            </a:r>
          </a:p>
          <a:p>
            <a:pPr eaLnBrk="1" hangingPunct="1"/>
            <a:r>
              <a:rPr lang="zh-CN" altLang="en-US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假设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'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是正规集，则可构造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个状态的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DFA 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，它接受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'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；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考察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读完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ε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...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分别到达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S0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...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共有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n+1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个状态。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根据鸽巢原理，序列中至少有两个状态相同，设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Si=Sj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j&gt;i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因为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∈L3'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所以存在路径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733800" y="4435475"/>
          <a:ext cx="4572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3" imgW="1610872" imgH="362839" progId="Visio.Drawing.6">
                  <p:embed/>
                </p:oleObj>
              </mc:Choice>
              <mc:Fallback>
                <p:oleObj name="Visio" r:id="rId3" imgW="1610872" imgH="362839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35475"/>
                        <a:ext cx="45720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457200" y="5578475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但是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中也有路径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j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i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，矛盾。故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'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不是正规集。 	 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845050" y="1066800"/>
            <a:ext cx="39941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A→AC  A→aAb|ab  C→cC|c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+</a:t>
            </a:r>
            <a:endParaRPr lang="en-US" altLang="zh-CN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7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7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autoUpdateAnimBg="0"/>
      <p:bldP spid="27653" grpId="0" build="p" autoUpdateAnimBg="0"/>
      <p:bldP spid="27656" grpId="0" autoUpdateAnimBg="0"/>
      <p:bldP spid="2765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5B26C-36DA-4009-AD5C-257687EE80C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5791200" cy="5334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4 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形式语言与自动机简介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1816100"/>
            <a:ext cx="8458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对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型文法施加以下第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条限制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即得到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型文法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的任何产生式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α→β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S→ε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除外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满足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|α|≤|β|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的任何产生式形如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A→β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其中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A∈N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β∈(N∪T)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marL="914400" lvl="1" indent="-457200" algn="just">
              <a:buFontTx/>
              <a:buAutoNum type="arabicPeriod"/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的任何产生式形如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或者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A→aB(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或者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A→Ba)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其中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B∈N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a∈T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  					 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7000" y="36576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文法、语言与自动机</a:t>
            </a:r>
          </a:p>
        </p:txBody>
      </p:sp>
      <p:graphicFrame>
        <p:nvGraphicFramePr>
          <p:cNvPr id="33843" name="Group 51"/>
          <p:cNvGraphicFramePr>
            <a:graphicFrameLocks noGrp="1"/>
          </p:cNvGraphicFramePr>
          <p:nvPr/>
        </p:nvGraphicFramePr>
        <p:xfrm>
          <a:off x="533400" y="4114800"/>
          <a:ext cx="8229600" cy="22860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文     法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语     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自  动  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短语文法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短语结构语言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图灵机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CSG      (1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CSL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线性界线自动机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CFG      (2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CFL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下推自动机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正规文法  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(3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型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正规集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行楷" pitchFamily="2" charset="-122"/>
                          <a:ea typeface="华文行楷" pitchFamily="2" charset="-122"/>
                        </a:rPr>
                        <a:t>有限自动机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0" name="Rectangle 52"/>
          <p:cNvSpPr>
            <a:spLocks noChangeArrowheads="1"/>
          </p:cNvSpPr>
          <p:nvPr/>
        </p:nvSpPr>
        <p:spPr bwMode="auto">
          <a:xfrm>
            <a:off x="457200" y="64135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3.8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若文法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G=(N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的每个产生式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α→β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中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均有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α∈(N∪T)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且至少含有一个非终结符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β∈(N∪T)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则称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型文法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 bldLvl="2" autoUpdateAnimBg="0"/>
      <p:bldP spid="3379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45661B-0DE9-4AEA-8D0C-F842737ACD9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76200"/>
            <a:ext cx="54864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3.3.3 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形式语言与自动机简介（续）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95275" y="565150"/>
            <a:ext cx="83153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L3={a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|n≥1}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|m,n≥1}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A→AC   A→aAb|ab   C→cC|c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L3</a:t>
            </a:r>
            <a:r>
              <a:rPr lang="en-US" altLang="zh-CN">
                <a:latin typeface="华文楷体" pitchFamily="2" charset="-122"/>
                <a:ea typeface="华文楷体" pitchFamily="2" charset="-122"/>
              </a:rPr>
              <a:t>''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={a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m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n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|k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m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n≥1}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+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04800" y="1787525"/>
            <a:ext cx="4343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3.15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L3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可用下述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CSG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描述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：</a:t>
            </a:r>
          </a:p>
          <a:p>
            <a:pPr algn="just"/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S→aSBC  (1)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   S→aBC   (2)</a:t>
            </a:r>
          </a:p>
          <a:p>
            <a:pPr algn="just"/>
            <a:r>
              <a:rPr lang="en-US" altLang="zh-CN">
                <a:latin typeface="黑体" pitchFamily="2" charset="-122"/>
                <a:ea typeface="黑体" pitchFamily="2" charset="-122"/>
              </a:rPr>
              <a:t>   CB→BC   (3)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   aB→ab   (4)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   bB→bb	(5)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   bC→bc	(6)</a:t>
            </a:r>
          </a:p>
          <a:p>
            <a:r>
              <a:rPr lang="en-US" altLang="zh-CN">
                <a:latin typeface="黑体" pitchFamily="2" charset="-122"/>
                <a:ea typeface="黑体" pitchFamily="2" charset="-122"/>
              </a:rPr>
              <a:t>   cC→cc	(7)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00600" y="1828800"/>
            <a:ext cx="40386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句子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baseline="30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的推导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S =&gt;...=&gt;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k-1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S(BC)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k-1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(1)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(BC)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	   (2)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=&gt;...=&gt;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	   (3)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k-1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	   (4)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=&gt;...=&gt;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	   (5)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k-1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	   (6)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  =&gt;...=&gt; a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k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 	   (7)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1000" y="4953000"/>
            <a:ext cx="84137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结论：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CSG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正规式能力递减（看教材）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但是：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能力越强的文法，其文法的设计和自动机的构造越困难</a:t>
            </a:r>
          </a:p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因此：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语法分析仅用到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（除特别指出，文法即指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CFG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28600" y="1524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再考察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L3</a:t>
            </a:r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4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4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4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348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2" grpId="0" build="p" autoUpdateAnimBg="0"/>
      <p:bldP spid="348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FD4CE-BCAC-4613-BF16-F8BA71F9E48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381000"/>
          </a:xfrm>
        </p:spPr>
        <p:txBody>
          <a:bodyPr/>
          <a:lstStyle/>
          <a:p>
            <a:pPr algn="l" eaLnBrk="1" hangingPunct="1"/>
            <a:r>
              <a:rPr lang="zh-CN" altLang="en-US" sz="2400" smtClean="0">
                <a:latin typeface="华文行楷" pitchFamily="2" charset="-122"/>
                <a:ea typeface="华文行楷" pitchFamily="2" charset="-122"/>
              </a:rPr>
              <a:t>改写二义文法：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5715000" y="2667000"/>
            <a:ext cx="3124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 → E + E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E * E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   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 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-E   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| id      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solidFill>
                  <a:schemeClr val="hlink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>
              <a:solidFill>
                <a:schemeClr val="hlink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81000" y="2092325"/>
            <a:ext cx="54864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优先级：	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[+]  [*]  [( ), -, id]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结合性：	左结合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[+, *]	</a:t>
            </a:r>
          </a:p>
          <a:p>
            <a:pPr marL="914400" lvl="1" indent="-45720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		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右结合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[-]</a:t>
            </a:r>
          </a:p>
          <a:p>
            <a:pPr marL="914400" lvl="1" indent="-45720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		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无结合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[id]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非终结符与运算：</a:t>
            </a:r>
          </a:p>
          <a:p>
            <a:pPr marL="914400" lvl="1" indent="-45720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E:+	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产生式，左递归）</a:t>
            </a:r>
          </a:p>
          <a:p>
            <a:pPr marL="914400" lvl="1" indent="-45720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T:*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	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产生式，左递归）</a:t>
            </a:r>
          </a:p>
          <a:p>
            <a:pPr marL="914400" lvl="1" indent="-457200"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F:-,( ),id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F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产生式，右递归）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914400" y="5181600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E → E + T | T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 → T * F | F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F → (E) | -F | id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867400" y="4953000"/>
            <a:ext cx="2530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ea typeface="隶书" pitchFamily="49" charset="-122"/>
              </a:rPr>
              <a:t>问题：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    如何看待</a:t>
            </a:r>
            <a:r>
              <a:rPr lang="en-US" altLang="zh-CN">
                <a:ea typeface="隶书" pitchFamily="49" charset="-122"/>
              </a:rPr>
              <a:t>( )</a:t>
            </a:r>
            <a:r>
              <a:rPr lang="zh-CN" altLang="en-US">
                <a:ea typeface="隶书" pitchFamily="49" charset="-122"/>
              </a:rPr>
              <a:t>？</a:t>
            </a:r>
          </a:p>
          <a:p>
            <a:pPr eaLnBrk="1" hangingPunct="1"/>
            <a:r>
              <a:rPr lang="zh-CN" altLang="en-US">
                <a:ea typeface="隶书" pitchFamily="49" charset="-122"/>
              </a:rPr>
              <a:t>                      </a:t>
            </a:r>
            <a:r>
              <a:rPr lang="zh-CN" altLang="en-US">
                <a:ea typeface="隶书" pitchFamily="49" charset="-122"/>
                <a:hlinkClick r:id="rId2" action="ppaction://hlinksldjump"/>
              </a:rPr>
              <a:t>返回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457200" y="581025"/>
            <a:ext cx="7620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引入一个新的非终结符，增加一个子结构并提高一级优先级；</a:t>
            </a:r>
          </a:p>
          <a:p>
            <a:pPr marL="457200" indent="-457200"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递归非终结符在终结符左边，运算具有左结合性，否则具有右结合性。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build="p" bldLvl="2" autoUpdateAnimBg="0"/>
      <p:bldP spid="29704" grpId="0" autoUpdateAnimBg="0"/>
      <p:bldP spid="2970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7168"/>
          <p:cNvSpPr txBox="1"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defTabSz="449263" eaLnBrk="1" hangingPunct="1">
              <a:spcBef>
                <a:spcPct val="0"/>
              </a:spcBef>
              <a:buFontTx/>
              <a:buNone/>
            </a:pPr>
            <a:fld id="{66B842C8-FD36-4AB7-890A-443D448C56E2}" type="slidenum">
              <a:rPr kumimoji="0" lang="en-US" altLang="zh-CN" sz="1400" smtClean="0"/>
              <a:pPr algn="r" defTabSz="449263"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CN" sz="1400" smtClean="0"/>
          </a:p>
        </p:txBody>
      </p:sp>
      <p:sp>
        <p:nvSpPr>
          <p:cNvPr id="36867" name="文本框 7169"/>
          <p:cNvSpPr txBox="1">
            <a:spLocks noChangeArrowheads="1"/>
          </p:cNvSpPr>
          <p:nvPr/>
        </p:nvSpPr>
        <p:spPr bwMode="auto">
          <a:xfrm>
            <a:off x="1008063" y="1655763"/>
            <a:ext cx="7343775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spcBef>
                <a:spcPts val="8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ts val="7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ts val="6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r>
              <a:rPr kumimoji="0" lang="zh-CN" altLang="en-US" sz="2600" b="1" dirty="0" smtClean="0"/>
              <a:t>自然语言</a:t>
            </a:r>
            <a:r>
              <a:rPr kumimoji="0" lang="zh-CN" altLang="zh-CN" sz="2600" b="1" dirty="0" smtClean="0"/>
              <a:t>句法分析</a:t>
            </a:r>
            <a:r>
              <a:rPr kumimoji="0" lang="zh-CN" altLang="zh-CN" sz="2600" b="1" dirty="0" smtClean="0"/>
              <a:t>难点：</a:t>
            </a:r>
          </a:p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r>
              <a:rPr kumimoji="0" lang="en-US" altLang="zh-CN" sz="1800" dirty="0" smtClean="0"/>
              <a:t>( </a:t>
            </a:r>
            <a:r>
              <a:rPr kumimoji="0" lang="zh-CN" altLang="zh-CN" sz="1800" dirty="0" smtClean="0"/>
              <a:t>一</a:t>
            </a:r>
            <a:r>
              <a:rPr kumimoji="0" lang="en-US" altLang="zh-CN" sz="1800" dirty="0" smtClean="0"/>
              <a:t>) </a:t>
            </a:r>
            <a:r>
              <a:rPr kumimoji="0" lang="zh-CN" altLang="zh-CN" sz="1800" dirty="0" smtClean="0"/>
              <a:t>语句歧义</a:t>
            </a:r>
          </a:p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r>
              <a:rPr kumimoji="0" lang="zh-CN" altLang="zh-CN" sz="1800" dirty="0" smtClean="0"/>
              <a:t>汉语言文化博大精深，很多词都有多种意思，即便是一个很简单的语句，都有可能有很多种的结果，所以句子语法的分析非常重要</a:t>
            </a:r>
          </a:p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r>
              <a:rPr kumimoji="0" lang="en-US" altLang="zh-CN" sz="1800" dirty="0" smtClean="0"/>
              <a:t>( </a:t>
            </a:r>
            <a:r>
              <a:rPr kumimoji="0" lang="zh-CN" altLang="zh-CN" sz="1800" dirty="0" smtClean="0"/>
              <a:t>二</a:t>
            </a:r>
            <a:r>
              <a:rPr kumimoji="0" lang="en-US" altLang="zh-CN" sz="1800" dirty="0" smtClean="0"/>
              <a:t>) </a:t>
            </a:r>
            <a:r>
              <a:rPr kumimoji="0" lang="zh-CN" altLang="zh-CN" sz="1800" dirty="0" smtClean="0"/>
              <a:t>汉语的搜索量太大</a:t>
            </a:r>
          </a:p>
          <a:p>
            <a:pPr defTabSz="449263">
              <a:spcBef>
                <a:spcPct val="0"/>
              </a:spcBef>
              <a:buFontTx/>
              <a:buNone/>
            </a:pPr>
            <a:endParaRPr kumimoji="0" lang="en-US" altLang="zh-CN" sz="1800" dirty="0" smtClean="0"/>
          </a:p>
          <a:p>
            <a:pPr defTabSz="449263">
              <a:spcBef>
                <a:spcPct val="0"/>
              </a:spcBef>
              <a:buFontTx/>
              <a:buNone/>
            </a:pPr>
            <a:r>
              <a:rPr kumimoji="0" lang="zh-CN" altLang="zh-CN" sz="1800" dirty="0" smtClean="0"/>
              <a:t>语法的分析是一个极其复杂的过程，一般完成一个语法的分析需要很多的数据支持，根据不同的语句长度也会有不同的数据要求</a:t>
            </a:r>
          </a:p>
        </p:txBody>
      </p:sp>
    </p:spTree>
    <p:extLst>
      <p:ext uri="{BB962C8B-B14F-4D97-AF65-F5344CB8AC3E}">
        <p14:creationId xmlns:p14="http://schemas.microsoft.com/office/powerpoint/2010/main" val="5332631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7E600-E1F9-409E-931A-9C399F07F82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81000" y="685800"/>
            <a:ext cx="8305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对语法错误的处理，一般希望达到以下基本目标：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清楚而准确地报告错误的出现，地点正确、不漏报、不错报也不多报；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迅速地从每个错误中恢复过来（以便分析继续进行）；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不应使对语法正确源程序的分析速度降低太多。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381000" y="228600"/>
            <a:ext cx="3541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&lt;2&gt;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语法错误处理的目标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457200" y="2819400"/>
            <a:ext cx="81534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&lt;3&gt;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语法错误的基本恢复策略 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紧急方式恢复：抛弃若干输入，直到遇到同步记号。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短语级恢复：采用串替换的方式对剩余输入进行局部纠正（抛弃＋插入）。</a:t>
            </a:r>
          </a:p>
          <a:p>
            <a:pPr marL="914400" lvl="1" indent="-457200" algn="just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出错产生式：用出错产生式捕捉错误（预测错误）。预置型的短语级恢复方式。</a:t>
            </a:r>
          </a:p>
          <a:p>
            <a:pPr marL="914400" lvl="1" indent="-457200" eaLnBrk="1" hangingPunct="1"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全局纠正：对错误输入序列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，找相近序列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，使得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变换成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所需的修改、插入、删除次数最少。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bldLvl="2" autoUpdateAnimBg="0"/>
      <p:bldP spid="6151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与形式语言句法分析的比较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形式语言一般是人工构造的语言，是一种确定性的语言，即对于语言中的任何一个句子，只有唯一的一种句法结构是合理的，即使语法本身存在歧义，也往往通过人为的方式规定一种合理的解释。如程序语言中的</a:t>
            </a:r>
            <a:r>
              <a:rPr lang="en-US" altLang="zh-CN" sz="2400" smtClean="0"/>
              <a:t>if…then if…then…else…</a:t>
            </a:r>
            <a:r>
              <a:rPr lang="zh-CN" altLang="en-US" sz="2400" smtClean="0"/>
              <a:t>结构，往往都人为规定</a:t>
            </a:r>
            <a:r>
              <a:rPr lang="en-US" altLang="zh-CN" sz="2400" smtClean="0"/>
              <a:t>else </a:t>
            </a:r>
            <a:r>
              <a:rPr lang="zh-CN" altLang="en-US" sz="2400" smtClean="0"/>
              <a:t>子句与最接近的</a:t>
            </a:r>
            <a:r>
              <a:rPr lang="en-US" altLang="zh-CN" sz="2400" smtClean="0"/>
              <a:t>if </a:t>
            </a:r>
            <a:r>
              <a:rPr lang="zh-CN" altLang="en-US" sz="2400" smtClean="0"/>
              <a:t>子句配对；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而在自然语言中，歧义现象是天然地大量存在着的，而且这些歧义的解释往往都有可能是合理的，因此，对歧义现象的处理是自然语言句法分析器最本质的要求。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由于要处理大量的歧义现象，导致自然语言句法分析器的复杂程度远高于形式语言的句法分析器。</a:t>
            </a:r>
          </a:p>
        </p:txBody>
      </p:sp>
    </p:spTree>
    <p:extLst>
      <p:ext uri="{BB962C8B-B14F-4D97-AF65-F5344CB8AC3E}">
        <p14:creationId xmlns:p14="http://schemas.microsoft.com/office/powerpoint/2010/main" val="4047748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F1FCB-1130-476C-B4A1-3838246066E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086600" cy="914400"/>
          </a:xfrm>
        </p:spPr>
        <p:txBody>
          <a:bodyPr/>
          <a:lstStyle/>
          <a:p>
            <a:pPr eaLnBrk="1" hangingPunct="1"/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zh-CN" altLang="en-US" sz="3200" smtClean="0">
                <a:latin typeface="华文新魏" panose="02010800040101010101" pitchFamily="2" charset="-122"/>
              </a:rPr>
              <a:t>自然语言理解过程的层次</a:t>
            </a:r>
            <a:r>
              <a:rPr lang="zh-CN" altLang="en-US" smtClean="0"/>
              <a:t> 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315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华文新魏" panose="02010800040101010101" pitchFamily="2" charset="-122"/>
              </a:rPr>
              <a:t>语言的分析和</a:t>
            </a:r>
            <a:r>
              <a:rPr lang="zh-CN" altLang="en-US" dirty="0" smtClean="0">
                <a:latin typeface="华文新魏" panose="02010800040101010101" pitchFamily="2" charset="-122"/>
              </a:rPr>
              <a:t>理解主要</a:t>
            </a:r>
            <a:r>
              <a:rPr lang="zh-CN" altLang="en-US" dirty="0" smtClean="0">
                <a:latin typeface="华文新魏" panose="02010800040101010101" pitchFamily="2" charset="-122"/>
              </a:rPr>
              <a:t>包括如下四个层次：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latin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新魏" panose="02010800040101010101" pitchFamily="2" charset="-122"/>
              </a:rPr>
              <a:t>  </a:t>
            </a:r>
            <a:r>
              <a:rPr lang="zh-CN" altLang="en-US" sz="3200" dirty="0" smtClean="0">
                <a:latin typeface="华文新魏" panose="02010800040101010101" pitchFamily="2" charset="-122"/>
              </a:rPr>
              <a:t>语音分析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latin typeface="华文新魏" panose="02010800040101010101" pitchFamily="2" charset="-122"/>
              </a:rPr>
              <a:t>  词法分析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latin typeface="华文新魏" panose="02010800040101010101" pitchFamily="2" charset="-122"/>
              </a:rPr>
              <a:t>  句法分析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latin typeface="华文新魏" panose="02010800040101010101" pitchFamily="2" charset="-122"/>
              </a:rPr>
              <a:t>  语义分析</a:t>
            </a:r>
          </a:p>
        </p:txBody>
      </p:sp>
    </p:spTree>
    <p:extLst>
      <p:ext uri="{BB962C8B-B14F-4D97-AF65-F5344CB8AC3E}">
        <p14:creationId xmlns:p14="http://schemas.microsoft.com/office/powerpoint/2010/main" val="420211167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autoUpdateAnimBg="0"/>
      <p:bldP spid="441347" grpId="0" build="p" bldLvl="2" autoUpdateAnimBg="0" advAuto="100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CCDC42-5BDF-49E0-A863-C9C93DADECF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3352800"/>
            <a:ext cx="78486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20000"/>
              </a:lnSpc>
              <a:buFontTx/>
              <a:buAutoNum type="arabicPeriod"/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紧急方式：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 := a + b + d; </a:t>
            </a:r>
          </a:p>
          <a:p>
            <a:pPr marL="914400" lvl="1" indent="-457200" algn="just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		--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丢弃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后若干记号，直到遇到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+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短语级恢复：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x := a + b;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   </a:t>
            </a:r>
          </a:p>
          <a:p>
            <a:pPr marL="914400" lvl="1" indent="-457200" algn="just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			--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加入分号，使之成为一个赋值句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    		  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y := c + d;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533400" y="838200"/>
            <a:ext cx="83058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en-US" altLang="zh-CN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下述两条是有语法错误的语句，其中第一条赋值句结束时忘记加分号，采用紧急恢复方式和短语级恢复方式的可能结果分别如下所示。</a:t>
            </a:r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1371600" y="2209800"/>
            <a:ext cx="45720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x := a + b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latin typeface="黑体" pitchFamily="2" charset="-122"/>
                <a:ea typeface="黑体" pitchFamily="2" charset="-122"/>
              </a:rPr>
              <a:t>y := c + 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2A351-3584-45BF-94E9-9DFCD2A1E06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/>
          <a:lstStyle/>
          <a:p>
            <a:pPr algn="l" eaLnBrk="1" hangingPunct="1"/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3.1 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上下文无关文法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(Context Free Grammar, CFG)</a:t>
            </a:r>
            <a:br>
              <a:rPr lang="en-US" altLang="zh-CN" sz="3200" smtClean="0">
                <a:latin typeface="黑体" pitchFamily="2" charset="-122"/>
                <a:ea typeface="黑体" pitchFamily="2" charset="-122"/>
              </a:rPr>
            </a:b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  </a:t>
            </a:r>
            <a:r>
              <a:rPr lang="en-US" altLang="zh-CN" sz="3200" smtClean="0">
                <a:latin typeface="隶书" pitchFamily="49" charset="-122"/>
                <a:ea typeface="隶书" pitchFamily="49" charset="-122"/>
              </a:rPr>
              <a:t>3.1.1 </a:t>
            </a:r>
            <a:r>
              <a:rPr lang="en-US" altLang="zh-CN" sz="32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3200" smtClean="0">
                <a:latin typeface="隶书" pitchFamily="49" charset="-122"/>
                <a:ea typeface="隶书" pitchFamily="49" charset="-122"/>
              </a:rPr>
              <a:t>的定义与表示 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238250"/>
            <a:ext cx="9144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52400" algn="just" eaLnBrk="1" hangingPunct="1"/>
            <a:r>
              <a:rPr lang="zh-CN" altLang="en-US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 CFG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是一个四元组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G =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其中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非终结符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Nonterminals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的有限集合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终结符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Terminals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的有限集合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且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N∩T=Φ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；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P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产生式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Productions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的有限集合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	 </a:t>
            </a:r>
            <a:r>
              <a:rPr lang="en-US" altLang="zh-CN" u="sng">
                <a:latin typeface="黑体" pitchFamily="2" charset="-122"/>
                <a:ea typeface="黑体" pitchFamily="2" charset="-122"/>
              </a:rPr>
              <a:t>A→α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其中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A∈N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左部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α∈(N∪T)</a:t>
            </a:r>
            <a:r>
              <a:rPr lang="en-US" altLang="zh-CN" baseline="30000">
                <a:latin typeface="黑体" pitchFamily="2" charset="-122"/>
                <a:ea typeface="黑体" pitchFamily="2" charset="-122"/>
              </a:rPr>
              <a:t>*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右部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），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	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若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α=ε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则称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A→ε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为空产生式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也可以记为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 →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）；</a:t>
            </a:r>
          </a:p>
          <a:p>
            <a:pPr indent="152400" algn="just"/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是非终结符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称为文法的</a:t>
            </a:r>
            <a:r>
              <a:rPr lang="zh-CN" altLang="en-US" u="sng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开始符号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Start symbol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）。</a:t>
            </a:r>
            <a:r>
              <a:rPr lang="zh-CN" altLang="en-US" sz="2000">
                <a:latin typeface="华文楷体" pitchFamily="2" charset="-122"/>
                <a:ea typeface="华文楷体" pitchFamily="2" charset="-122"/>
              </a:rPr>
              <a:t>■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81000" y="3981450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简单算术表达式的上下文无关文法可表示如下：</a:t>
            </a:r>
          </a:p>
          <a:p>
            <a:pPr algn="just"/>
            <a:r>
              <a:rPr lang="zh-CN" altLang="en-US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N={E}   T={+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，*，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id}    S=E</a:t>
            </a:r>
          </a:p>
          <a:p>
            <a:pPr algn="just"/>
            <a:r>
              <a:rPr lang="en-US" altLang="zh-CN" dirty="0">
                <a:latin typeface="黑体" pitchFamily="2" charset="-122"/>
                <a:ea typeface="黑体" pitchFamily="2" charset="-122"/>
              </a:rPr>
              <a:t>   P:   E → E + E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 algn="just"/>
            <a:r>
              <a:rPr lang="zh-CN" altLang="en-US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 → E * E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pPr algn="just"/>
            <a:r>
              <a:rPr lang="zh-CN" altLang="en-US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 →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        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      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(G3.1)</a:t>
            </a:r>
          </a:p>
          <a:p>
            <a:pPr algn="just"/>
            <a:r>
              <a:rPr lang="en-US" altLang="zh-CN" dirty="0">
                <a:latin typeface="黑体" pitchFamily="2" charset="-122"/>
                <a:ea typeface="黑体" pitchFamily="2" charset="-122"/>
              </a:rPr>
              <a:t>        E → -E   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  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 → id   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 autoUpdateAnimBg="0"/>
      <p:bldP spid="819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2FB05-2D7B-4DAE-9B84-B0C2447FD42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76200"/>
            <a:ext cx="4800600" cy="4572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3.2.1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的定义与表示（续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" y="717550"/>
            <a:ext cx="81534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前提：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若文法正确，第一个产生式的左部是文法开始符号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S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则：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	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是可以出现在产生式左边符号的集合，</a:t>
            </a:r>
          </a:p>
          <a:p>
            <a:pPr algn="just" eaLnBrk="1" hangingPunct="1">
              <a:lnSpc>
                <a:spcPct val="110000"/>
              </a:lnSpc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T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是绝不出现在产生式左边符号的集合（记号）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0" y="1981200"/>
            <a:ext cx="3505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P: E → E + E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E * E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  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-E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id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533400" y="3975100"/>
            <a:ext cx="8001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&lt;2&gt;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产生式的一般读法</a:t>
            </a:r>
          </a:p>
          <a:p>
            <a:pPr algn="just"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可以将产生式中的记号→读作</a:t>
            </a:r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“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定义为</a:t>
            </a:r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或者</a:t>
            </a:r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“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可导出</a:t>
            </a:r>
            <a:r>
              <a:rPr lang="zh-CN" altLang="en-US">
                <a:solidFill>
                  <a:schemeClr val="tx2"/>
                </a:solidFill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更一般的，</a:t>
            </a:r>
            <a:r>
              <a:rPr lang="zh-CN" altLang="en-US">
                <a:ea typeface="华文行楷" pitchFamily="2" charset="-122"/>
              </a:rPr>
              <a:t>“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E → E + E</a:t>
            </a:r>
            <a:r>
              <a:rPr lang="en-US" altLang="zh-CN"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可用自然语言表述为</a:t>
            </a:r>
            <a:r>
              <a:rPr lang="zh-CN" altLang="en-US">
                <a:ea typeface="华文行楷" pitchFamily="2" charset="-122"/>
              </a:rPr>
              <a:t>“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算术表达式定义为两个算术表达式相加</a:t>
            </a:r>
            <a:r>
              <a:rPr lang="zh-CN" altLang="en-US"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，</a:t>
            </a:r>
          </a:p>
          <a:p>
            <a:pPr>
              <a:lnSpc>
                <a:spcPct val="11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或者</a:t>
            </a:r>
            <a:r>
              <a:rPr lang="zh-CN" altLang="en-US">
                <a:ea typeface="华文行楷" pitchFamily="2" charset="-122"/>
              </a:rPr>
              <a:t>“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一个算术表达式加上另一个算术表达式，仍然是一个算术表达式</a:t>
            </a:r>
            <a:r>
              <a:rPr lang="zh-CN" altLang="en-US"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 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00600" y="2286000"/>
            <a:ext cx="3581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S=E	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N={E}</a:t>
            </a:r>
          </a:p>
          <a:p>
            <a:pPr eaLnBrk="1" hangingPunct="1"/>
            <a:r>
              <a:rPr lang="en-US" altLang="zh-CN">
                <a:latin typeface="黑体" pitchFamily="2" charset="-122"/>
                <a:ea typeface="黑体" pitchFamily="2" charset="-122"/>
              </a:rPr>
              <a:t>T={+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，*，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id}</a:t>
            </a: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381000" y="152400"/>
            <a:ext cx="3338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&lt;1&gt; </a:t>
            </a: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由产生式集表示</a:t>
            </a:r>
            <a:r>
              <a:rPr lang="en-US" altLang="zh-CN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CFG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 autoUpdateAnimBg="0"/>
      <p:bldP spid="9221" grpId="0" autoUpdateAnimBg="0"/>
      <p:bldP spid="9223" grpId="0" build="p" autoUpdateAnimBg="0"/>
      <p:bldP spid="92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27E572-3CCE-4637-B982-8E93F3E8DE5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5334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3.2.1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的定义与表示（续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09600" y="1371600"/>
            <a:ext cx="82296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(a</a:t>
            </a:r>
            <a:r>
              <a:rPr lang="en-US" altLang="zh-TW">
                <a:latin typeface="华文行楷" pitchFamily="2" charset="-122"/>
                <a:ea typeface="华文行楷" pitchFamily="2" charset="-122"/>
              </a:rPr>
              <a:t>)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用大小写区分：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id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(b</a:t>
            </a:r>
            <a:r>
              <a:rPr lang="en-US" altLang="zh-TW">
                <a:latin typeface="华文行楷" pitchFamily="2" charset="-122"/>
                <a:ea typeface="华文行楷" pitchFamily="2" charset="-122"/>
              </a:rPr>
              <a:t>)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zh-CN" altLang="en-US">
                <a:ea typeface="华文行楷" pitchFamily="2" charset="-122"/>
              </a:rPr>
              <a:t>“”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区分：        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"id"     E → E "+" E</a:t>
            </a:r>
          </a:p>
          <a:p>
            <a:pPr algn="just">
              <a:lnSpc>
                <a:spcPct val="120000"/>
              </a:lnSpc>
            </a:pPr>
            <a:r>
              <a:rPr lang="en-US" altLang="zh-CN">
                <a:latin typeface="华文行楷" pitchFamily="2" charset="-122"/>
                <a:ea typeface="华文行楷" pitchFamily="2" charset="-122"/>
              </a:rPr>
              <a:t>    (c</a:t>
            </a:r>
            <a:r>
              <a:rPr lang="en-US" altLang="zh-TW">
                <a:latin typeface="华文行楷" pitchFamily="2" charset="-122"/>
                <a:ea typeface="华文行楷" pitchFamily="2" charset="-122"/>
              </a:rPr>
              <a:t>)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&lt;&gt;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区分：       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&lt;E&gt; → &lt;E&gt; + &lt;E&gt;  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约定：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大写英文字母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表示</a:t>
            </a:r>
            <a:r>
              <a:rPr lang="zh-CN" altLang="en-US" u="sng">
                <a:latin typeface="华文行楷" pitchFamily="2" charset="-122"/>
                <a:ea typeface="华文行楷" pitchFamily="2" charset="-122"/>
              </a:rPr>
              <a:t>非终结符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    小写英文字母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c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表示</a:t>
            </a:r>
            <a:r>
              <a:rPr lang="zh-CN" altLang="en-US" u="sng">
                <a:latin typeface="华文行楷" pitchFamily="2" charset="-122"/>
                <a:ea typeface="华文行楷" pitchFamily="2" charset="-122"/>
              </a:rPr>
              <a:t>终结符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    小写希腊字母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α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β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δ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表示任意</a:t>
            </a:r>
            <a:r>
              <a:rPr lang="zh-CN" altLang="en-US" u="sng">
                <a:latin typeface="华文行楷" pitchFamily="2" charset="-122"/>
                <a:ea typeface="华文行楷" pitchFamily="2" charset="-122"/>
              </a:rPr>
              <a:t>文法符号序列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。 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838200" y="685800"/>
            <a:ext cx="4520789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&lt;3&gt; 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终结符与非终结符</a:t>
            </a: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书写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规则</a:t>
            </a:r>
            <a:endParaRPr lang="zh-CN" altLang="en-US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C87368-79D7-4BC8-8C0B-1397F4F8D33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724400" y="0"/>
            <a:ext cx="4495800" cy="609600"/>
          </a:xfrm>
        </p:spPr>
        <p:txBody>
          <a:bodyPr/>
          <a:lstStyle/>
          <a:p>
            <a:pPr algn="r" eaLnBrk="1" hangingPunct="1"/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3.2.1 </a:t>
            </a:r>
            <a:r>
              <a:rPr lang="en-US" altLang="zh-CN" sz="2400" smtClean="0">
                <a:latin typeface="黑体" pitchFamily="2" charset="-122"/>
                <a:ea typeface="黑体" pitchFamily="2" charset="-122"/>
              </a:rPr>
              <a:t>CFG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的定义与表示（续</a:t>
            </a:r>
            <a:r>
              <a:rPr lang="en-US" altLang="zh-CN" sz="2400" smtClean="0">
                <a:latin typeface="隶书" pitchFamily="49" charset="-122"/>
                <a:ea typeface="隶书" pitchFamily="49" charset="-122"/>
              </a:rPr>
              <a:t>3</a:t>
            </a:r>
            <a:r>
              <a:rPr lang="zh-CN" altLang="en-US" sz="2400" smtClean="0">
                <a:latin typeface="隶书" pitchFamily="49" charset="-122"/>
                <a:ea typeface="隶书" pitchFamily="49" charset="-122"/>
              </a:rPr>
              <a:t>）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685800"/>
            <a:ext cx="84582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当若干个产生式具有相同的左部非终结符时，可以将它们合并为一个产生式。</a:t>
            </a:r>
          </a:p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该产生式的左部是此非终结符，</a:t>
            </a:r>
          </a:p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右部是所有原来右部的或运算（并集合），</a:t>
            </a:r>
          </a:p>
          <a:p>
            <a:pPr algn="just"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        产生式也以非终结符命名。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" y="2746375"/>
            <a:ext cx="5410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G3.1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可以重写为如下形式：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 → E + E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| E * E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|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        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(G3.2)</a:t>
            </a:r>
          </a:p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      | -E   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     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| id         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486400" y="3111500"/>
            <a:ext cx="3276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黑体" pitchFamily="2" charset="-122"/>
                <a:ea typeface="黑体" pitchFamily="2" charset="-122"/>
              </a:rPr>
              <a:t>P: E → E + E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E * E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   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-E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  <a:p>
            <a:r>
              <a:rPr lang="zh-CN" altLang="en-US">
                <a:latin typeface="黑体" pitchFamily="2" charset="-122"/>
                <a:ea typeface="黑体" pitchFamily="2" charset="-122"/>
              </a:rPr>
              <a:t>   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 → id     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sp>
        <p:nvSpPr>
          <p:cNvPr id="22535" name="Rectangle 8"/>
          <p:cNvSpPr>
            <a:spLocks noChangeArrowheads="1"/>
          </p:cNvSpPr>
          <p:nvPr/>
        </p:nvSpPr>
        <p:spPr bwMode="auto">
          <a:xfrm>
            <a:off x="381000" y="228600"/>
            <a:ext cx="44951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&lt;4&gt; </a:t>
            </a:r>
            <a:r>
              <a:rPr lang="zh-CN" altLang="en-US" dirty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产生式</a:t>
            </a:r>
            <a:r>
              <a:rPr lang="zh-CN" altLang="en-US" dirty="0" smtClean="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的合并（缩写形式）</a:t>
            </a:r>
            <a:endParaRPr lang="zh-CN" altLang="en-US" dirty="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533400" y="5060950"/>
            <a:ext cx="7696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我们可以称它为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产生式。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用</a:t>
            </a:r>
            <a:r>
              <a:rPr lang="zh-CN" altLang="en-US">
                <a:ea typeface="华文行楷" pitchFamily="2" charset="-122"/>
              </a:rPr>
              <a:t>“</a:t>
            </a:r>
            <a:r>
              <a:rPr lang="en-US" altLang="zh-CN">
                <a:latin typeface="华文行楷" pitchFamily="2" charset="-122"/>
                <a:ea typeface="华文行楷" pitchFamily="2" charset="-122"/>
              </a:rPr>
              <a:t>|</a:t>
            </a:r>
            <a:r>
              <a:rPr lang="en-US" altLang="zh-CN">
                <a:ea typeface="华文行楷" pitchFamily="2" charset="-122"/>
              </a:rPr>
              <a:t>”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连接的每个右部称为一个候选项，具有平等的权利。    </a:t>
            </a:r>
          </a:p>
          <a:p>
            <a:pPr eaLnBrk="1" hangingPunct="1"/>
            <a:r>
              <a:rPr lang="zh-CN" altLang="en-US">
                <a:latin typeface="华文行楷" pitchFamily="2" charset="-122"/>
                <a:ea typeface="华文行楷" pitchFamily="2" charset="-122"/>
              </a:rPr>
              <a:t>即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id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是一个表达式，</a:t>
            </a:r>
            <a:r>
              <a:rPr lang="en-US" altLang="zh-CN">
                <a:latin typeface="黑体" pitchFamily="2" charset="-122"/>
                <a:ea typeface="黑体" pitchFamily="2" charset="-122"/>
              </a:rPr>
              <a:t>-E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也是一个表达式。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0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0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  <p:bldP spid="10245" grpId="0" autoUpdateAnimBg="0"/>
      <p:bldP spid="10249" grpId="0" build="p" autoUpdateAnimBg="0"/>
    </p:bldLst>
  </p:timing>
</p:sld>
</file>

<file path=ppt/theme/theme1.xml><?xml version="1.0" encoding="utf-8"?>
<a:theme xmlns:a="http://schemas.openxmlformats.org/drawingml/2006/main" name="编译课件">
  <a:themeElements>
    <a:clrScheme name="">
      <a:dk1>
        <a:srgbClr val="3366CC"/>
      </a:dk1>
      <a:lt1>
        <a:srgbClr val="FFFFFF"/>
      </a:lt1>
      <a:dk2>
        <a:srgbClr val="000088"/>
      </a:dk2>
      <a:lt2>
        <a:srgbClr val="FFFF66"/>
      </a:lt2>
      <a:accent1>
        <a:srgbClr val="FFFFFF"/>
      </a:accent1>
      <a:accent2>
        <a:srgbClr val="FFFF66"/>
      </a:accent2>
      <a:accent3>
        <a:srgbClr val="AAAAC3"/>
      </a:accent3>
      <a:accent4>
        <a:srgbClr val="DADADA"/>
      </a:accent4>
      <a:accent5>
        <a:srgbClr val="FFFFFF"/>
      </a:accent5>
      <a:accent6>
        <a:srgbClr val="E7E75C"/>
      </a:accent6>
      <a:hlink>
        <a:srgbClr val="FFCCFF"/>
      </a:hlink>
      <a:folHlink>
        <a:srgbClr val="99CCFF"/>
      </a:folHlink>
    </a:clrScheme>
    <a:fontScheme name="编译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编译课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8">
        <a:dk1>
          <a:srgbClr val="3366CC"/>
        </a:dk1>
        <a:lt1>
          <a:srgbClr val="FFFFFF"/>
        </a:lt1>
        <a:dk2>
          <a:srgbClr val="003366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DB8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9">
        <a:dk1>
          <a:srgbClr val="3366CC"/>
        </a:dk1>
        <a:lt1>
          <a:srgbClr val="FFFFFF"/>
        </a:lt1>
        <a:dk2>
          <a:srgbClr val="000099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ACA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attern8blocks">
  <a:themeElements>
    <a:clrScheme name="pattern8blocks 1">
      <a:dk1>
        <a:srgbClr val="009999"/>
      </a:dk1>
      <a:lt1>
        <a:srgbClr val="FFFFFF"/>
      </a:lt1>
      <a:dk2>
        <a:srgbClr val="000066"/>
      </a:dk2>
      <a:lt2>
        <a:srgbClr val="339966"/>
      </a:lt2>
      <a:accent1>
        <a:srgbClr val="00CC99"/>
      </a:accent1>
      <a:accent2>
        <a:srgbClr val="0099CC"/>
      </a:accent2>
      <a:accent3>
        <a:srgbClr val="AAAAB8"/>
      </a:accent3>
      <a:accent4>
        <a:srgbClr val="DADADA"/>
      </a:accent4>
      <a:accent5>
        <a:srgbClr val="AAE2CA"/>
      </a:accent5>
      <a:accent6>
        <a:srgbClr val="008AB9"/>
      </a:accent6>
      <a:hlink>
        <a:srgbClr val="336699"/>
      </a:hlink>
      <a:folHlink>
        <a:srgbClr val="B2B2B2"/>
      </a:folHlink>
    </a:clrScheme>
    <a:fontScheme name="pattern8blocks">
      <a:majorFont>
        <a:latin typeface="Times New Roman"/>
        <a:ea typeface="华文新魏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pattern8blocks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ern8blocks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ern8block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ern8blocks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ern8blocks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ern8blocks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ern8blocks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ern8blocks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编译课件">
  <a:themeElements>
    <a:clrScheme name="">
      <a:dk1>
        <a:srgbClr val="3366CC"/>
      </a:dk1>
      <a:lt1>
        <a:srgbClr val="FFFFFF"/>
      </a:lt1>
      <a:dk2>
        <a:srgbClr val="000088"/>
      </a:dk2>
      <a:lt2>
        <a:srgbClr val="FFFF66"/>
      </a:lt2>
      <a:accent1>
        <a:srgbClr val="FFFFFF"/>
      </a:accent1>
      <a:accent2>
        <a:srgbClr val="FFFF66"/>
      </a:accent2>
      <a:accent3>
        <a:srgbClr val="AAAAC3"/>
      </a:accent3>
      <a:accent4>
        <a:srgbClr val="DADADA"/>
      </a:accent4>
      <a:accent5>
        <a:srgbClr val="FFFFFF"/>
      </a:accent5>
      <a:accent6>
        <a:srgbClr val="E7E75C"/>
      </a:accent6>
      <a:hlink>
        <a:srgbClr val="FFCCFF"/>
      </a:hlink>
      <a:folHlink>
        <a:srgbClr val="99CCFF"/>
      </a:folHlink>
    </a:clrScheme>
    <a:fontScheme name="编译课件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编译课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8">
        <a:dk1>
          <a:srgbClr val="3366CC"/>
        </a:dk1>
        <a:lt1>
          <a:srgbClr val="FFFFFF"/>
        </a:lt1>
        <a:dk2>
          <a:srgbClr val="003366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DB8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9">
        <a:dk1>
          <a:srgbClr val="3366CC"/>
        </a:dk1>
        <a:lt1>
          <a:srgbClr val="FFFFFF"/>
        </a:lt1>
        <a:dk2>
          <a:srgbClr val="000099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ACA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Settings\Administrator\Application Data\Microsoft\Templates\编译课件.pot</Template>
  <TotalTime>2412</TotalTime>
  <Words>5232</Words>
  <Application>Microsoft Office PowerPoint</Application>
  <PresentationFormat>全屏显示(4:3)</PresentationFormat>
  <Paragraphs>552</Paragraphs>
  <Slides>41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9" baseType="lpstr">
      <vt:lpstr>黑体</vt:lpstr>
      <vt:lpstr>华文行楷</vt:lpstr>
      <vt:lpstr>华文楷体</vt:lpstr>
      <vt:lpstr>华文新魏</vt:lpstr>
      <vt:lpstr>楷体_GB2312</vt:lpstr>
      <vt:lpstr>隶书</vt:lpstr>
      <vt:lpstr>宋体</vt:lpstr>
      <vt:lpstr>Arial</vt:lpstr>
      <vt:lpstr>Symbol</vt:lpstr>
      <vt:lpstr>Tahoma</vt:lpstr>
      <vt:lpstr>Times New Roman</vt:lpstr>
      <vt:lpstr>Wingdings</vt:lpstr>
      <vt:lpstr>编译课件</vt:lpstr>
      <vt:lpstr>自定义设计方案</vt:lpstr>
      <vt:lpstr>默认设计模板</vt:lpstr>
      <vt:lpstr>pattern8blocks</vt:lpstr>
      <vt:lpstr>1_编译课件</vt:lpstr>
      <vt:lpstr>Visio</vt:lpstr>
      <vt:lpstr>第三章 语法分析 </vt:lpstr>
      <vt:lpstr>语法分析的任务   1 语法分析 </vt:lpstr>
      <vt:lpstr>2 语法错误的处理方法 </vt:lpstr>
      <vt:lpstr>PowerPoint 演示文稿</vt:lpstr>
      <vt:lpstr>PowerPoint 演示文稿</vt:lpstr>
      <vt:lpstr>3.1 上下文无关文法(Context Free Grammar, CFG)   3.1.1 CFG的定义与表示 </vt:lpstr>
      <vt:lpstr>3.2.1 CFG的定义与表示（续1）</vt:lpstr>
      <vt:lpstr>3.2.1 CFG的定义与表示（续2）</vt:lpstr>
      <vt:lpstr>3.2.1 CFG的定义与表示（续3）</vt:lpstr>
      <vt:lpstr>3.1.2 语法分析的基本术语</vt:lpstr>
      <vt:lpstr>PowerPoint 演示文稿</vt:lpstr>
      <vt:lpstr>PowerPoint 演示文稿</vt:lpstr>
      <vt:lpstr>3.1.2 CFG产生语言的基本方法－推导</vt:lpstr>
      <vt:lpstr>3.1.2 CFG产生语言的基本方法－推导</vt:lpstr>
      <vt:lpstr>3.1.3 语法树与二义性</vt:lpstr>
      <vt:lpstr>PowerPoint 演示文稿</vt:lpstr>
      <vt:lpstr>PowerPoint 演示文稿</vt:lpstr>
      <vt:lpstr>PowerPoint 演示文稿</vt:lpstr>
      <vt:lpstr>3.1.3 语法树（续4）</vt:lpstr>
      <vt:lpstr>二义性与二义性的消除  二义性（歧义，Ambiguity） </vt:lpstr>
      <vt:lpstr>3.2.4.1 二义性（续1）</vt:lpstr>
      <vt:lpstr>3.2.4.1 二义性（续2）</vt:lpstr>
      <vt:lpstr>3.2.4.2 二义性的消除 </vt:lpstr>
      <vt:lpstr>&lt;1&gt; 改写二义文法为非二义文法（续1）</vt:lpstr>
      <vt:lpstr>&lt;1&gt; 改写二义文法为非二义文法（续2）</vt:lpstr>
      <vt:lpstr>&lt;1&gt; 改写二义文法为非二义文法（续3）</vt:lpstr>
      <vt:lpstr>&lt;2&gt; 为文法符号规定优先级和结合性</vt:lpstr>
      <vt:lpstr>&lt;3&gt; 修改语言的语法（表现形式被改变）</vt:lpstr>
      <vt:lpstr>3.1.4  文法与语言分类 </vt:lpstr>
      <vt:lpstr>PowerPoint 演示文稿</vt:lpstr>
      <vt:lpstr>1 正规式与上下文无关文法 &lt;1&gt; 正规式到CFG的转换</vt:lpstr>
      <vt:lpstr>&lt;2&gt; 为什么用正规式而不用CFG描述词法 </vt:lpstr>
      <vt:lpstr>2 上下文有关语言 （Context Sensitive Language, CSL）</vt:lpstr>
      <vt:lpstr> 3.3.2 上下文有关语言（续）</vt:lpstr>
      <vt:lpstr>计数问题</vt:lpstr>
      <vt:lpstr>4 形式语言与自动机简介 </vt:lpstr>
      <vt:lpstr>3.3.3 形式语言与自动机简介（续）</vt:lpstr>
      <vt:lpstr>改写二义文法：</vt:lpstr>
      <vt:lpstr>PowerPoint 演示文稿</vt:lpstr>
      <vt:lpstr>与形式语言句法分析的比较</vt:lpstr>
      <vt:lpstr> 自然语言理解过程的层次 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</dc:title>
  <dc:creator>liujian</dc:creator>
  <cp:lastModifiedBy>yu bin</cp:lastModifiedBy>
  <cp:revision>137</cp:revision>
  <dcterms:created xsi:type="dcterms:W3CDTF">2004-02-08T03:24:28Z</dcterms:created>
  <dcterms:modified xsi:type="dcterms:W3CDTF">2019-04-15T15:28:47Z</dcterms:modified>
</cp:coreProperties>
</file>