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0"/>
  </p:notesMasterIdLst>
  <p:sldIdLst>
    <p:sldId id="272" r:id="rId2"/>
    <p:sldId id="286" r:id="rId3"/>
    <p:sldId id="273" r:id="rId4"/>
    <p:sldId id="278" r:id="rId5"/>
    <p:sldId id="274" r:id="rId6"/>
    <p:sldId id="275" r:id="rId7"/>
    <p:sldId id="276" r:id="rId8"/>
    <p:sldId id="280" r:id="rId9"/>
    <p:sldId id="257" r:id="rId10"/>
    <p:sldId id="258" r:id="rId11"/>
    <p:sldId id="259" r:id="rId12"/>
    <p:sldId id="261" r:id="rId13"/>
    <p:sldId id="262" r:id="rId14"/>
    <p:sldId id="287" r:id="rId15"/>
    <p:sldId id="263" r:id="rId16"/>
    <p:sldId id="264" r:id="rId17"/>
    <p:sldId id="282" r:id="rId18"/>
    <p:sldId id="265" r:id="rId19"/>
    <p:sldId id="266" r:id="rId20"/>
    <p:sldId id="269" r:id="rId21"/>
    <p:sldId id="270" r:id="rId22"/>
    <p:sldId id="289" r:id="rId23"/>
    <p:sldId id="271" r:id="rId24"/>
    <p:sldId id="267" r:id="rId25"/>
    <p:sldId id="285" r:id="rId26"/>
    <p:sldId id="277" r:id="rId27"/>
    <p:sldId id="268" r:id="rId28"/>
    <p:sldId id="279" r:id="rId2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85" autoAdjust="0"/>
    <p:restoredTop sz="88163" autoAdjust="0"/>
  </p:normalViewPr>
  <p:slideViewPr>
    <p:cSldViewPr>
      <p:cViewPr varScale="1">
        <p:scale>
          <a:sx n="71" d="100"/>
          <a:sy n="71" d="100"/>
        </p:scale>
        <p:origin x="804" y="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notesMaster" Target="notesMasters/notesMaster1.xml" 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 /><Relationship Id="rId2" Type="http://schemas.openxmlformats.org/officeDocument/2006/relationships/image" Target="../media/image3.wmf" /><Relationship Id="rId1" Type="http://schemas.openxmlformats.org/officeDocument/2006/relationships/image" Target="../media/image2.wmf" 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 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 /><Relationship Id="rId2" Type="http://schemas.openxmlformats.org/officeDocument/2006/relationships/image" Target="../media/image37.wmf" /><Relationship Id="rId1" Type="http://schemas.openxmlformats.org/officeDocument/2006/relationships/image" Target="../media/image36.wmf" /><Relationship Id="rId4" Type="http://schemas.openxmlformats.org/officeDocument/2006/relationships/image" Target="../media/image39.wmf" 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 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 /><Relationship Id="rId1" Type="http://schemas.openxmlformats.org/officeDocument/2006/relationships/image" Target="../media/image5.wmf" 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 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 /><Relationship Id="rId13" Type="http://schemas.openxmlformats.org/officeDocument/2006/relationships/image" Target="../media/image20.wmf" /><Relationship Id="rId3" Type="http://schemas.openxmlformats.org/officeDocument/2006/relationships/image" Target="../media/image10.wmf" /><Relationship Id="rId7" Type="http://schemas.openxmlformats.org/officeDocument/2006/relationships/image" Target="../media/image14.wmf" /><Relationship Id="rId12" Type="http://schemas.openxmlformats.org/officeDocument/2006/relationships/image" Target="../media/image19.wmf" /><Relationship Id="rId2" Type="http://schemas.openxmlformats.org/officeDocument/2006/relationships/image" Target="../media/image9.wmf" /><Relationship Id="rId1" Type="http://schemas.openxmlformats.org/officeDocument/2006/relationships/image" Target="../media/image8.wmf" /><Relationship Id="rId6" Type="http://schemas.openxmlformats.org/officeDocument/2006/relationships/image" Target="../media/image13.wmf" /><Relationship Id="rId11" Type="http://schemas.openxmlformats.org/officeDocument/2006/relationships/image" Target="../media/image18.wmf" /><Relationship Id="rId5" Type="http://schemas.openxmlformats.org/officeDocument/2006/relationships/image" Target="../media/image12.wmf" /><Relationship Id="rId10" Type="http://schemas.openxmlformats.org/officeDocument/2006/relationships/image" Target="../media/image17.wmf" /><Relationship Id="rId4" Type="http://schemas.openxmlformats.org/officeDocument/2006/relationships/image" Target="../media/image11.wmf" /><Relationship Id="rId9" Type="http://schemas.openxmlformats.org/officeDocument/2006/relationships/image" Target="../media/image16.wmf" 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 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 /><Relationship Id="rId3" Type="http://schemas.openxmlformats.org/officeDocument/2006/relationships/image" Target="../media/image10.wmf" /><Relationship Id="rId7" Type="http://schemas.openxmlformats.org/officeDocument/2006/relationships/image" Target="../media/image14.wmf" /><Relationship Id="rId12" Type="http://schemas.openxmlformats.org/officeDocument/2006/relationships/image" Target="../media/image19.wmf" /><Relationship Id="rId2" Type="http://schemas.openxmlformats.org/officeDocument/2006/relationships/image" Target="../media/image9.wmf" /><Relationship Id="rId1" Type="http://schemas.openxmlformats.org/officeDocument/2006/relationships/image" Target="../media/image8.wmf" /><Relationship Id="rId6" Type="http://schemas.openxmlformats.org/officeDocument/2006/relationships/image" Target="../media/image13.wmf" /><Relationship Id="rId11" Type="http://schemas.openxmlformats.org/officeDocument/2006/relationships/image" Target="../media/image18.wmf" /><Relationship Id="rId5" Type="http://schemas.openxmlformats.org/officeDocument/2006/relationships/image" Target="../media/image12.wmf" /><Relationship Id="rId10" Type="http://schemas.openxmlformats.org/officeDocument/2006/relationships/image" Target="../media/image17.wmf" /><Relationship Id="rId4" Type="http://schemas.openxmlformats.org/officeDocument/2006/relationships/image" Target="../media/image11.wmf" /><Relationship Id="rId9" Type="http://schemas.openxmlformats.org/officeDocument/2006/relationships/image" Target="../media/image16.wmf" 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 /><Relationship Id="rId13" Type="http://schemas.openxmlformats.org/officeDocument/2006/relationships/image" Target="../media/image34.wmf" /><Relationship Id="rId3" Type="http://schemas.openxmlformats.org/officeDocument/2006/relationships/image" Target="../media/image24.wmf" /><Relationship Id="rId7" Type="http://schemas.openxmlformats.org/officeDocument/2006/relationships/image" Target="../media/image28.wmf" /><Relationship Id="rId12" Type="http://schemas.openxmlformats.org/officeDocument/2006/relationships/image" Target="../media/image33.wmf" /><Relationship Id="rId2" Type="http://schemas.openxmlformats.org/officeDocument/2006/relationships/image" Target="../media/image23.wmf" /><Relationship Id="rId1" Type="http://schemas.openxmlformats.org/officeDocument/2006/relationships/image" Target="../media/image22.wmf" /><Relationship Id="rId6" Type="http://schemas.openxmlformats.org/officeDocument/2006/relationships/image" Target="../media/image27.wmf" /><Relationship Id="rId11" Type="http://schemas.openxmlformats.org/officeDocument/2006/relationships/image" Target="../media/image32.wmf" /><Relationship Id="rId5" Type="http://schemas.openxmlformats.org/officeDocument/2006/relationships/image" Target="../media/image26.wmf" /><Relationship Id="rId10" Type="http://schemas.openxmlformats.org/officeDocument/2006/relationships/image" Target="../media/image31.wmf" /><Relationship Id="rId4" Type="http://schemas.openxmlformats.org/officeDocument/2006/relationships/image" Target="../media/image25.wmf" /><Relationship Id="rId9" Type="http://schemas.openxmlformats.org/officeDocument/2006/relationships/image" Target="../media/image30.wmf" 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 /><Relationship Id="rId3" Type="http://schemas.openxmlformats.org/officeDocument/2006/relationships/image" Target="../media/image26.wmf" /><Relationship Id="rId7" Type="http://schemas.openxmlformats.org/officeDocument/2006/relationships/image" Target="../media/image31.wmf" /><Relationship Id="rId2" Type="http://schemas.openxmlformats.org/officeDocument/2006/relationships/image" Target="../media/image25.wmf" /><Relationship Id="rId1" Type="http://schemas.openxmlformats.org/officeDocument/2006/relationships/image" Target="../media/image24.wmf" /><Relationship Id="rId6" Type="http://schemas.openxmlformats.org/officeDocument/2006/relationships/image" Target="../media/image30.wmf" /><Relationship Id="rId5" Type="http://schemas.openxmlformats.org/officeDocument/2006/relationships/image" Target="../media/image29.wmf" /><Relationship Id="rId10" Type="http://schemas.openxmlformats.org/officeDocument/2006/relationships/image" Target="../media/image34.wmf" /><Relationship Id="rId4" Type="http://schemas.openxmlformats.org/officeDocument/2006/relationships/image" Target="../media/image28.wmf" /><Relationship Id="rId9" Type="http://schemas.openxmlformats.org/officeDocument/2006/relationships/image" Target="../media/image33.wmf" 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 /><Relationship Id="rId1" Type="http://schemas.openxmlformats.org/officeDocument/2006/relationships/image" Target="../media/image35.wmf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21CCD14-1D87-4F10-B540-A73CDD40D90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66DCBAF5-BD9B-41EC-B852-19692AA3D61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13E0EF0-CD7F-475E-8E36-A9149319FE8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31881AD4-9317-41A4-8F06-89CC898B746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51CF738D-7F54-4453-BAFC-A96F1063480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>
            <a:extLst>
              <a:ext uri="{FF2B5EF4-FFF2-40B4-BE49-F238E27FC236}">
                <a16:creationId xmlns:a16="http://schemas.microsoft.com/office/drawing/2014/main" id="{3413C891-0903-440F-9C64-08C85644DF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B534F89-A33D-4DCA-BC3A-03D6CD8430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5F6148E4-2B6A-434D-A5C7-65A100D51F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AB31B4A1-FF17-4EE0-AD24-92CA85995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35E66B87-19C3-409A-9173-1230FFE249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AF987A8-6870-4158-AF3B-6B3583113CA4}" type="slidenum">
              <a:rPr lang="en-US" altLang="zh-CN" sz="1200" smtClean="0"/>
              <a:pPr/>
              <a:t>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E9CD30CD-B304-43A6-A8F6-95F020218D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4EFE0C12-73AC-4D7A-8EA8-EE1C63F25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F18A10B3-9C2B-44C3-885A-1A86BD2D64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B542FF4-1159-4935-8BA1-3A90FF20F3FB}" type="slidenum">
              <a:rPr lang="en-US" altLang="zh-CN" sz="1200" smtClean="0"/>
              <a:pPr/>
              <a:t>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88992AEF-7992-4EC8-8FDF-6DF389427A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28ECF3A-D12E-4E41-B4D0-9B15918B50C4}" type="slidenum">
              <a:rPr lang="en-US" altLang="zh-CN" sz="1200" smtClean="0"/>
              <a:pPr/>
              <a:t>11</a:t>
            </a:fld>
            <a:endParaRPr lang="en-US" altLang="zh-CN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6DEE66CE-2FBE-46B6-8352-0CEA8B5904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46E734FB-08B2-4FF2-8910-C3335AF50E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算法</a:t>
            </a:r>
            <a:r>
              <a:rPr lang="en-US" altLang="zh-CN"/>
              <a:t>2.3</a:t>
            </a:r>
            <a:r>
              <a:rPr lang="zh-CN" altLang="en-US"/>
              <a:t>的三个关键步骤（写在黑板上）：</a:t>
            </a:r>
          </a:p>
          <a:p>
            <a:pPr eaLnBrk="1" hangingPunct="1"/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初态：	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 := ε-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闭包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({s0})</a:t>
            </a:r>
          </a:p>
          <a:p>
            <a:pPr eaLnBrk="1" hangingPunct="1"/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	a := nextchar;</a:t>
            </a:r>
          </a:p>
          <a:p>
            <a:pPr eaLnBrk="1" hangingPunct="1"/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循环： 	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S:=ε-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闭包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(smove(S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a))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； 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--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所有下一状态的集合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		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 := nextchar;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判断： 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S∩F≠Φ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80ED1045-FC30-4D0F-B4A5-DCD2829AFB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1F327FA-4AC5-41B0-85DE-EA709A11FAF6}" type="slidenum">
              <a:rPr lang="en-US" altLang="zh-CN" sz="1200" smtClean="0"/>
              <a:pPr/>
              <a:t>12</a:t>
            </a:fld>
            <a:endParaRPr lang="en-US" altLang="zh-CN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678E3DD4-BEBB-459F-8979-32D862A9AA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1D58A33A-BCA8-4CE8-8C5F-3B46BC417C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保留此屏，构造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(a|b)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abb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en-US" altLang="zh-CN" sz="2400"/>
              <a:t> </a:t>
            </a:r>
            <a:r>
              <a:rPr lang="zh-CN" altLang="en-US" sz="2400"/>
              <a:t>，然后进入下一屏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87FAD01-935E-4E1A-8B4D-FFD4666E71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174AF7-88D8-4534-9A5F-FC31024167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37DA6B-EE9E-44BB-978E-53181B40D5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4C133-B22E-4F89-A0AF-1132C839A8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594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A50E989-98B4-4E14-823E-791183E90A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F9D7693-62D7-428A-929B-D495019C3D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3B0728D-375A-4876-98FC-72FE40BB6D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CC76F-B990-4477-8D31-A8F08EECD4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116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42C416C-7531-479D-B005-AF73EFD885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766710-0B88-49AA-87FD-F64A1B5620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E91ED79-26B6-445D-99A0-18CF9C46D5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311A1-41CF-4ED1-A10C-EC5ADE50A2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94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7DC944-87E0-4ACA-95F7-ECDD380743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E3E1F27-8D73-432B-B38F-6AD3626789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69F44-EB12-49E2-8A6F-0371CFD9A1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D76C4-9A08-498F-B8E6-1B4447EA88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405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47E5C5-3CD9-42B3-9AEB-F0E7A6A6B1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15C3F1-977C-424E-955B-9AF5BF868B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A6077A-A0D9-4259-A68A-F86D258676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BE57B-E818-41C4-93A8-C07155034B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380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EC8A9-805F-4D71-8A07-898EF3FCDF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B468EF-9ABD-4BB1-B69C-EE30D78D69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C389C1-F639-414D-B024-2ED2E8DCC8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17939-0473-4DE8-A09B-30003F7155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74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D5647A1-561E-4186-A10B-01EC2E4E9F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FCDAB9F-8602-4770-B279-19DA8DDCC6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31EAC12-FF3F-4DC1-83DB-73D03BD609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7976D9-2202-4765-AF40-F0A699201C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671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AB2C08A-DAEE-47FD-9759-6DFD7DC091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B03641-4879-4FAA-AC94-F2E0ED5003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7EEF03E-4492-4A68-A9C1-77EDB74646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A24EB-2EA8-4899-BFE8-961E7AFE72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046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4F223C4-308D-4AB9-B962-BDC765B5F3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18548A7-81EF-4DD2-9565-FB0BB309FC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99DC98B-CF3E-460A-977E-0DC936E010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7D407-8B35-4368-9623-9239B84F7A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76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F242C7-148E-4132-9235-7964D76560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74DBAD-A022-4462-94B5-F6EEA1BDC3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23D4D4-D3B8-45C2-A3C9-F64C84D2F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1B39E-9298-4A84-AE71-B1BA97FF58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191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83DC2B-26E3-402C-AFE4-0A81257E90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906543-2602-4EC5-B473-2927DDDD96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B6BD17-3894-45E6-AAB6-15159590C7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52209-1766-44BD-8D21-F3BF3BB118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570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2EC27C6-6A3E-4CA4-B4AE-FA2FDA8322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B9D987B-A19C-4AF3-9F47-29B0DD4FFD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A54C4396-1DDF-4917-BC74-7168B606F15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80A17EFB-A506-4165-B02E-80B84E9F62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ECB98EC2-C60C-41CC-8CE2-DF1F8EC153D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FBFFE7B-0C1B-47D5-8A9B-99CDACA0B0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图标">
            <a:extLst>
              <a:ext uri="{FF2B5EF4-FFF2-40B4-BE49-F238E27FC236}">
                <a16:creationId xmlns:a16="http://schemas.microsoft.com/office/drawing/2014/main" id="{33D20967-EBD6-4DD7-8AEC-0A7928099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725" y="0"/>
            <a:ext cx="6762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 /><Relationship Id="rId13" Type="http://schemas.openxmlformats.org/officeDocument/2006/relationships/image" Target="../media/image12.wmf" /><Relationship Id="rId18" Type="http://schemas.openxmlformats.org/officeDocument/2006/relationships/oleObject" Target="../embeddings/oleObject28.bin" /><Relationship Id="rId26" Type="http://schemas.openxmlformats.org/officeDocument/2006/relationships/oleObject" Target="../embeddings/oleObject32.bin" /><Relationship Id="rId3" Type="http://schemas.openxmlformats.org/officeDocument/2006/relationships/notesSlide" Target="../notesSlides/notesSlide3.xml" /><Relationship Id="rId21" Type="http://schemas.openxmlformats.org/officeDocument/2006/relationships/image" Target="../media/image16.wmf" /><Relationship Id="rId7" Type="http://schemas.openxmlformats.org/officeDocument/2006/relationships/image" Target="../media/image9.wmf" /><Relationship Id="rId12" Type="http://schemas.openxmlformats.org/officeDocument/2006/relationships/oleObject" Target="../embeddings/oleObject25.bin" /><Relationship Id="rId17" Type="http://schemas.openxmlformats.org/officeDocument/2006/relationships/image" Target="../media/image14.wmf" /><Relationship Id="rId25" Type="http://schemas.openxmlformats.org/officeDocument/2006/relationships/image" Target="../media/image18.wmf" /><Relationship Id="rId2" Type="http://schemas.openxmlformats.org/officeDocument/2006/relationships/slideLayout" Target="../slideLayouts/slideLayout2.xml" /><Relationship Id="rId16" Type="http://schemas.openxmlformats.org/officeDocument/2006/relationships/oleObject" Target="../embeddings/oleObject27.bin" /><Relationship Id="rId20" Type="http://schemas.openxmlformats.org/officeDocument/2006/relationships/oleObject" Target="../embeddings/oleObject29.bin" /><Relationship Id="rId1" Type="http://schemas.openxmlformats.org/officeDocument/2006/relationships/vmlDrawing" Target="../drawings/vmlDrawing6.vml" /><Relationship Id="rId6" Type="http://schemas.openxmlformats.org/officeDocument/2006/relationships/oleObject" Target="../embeddings/oleObject22.bin" /><Relationship Id="rId11" Type="http://schemas.openxmlformats.org/officeDocument/2006/relationships/image" Target="../media/image11.wmf" /><Relationship Id="rId24" Type="http://schemas.openxmlformats.org/officeDocument/2006/relationships/oleObject" Target="../embeddings/oleObject31.bin" /><Relationship Id="rId5" Type="http://schemas.openxmlformats.org/officeDocument/2006/relationships/image" Target="../media/image8.wmf" /><Relationship Id="rId15" Type="http://schemas.openxmlformats.org/officeDocument/2006/relationships/image" Target="../media/image13.wmf" /><Relationship Id="rId23" Type="http://schemas.openxmlformats.org/officeDocument/2006/relationships/image" Target="../media/image17.wmf" /><Relationship Id="rId10" Type="http://schemas.openxmlformats.org/officeDocument/2006/relationships/oleObject" Target="../embeddings/oleObject24.bin" /><Relationship Id="rId19" Type="http://schemas.openxmlformats.org/officeDocument/2006/relationships/image" Target="../media/image15.wmf" /><Relationship Id="rId4" Type="http://schemas.openxmlformats.org/officeDocument/2006/relationships/oleObject" Target="../embeddings/oleObject21.bin" /><Relationship Id="rId9" Type="http://schemas.openxmlformats.org/officeDocument/2006/relationships/image" Target="../media/image10.wmf" /><Relationship Id="rId14" Type="http://schemas.openxmlformats.org/officeDocument/2006/relationships/oleObject" Target="../embeddings/oleObject26.bin" /><Relationship Id="rId22" Type="http://schemas.openxmlformats.org/officeDocument/2006/relationships/oleObject" Target="../embeddings/oleObject30.bin" /><Relationship Id="rId27" Type="http://schemas.openxmlformats.org/officeDocument/2006/relationships/image" Target="../media/image19.wmf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 /><Relationship Id="rId13" Type="http://schemas.openxmlformats.org/officeDocument/2006/relationships/oleObject" Target="../embeddings/oleObject38.bin" /><Relationship Id="rId18" Type="http://schemas.openxmlformats.org/officeDocument/2006/relationships/image" Target="../media/image29.wmf" /><Relationship Id="rId26" Type="http://schemas.openxmlformats.org/officeDocument/2006/relationships/image" Target="../media/image33.wmf" /><Relationship Id="rId3" Type="http://schemas.openxmlformats.org/officeDocument/2006/relationships/oleObject" Target="../embeddings/oleObject33.bin" /><Relationship Id="rId21" Type="http://schemas.openxmlformats.org/officeDocument/2006/relationships/oleObject" Target="../embeddings/oleObject42.bin" /><Relationship Id="rId7" Type="http://schemas.openxmlformats.org/officeDocument/2006/relationships/oleObject" Target="../embeddings/oleObject35.bin" /><Relationship Id="rId12" Type="http://schemas.openxmlformats.org/officeDocument/2006/relationships/image" Target="../media/image26.wmf" /><Relationship Id="rId17" Type="http://schemas.openxmlformats.org/officeDocument/2006/relationships/oleObject" Target="../embeddings/oleObject40.bin" /><Relationship Id="rId25" Type="http://schemas.openxmlformats.org/officeDocument/2006/relationships/oleObject" Target="../embeddings/oleObject44.bin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28.wmf" /><Relationship Id="rId20" Type="http://schemas.openxmlformats.org/officeDocument/2006/relationships/image" Target="../media/image30.wmf" /><Relationship Id="rId1" Type="http://schemas.openxmlformats.org/officeDocument/2006/relationships/vmlDrawing" Target="../drawings/vmlDrawing7.vml" /><Relationship Id="rId6" Type="http://schemas.openxmlformats.org/officeDocument/2006/relationships/image" Target="../media/image23.wmf" /><Relationship Id="rId11" Type="http://schemas.openxmlformats.org/officeDocument/2006/relationships/oleObject" Target="../embeddings/oleObject37.bin" /><Relationship Id="rId24" Type="http://schemas.openxmlformats.org/officeDocument/2006/relationships/image" Target="../media/image32.wmf" /><Relationship Id="rId5" Type="http://schemas.openxmlformats.org/officeDocument/2006/relationships/oleObject" Target="../embeddings/oleObject34.bin" /><Relationship Id="rId15" Type="http://schemas.openxmlformats.org/officeDocument/2006/relationships/oleObject" Target="../embeddings/oleObject39.bin" /><Relationship Id="rId23" Type="http://schemas.openxmlformats.org/officeDocument/2006/relationships/oleObject" Target="../embeddings/oleObject43.bin" /><Relationship Id="rId28" Type="http://schemas.openxmlformats.org/officeDocument/2006/relationships/image" Target="../media/image34.wmf" /><Relationship Id="rId10" Type="http://schemas.openxmlformats.org/officeDocument/2006/relationships/image" Target="../media/image25.wmf" /><Relationship Id="rId19" Type="http://schemas.openxmlformats.org/officeDocument/2006/relationships/oleObject" Target="../embeddings/oleObject41.bin" /><Relationship Id="rId4" Type="http://schemas.openxmlformats.org/officeDocument/2006/relationships/image" Target="../media/image22.wmf" /><Relationship Id="rId9" Type="http://schemas.openxmlformats.org/officeDocument/2006/relationships/oleObject" Target="../embeddings/oleObject36.bin" /><Relationship Id="rId14" Type="http://schemas.openxmlformats.org/officeDocument/2006/relationships/image" Target="../media/image27.wmf" /><Relationship Id="rId22" Type="http://schemas.openxmlformats.org/officeDocument/2006/relationships/image" Target="../media/image31.wmf" /><Relationship Id="rId27" Type="http://schemas.openxmlformats.org/officeDocument/2006/relationships/oleObject" Target="../embeddings/oleObject45.bin" 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 /><Relationship Id="rId13" Type="http://schemas.openxmlformats.org/officeDocument/2006/relationships/oleObject" Target="../embeddings/oleObject51.bin" /><Relationship Id="rId18" Type="http://schemas.openxmlformats.org/officeDocument/2006/relationships/image" Target="../media/image32.wmf" /><Relationship Id="rId3" Type="http://schemas.openxmlformats.org/officeDocument/2006/relationships/oleObject" Target="../embeddings/oleObject46.bin" /><Relationship Id="rId21" Type="http://schemas.openxmlformats.org/officeDocument/2006/relationships/oleObject" Target="../embeddings/oleObject55.bin" /><Relationship Id="rId7" Type="http://schemas.openxmlformats.org/officeDocument/2006/relationships/oleObject" Target="../embeddings/oleObject48.bin" /><Relationship Id="rId12" Type="http://schemas.openxmlformats.org/officeDocument/2006/relationships/image" Target="../media/image29.wmf" /><Relationship Id="rId17" Type="http://schemas.openxmlformats.org/officeDocument/2006/relationships/oleObject" Target="../embeddings/oleObject53.bin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31.wmf" /><Relationship Id="rId20" Type="http://schemas.openxmlformats.org/officeDocument/2006/relationships/image" Target="../media/image33.wmf" /><Relationship Id="rId1" Type="http://schemas.openxmlformats.org/officeDocument/2006/relationships/vmlDrawing" Target="../drawings/vmlDrawing8.vml" /><Relationship Id="rId6" Type="http://schemas.openxmlformats.org/officeDocument/2006/relationships/image" Target="../media/image25.wmf" /><Relationship Id="rId11" Type="http://schemas.openxmlformats.org/officeDocument/2006/relationships/oleObject" Target="../embeddings/oleObject50.bin" /><Relationship Id="rId5" Type="http://schemas.openxmlformats.org/officeDocument/2006/relationships/oleObject" Target="../embeddings/oleObject47.bin" /><Relationship Id="rId15" Type="http://schemas.openxmlformats.org/officeDocument/2006/relationships/oleObject" Target="../embeddings/oleObject52.bin" /><Relationship Id="rId10" Type="http://schemas.openxmlformats.org/officeDocument/2006/relationships/image" Target="../media/image28.wmf" /><Relationship Id="rId19" Type="http://schemas.openxmlformats.org/officeDocument/2006/relationships/oleObject" Target="../embeddings/oleObject54.bin" /><Relationship Id="rId4" Type="http://schemas.openxmlformats.org/officeDocument/2006/relationships/image" Target="../media/image24.wmf" /><Relationship Id="rId9" Type="http://schemas.openxmlformats.org/officeDocument/2006/relationships/oleObject" Target="../embeddings/oleObject49.bin" /><Relationship Id="rId14" Type="http://schemas.openxmlformats.org/officeDocument/2006/relationships/image" Target="../media/image30.wmf" /><Relationship Id="rId22" Type="http://schemas.openxmlformats.org/officeDocument/2006/relationships/image" Target="../media/image34.wmf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9.vml" /><Relationship Id="rId6" Type="http://schemas.openxmlformats.org/officeDocument/2006/relationships/image" Target="../media/image23.wmf" /><Relationship Id="rId5" Type="http://schemas.openxmlformats.org/officeDocument/2006/relationships/oleObject" Target="../embeddings/oleObject57.bin" /><Relationship Id="rId4" Type="http://schemas.openxmlformats.org/officeDocument/2006/relationships/image" Target="../media/image35.wmf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0.vml" /><Relationship Id="rId4" Type="http://schemas.openxmlformats.org/officeDocument/2006/relationships/image" Target="../media/image23.wmf" 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 /><Relationship Id="rId3" Type="http://schemas.openxmlformats.org/officeDocument/2006/relationships/oleObject" Target="../embeddings/oleObject59.bin" /><Relationship Id="rId7" Type="http://schemas.openxmlformats.org/officeDocument/2006/relationships/oleObject" Target="../embeddings/oleObject61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1.vml" /><Relationship Id="rId6" Type="http://schemas.openxmlformats.org/officeDocument/2006/relationships/image" Target="../media/image37.wmf" /><Relationship Id="rId11" Type="http://schemas.openxmlformats.org/officeDocument/2006/relationships/image" Target="../media/image40.jpeg" /><Relationship Id="rId5" Type="http://schemas.openxmlformats.org/officeDocument/2006/relationships/oleObject" Target="../embeddings/oleObject60.bin" /><Relationship Id="rId10" Type="http://schemas.openxmlformats.org/officeDocument/2006/relationships/image" Target="../media/image39.wmf" /><Relationship Id="rId4" Type="http://schemas.openxmlformats.org/officeDocument/2006/relationships/image" Target="../media/image36.wmf" /><Relationship Id="rId9" Type="http://schemas.openxmlformats.org/officeDocument/2006/relationships/oleObject" Target="../embeddings/oleObject62.bin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2.vml" /><Relationship Id="rId4" Type="http://schemas.openxmlformats.org/officeDocument/2006/relationships/image" Target="../media/image21.wmf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 /><Relationship Id="rId3" Type="http://schemas.openxmlformats.org/officeDocument/2006/relationships/oleObject" Target="../embeddings/oleObject1.bin" /><Relationship Id="rId7" Type="http://schemas.openxmlformats.org/officeDocument/2006/relationships/oleObject" Target="../embeddings/oleObject3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.vml" /><Relationship Id="rId6" Type="http://schemas.openxmlformats.org/officeDocument/2006/relationships/image" Target="../media/image3.wmf" /><Relationship Id="rId5" Type="http://schemas.openxmlformats.org/officeDocument/2006/relationships/oleObject" Target="../embeddings/oleObject2.bin" /><Relationship Id="rId4" Type="http://schemas.openxmlformats.org/officeDocument/2006/relationships/image" Target="../media/image2.wmf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2.vml" /><Relationship Id="rId6" Type="http://schemas.openxmlformats.org/officeDocument/2006/relationships/image" Target="../media/image6.wmf" /><Relationship Id="rId5" Type="http://schemas.openxmlformats.org/officeDocument/2006/relationships/oleObject" Target="../embeddings/oleObject5.bin" /><Relationship Id="rId4" Type="http://schemas.openxmlformats.org/officeDocument/2006/relationships/image" Target="../media/image5.wmf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3.vml" /><Relationship Id="rId4" Type="http://schemas.openxmlformats.org/officeDocument/2006/relationships/image" Target="../media/image7.wmf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 /><Relationship Id="rId13" Type="http://schemas.openxmlformats.org/officeDocument/2006/relationships/oleObject" Target="../embeddings/oleObject12.bin" /><Relationship Id="rId18" Type="http://schemas.openxmlformats.org/officeDocument/2006/relationships/image" Target="../media/image15.wmf" /><Relationship Id="rId26" Type="http://schemas.openxmlformats.org/officeDocument/2006/relationships/image" Target="../media/image19.wmf" /><Relationship Id="rId3" Type="http://schemas.openxmlformats.org/officeDocument/2006/relationships/oleObject" Target="../embeddings/oleObject7.bin" /><Relationship Id="rId21" Type="http://schemas.openxmlformats.org/officeDocument/2006/relationships/oleObject" Target="../embeddings/oleObject16.bin" /><Relationship Id="rId7" Type="http://schemas.openxmlformats.org/officeDocument/2006/relationships/oleObject" Target="../embeddings/oleObject9.bin" /><Relationship Id="rId12" Type="http://schemas.openxmlformats.org/officeDocument/2006/relationships/image" Target="../media/image12.wmf" /><Relationship Id="rId17" Type="http://schemas.openxmlformats.org/officeDocument/2006/relationships/oleObject" Target="../embeddings/oleObject14.bin" /><Relationship Id="rId25" Type="http://schemas.openxmlformats.org/officeDocument/2006/relationships/oleObject" Target="../embeddings/oleObject18.bin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14.wmf" /><Relationship Id="rId20" Type="http://schemas.openxmlformats.org/officeDocument/2006/relationships/image" Target="../media/image16.wmf" /><Relationship Id="rId1" Type="http://schemas.openxmlformats.org/officeDocument/2006/relationships/vmlDrawing" Target="../drawings/vmlDrawing4.vml" /><Relationship Id="rId6" Type="http://schemas.openxmlformats.org/officeDocument/2006/relationships/image" Target="../media/image9.wmf" /><Relationship Id="rId11" Type="http://schemas.openxmlformats.org/officeDocument/2006/relationships/oleObject" Target="../embeddings/oleObject11.bin" /><Relationship Id="rId24" Type="http://schemas.openxmlformats.org/officeDocument/2006/relationships/image" Target="../media/image18.wmf" /><Relationship Id="rId5" Type="http://schemas.openxmlformats.org/officeDocument/2006/relationships/oleObject" Target="../embeddings/oleObject8.bin" /><Relationship Id="rId15" Type="http://schemas.openxmlformats.org/officeDocument/2006/relationships/oleObject" Target="../embeddings/oleObject13.bin" /><Relationship Id="rId23" Type="http://schemas.openxmlformats.org/officeDocument/2006/relationships/oleObject" Target="../embeddings/oleObject17.bin" /><Relationship Id="rId28" Type="http://schemas.openxmlformats.org/officeDocument/2006/relationships/image" Target="../media/image20.wmf" /><Relationship Id="rId10" Type="http://schemas.openxmlformats.org/officeDocument/2006/relationships/image" Target="../media/image11.wmf" /><Relationship Id="rId19" Type="http://schemas.openxmlformats.org/officeDocument/2006/relationships/oleObject" Target="../embeddings/oleObject15.bin" /><Relationship Id="rId4" Type="http://schemas.openxmlformats.org/officeDocument/2006/relationships/image" Target="../media/image8.wmf" /><Relationship Id="rId9" Type="http://schemas.openxmlformats.org/officeDocument/2006/relationships/oleObject" Target="../embeddings/oleObject10.bin" /><Relationship Id="rId14" Type="http://schemas.openxmlformats.org/officeDocument/2006/relationships/image" Target="../media/image13.wmf" /><Relationship Id="rId22" Type="http://schemas.openxmlformats.org/officeDocument/2006/relationships/image" Target="../media/image17.wmf" /><Relationship Id="rId27" Type="http://schemas.openxmlformats.org/officeDocument/2006/relationships/oleObject" Target="../embeddings/oleObject19.bin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5.vml" /><Relationship Id="rId4" Type="http://schemas.openxmlformats.org/officeDocument/2006/relationships/image" Target="../media/image21.wmf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>
            <a:extLst>
              <a:ext uri="{FF2B5EF4-FFF2-40B4-BE49-F238E27FC236}">
                <a16:creationId xmlns:a16="http://schemas.microsoft.com/office/drawing/2014/main" id="{E659432F-ABA9-423A-8055-CE744D41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8A2790-70E7-4B30-B215-B16FFAD7A5BC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FFB81C4B-54E0-4AC8-A5F3-D9E7EA9A9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altLang="zh-CN" sz="4000">
                <a:latin typeface="隶书" panose="02010509060101010101" pitchFamily="49" charset="-122"/>
                <a:ea typeface="隶书" panose="02010509060101010101" pitchFamily="49" charset="-122"/>
              </a:rPr>
              <a:t>2.4 </a:t>
            </a:r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从正规式到词法分析器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524570E-3E78-4E6D-8C70-E16364FCD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8763000" cy="275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本节讲解从正规式到词法分析器的一般构造方法和过程：</a:t>
            </a:r>
          </a:p>
          <a:p>
            <a:pPr algn="just"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用正规式对模式进行描述；</a:t>
            </a:r>
          </a:p>
          <a:p>
            <a:pPr algn="just"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为每个正规式构造一个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，它识别正规式所表示的正规集；</a:t>
            </a:r>
          </a:p>
          <a:p>
            <a:pPr algn="just"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将构造出的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转换成等价的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，这一过程也被称为确定化；</a:t>
            </a:r>
          </a:p>
          <a:p>
            <a:pPr algn="just"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把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化简</a:t>
            </a: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，使其状态数最少，这一过程也被称为最小化；</a:t>
            </a:r>
          </a:p>
          <a:p>
            <a:pPr algn="just"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从化简后的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构造词法分析器。</a:t>
            </a: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A7060298-7034-4361-AC21-52651A4CC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3352800"/>
            <a:ext cx="8169275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问题：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 我们是从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构造词法分析器，为何不直接从正规式构造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，而要先构造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，然后转换为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？</a:t>
            </a: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8669DF88-EE2F-45AE-B28E-08D127F8F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648200"/>
            <a:ext cx="7543800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原因：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&lt;1&gt;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机器构造需要规范的算法；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&lt;2&gt;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正规式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→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有规范的一对一的构造算法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&lt;3&gt; DFA→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分析器：有便于单词符号的识别的算法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  <p:bldP spid="33796" grpId="0" autoUpdateAnimBg="0"/>
      <p:bldP spid="33797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E03ABCA9-326A-4B30-8B84-49D3833B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DFB614-CD8B-473B-B8BC-3BEED63055D4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DA0EFA8E-35A8-44F8-8F7B-7103E5BB4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81600" y="152400"/>
            <a:ext cx="3810000" cy="457200"/>
          </a:xfrm>
        </p:spPr>
        <p:txBody>
          <a:bodyPr/>
          <a:lstStyle/>
          <a:p>
            <a:pPr algn="r" eaLnBrk="1" hangingPunct="1"/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2.4.2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从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到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（续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49A93E3F-5895-495B-A98A-2D24FA4FB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09600"/>
            <a:ext cx="8153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 N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eof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），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s0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接受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回答</a:t>
            </a:r>
            <a:r>
              <a:rPr lang="zh-CN" altLang="en-US" sz="2400">
                <a:ea typeface="黑体" panose="02010609060101010101" pitchFamily="49" charset="-122"/>
              </a:rPr>
              <a:t>“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yes</a:t>
            </a:r>
            <a:r>
              <a:rPr lang="en-US" altLang="zh-CN" sz="2400">
                <a:ea typeface="黑体" panose="02010609060101010101" pitchFamily="49" charset="-122"/>
              </a:rPr>
              <a:t>”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否则</a:t>
            </a:r>
            <a:r>
              <a:rPr lang="zh-CN" altLang="en-US" sz="2400">
                <a:ea typeface="黑体" panose="02010609060101010101" pitchFamily="49" charset="-122"/>
              </a:rPr>
              <a:t>“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no</a:t>
            </a:r>
            <a:r>
              <a:rPr lang="en-US" altLang="zh-CN" sz="2400">
                <a:ea typeface="黑体" panose="02010609060101010101" pitchFamily="49" charset="-122"/>
              </a:rPr>
              <a:t>”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用下边的过程对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进行识别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是一个状态的集合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C2763278-8350-4C24-B44A-0BA6DC93D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905000"/>
            <a:ext cx="80772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S := ε-</a:t>
            </a:r>
            <a:r>
              <a:rPr lang="zh-CN" altLang="en-US" sz="2400" u="sng">
                <a:latin typeface="黑体" panose="02010609060101010101" pitchFamily="49" charset="-122"/>
                <a:ea typeface="黑体" panose="02010609060101010101" pitchFamily="49" charset="-122"/>
              </a:rPr>
              <a:t>闭包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({s0})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;         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--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所有可能初态的集合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 := nextchar;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while  a ≠ eof loop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end loop;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if   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S∩F≠Φ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then return </a:t>
            </a:r>
            <a:r>
              <a:rPr lang="en-US" altLang="zh-CN" sz="2400">
                <a:ea typeface="黑体" panose="02010609060101010101" pitchFamily="49" charset="-122"/>
              </a:rPr>
              <a:t>“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yes</a:t>
            </a:r>
            <a:r>
              <a:rPr lang="en-US" altLang="zh-CN" sz="2400">
                <a:ea typeface="黑体" panose="02010609060101010101" pitchFamily="49" charset="-122"/>
              </a:rPr>
              <a:t>”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;  else return </a:t>
            </a:r>
            <a:r>
              <a:rPr lang="en-US" altLang="zh-CN" sz="2400">
                <a:ea typeface="黑体" panose="02010609060101010101" pitchFamily="49" charset="-122"/>
              </a:rPr>
              <a:t>“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no</a:t>
            </a:r>
            <a:r>
              <a:rPr lang="en-US" altLang="zh-CN" sz="2400">
                <a:ea typeface="黑体" panose="02010609060101010101" pitchFamily="49" charset="-122"/>
              </a:rPr>
              <a:t>”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; end if; 						 ■</a:t>
            </a:r>
          </a:p>
        </p:txBody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id="{DA413FE4-DB1E-4676-91DE-9C01E5565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924425"/>
            <a:ext cx="7239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与算法</a:t>
            </a:r>
            <a:r>
              <a:rPr lang="en-US" altLang="zh-CN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2.1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的三点区别：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模拟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		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模拟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 1.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开始		    初态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s0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)		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初态集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2.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下一状态转移	   下一状态		下一状态集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3.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结束		 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 is in F 		S∩F≠Φ </a:t>
            </a:r>
          </a:p>
        </p:txBody>
      </p:sp>
      <p:sp>
        <p:nvSpPr>
          <p:cNvPr id="5130" name="Rectangle 10">
            <a:extLst>
              <a:ext uri="{FF2B5EF4-FFF2-40B4-BE49-F238E27FC236}">
                <a16:creationId xmlns:a16="http://schemas.microsoft.com/office/drawing/2014/main" id="{F79D84FC-353B-4B93-9259-0954C6133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063875"/>
            <a:ext cx="7467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S:=ε-</a:t>
            </a:r>
            <a:r>
              <a:rPr lang="zh-CN" altLang="en-US" sz="2400" u="sng">
                <a:latin typeface="黑体" panose="02010609060101010101" pitchFamily="49" charset="-122"/>
                <a:ea typeface="黑体" panose="02010609060101010101" pitchFamily="49" charset="-122"/>
              </a:rPr>
              <a:t>闭包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(smove(S</a:t>
            </a:r>
            <a:r>
              <a:rPr lang="zh-CN" altLang="en-US" sz="2400" u="sng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a))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； 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--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所有下一状态的集合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 := nextchar;</a:t>
            </a:r>
          </a:p>
        </p:txBody>
      </p:sp>
      <p:sp>
        <p:nvSpPr>
          <p:cNvPr id="14344" name="Rectangle 11">
            <a:extLst>
              <a:ext uri="{FF2B5EF4-FFF2-40B4-BE49-F238E27FC236}">
                <a16:creationId xmlns:a16="http://schemas.microsoft.com/office/drawing/2014/main" id="{BBAF94F9-48B9-4179-9FCF-7C9918AE6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" y="228600"/>
            <a:ext cx="2032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模拟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endParaRPr lang="en-US" altLang="zh-CN" sz="240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 autoUpdateAnimBg="0"/>
      <p:bldP spid="5128" grpId="0" build="p" autoUpdateAnimBg="0"/>
      <p:bldP spid="513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>
            <a:extLst>
              <a:ext uri="{FF2B5EF4-FFF2-40B4-BE49-F238E27FC236}">
                <a16:creationId xmlns:a16="http://schemas.microsoft.com/office/drawing/2014/main" id="{71945517-AD46-4659-B1FF-A97BD53B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1EDE24-3215-440A-8600-3E433FA068AE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6880E007-D81F-412F-8BE5-3E7560E70C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43600" y="0"/>
            <a:ext cx="3276600" cy="457200"/>
          </a:xfrm>
        </p:spPr>
        <p:txBody>
          <a:bodyPr/>
          <a:lstStyle/>
          <a:p>
            <a:pPr algn="r" eaLnBrk="1" hangingPunct="1"/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2.4.2 NFA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到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（续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C46F7156-649E-4B45-8854-FBC8DCFE9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上识别输入序列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abb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abab </a:t>
            </a:r>
          </a:p>
        </p:txBody>
      </p:sp>
      <p:graphicFrame>
        <p:nvGraphicFramePr>
          <p:cNvPr id="15365" name="Object 5">
            <a:extLst>
              <a:ext uri="{FF2B5EF4-FFF2-40B4-BE49-F238E27FC236}">
                <a16:creationId xmlns:a16="http://schemas.microsoft.com/office/drawing/2014/main" id="{9F0BCD10-23DA-48A1-9D21-A8453EE4C2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533400"/>
          <a:ext cx="1495425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Visio" r:id="rId4" imgW="584543" imgH="246832" progId="Visio.Drawing.6">
                  <p:embed/>
                </p:oleObj>
              </mc:Choice>
              <mc:Fallback>
                <p:oleObj name="Visio" r:id="rId4" imgW="584543" imgH="246832" progId="Visio.Drawing.6">
                  <p:embed/>
                  <p:pic>
                    <p:nvPicPr>
                      <p:cNvPr id="15365" name="Object 5">
                        <a:extLst>
                          <a:ext uri="{FF2B5EF4-FFF2-40B4-BE49-F238E27FC236}">
                            <a16:creationId xmlns:a16="http://schemas.microsoft.com/office/drawing/2014/main" id="{9F0BCD10-23DA-48A1-9D21-A8453EE4C2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33400"/>
                        <a:ext cx="1495425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>
            <a:extLst>
              <a:ext uri="{FF2B5EF4-FFF2-40B4-BE49-F238E27FC236}">
                <a16:creationId xmlns:a16="http://schemas.microsoft.com/office/drawing/2014/main" id="{BF3E2CED-8CC4-4AD5-A817-692DA413A2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1295400"/>
          <a:ext cx="149383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Visio" r:id="rId6" imgW="584543" imgH="236734" progId="Visio.Drawing.6">
                  <p:embed/>
                </p:oleObj>
              </mc:Choice>
              <mc:Fallback>
                <p:oleObj name="Visio" r:id="rId6" imgW="584543" imgH="236734" progId="Visio.Drawing.6">
                  <p:embed/>
                  <p:pic>
                    <p:nvPicPr>
                      <p:cNvPr id="15366" name="Object 6">
                        <a:extLst>
                          <a:ext uri="{FF2B5EF4-FFF2-40B4-BE49-F238E27FC236}">
                            <a16:creationId xmlns:a16="http://schemas.microsoft.com/office/drawing/2014/main" id="{BF3E2CED-8CC4-4AD5-A817-692DA413A2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95400"/>
                        <a:ext cx="1493838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>
            <a:extLst>
              <a:ext uri="{FF2B5EF4-FFF2-40B4-BE49-F238E27FC236}">
                <a16:creationId xmlns:a16="http://schemas.microsoft.com/office/drawing/2014/main" id="{B46570B6-F86C-4E4E-B6AF-A06DECE77E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762000"/>
          <a:ext cx="9731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Visio" r:id="rId8" imgW="366432" imgH="333935" progId="Visio.Drawing.6">
                  <p:embed/>
                </p:oleObj>
              </mc:Choice>
              <mc:Fallback>
                <p:oleObj name="Visio" r:id="rId8" imgW="366432" imgH="333935" progId="Visio.Drawing.6">
                  <p:embed/>
                  <p:pic>
                    <p:nvPicPr>
                      <p:cNvPr id="15367" name="Object 7">
                        <a:extLst>
                          <a:ext uri="{FF2B5EF4-FFF2-40B4-BE49-F238E27FC236}">
                            <a16:creationId xmlns:a16="http://schemas.microsoft.com/office/drawing/2014/main" id="{B46570B6-F86C-4E4E-B6AF-A06DECE77E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762000"/>
                        <a:ext cx="973138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>
            <a:extLst>
              <a:ext uri="{FF2B5EF4-FFF2-40B4-BE49-F238E27FC236}">
                <a16:creationId xmlns:a16="http://schemas.microsoft.com/office/drawing/2014/main" id="{EC43B92A-FA46-4494-B2DB-CF839E3BCD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609600"/>
          <a:ext cx="1046163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Visio" r:id="rId10" imgW="398297" imgH="394931" progId="Visio.Drawing.6">
                  <p:embed/>
                </p:oleObj>
              </mc:Choice>
              <mc:Fallback>
                <p:oleObj name="Visio" r:id="rId10" imgW="398297" imgH="394931" progId="Visio.Drawing.6">
                  <p:embed/>
                  <p:pic>
                    <p:nvPicPr>
                      <p:cNvPr id="15368" name="Object 8">
                        <a:extLst>
                          <a:ext uri="{FF2B5EF4-FFF2-40B4-BE49-F238E27FC236}">
                            <a16:creationId xmlns:a16="http://schemas.microsoft.com/office/drawing/2014/main" id="{EC43B92A-FA46-4494-B2DB-CF839E3BCD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609600"/>
                        <a:ext cx="1046163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>
            <a:extLst>
              <a:ext uri="{FF2B5EF4-FFF2-40B4-BE49-F238E27FC236}">
                <a16:creationId xmlns:a16="http://schemas.microsoft.com/office/drawing/2014/main" id="{85FE5C02-18E9-47B9-9936-E5A2D618CA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675" y="820738"/>
          <a:ext cx="9588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Visio" r:id="rId12" imgW="364638" imgH="246832" progId="Visio.Drawing.6">
                  <p:embed/>
                </p:oleObj>
              </mc:Choice>
              <mc:Fallback>
                <p:oleObj name="Visio" r:id="rId12" imgW="364638" imgH="246832" progId="Visio.Drawing.6">
                  <p:embed/>
                  <p:pic>
                    <p:nvPicPr>
                      <p:cNvPr id="15369" name="Object 9">
                        <a:extLst>
                          <a:ext uri="{FF2B5EF4-FFF2-40B4-BE49-F238E27FC236}">
                            <a16:creationId xmlns:a16="http://schemas.microsoft.com/office/drawing/2014/main" id="{85FE5C02-18E9-47B9-9936-E5A2D618CA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820738"/>
                        <a:ext cx="95885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>
            <a:extLst>
              <a:ext uri="{FF2B5EF4-FFF2-40B4-BE49-F238E27FC236}">
                <a16:creationId xmlns:a16="http://schemas.microsoft.com/office/drawing/2014/main" id="{32A50822-10CC-419B-9373-88F2804516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838200"/>
          <a:ext cx="97155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Visio" r:id="rId14" imgW="366432" imgH="246529" progId="Visio.Drawing.6">
                  <p:embed/>
                </p:oleObj>
              </mc:Choice>
              <mc:Fallback>
                <p:oleObj name="Visio" r:id="rId14" imgW="366432" imgH="246529" progId="Visio.Drawing.6">
                  <p:embed/>
                  <p:pic>
                    <p:nvPicPr>
                      <p:cNvPr id="15370" name="Object 10">
                        <a:extLst>
                          <a:ext uri="{FF2B5EF4-FFF2-40B4-BE49-F238E27FC236}">
                            <a16:creationId xmlns:a16="http://schemas.microsoft.com/office/drawing/2014/main" id="{32A50822-10CC-419B-9373-88F2804516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838200"/>
                        <a:ext cx="97155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1">
            <a:extLst>
              <a:ext uri="{FF2B5EF4-FFF2-40B4-BE49-F238E27FC236}">
                <a16:creationId xmlns:a16="http://schemas.microsoft.com/office/drawing/2014/main" id="{9EB9B4FF-0DF9-4101-B6BF-A7F9241A6A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6475" y="1371600"/>
          <a:ext cx="46418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Visio" r:id="rId16" imgW="1844546" imgH="294677" progId="Visio.Drawing.6">
                  <p:embed/>
                </p:oleObj>
              </mc:Choice>
              <mc:Fallback>
                <p:oleObj name="Visio" r:id="rId16" imgW="1844546" imgH="294677" progId="Visio.Drawing.6">
                  <p:embed/>
                  <p:pic>
                    <p:nvPicPr>
                      <p:cNvPr id="15371" name="Object 11">
                        <a:extLst>
                          <a:ext uri="{FF2B5EF4-FFF2-40B4-BE49-F238E27FC236}">
                            <a16:creationId xmlns:a16="http://schemas.microsoft.com/office/drawing/2014/main" id="{9EB9B4FF-0DF9-4101-B6BF-A7F9241A6A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1371600"/>
                        <a:ext cx="464185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2">
            <a:extLst>
              <a:ext uri="{FF2B5EF4-FFF2-40B4-BE49-F238E27FC236}">
                <a16:creationId xmlns:a16="http://schemas.microsoft.com/office/drawing/2014/main" id="{5D93739E-3EB5-4B6F-9A20-216EB3FE89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8475" y="152400"/>
          <a:ext cx="2995613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Visio" r:id="rId18" imgW="1145808" imgH="345989" progId="Visio.Drawing.6">
                  <p:embed/>
                </p:oleObj>
              </mc:Choice>
              <mc:Fallback>
                <p:oleObj name="Visio" r:id="rId18" imgW="1145808" imgH="345989" progId="Visio.Drawing.6">
                  <p:embed/>
                  <p:pic>
                    <p:nvPicPr>
                      <p:cNvPr id="15372" name="Object 12">
                        <a:extLst>
                          <a:ext uri="{FF2B5EF4-FFF2-40B4-BE49-F238E27FC236}">
                            <a16:creationId xmlns:a16="http://schemas.microsoft.com/office/drawing/2014/main" id="{5D93739E-3EB5-4B6F-9A20-216EB3FE89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152400"/>
                        <a:ext cx="2995613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13">
            <a:extLst>
              <a:ext uri="{FF2B5EF4-FFF2-40B4-BE49-F238E27FC236}">
                <a16:creationId xmlns:a16="http://schemas.microsoft.com/office/drawing/2014/main" id="{C7E748F5-D6BF-4BEA-87BA-79FB5BCF1A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3275" y="838200"/>
          <a:ext cx="97155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Visio" r:id="rId20" imgW="394447" imgH="249891" progId="Visio.Drawing.6">
                  <p:embed/>
                </p:oleObj>
              </mc:Choice>
              <mc:Fallback>
                <p:oleObj name="Visio" r:id="rId20" imgW="394447" imgH="249891" progId="Visio.Drawing.6">
                  <p:embed/>
                  <p:pic>
                    <p:nvPicPr>
                      <p:cNvPr id="15373" name="Object 13">
                        <a:extLst>
                          <a:ext uri="{FF2B5EF4-FFF2-40B4-BE49-F238E27FC236}">
                            <a16:creationId xmlns:a16="http://schemas.microsoft.com/office/drawing/2014/main" id="{C7E748F5-D6BF-4BEA-87BA-79FB5BCF1A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3275" y="838200"/>
                        <a:ext cx="97155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14">
            <a:extLst>
              <a:ext uri="{FF2B5EF4-FFF2-40B4-BE49-F238E27FC236}">
                <a16:creationId xmlns:a16="http://schemas.microsoft.com/office/drawing/2014/main" id="{9F92A577-7044-4A0B-8DD8-175DCCAE5F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97675" y="838200"/>
          <a:ext cx="896938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Visio" r:id="rId22" imgW="366432" imgH="246529" progId="Visio.Drawing.6">
                  <p:embed/>
                </p:oleObj>
              </mc:Choice>
              <mc:Fallback>
                <p:oleObj name="Visio" r:id="rId22" imgW="366432" imgH="246529" progId="Visio.Drawing.6">
                  <p:embed/>
                  <p:pic>
                    <p:nvPicPr>
                      <p:cNvPr id="15374" name="Object 14">
                        <a:extLst>
                          <a:ext uri="{FF2B5EF4-FFF2-40B4-BE49-F238E27FC236}">
                            <a16:creationId xmlns:a16="http://schemas.microsoft.com/office/drawing/2014/main" id="{9F92A577-7044-4A0B-8DD8-175DCCAE5F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7675" y="838200"/>
                        <a:ext cx="896938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Object 15">
            <a:extLst>
              <a:ext uri="{FF2B5EF4-FFF2-40B4-BE49-F238E27FC236}">
                <a16:creationId xmlns:a16="http://schemas.microsoft.com/office/drawing/2014/main" id="{838D1749-61BC-4B26-98FC-D026F9B8C4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35875" y="838200"/>
          <a:ext cx="8985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Visio" r:id="rId24" imgW="414004" imgH="264783" progId="Visio.Drawing.6">
                  <p:embed/>
                </p:oleObj>
              </mc:Choice>
              <mc:Fallback>
                <p:oleObj name="Visio" r:id="rId24" imgW="414004" imgH="264783" progId="Visio.Drawing.6">
                  <p:embed/>
                  <p:pic>
                    <p:nvPicPr>
                      <p:cNvPr id="15375" name="Object 15">
                        <a:extLst>
                          <a:ext uri="{FF2B5EF4-FFF2-40B4-BE49-F238E27FC236}">
                            <a16:creationId xmlns:a16="http://schemas.microsoft.com/office/drawing/2014/main" id="{838D1749-61BC-4B26-98FC-D026F9B8C4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75" y="838200"/>
                        <a:ext cx="89852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6" name="Object 16">
            <a:extLst>
              <a:ext uri="{FF2B5EF4-FFF2-40B4-BE49-F238E27FC236}">
                <a16:creationId xmlns:a16="http://schemas.microsoft.com/office/drawing/2014/main" id="{85AEB765-F67A-4F7A-9974-65DA7F122B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675" y="1109663"/>
          <a:ext cx="449263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Visio" r:id="rId26" imgW="240866" imgH="99246" progId="Visio.Drawing.6">
                  <p:embed/>
                </p:oleObj>
              </mc:Choice>
              <mc:Fallback>
                <p:oleObj name="Visio" r:id="rId26" imgW="240866" imgH="99246" progId="Visio.Drawing.6">
                  <p:embed/>
                  <p:pic>
                    <p:nvPicPr>
                      <p:cNvPr id="15376" name="Object 16">
                        <a:extLst>
                          <a:ext uri="{FF2B5EF4-FFF2-40B4-BE49-F238E27FC236}">
                            <a16:creationId xmlns:a16="http://schemas.microsoft.com/office/drawing/2014/main" id="{85AEB765-F67A-4F7A-9974-65DA7F122B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1109663"/>
                        <a:ext cx="449263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1" name="Rectangle 17">
            <a:extLst>
              <a:ext uri="{FF2B5EF4-FFF2-40B4-BE49-F238E27FC236}">
                <a16:creationId xmlns:a16="http://schemas.microsoft.com/office/drawing/2014/main" id="{A75B05FA-26F6-404F-806D-2CEBA23A4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52600"/>
            <a:ext cx="8077200" cy="216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识别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abb: 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计算初态集：         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闭包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({0}) = {0,1,2,4,7}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，	  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出发经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到达： 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闭包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(smove(A, a)) = {3,8,6,7,1,2,4}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出发经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到达： 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闭包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(smove(B, b)) = {5,9,6,7,1,2,4}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出发经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到达： 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闭包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(smove(C, b)) = {5,</a:t>
            </a:r>
            <a:r>
              <a:rPr lang="en-US" altLang="zh-CN" sz="2000" u="sng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,6,7,1,2,4}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5 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结束且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D∩{10}={10}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，接受。识别的路径为：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000" u="sng">
                <a:latin typeface="黑体" panose="02010609060101010101" pitchFamily="49" charset="-122"/>
                <a:ea typeface="黑体" panose="02010609060101010101" pitchFamily="49" charset="-122"/>
              </a:rPr>
              <a:t> a 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000" u="sng">
                <a:latin typeface="黑体" panose="02010609060101010101" pitchFamily="49" charset="-122"/>
                <a:ea typeface="黑体" panose="02010609060101010101" pitchFamily="49" charset="-122"/>
              </a:rPr>
              <a:t> b 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000" u="sng">
                <a:latin typeface="黑体" panose="02010609060101010101" pitchFamily="49" charset="-122"/>
                <a:ea typeface="黑体" panose="02010609060101010101" pitchFamily="49" charset="-122"/>
              </a:rPr>
              <a:t> b 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</a:p>
        </p:txBody>
      </p:sp>
      <p:sp>
        <p:nvSpPr>
          <p:cNvPr id="6162" name="Rectangle 18">
            <a:extLst>
              <a:ext uri="{FF2B5EF4-FFF2-40B4-BE49-F238E27FC236}">
                <a16:creationId xmlns:a16="http://schemas.microsoft.com/office/drawing/2014/main" id="{3DA7F6B0-7C21-4413-ACB4-FDA2A5548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962400"/>
            <a:ext cx="78486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华文行楷" panose="02010800040101010101" pitchFamily="2" charset="-122"/>
              </a:rPr>
              <a:t>识别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abab</a:t>
            </a:r>
            <a:r>
              <a:rPr lang="en-US" altLang="zh-CN" sz="2400">
                <a:solidFill>
                  <a:schemeClr val="tx2"/>
                </a:solidFill>
                <a:ea typeface="黑体" panose="02010609060101010101" pitchFamily="49" charset="-122"/>
              </a:rPr>
              <a:t>:</a:t>
            </a:r>
            <a:r>
              <a:rPr lang="en-US" altLang="zh-CN" sz="2400">
                <a:solidFill>
                  <a:schemeClr val="tx2"/>
                </a:solidFill>
              </a:rPr>
              <a:t> 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初态集：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闭包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(s0)={0,1,2,4,7} A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出发经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到达：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闭包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(smove(A,  a)) = {3,8,6,7,1,2,4} B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出发经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到达：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闭包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(smove(B,  b)) = {5,9,6,7,1,2,4} C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出发经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到达：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闭包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(smove(C,  a)) = {3,8,6,7,1,2,4} B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出发经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到达：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闭包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(smove(B,  b)) = {5,9,6,7,1,2,4} C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识别路径为：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000" u="sng">
                <a:latin typeface="黑体" panose="02010609060101010101" pitchFamily="49" charset="-122"/>
                <a:ea typeface="黑体" panose="02010609060101010101" pitchFamily="49" charset="-122"/>
              </a:rPr>
              <a:t> a 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000" u="sng">
                <a:latin typeface="黑体" panose="02010609060101010101" pitchFamily="49" charset="-122"/>
                <a:ea typeface="黑体" panose="02010609060101010101" pitchFamily="49" charset="-122"/>
              </a:rPr>
              <a:t> b 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000" u="sng">
                <a:latin typeface="黑体" panose="02010609060101010101" pitchFamily="49" charset="-122"/>
                <a:ea typeface="黑体" panose="02010609060101010101" pitchFamily="49" charset="-122"/>
              </a:rPr>
              <a:t> a 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000" u="sng">
                <a:latin typeface="黑体" panose="02010609060101010101" pitchFamily="49" charset="-122"/>
                <a:ea typeface="黑体" panose="02010609060101010101" pitchFamily="49" charset="-122"/>
              </a:rPr>
              <a:t> b 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。由于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C∩{10}=Φ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，所以不接受</a:t>
            </a:r>
            <a:r>
              <a:rPr lang="zh-CN" altLang="en-US" sz="2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6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6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6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6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6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6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6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6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6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1" grpId="0" build="p" autoUpdateAnimBg="0"/>
      <p:bldP spid="6162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>
            <a:extLst>
              <a:ext uri="{FF2B5EF4-FFF2-40B4-BE49-F238E27FC236}">
                <a16:creationId xmlns:a16="http://schemas.microsoft.com/office/drawing/2014/main" id="{546ECE9E-A7F2-4345-B5E5-C5645202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21C3C5-78A2-4940-94F5-79F7CECBD88B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/>
          </a:p>
        </p:txBody>
      </p:sp>
      <p:sp>
        <p:nvSpPr>
          <p:cNvPr id="17411" name="Rectangle 4">
            <a:extLst>
              <a:ext uri="{FF2B5EF4-FFF2-40B4-BE49-F238E27FC236}">
                <a16:creationId xmlns:a16="http://schemas.microsoft.com/office/drawing/2014/main" id="{EEEE107D-4909-4BE3-BFEF-291D50437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28625"/>
            <a:ext cx="9144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 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等价的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 D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初态含有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初态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终态集是含有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终态的状态集合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黑体" panose="02010609060101010101" pitchFamily="49" charset="-122"/>
              </a:rPr>
              <a:t>方法  </a:t>
            </a:r>
            <a:r>
              <a:rPr lang="zh-CN" altLang="en-US" sz="2400">
                <a:latin typeface="华文行楷" panose="02010800040101010101" pitchFamily="2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用下述过程构造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8E16429F-3BDF-485E-8CCB-28FF24E06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05000"/>
            <a:ext cx="74676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6038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闭包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({s0})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Dstates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仅有的状态，且尚未标记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while Dstates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有尚未标记的状态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loop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标记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 for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每一个输入字符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 loop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24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 end loop;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end loop; 				 		   ■</a:t>
            </a:r>
          </a:p>
        </p:txBody>
      </p:sp>
      <p:sp>
        <p:nvSpPr>
          <p:cNvPr id="8199" name="Text Box 7">
            <a:extLst>
              <a:ext uri="{FF2B5EF4-FFF2-40B4-BE49-F238E27FC236}">
                <a16:creationId xmlns:a16="http://schemas.microsoft.com/office/drawing/2014/main" id="{D93A6BE1-1B97-4620-B4E9-4049E998C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650" y="1143000"/>
            <a:ext cx="688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两个数据结构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Dstates(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状态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Dtran(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状态转移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7414" name="Rectangle 8">
            <a:extLst>
              <a:ext uri="{FF2B5EF4-FFF2-40B4-BE49-F238E27FC236}">
                <a16:creationId xmlns:a16="http://schemas.microsoft.com/office/drawing/2014/main" id="{86C02FBE-50C0-4892-817A-42DB323D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76200"/>
            <a:ext cx="475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2.3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华文行楷" panose="02010800040101010101" pitchFamily="2" charset="-122"/>
              </a:rPr>
              <a:t>从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NFA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华文行楷" panose="02010800040101010101" pitchFamily="2" charset="-122"/>
              </a:rPr>
              <a:t>构造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DFA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华文行楷" panose="02010800040101010101" pitchFamily="2" charset="-122"/>
              </a:rPr>
              <a:t>（子集法）</a:t>
            </a:r>
          </a:p>
        </p:txBody>
      </p:sp>
      <p:sp>
        <p:nvSpPr>
          <p:cNvPr id="8203" name="Rectangle 11">
            <a:extLst>
              <a:ext uri="{FF2B5EF4-FFF2-40B4-BE49-F238E27FC236}">
                <a16:creationId xmlns:a16="http://schemas.microsoft.com/office/drawing/2014/main" id="{4EDB2D68-5E83-4783-B3A0-5063F29CF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429000"/>
            <a:ext cx="65532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U := ε-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闭包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(smove(T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if U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非空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then 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Dtran[T</a:t>
            </a:r>
            <a:r>
              <a:rPr lang="zh-CN" altLang="en-US" sz="2400" u="sng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a] := U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endParaRPr lang="en-US" altLang="zh-CN" sz="24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if   U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不在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Dstates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then 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zh-CN" altLang="en-US" sz="2400" u="sng">
                <a:latin typeface="华文行楷" panose="02010800040101010101" pitchFamily="2" charset="-122"/>
                <a:ea typeface="华文行楷" panose="02010800040101010101" pitchFamily="2" charset="-122"/>
              </a:rPr>
              <a:t>作为尚未标记的状态加入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Dstates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end if;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end if;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8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8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8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8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8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8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utoUpdateAnimBg="0"/>
      <p:bldP spid="8199" grpId="0" autoUpdateAnimBg="0"/>
      <p:bldP spid="820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>
            <a:extLst>
              <a:ext uri="{FF2B5EF4-FFF2-40B4-BE49-F238E27FC236}">
                <a16:creationId xmlns:a16="http://schemas.microsoft.com/office/drawing/2014/main" id="{C0AED67D-F218-4F7B-8391-7CBD4F53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B31BCC-FA70-4A82-B77B-CE81E548872B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C60FF750-06DA-4C20-A7AD-6EE520B4B0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7772400" cy="457200"/>
          </a:xfrm>
        </p:spPr>
        <p:txBody>
          <a:bodyPr/>
          <a:lstStyle/>
          <a:p>
            <a:pPr algn="r" eaLnBrk="1" hangingPunct="1"/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2.4.2 NFA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到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（续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3A009FC1-420C-4E12-8C37-8F7B587DA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2.15</a:t>
            </a:r>
            <a:r>
              <a:rPr lang="en-US" altLang="zh-CN" sz="2400"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用算法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2.5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构造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(a|b)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abb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en-US" altLang="zh-CN" sz="2400"/>
              <a:t> </a:t>
            </a:r>
          </a:p>
        </p:txBody>
      </p:sp>
      <p:graphicFrame>
        <p:nvGraphicFramePr>
          <p:cNvPr id="19461" name="Object 5">
            <a:extLst>
              <a:ext uri="{FF2B5EF4-FFF2-40B4-BE49-F238E27FC236}">
                <a16:creationId xmlns:a16="http://schemas.microsoft.com/office/drawing/2014/main" id="{C382AA96-A8F1-446E-9851-DD08F86023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5257800"/>
          <a:ext cx="67818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Visio" r:id="rId3" imgW="2618356" imgH="598353" progId="Visio.Drawing.6">
                  <p:embed/>
                </p:oleObj>
              </mc:Choice>
              <mc:Fallback>
                <p:oleObj name="Visio" r:id="rId3" imgW="2618356" imgH="598353" progId="Visio.Drawing.6">
                  <p:embed/>
                  <p:pic>
                    <p:nvPicPr>
                      <p:cNvPr id="19461" name="Object 5">
                        <a:extLst>
                          <a:ext uri="{FF2B5EF4-FFF2-40B4-BE49-F238E27FC236}">
                            <a16:creationId xmlns:a16="http://schemas.microsoft.com/office/drawing/2014/main" id="{C382AA96-A8F1-446E-9851-DD08F86023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257800"/>
                        <a:ext cx="67818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6">
            <a:extLst>
              <a:ext uri="{FF2B5EF4-FFF2-40B4-BE49-F238E27FC236}">
                <a16:creationId xmlns:a16="http://schemas.microsoft.com/office/drawing/2014/main" id="{7FE347FE-B048-4D40-B540-1D89DE2FC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70104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闭包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({0})={0,1,2,4,7}*		   A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闭包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(smove(A, a))={3,8,6,7,1,2,4}*  B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闭包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(smove(A, b))={5,6,7,1,2,4}*    C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闭包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(smove(B, a))={3,8,6,7,1,2,4}   B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闭包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(smove(B, b))={5,9,6,7,1,2,4}*  D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闭包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(smove(C, a))={3,8,6,7,1,2,4}   B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闭包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(smove(C, b))={5,6,7,1,2,4}     C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闭包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(smove(D, a))={3,8,6,7,1,2,4}   B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闭包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(smove(D, b))={5,10,6,7,1,2,4}* E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闭包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(smove(E, a))={3,8,6,7,1,2,4}   B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闭包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(smove(E, b))={5,6,7,1,2,4}     C</a:t>
            </a:r>
          </a:p>
        </p:txBody>
      </p:sp>
      <p:graphicFrame>
        <p:nvGraphicFramePr>
          <p:cNvPr id="9225" name="Object 9">
            <a:extLst>
              <a:ext uri="{FF2B5EF4-FFF2-40B4-BE49-F238E27FC236}">
                <a16:creationId xmlns:a16="http://schemas.microsoft.com/office/drawing/2014/main" id="{A5B3C609-3858-4D13-BD8C-C31F5A0AC3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1371600"/>
          <a:ext cx="23622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Visio" r:id="rId5" imgW="1082901" imgH="926757" progId="Visio.Drawing.6">
                  <p:embed/>
                </p:oleObj>
              </mc:Choice>
              <mc:Fallback>
                <p:oleObj name="Visio" r:id="rId5" imgW="1082901" imgH="926757" progId="Visio.Drawing.6">
                  <p:embed/>
                  <p:pic>
                    <p:nvPicPr>
                      <p:cNvPr id="9225" name="Object 9">
                        <a:extLst>
                          <a:ext uri="{FF2B5EF4-FFF2-40B4-BE49-F238E27FC236}">
                            <a16:creationId xmlns:a16="http://schemas.microsoft.com/office/drawing/2014/main" id="{A5B3C609-3858-4D13-BD8C-C31F5A0AC3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371600"/>
                        <a:ext cx="23622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Text Box 10">
            <a:extLst>
              <a:ext uri="{FF2B5EF4-FFF2-40B4-BE49-F238E27FC236}">
                <a16:creationId xmlns:a16="http://schemas.microsoft.com/office/drawing/2014/main" id="{CEE5117F-CBE4-4A34-A645-A4C21FA51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65150"/>
            <a:ext cx="2286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问题：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用哪个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识别输入序列？</a:t>
            </a:r>
          </a:p>
        </p:txBody>
      </p:sp>
      <p:sp>
        <p:nvSpPr>
          <p:cNvPr id="9228" name="Text Box 12">
            <a:extLst>
              <a:ext uri="{FF2B5EF4-FFF2-40B4-BE49-F238E27FC236}">
                <a16:creationId xmlns:a16="http://schemas.microsoft.com/office/drawing/2014/main" id="{319EE7D2-104F-40E4-B16F-A448F8253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557713"/>
            <a:ext cx="40322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2.16 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识别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abb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abab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 a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 b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 b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  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接受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 a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 b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 a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 b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不接受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9229" name="Object 13">
            <a:extLst>
              <a:ext uri="{FF2B5EF4-FFF2-40B4-BE49-F238E27FC236}">
                <a16:creationId xmlns:a16="http://schemas.microsoft.com/office/drawing/2014/main" id="{7C02AE42-C39B-404A-B2ED-F700B31D1D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4464050"/>
          <a:ext cx="762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Visio" r:id="rId7" imgW="306665" imgH="190267" progId="Visio.Drawing.6">
                  <p:embed/>
                </p:oleObj>
              </mc:Choice>
              <mc:Fallback>
                <p:oleObj name="Visio" r:id="rId7" imgW="306665" imgH="190267" progId="Visio.Drawing.6">
                  <p:embed/>
                  <p:pic>
                    <p:nvPicPr>
                      <p:cNvPr id="9229" name="Object 13">
                        <a:extLst>
                          <a:ext uri="{FF2B5EF4-FFF2-40B4-BE49-F238E27FC236}">
                            <a16:creationId xmlns:a16="http://schemas.microsoft.com/office/drawing/2014/main" id="{7C02AE42-C39B-404A-B2ED-F700B31D1D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464050"/>
                        <a:ext cx="7620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14">
            <a:extLst>
              <a:ext uri="{FF2B5EF4-FFF2-40B4-BE49-F238E27FC236}">
                <a16:creationId xmlns:a16="http://schemas.microsoft.com/office/drawing/2014/main" id="{37D5B655-A426-48F2-8E8E-328B0D1904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65925" y="3797300"/>
          <a:ext cx="70167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Visio" r:id="rId9" imgW="336176" imgH="346262" progId="Visio.Drawing.6">
                  <p:embed/>
                </p:oleObj>
              </mc:Choice>
              <mc:Fallback>
                <p:oleObj name="Visio" r:id="rId9" imgW="336176" imgH="346262" progId="Visio.Drawing.6">
                  <p:embed/>
                  <p:pic>
                    <p:nvPicPr>
                      <p:cNvPr id="9230" name="Object 14">
                        <a:extLst>
                          <a:ext uri="{FF2B5EF4-FFF2-40B4-BE49-F238E27FC236}">
                            <a16:creationId xmlns:a16="http://schemas.microsoft.com/office/drawing/2014/main" id="{37D5B655-A426-48F2-8E8E-328B0D1904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5925" y="3797300"/>
                        <a:ext cx="701675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Object 15">
            <a:extLst>
              <a:ext uri="{FF2B5EF4-FFF2-40B4-BE49-F238E27FC236}">
                <a16:creationId xmlns:a16="http://schemas.microsoft.com/office/drawing/2014/main" id="{76AE0A2D-A620-4782-A9C5-32B8EC7004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4635500"/>
          <a:ext cx="609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Visio" r:id="rId11" imgW="245710" imgH="396053" progId="Visio.Drawing.6">
                  <p:embed/>
                </p:oleObj>
              </mc:Choice>
              <mc:Fallback>
                <p:oleObj name="Visio" r:id="rId11" imgW="245710" imgH="396053" progId="Visio.Drawing.6">
                  <p:embed/>
                  <p:pic>
                    <p:nvPicPr>
                      <p:cNvPr id="9231" name="Object 15">
                        <a:extLst>
                          <a:ext uri="{FF2B5EF4-FFF2-40B4-BE49-F238E27FC236}">
                            <a16:creationId xmlns:a16="http://schemas.microsoft.com/office/drawing/2014/main" id="{76AE0A2D-A620-4782-A9C5-32B8EC7004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635500"/>
                        <a:ext cx="609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16">
            <a:extLst>
              <a:ext uri="{FF2B5EF4-FFF2-40B4-BE49-F238E27FC236}">
                <a16:creationId xmlns:a16="http://schemas.microsoft.com/office/drawing/2014/main" id="{D6EF4C60-9812-4C73-9783-9DCDEF96EF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0" y="3416300"/>
          <a:ext cx="381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Visio" r:id="rId13" imgW="191386" imgH="213770" progId="Visio.Drawing.6">
                  <p:embed/>
                </p:oleObj>
              </mc:Choice>
              <mc:Fallback>
                <p:oleObj name="Visio" r:id="rId13" imgW="191386" imgH="213770" progId="Visio.Drawing.6">
                  <p:embed/>
                  <p:pic>
                    <p:nvPicPr>
                      <p:cNvPr id="9232" name="Object 16">
                        <a:extLst>
                          <a:ext uri="{FF2B5EF4-FFF2-40B4-BE49-F238E27FC236}">
                            <a16:creationId xmlns:a16="http://schemas.microsoft.com/office/drawing/2014/main" id="{D6EF4C60-9812-4C73-9783-9DCDEF96EF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416300"/>
                        <a:ext cx="381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17">
            <a:extLst>
              <a:ext uri="{FF2B5EF4-FFF2-40B4-BE49-F238E27FC236}">
                <a16:creationId xmlns:a16="http://schemas.microsoft.com/office/drawing/2014/main" id="{6CC88537-6365-40EA-95AE-ACAFCFD4FD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3568700"/>
          <a:ext cx="1219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Visio" r:id="rId15" imgW="564347" imgH="293954" progId="Visio.Drawing.6">
                  <p:embed/>
                </p:oleObj>
              </mc:Choice>
              <mc:Fallback>
                <p:oleObj name="Visio" r:id="rId15" imgW="564347" imgH="293954" progId="Visio.Drawing.6">
                  <p:embed/>
                  <p:pic>
                    <p:nvPicPr>
                      <p:cNvPr id="9233" name="Object 17">
                        <a:extLst>
                          <a:ext uri="{FF2B5EF4-FFF2-40B4-BE49-F238E27FC236}">
                            <a16:creationId xmlns:a16="http://schemas.microsoft.com/office/drawing/2014/main" id="{6CC88537-6365-40EA-95AE-ACAFCFD4FD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568700"/>
                        <a:ext cx="1219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Object 18">
            <a:extLst>
              <a:ext uri="{FF2B5EF4-FFF2-40B4-BE49-F238E27FC236}">
                <a16:creationId xmlns:a16="http://schemas.microsoft.com/office/drawing/2014/main" id="{B57E1F94-C142-40F1-AF74-754173B2BC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0" y="4102100"/>
          <a:ext cx="381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Visio" r:id="rId17" imgW="156690" imgH="412991" progId="Visio.Drawing.6">
                  <p:embed/>
                </p:oleObj>
              </mc:Choice>
              <mc:Fallback>
                <p:oleObj name="Visio" r:id="rId17" imgW="156690" imgH="412991" progId="Visio.Drawing.6">
                  <p:embed/>
                  <p:pic>
                    <p:nvPicPr>
                      <p:cNvPr id="9234" name="Object 18">
                        <a:extLst>
                          <a:ext uri="{FF2B5EF4-FFF2-40B4-BE49-F238E27FC236}">
                            <a16:creationId xmlns:a16="http://schemas.microsoft.com/office/drawing/2014/main" id="{B57E1F94-C142-40F1-AF74-754173B2BC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102100"/>
                        <a:ext cx="381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5" name="Object 19">
            <a:extLst>
              <a:ext uri="{FF2B5EF4-FFF2-40B4-BE49-F238E27FC236}">
                <a16:creationId xmlns:a16="http://schemas.microsoft.com/office/drawing/2014/main" id="{B8F6700C-4D05-407B-B6C0-E82932B136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51675" y="5397500"/>
          <a:ext cx="4159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Visio" r:id="rId19" imgW="178856" imgH="197859" progId="Visio.Drawing.6">
                  <p:embed/>
                </p:oleObj>
              </mc:Choice>
              <mc:Fallback>
                <p:oleObj name="Visio" r:id="rId19" imgW="178856" imgH="197859" progId="Visio.Drawing.6">
                  <p:embed/>
                  <p:pic>
                    <p:nvPicPr>
                      <p:cNvPr id="9235" name="Object 19">
                        <a:extLst>
                          <a:ext uri="{FF2B5EF4-FFF2-40B4-BE49-F238E27FC236}">
                            <a16:creationId xmlns:a16="http://schemas.microsoft.com/office/drawing/2014/main" id="{B8F6700C-4D05-407B-B6C0-E82932B136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1675" y="5397500"/>
                        <a:ext cx="4159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" name="Object 20">
            <a:extLst>
              <a:ext uri="{FF2B5EF4-FFF2-40B4-BE49-F238E27FC236}">
                <a16:creationId xmlns:a16="http://schemas.microsoft.com/office/drawing/2014/main" id="{280E9570-BAB8-4C18-85AC-ED3522137B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4102100"/>
          <a:ext cx="114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Visio" r:id="rId21" imgW="456079" imgH="188259" progId="Visio.Drawing.6">
                  <p:embed/>
                </p:oleObj>
              </mc:Choice>
              <mc:Fallback>
                <p:oleObj name="Visio" r:id="rId21" imgW="456079" imgH="188259" progId="Visio.Drawing.6">
                  <p:embed/>
                  <p:pic>
                    <p:nvPicPr>
                      <p:cNvPr id="9236" name="Object 20">
                        <a:extLst>
                          <a:ext uri="{FF2B5EF4-FFF2-40B4-BE49-F238E27FC236}">
                            <a16:creationId xmlns:a16="http://schemas.microsoft.com/office/drawing/2014/main" id="{280E9570-BAB8-4C18-85AC-ED3522137B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102100"/>
                        <a:ext cx="1143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7" name="Object 21">
            <a:extLst>
              <a:ext uri="{FF2B5EF4-FFF2-40B4-BE49-F238E27FC236}">
                <a16:creationId xmlns:a16="http://schemas.microsoft.com/office/drawing/2014/main" id="{7FA334C7-5488-4389-A7D9-6FC0B0B098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29600" y="4178300"/>
          <a:ext cx="4397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Visio" r:id="rId23" imgW="193862" imgH="570379" progId="Visio.Drawing.6">
                  <p:embed/>
                </p:oleObj>
              </mc:Choice>
              <mc:Fallback>
                <p:oleObj name="Visio" r:id="rId23" imgW="193862" imgH="570379" progId="Visio.Drawing.6">
                  <p:embed/>
                  <p:pic>
                    <p:nvPicPr>
                      <p:cNvPr id="9237" name="Object 21">
                        <a:extLst>
                          <a:ext uri="{FF2B5EF4-FFF2-40B4-BE49-F238E27FC236}">
                            <a16:creationId xmlns:a16="http://schemas.microsoft.com/office/drawing/2014/main" id="{7FA334C7-5488-4389-A7D9-6FC0B0B098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4178300"/>
                        <a:ext cx="439738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8" name="Object 22">
            <a:extLst>
              <a:ext uri="{FF2B5EF4-FFF2-40B4-BE49-F238E27FC236}">
                <a16:creationId xmlns:a16="http://schemas.microsoft.com/office/drawing/2014/main" id="{D5542A84-2622-4BF0-9D84-E04D478564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4191000"/>
          <a:ext cx="12192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Visio" r:id="rId25" imgW="499274" imgH="414004" progId="Visio.Drawing.6">
                  <p:embed/>
                </p:oleObj>
              </mc:Choice>
              <mc:Fallback>
                <p:oleObj name="Visio" r:id="rId25" imgW="499274" imgH="414004" progId="Visio.Drawing.6">
                  <p:embed/>
                  <p:pic>
                    <p:nvPicPr>
                      <p:cNvPr id="9238" name="Object 22">
                        <a:extLst>
                          <a:ext uri="{FF2B5EF4-FFF2-40B4-BE49-F238E27FC236}">
                            <a16:creationId xmlns:a16="http://schemas.microsoft.com/office/drawing/2014/main" id="{D5542A84-2622-4BF0-9D84-E04D478564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191000"/>
                        <a:ext cx="121920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9" name="Object 23">
            <a:extLst>
              <a:ext uri="{FF2B5EF4-FFF2-40B4-BE49-F238E27FC236}">
                <a16:creationId xmlns:a16="http://schemas.microsoft.com/office/drawing/2014/main" id="{0C404BDA-5BF1-4255-93B5-6609655356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5016500"/>
          <a:ext cx="91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Visio" r:id="rId27" imgW="413497" imgH="194982" progId="Visio.Drawing.6">
                  <p:embed/>
                </p:oleObj>
              </mc:Choice>
              <mc:Fallback>
                <p:oleObj name="Visio" r:id="rId27" imgW="413497" imgH="194982" progId="Visio.Drawing.6">
                  <p:embed/>
                  <p:pic>
                    <p:nvPicPr>
                      <p:cNvPr id="9239" name="Object 23">
                        <a:extLst>
                          <a:ext uri="{FF2B5EF4-FFF2-40B4-BE49-F238E27FC236}">
                            <a16:creationId xmlns:a16="http://schemas.microsoft.com/office/drawing/2014/main" id="{0C404BDA-5BF1-4255-93B5-6609655356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5016500"/>
                        <a:ext cx="914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9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9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9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9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9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92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92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6" dur="500"/>
                                        <p:tgtEl>
                                          <p:spTgt spid="9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1" dur="500"/>
                                        <p:tgtEl>
                                          <p:spTgt spid="9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6" dur="500"/>
                                        <p:tgtEl>
                                          <p:spTgt spid="9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1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6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build="p" autoUpdateAnimBg="0"/>
      <p:bldP spid="9226" grpId="0" autoUpdateAnimBg="0"/>
      <p:bldP spid="9228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0F012BDA-305A-4BFE-9A6D-9CE7AEC07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7010400" cy="304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240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240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240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240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240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240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240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240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229" name="Object 13">
            <a:extLst>
              <a:ext uri="{FF2B5EF4-FFF2-40B4-BE49-F238E27FC236}">
                <a16:creationId xmlns:a16="http://schemas.microsoft.com/office/drawing/2014/main" id="{C160E478-5730-4449-9BD7-445584D10D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4464050"/>
          <a:ext cx="762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Visio" r:id="rId3" imgW="306665" imgH="190267" progId="Visio.Drawing.6">
                  <p:embed/>
                </p:oleObj>
              </mc:Choice>
              <mc:Fallback>
                <p:oleObj name="Visio" r:id="rId3" imgW="306665" imgH="190267" progId="Visio.Drawing.6">
                  <p:embed/>
                  <p:pic>
                    <p:nvPicPr>
                      <p:cNvPr id="9229" name="Object 13">
                        <a:extLst>
                          <a:ext uri="{FF2B5EF4-FFF2-40B4-BE49-F238E27FC236}">
                            <a16:creationId xmlns:a16="http://schemas.microsoft.com/office/drawing/2014/main" id="{C160E478-5730-4449-9BD7-445584D10D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464050"/>
                        <a:ext cx="7620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14">
            <a:extLst>
              <a:ext uri="{FF2B5EF4-FFF2-40B4-BE49-F238E27FC236}">
                <a16:creationId xmlns:a16="http://schemas.microsoft.com/office/drawing/2014/main" id="{D6FEDCD0-2BF6-4266-B76F-4F63D62FE4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65925" y="3797300"/>
          <a:ext cx="70167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Visio" r:id="rId5" imgW="336176" imgH="346262" progId="Visio.Drawing.6">
                  <p:embed/>
                </p:oleObj>
              </mc:Choice>
              <mc:Fallback>
                <p:oleObj name="Visio" r:id="rId5" imgW="336176" imgH="346262" progId="Visio.Drawing.6">
                  <p:embed/>
                  <p:pic>
                    <p:nvPicPr>
                      <p:cNvPr id="9230" name="Object 14">
                        <a:extLst>
                          <a:ext uri="{FF2B5EF4-FFF2-40B4-BE49-F238E27FC236}">
                            <a16:creationId xmlns:a16="http://schemas.microsoft.com/office/drawing/2014/main" id="{D6FEDCD0-2BF6-4266-B76F-4F63D62FE4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5925" y="3797300"/>
                        <a:ext cx="701675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Object 15">
            <a:extLst>
              <a:ext uri="{FF2B5EF4-FFF2-40B4-BE49-F238E27FC236}">
                <a16:creationId xmlns:a16="http://schemas.microsoft.com/office/drawing/2014/main" id="{FEC1C2A9-BEA1-4E1E-A50F-1E6B70C3ED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4635500"/>
          <a:ext cx="609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Visio" r:id="rId7" imgW="245710" imgH="396053" progId="Visio.Drawing.6">
                  <p:embed/>
                </p:oleObj>
              </mc:Choice>
              <mc:Fallback>
                <p:oleObj name="Visio" r:id="rId7" imgW="245710" imgH="396053" progId="Visio.Drawing.6">
                  <p:embed/>
                  <p:pic>
                    <p:nvPicPr>
                      <p:cNvPr id="9231" name="Object 15">
                        <a:extLst>
                          <a:ext uri="{FF2B5EF4-FFF2-40B4-BE49-F238E27FC236}">
                            <a16:creationId xmlns:a16="http://schemas.microsoft.com/office/drawing/2014/main" id="{FEC1C2A9-BEA1-4E1E-A50F-1E6B70C3ED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635500"/>
                        <a:ext cx="609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17">
            <a:extLst>
              <a:ext uri="{FF2B5EF4-FFF2-40B4-BE49-F238E27FC236}">
                <a16:creationId xmlns:a16="http://schemas.microsoft.com/office/drawing/2014/main" id="{B1FAB12E-0351-4D01-87D9-76F06A22E2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3568700"/>
          <a:ext cx="1219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Visio" r:id="rId9" imgW="564347" imgH="293954" progId="Visio.Drawing.6">
                  <p:embed/>
                </p:oleObj>
              </mc:Choice>
              <mc:Fallback>
                <p:oleObj name="Visio" r:id="rId9" imgW="564347" imgH="293954" progId="Visio.Drawing.6">
                  <p:embed/>
                  <p:pic>
                    <p:nvPicPr>
                      <p:cNvPr id="9233" name="Object 17">
                        <a:extLst>
                          <a:ext uri="{FF2B5EF4-FFF2-40B4-BE49-F238E27FC236}">
                            <a16:creationId xmlns:a16="http://schemas.microsoft.com/office/drawing/2014/main" id="{B1FAB12E-0351-4D01-87D9-76F06A22E2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568700"/>
                        <a:ext cx="1219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Object 18">
            <a:extLst>
              <a:ext uri="{FF2B5EF4-FFF2-40B4-BE49-F238E27FC236}">
                <a16:creationId xmlns:a16="http://schemas.microsoft.com/office/drawing/2014/main" id="{02275210-6FDB-4B63-BBE4-3E6F641FAA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0" y="4102100"/>
          <a:ext cx="381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Visio" r:id="rId11" imgW="156690" imgH="412991" progId="Visio.Drawing.6">
                  <p:embed/>
                </p:oleObj>
              </mc:Choice>
              <mc:Fallback>
                <p:oleObj name="Visio" r:id="rId11" imgW="156690" imgH="412991" progId="Visio.Drawing.6">
                  <p:embed/>
                  <p:pic>
                    <p:nvPicPr>
                      <p:cNvPr id="9234" name="Object 18">
                        <a:extLst>
                          <a:ext uri="{FF2B5EF4-FFF2-40B4-BE49-F238E27FC236}">
                            <a16:creationId xmlns:a16="http://schemas.microsoft.com/office/drawing/2014/main" id="{02275210-6FDB-4B63-BBE4-3E6F641FAA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102100"/>
                        <a:ext cx="381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5" name="Object 19">
            <a:extLst>
              <a:ext uri="{FF2B5EF4-FFF2-40B4-BE49-F238E27FC236}">
                <a16:creationId xmlns:a16="http://schemas.microsoft.com/office/drawing/2014/main" id="{4EED0447-17B0-4D83-B38F-113ADDC0F5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51675" y="5397500"/>
          <a:ext cx="4159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Visio" r:id="rId13" imgW="178856" imgH="197859" progId="Visio.Drawing.6">
                  <p:embed/>
                </p:oleObj>
              </mc:Choice>
              <mc:Fallback>
                <p:oleObj name="Visio" r:id="rId13" imgW="178856" imgH="197859" progId="Visio.Drawing.6">
                  <p:embed/>
                  <p:pic>
                    <p:nvPicPr>
                      <p:cNvPr id="9235" name="Object 19">
                        <a:extLst>
                          <a:ext uri="{FF2B5EF4-FFF2-40B4-BE49-F238E27FC236}">
                            <a16:creationId xmlns:a16="http://schemas.microsoft.com/office/drawing/2014/main" id="{4EED0447-17B0-4D83-B38F-113ADDC0F5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1675" y="5397500"/>
                        <a:ext cx="4159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" name="Object 20">
            <a:extLst>
              <a:ext uri="{FF2B5EF4-FFF2-40B4-BE49-F238E27FC236}">
                <a16:creationId xmlns:a16="http://schemas.microsoft.com/office/drawing/2014/main" id="{31420658-322B-4855-95E7-B534A0A17D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4102100"/>
          <a:ext cx="114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Visio" r:id="rId15" imgW="456079" imgH="188259" progId="Visio.Drawing.6">
                  <p:embed/>
                </p:oleObj>
              </mc:Choice>
              <mc:Fallback>
                <p:oleObj name="Visio" r:id="rId15" imgW="456079" imgH="188259" progId="Visio.Drawing.6">
                  <p:embed/>
                  <p:pic>
                    <p:nvPicPr>
                      <p:cNvPr id="9236" name="Object 20">
                        <a:extLst>
                          <a:ext uri="{FF2B5EF4-FFF2-40B4-BE49-F238E27FC236}">
                            <a16:creationId xmlns:a16="http://schemas.microsoft.com/office/drawing/2014/main" id="{31420658-322B-4855-95E7-B534A0A17D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102100"/>
                        <a:ext cx="1143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7" name="Object 21">
            <a:extLst>
              <a:ext uri="{FF2B5EF4-FFF2-40B4-BE49-F238E27FC236}">
                <a16:creationId xmlns:a16="http://schemas.microsoft.com/office/drawing/2014/main" id="{D60D8A0C-37BC-4956-A938-ACF5D93105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29600" y="4178300"/>
          <a:ext cx="4397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Visio" r:id="rId17" imgW="193862" imgH="570379" progId="Visio.Drawing.6">
                  <p:embed/>
                </p:oleObj>
              </mc:Choice>
              <mc:Fallback>
                <p:oleObj name="Visio" r:id="rId17" imgW="193862" imgH="570379" progId="Visio.Drawing.6">
                  <p:embed/>
                  <p:pic>
                    <p:nvPicPr>
                      <p:cNvPr id="9237" name="Object 21">
                        <a:extLst>
                          <a:ext uri="{FF2B5EF4-FFF2-40B4-BE49-F238E27FC236}">
                            <a16:creationId xmlns:a16="http://schemas.microsoft.com/office/drawing/2014/main" id="{D60D8A0C-37BC-4956-A938-ACF5D93105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4178300"/>
                        <a:ext cx="439738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8" name="Object 22">
            <a:extLst>
              <a:ext uri="{FF2B5EF4-FFF2-40B4-BE49-F238E27FC236}">
                <a16:creationId xmlns:a16="http://schemas.microsoft.com/office/drawing/2014/main" id="{86A9AF98-FE1E-4747-A609-3E19592CFF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4191000"/>
          <a:ext cx="12192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Visio" r:id="rId19" imgW="499274" imgH="414004" progId="Visio.Drawing.6">
                  <p:embed/>
                </p:oleObj>
              </mc:Choice>
              <mc:Fallback>
                <p:oleObj name="Visio" r:id="rId19" imgW="499274" imgH="414004" progId="Visio.Drawing.6">
                  <p:embed/>
                  <p:pic>
                    <p:nvPicPr>
                      <p:cNvPr id="9238" name="Object 22">
                        <a:extLst>
                          <a:ext uri="{FF2B5EF4-FFF2-40B4-BE49-F238E27FC236}">
                            <a16:creationId xmlns:a16="http://schemas.microsoft.com/office/drawing/2014/main" id="{86A9AF98-FE1E-4747-A609-3E19592CFF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191000"/>
                        <a:ext cx="121920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9" name="Object 23">
            <a:extLst>
              <a:ext uri="{FF2B5EF4-FFF2-40B4-BE49-F238E27FC236}">
                <a16:creationId xmlns:a16="http://schemas.microsoft.com/office/drawing/2014/main" id="{2503B9EF-48A9-4114-880F-FCEB5609AE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5016500"/>
          <a:ext cx="91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Visio" r:id="rId21" imgW="413497" imgH="194982" progId="Visio.Drawing.6">
                  <p:embed/>
                </p:oleObj>
              </mc:Choice>
              <mc:Fallback>
                <p:oleObj name="Visio" r:id="rId21" imgW="413497" imgH="194982" progId="Visio.Drawing.6">
                  <p:embed/>
                  <p:pic>
                    <p:nvPicPr>
                      <p:cNvPr id="9239" name="Object 23">
                        <a:extLst>
                          <a:ext uri="{FF2B5EF4-FFF2-40B4-BE49-F238E27FC236}">
                            <a16:creationId xmlns:a16="http://schemas.microsoft.com/office/drawing/2014/main" id="{2503B9EF-48A9-4114-880F-FCEB5609AE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5016500"/>
                        <a:ext cx="914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38D8627-09C0-460C-924C-39CABBD7F451}"/>
              </a:ext>
            </a:extLst>
          </p:cNvPr>
          <p:cNvGraphicFramePr>
            <a:graphicFrameLocks noGrp="1"/>
          </p:cNvGraphicFramePr>
          <p:nvPr/>
        </p:nvGraphicFramePr>
        <p:xfrm>
          <a:off x="754063" y="801688"/>
          <a:ext cx="7273925" cy="22193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24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4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4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5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                  I</a:t>
                      </a:r>
                      <a:endParaRPr lang="zh-CN" altLang="en-US" sz="1800" dirty="0"/>
                    </a:p>
                  </a:txBody>
                  <a:tcPr marL="91429" marR="91429"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               </a:t>
                      </a:r>
                      <a:r>
                        <a:rPr lang="en-US" altLang="zh-CN" sz="1800" dirty="0" err="1"/>
                        <a:t>Ia</a:t>
                      </a:r>
                      <a:endParaRPr lang="zh-CN" altLang="en-US" sz="1800" dirty="0"/>
                    </a:p>
                  </a:txBody>
                  <a:tcPr marL="91429" marR="91429"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              </a:t>
                      </a:r>
                      <a:r>
                        <a:rPr lang="en-US" altLang="zh-CN" sz="1800" dirty="0" err="1"/>
                        <a:t>Ib</a:t>
                      </a:r>
                      <a:endParaRPr lang="zh-CN" altLang="en-US" sz="1800" dirty="0"/>
                    </a:p>
                  </a:txBody>
                  <a:tcPr marL="91429" marR="91429" marT="45707" marB="457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{0,1,2,4,7}</a:t>
                      </a:r>
                      <a:endParaRPr lang="zh-CN" altLang="en-US" sz="1800" dirty="0"/>
                    </a:p>
                  </a:txBody>
                  <a:tcPr marL="91429" marR="91429" marT="45707" marB="457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{3,8,6,7,1,2,4,7}</a:t>
                      </a:r>
                      <a:endParaRPr lang="zh-CN" altLang="en-US" sz="1800" dirty="0"/>
                    </a:p>
                  </a:txBody>
                  <a:tcPr marL="91429" marR="91429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{5,6,7,1,2,4}</a:t>
                      </a:r>
                      <a:endParaRPr lang="zh-CN" altLang="en-US" sz="1800" dirty="0"/>
                    </a:p>
                  </a:txBody>
                  <a:tcPr marL="91429" marR="91429" marT="45707" marB="457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{3,8,6,7,1,2,4}</a:t>
                      </a:r>
                      <a:endParaRPr lang="zh-CN" altLang="en-US" sz="1800" dirty="0"/>
                    </a:p>
                  </a:txBody>
                  <a:tcPr marL="91429" marR="91429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{3,8,6,7,1,2,4}</a:t>
                      </a:r>
                      <a:endParaRPr lang="zh-CN" altLang="en-US" sz="1800" dirty="0"/>
                    </a:p>
                  </a:txBody>
                  <a:tcPr marL="91429" marR="91429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{9,5,6,7,1,2,4}</a:t>
                      </a:r>
                      <a:endParaRPr lang="zh-CN" altLang="en-US" sz="1800" dirty="0"/>
                    </a:p>
                  </a:txBody>
                  <a:tcPr marL="91429" marR="91429" marT="45707" marB="4570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{5,6,7,1,2,4}</a:t>
                      </a:r>
                      <a:endParaRPr lang="zh-CN" altLang="en-US" sz="1800" dirty="0"/>
                    </a:p>
                  </a:txBody>
                  <a:tcPr marL="91429" marR="91429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{3,8,6,7,1,2,4}</a:t>
                      </a:r>
                      <a:endParaRPr lang="zh-CN" altLang="en-US" sz="1800" dirty="0"/>
                    </a:p>
                  </a:txBody>
                  <a:tcPr marL="91429" marR="91429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{5,6,7,1,2,4}</a:t>
                      </a:r>
                      <a:endParaRPr lang="zh-CN" altLang="en-US" sz="1800" dirty="0"/>
                    </a:p>
                  </a:txBody>
                  <a:tcPr marL="91429" marR="91429" marT="45707" marB="4570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{9, 5,6,7,1,2,4}</a:t>
                      </a:r>
                      <a:endParaRPr lang="zh-CN" altLang="en-US" sz="1800" dirty="0"/>
                    </a:p>
                  </a:txBody>
                  <a:tcPr marL="91429" marR="91429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{3,8,6,7,1,2,4}</a:t>
                      </a:r>
                      <a:endParaRPr lang="zh-CN" altLang="en-US" sz="1800" dirty="0"/>
                    </a:p>
                  </a:txBody>
                  <a:tcPr marL="91429" marR="91429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{10,5,6,7,1,2,4}</a:t>
                      </a:r>
                      <a:endParaRPr lang="zh-CN" altLang="en-US" sz="1800" dirty="0"/>
                    </a:p>
                  </a:txBody>
                  <a:tcPr marL="91429" marR="91429" marT="45707" marB="4570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{10,5,6,7,1,2,4}</a:t>
                      </a:r>
                      <a:endParaRPr lang="zh-CN" altLang="en-US" sz="1800" dirty="0"/>
                    </a:p>
                  </a:txBody>
                  <a:tcPr marL="91429" marR="91429" marT="45707" marB="457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{3,8,6,7,1,2,4}</a:t>
                      </a:r>
                      <a:endParaRPr lang="zh-CN" altLang="en-US" sz="1800" dirty="0"/>
                    </a:p>
                  </a:txBody>
                  <a:tcPr marL="91429" marR="91429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{5,6,7,1,2,4}</a:t>
                      </a:r>
                      <a:endParaRPr lang="zh-CN" altLang="en-US" sz="1800" dirty="0"/>
                    </a:p>
                  </a:txBody>
                  <a:tcPr marL="91429" marR="91429" marT="45707" marB="4570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Text Box 7">
            <a:extLst>
              <a:ext uri="{FF2B5EF4-FFF2-40B4-BE49-F238E27FC236}">
                <a16:creationId xmlns:a16="http://schemas.microsoft.com/office/drawing/2014/main" id="{3E9317B1-82E8-4D2C-80BC-01106ABBC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700" y="344488"/>
            <a:ext cx="64928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表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2.8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对应图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2.22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中正规式的状态转换矩阵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Text Box 7">
            <a:extLst>
              <a:ext uri="{FF2B5EF4-FFF2-40B4-BE49-F238E27FC236}">
                <a16:creationId xmlns:a16="http://schemas.microsoft.com/office/drawing/2014/main" id="{24BF74B5-B7D7-4837-A704-DA2F6A1C6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638" y="5768975"/>
            <a:ext cx="29559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图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2.23 DFA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转换图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0FAC1FCE-A386-4DD6-9C64-0521D84AC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613150"/>
            <a:ext cx="5943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表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2.9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对应表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2.8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重新命名的状态转换矩阵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9DD9BD6-FFBD-45A4-A1C5-CB5929C92A4C}"/>
              </a:ext>
            </a:extLst>
          </p:cNvPr>
          <p:cNvGraphicFramePr>
            <a:graphicFrameLocks noGrp="1"/>
          </p:cNvGraphicFramePr>
          <p:nvPr/>
        </p:nvGraphicFramePr>
        <p:xfrm>
          <a:off x="98425" y="4002088"/>
          <a:ext cx="6096000" cy="2224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</a:t>
                      </a:r>
                      <a:endParaRPr lang="zh-CN" altLang="en-US" sz="1800" dirty="0"/>
                    </a:p>
                  </a:txBody>
                  <a:tcPr marT="45700" marB="457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</a:p>
                  </a:txBody>
                  <a:tcPr marT="45700" marB="457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</a:t>
                      </a:r>
                      <a:endParaRPr lang="zh-CN" altLang="en-US" sz="1800" dirty="0"/>
                    </a:p>
                  </a:txBody>
                  <a:tcPr marT="45700" marB="457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24" grpId="0" autoUpdateAnimBg="0"/>
      <p:bldP spid="2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>
            <a:extLst>
              <a:ext uri="{FF2B5EF4-FFF2-40B4-BE49-F238E27FC236}">
                <a16:creationId xmlns:a16="http://schemas.microsoft.com/office/drawing/2014/main" id="{4A4571F4-AAF1-4A29-84E9-9A56A6B5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1065D8-7674-4391-84F6-88843F8C5498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00BADA2-BCB5-4F93-BD62-1F60E3FC9D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4559300" cy="457200"/>
          </a:xfrm>
        </p:spPr>
        <p:txBody>
          <a:bodyPr/>
          <a:lstStyle/>
          <a:p>
            <a:pPr algn="l" eaLnBrk="1" hangingPunct="1"/>
            <a:r>
              <a:rPr lang="en-US" altLang="zh-CN" sz="3200">
                <a:latin typeface="隶书" panose="02010509060101010101" pitchFamily="49" charset="-122"/>
                <a:ea typeface="隶书" panose="02010509060101010101" pitchFamily="49" charset="-122"/>
              </a:rPr>
              <a:t>2.4.3 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3200">
                <a:latin typeface="隶书" panose="02010509060101010101" pitchFamily="49" charset="-122"/>
                <a:ea typeface="隶书" panose="02010509060101010101" pitchFamily="49" charset="-122"/>
              </a:rPr>
              <a:t>的化简</a:t>
            </a:r>
            <a:endParaRPr lang="en-US" altLang="zh-CN" sz="32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343AACC8-A404-4C8E-A46B-8255A2E62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143000"/>
            <a:ext cx="8458200" cy="216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zh-CN" altLang="zh-CN" sz="2400"/>
              <a:t>设</a:t>
            </a:r>
            <a:r>
              <a:rPr lang="en-US" altLang="zh-CN" sz="2400"/>
              <a:t>p</a:t>
            </a:r>
            <a:r>
              <a:rPr lang="zh-CN" altLang="zh-CN" sz="2400"/>
              <a:t>，</a:t>
            </a:r>
            <a:r>
              <a:rPr lang="en-US" altLang="zh-CN" sz="2400"/>
              <a:t>q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S</a:t>
            </a:r>
            <a:r>
              <a:rPr lang="zh-CN" altLang="zh-CN" sz="2400"/>
              <a:t>，对于任一输入序列</a:t>
            </a:r>
            <a:r>
              <a:rPr lang="en-US" altLang="zh-CN" sz="2400"/>
              <a:t>w</a:t>
            </a:r>
            <a:r>
              <a:rPr lang="en-US" altLang="zh-CN" sz="2400">
                <a:sym typeface="Symbol" panose="05050102010706020507" pitchFamily="18" charset="2"/>
              </a:rPr>
              <a:t></a:t>
            </a:r>
            <a:r>
              <a:rPr lang="en-US" altLang="zh-CN" sz="2400"/>
              <a:t>*</a:t>
            </a:r>
            <a:r>
              <a:rPr lang="zh-CN" altLang="zh-CN" sz="2400"/>
              <a:t>，有</a:t>
            </a:r>
          </a:p>
          <a:p>
            <a:r>
              <a:rPr lang="en-US" altLang="zh-CN" sz="2400"/>
              <a:t>move</a:t>
            </a:r>
            <a:r>
              <a:rPr lang="zh-CN" altLang="zh-CN" sz="2400"/>
              <a:t>（</a:t>
            </a:r>
            <a:r>
              <a:rPr lang="en-US" altLang="zh-CN" sz="2400"/>
              <a:t>p</a:t>
            </a:r>
            <a:r>
              <a:rPr lang="zh-CN" altLang="zh-CN" sz="2400"/>
              <a:t>，</a:t>
            </a:r>
            <a:r>
              <a:rPr lang="en-US" altLang="zh-CN" sz="2400"/>
              <a:t>w</a:t>
            </a:r>
            <a:r>
              <a:rPr lang="zh-CN" altLang="zh-CN" sz="2400"/>
              <a:t>）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F</a:t>
            </a:r>
            <a:r>
              <a:rPr lang="zh-CN" altLang="zh-CN" sz="2400"/>
              <a:t>，且</a:t>
            </a:r>
            <a:r>
              <a:rPr lang="en-US" altLang="zh-CN" sz="2400"/>
              <a:t>move</a:t>
            </a:r>
            <a:r>
              <a:rPr lang="zh-CN" altLang="zh-CN" sz="2400"/>
              <a:t>（</a:t>
            </a:r>
            <a:r>
              <a:rPr lang="en-US" altLang="zh-CN" sz="2400"/>
              <a:t>q</a:t>
            </a:r>
            <a:r>
              <a:rPr lang="zh-CN" altLang="zh-CN" sz="2400"/>
              <a:t>，</a:t>
            </a:r>
            <a:r>
              <a:rPr lang="en-US" altLang="zh-CN" sz="2400"/>
              <a:t>w</a:t>
            </a:r>
            <a:r>
              <a:rPr lang="zh-CN" altLang="zh-CN" sz="2400"/>
              <a:t>）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F</a:t>
            </a:r>
            <a:r>
              <a:rPr lang="zh-CN" altLang="zh-CN" sz="2400"/>
              <a:t>，</a:t>
            </a:r>
          </a:p>
          <a:p>
            <a:r>
              <a:rPr lang="zh-CN" altLang="zh-CN" sz="2400"/>
              <a:t>则称状态</a:t>
            </a:r>
            <a:r>
              <a:rPr lang="en-US" altLang="zh-CN" sz="2400"/>
              <a:t>p</a:t>
            </a:r>
            <a:r>
              <a:rPr lang="zh-CN" altLang="zh-CN" sz="2400"/>
              <a:t>和</a:t>
            </a:r>
            <a:r>
              <a:rPr lang="en-US" altLang="zh-CN" sz="2400"/>
              <a:t>q</a:t>
            </a:r>
            <a:r>
              <a:rPr lang="zh-CN" altLang="zh-CN" sz="2400"/>
              <a:t>等价，否则，称</a:t>
            </a:r>
            <a:r>
              <a:rPr lang="en-US" altLang="zh-CN" sz="2400"/>
              <a:t>p</a:t>
            </a:r>
            <a:r>
              <a:rPr lang="zh-CN" altLang="zh-CN" sz="2400"/>
              <a:t>和</a:t>
            </a:r>
            <a:r>
              <a:rPr lang="en-US" altLang="zh-CN" sz="2400"/>
              <a:t>q</a:t>
            </a:r>
            <a:r>
              <a:rPr lang="zh-CN" altLang="zh-CN" sz="2400"/>
              <a:t>是可区分的也即是存在</a:t>
            </a:r>
            <a:r>
              <a:rPr lang="en-US" altLang="zh-CN" sz="2400"/>
              <a:t>x</a:t>
            </a:r>
            <a:r>
              <a:rPr lang="en-US" altLang="zh-CN" sz="2400">
                <a:sym typeface="Symbol" panose="05050102010706020507" pitchFamily="18" charset="2"/>
              </a:rPr>
              <a:t></a:t>
            </a:r>
            <a:r>
              <a:rPr lang="en-US" altLang="zh-CN" sz="2400"/>
              <a:t>*</a:t>
            </a:r>
            <a:r>
              <a:rPr lang="zh-CN" altLang="zh-CN" sz="2400"/>
              <a:t>，使得</a:t>
            </a:r>
            <a:r>
              <a:rPr lang="en-US" altLang="zh-CN" sz="2400"/>
              <a:t>move</a:t>
            </a:r>
            <a:r>
              <a:rPr lang="zh-CN" altLang="zh-CN" sz="2400"/>
              <a:t>（</a:t>
            </a:r>
            <a:r>
              <a:rPr lang="en-US" altLang="zh-CN" sz="2400"/>
              <a:t>p</a:t>
            </a:r>
            <a:r>
              <a:rPr lang="zh-CN" altLang="zh-CN" sz="2400"/>
              <a:t>，</a:t>
            </a:r>
            <a:r>
              <a:rPr lang="en-US" altLang="zh-CN" sz="2400"/>
              <a:t>x</a:t>
            </a:r>
            <a:r>
              <a:rPr lang="zh-CN" altLang="zh-CN" sz="2400"/>
              <a:t>）和</a:t>
            </a:r>
            <a:r>
              <a:rPr lang="en-US" altLang="zh-CN" sz="2400"/>
              <a:t>move</a:t>
            </a:r>
            <a:r>
              <a:rPr lang="zh-CN" altLang="zh-CN" sz="2400"/>
              <a:t>（</a:t>
            </a:r>
            <a:r>
              <a:rPr lang="en-US" altLang="zh-CN" sz="2400"/>
              <a:t>q</a:t>
            </a:r>
            <a:r>
              <a:rPr lang="zh-CN" altLang="zh-CN" sz="2400"/>
              <a:t>，</a:t>
            </a:r>
            <a:r>
              <a:rPr lang="en-US" altLang="zh-CN" sz="2400"/>
              <a:t>x</a:t>
            </a:r>
            <a:r>
              <a:rPr lang="zh-CN" altLang="zh-CN" sz="2400"/>
              <a:t>）为不同的终态。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■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D4D25F6F-702B-4B82-8292-A6E9BB364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438400"/>
            <a:ext cx="8382000" cy="186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 设想任何输入序列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ω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对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均是等价的，则说明从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出发和从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出发，分析任何输入序列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ω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均得到相同结果。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 因此，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可以合并成一个状态。 </a:t>
            </a:r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id="{33250DDB-4894-4465-AAE2-9ED04F04B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" y="742950"/>
            <a:ext cx="81565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在给出具体的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DFA</a:t>
            </a:r>
            <a:r>
              <a:rPr lang="zh-CN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化简的方法之前，先引入等价状态的概念。</a:t>
            </a:r>
            <a:endParaRPr lang="zh-CN" altLang="en-US" sz="2400">
              <a:ea typeface="华文行楷" panose="02010800040101010101" pitchFamily="2" charset="-122"/>
            </a:endParaRPr>
          </a:p>
        </p:txBody>
      </p:sp>
      <p:sp>
        <p:nvSpPr>
          <p:cNvPr id="10247" name="Text Box 7">
            <a:extLst>
              <a:ext uri="{FF2B5EF4-FFF2-40B4-BE49-F238E27FC236}">
                <a16:creationId xmlns:a16="http://schemas.microsoft.com/office/drawing/2014/main" id="{A61059BD-93B3-45B8-B5E1-1C713D26E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7450" y="152400"/>
            <a:ext cx="262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正规式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id="{54362F61-E7AD-4050-9E7D-76B071451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267200"/>
            <a:ext cx="83820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2.3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最小化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DFA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的状态数</a:t>
            </a:r>
            <a:endParaRPr lang="zh-CN" altLang="en-US" sz="24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 D={S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，∑，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move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s0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F}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等价的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>
                <a:ea typeface="黑体" panose="02010609060101010101" pitchFamily="49" charset="-122"/>
              </a:rPr>
              <a:t>’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={S</a:t>
            </a:r>
            <a:r>
              <a:rPr lang="en-US" altLang="zh-CN" sz="2400">
                <a:ea typeface="黑体" panose="02010609060101010101" pitchFamily="49" charset="-122"/>
              </a:rPr>
              <a:t>’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，∑，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move</a:t>
            </a:r>
            <a:r>
              <a:rPr lang="en-US" altLang="zh-CN" sz="2400">
                <a:ea typeface="黑体" panose="02010609060101010101" pitchFamily="49" charset="-122"/>
              </a:rPr>
              <a:t>‘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s0</a:t>
            </a:r>
            <a:r>
              <a:rPr lang="en-US" altLang="zh-CN" sz="2400">
                <a:ea typeface="黑体" panose="02010609060101010101" pitchFamily="49" charset="-122"/>
              </a:rPr>
              <a:t>’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2400">
                <a:ea typeface="黑体" panose="02010609060101010101" pitchFamily="49" charset="-122"/>
              </a:rPr>
              <a:t>‘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>
                <a:ea typeface="黑体" panose="02010609060101010101" pitchFamily="49" charset="-122"/>
              </a:rPr>
              <a:t>’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状态数最少）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执行如下步骤：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utoUpdateAnimBg="0"/>
      <p:bldP spid="10245" grpId="0" build="p" autoUpdateAnimBg="0"/>
      <p:bldP spid="10246" grpId="0" autoUpdateAnimBg="0"/>
      <p:bldP spid="10247" grpId="0" autoUpdateAnimBg="0"/>
      <p:bldP spid="1024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631DE247-F22C-4CB9-9D96-B96EB4CE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47B480-2BEB-42E6-99F5-9AF7F1D726C1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30B34B94-A7BA-4EC6-9721-3594F7C0C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3000" y="0"/>
            <a:ext cx="4191000" cy="457200"/>
          </a:xfrm>
        </p:spPr>
        <p:txBody>
          <a:bodyPr/>
          <a:lstStyle/>
          <a:p>
            <a:pPr algn="r" eaLnBrk="1" hangingPunct="1"/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2.4.3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最小化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（续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11284" name="Rectangle 20">
            <a:extLst>
              <a:ext uri="{FF2B5EF4-FFF2-40B4-BE49-F238E27FC236}">
                <a16:creationId xmlns:a16="http://schemas.microsoft.com/office/drawing/2014/main" id="{3351BFDF-7EB0-41D6-BE3B-21014A11F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533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1588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初始划分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Π={S-F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F1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F2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..}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Fi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的子集，接受不同记号；</a:t>
            </a:r>
          </a:p>
        </p:txBody>
      </p:sp>
      <p:sp>
        <p:nvSpPr>
          <p:cNvPr id="11285" name="Rectangle 21">
            <a:extLst>
              <a:ext uri="{FF2B5EF4-FFF2-40B4-BE49-F238E27FC236}">
                <a16:creationId xmlns:a16="http://schemas.microsoft.com/office/drawing/2014/main" id="{6354089B-3D86-4152-A300-94010F6A3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914400"/>
            <a:ext cx="88392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应用下述过程构造新的划分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Πnew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for Π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的每一个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loop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划分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的两个状态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在同一组中的</a:t>
            </a:r>
            <a:r>
              <a:rPr lang="zh-CN" altLang="en-US" sz="2400" u="sng">
                <a:latin typeface="华文行楷" panose="02010800040101010101" pitchFamily="2" charset="-122"/>
                <a:ea typeface="华文行楷" panose="02010800040101010101" pitchFamily="2" charset="-122"/>
              </a:rPr>
              <a:t>充要条件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         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a.(move(s,a)∈Gi∧move(t,a)∈Gi)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--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Gi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Π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中某个组</a:t>
            </a:r>
            <a:endParaRPr lang="zh-CN" altLang="en-US" sz="2400">
              <a:latin typeface="华文行楷" panose="02010800040101010101" pitchFamily="2" charset="-122"/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      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用新划分的组替代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G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形成新的划分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Πnew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；</a:t>
            </a:r>
            <a:endParaRPr lang="zh-CN" altLang="en-US" sz="240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   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end loop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；</a:t>
            </a:r>
          </a:p>
        </p:txBody>
      </p:sp>
      <p:sp>
        <p:nvSpPr>
          <p:cNvPr id="11286" name="Rectangle 22">
            <a:extLst>
              <a:ext uri="{FF2B5EF4-FFF2-40B4-BE49-F238E27FC236}">
                <a16:creationId xmlns:a16="http://schemas.microsoft.com/office/drawing/2014/main" id="{3E7DCFCF-F071-4942-9D76-64B187A14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124200"/>
            <a:ext cx="891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Πnew=Π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令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Πfinal=Π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转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否则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令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Π=Πnew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并重复步骤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zh-CN" altLang="en-US" sz="2400"/>
              <a:t> </a:t>
            </a:r>
          </a:p>
        </p:txBody>
      </p:sp>
      <p:sp>
        <p:nvSpPr>
          <p:cNvPr id="11287" name="Rectangle 23">
            <a:extLst>
              <a:ext uri="{FF2B5EF4-FFF2-40B4-BE49-F238E27FC236}">
                <a16:creationId xmlns:a16="http://schemas.microsoft.com/office/drawing/2014/main" id="{9AEA1483-4463-452A-BA9B-2B91FF2A9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81400"/>
            <a:ext cx="8763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在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Πfinal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每个组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Gi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中选一个代表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si'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使得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中从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Gi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所有状态出发的状态转移在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D'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中均从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si'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出发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中所有转向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Gi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中的状态转移在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D'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中均转向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si'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含有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s0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的状态组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G0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的代表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s0'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称为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D'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的初态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中所有含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中状态的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Gj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的代表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sj'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构成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D'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的终态集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F'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zh-CN" altLang="en-US" sz="2400"/>
              <a:t> </a:t>
            </a:r>
          </a:p>
        </p:txBody>
      </p:sp>
      <p:sp>
        <p:nvSpPr>
          <p:cNvPr id="11288" name="Rectangle 24">
            <a:extLst>
              <a:ext uri="{FF2B5EF4-FFF2-40B4-BE49-F238E27FC236}">
                <a16:creationId xmlns:a16="http://schemas.microsoft.com/office/drawing/2014/main" id="{E14F5DF6-5280-4A57-A150-7323D8A10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181600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5.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删除死状态，即不是终态且对所有输入字符均转向其自身，或从初态不可到达的状态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400"/>
              <a:t> 			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	 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4" grpId="0" autoUpdateAnimBg="0"/>
      <p:bldP spid="11285" grpId="0" autoUpdateAnimBg="0"/>
      <p:bldP spid="11286" grpId="0" autoUpdateAnimBg="0"/>
      <p:bldP spid="11287" grpId="0" autoUpdateAnimBg="0"/>
      <p:bldP spid="1128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>
            <a:extLst>
              <a:ext uri="{FF2B5EF4-FFF2-40B4-BE49-F238E27FC236}">
                <a16:creationId xmlns:a16="http://schemas.microsoft.com/office/drawing/2014/main" id="{C8FDAFB8-3846-45A5-9F58-5F622FD8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5E52DF-E7AE-4BCA-A520-7A98C769BD84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C1D34A65-A3D6-4116-9144-4C1CDB1E36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2.4.3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最小化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（续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695DC8C6-2BCB-4159-BAF3-20F8C5805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85800"/>
            <a:ext cx="368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最小化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算法的主要步骤</a:t>
            </a:r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D55A244C-8FA2-4D65-BC5E-6652CA2C6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47800"/>
            <a:ext cx="7772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AutoNum type="arabicPeriod"/>
            </a:pP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初始划分：终态与非终态；</a:t>
            </a:r>
          </a:p>
          <a:p>
            <a:pPr algn="just">
              <a:buFontTx/>
              <a:buAutoNum type="arabicPeriod"/>
            </a:pP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利用可区分的概念，反复分裂划分中的组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Gi</a:t>
            </a: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，直到不可再分裂；</a:t>
            </a:r>
          </a:p>
          <a:p>
            <a:pPr algn="just">
              <a:buFontTx/>
              <a:buAutoNum type="arabicPeriod"/>
            </a:pP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由最终划分构造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D'</a:t>
            </a: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，关键是选代表和修改状态转移；</a:t>
            </a:r>
          </a:p>
          <a:p>
            <a:pPr>
              <a:buFontTx/>
              <a:buAutoNum type="arabicPeriod"/>
            </a:pP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消除可能的死状态和不可达状态。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1EB8B1E2-EB75-41E9-9771-B9E07934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9E55C1-15B4-4EF6-A8CB-7DCB95C1785F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4F29EAC8-169C-42C5-A941-F368E45ABA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457200"/>
          </a:xfrm>
        </p:spPr>
        <p:txBody>
          <a:bodyPr/>
          <a:lstStyle/>
          <a:p>
            <a:pPr algn="r" eaLnBrk="1" hangingPunct="1"/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2.4.3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最小化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（续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graphicFrame>
        <p:nvGraphicFramePr>
          <p:cNvPr id="24580" name="Object 5">
            <a:extLst>
              <a:ext uri="{FF2B5EF4-FFF2-40B4-BE49-F238E27FC236}">
                <a16:creationId xmlns:a16="http://schemas.microsoft.com/office/drawing/2014/main" id="{8A0D5609-418F-4554-B604-17D555C8FD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533400"/>
          <a:ext cx="29718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Visio" r:id="rId3" imgW="1128958" imgH="982924" progId="Visio.Drawing.6">
                  <p:embed/>
                </p:oleObj>
              </mc:Choice>
              <mc:Fallback>
                <p:oleObj name="Visio" r:id="rId3" imgW="1128958" imgH="982924" progId="Visio.Drawing.6">
                  <p:embed/>
                  <p:pic>
                    <p:nvPicPr>
                      <p:cNvPr id="24580" name="Object 5">
                        <a:extLst>
                          <a:ext uri="{FF2B5EF4-FFF2-40B4-BE49-F238E27FC236}">
                            <a16:creationId xmlns:a16="http://schemas.microsoft.com/office/drawing/2014/main" id="{8A0D5609-418F-4554-B604-17D555C8FD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33400"/>
                        <a:ext cx="29718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Rectangle 6">
            <a:extLst>
              <a:ext uri="{FF2B5EF4-FFF2-40B4-BE49-F238E27FC236}">
                <a16:creationId xmlns:a16="http://schemas.microsoft.com/office/drawing/2014/main" id="{999383E6-66FC-4CBE-B4B3-2329362EC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048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2.17</a:t>
            </a:r>
            <a:r>
              <a:rPr lang="en-US" altLang="zh-CN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用算法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2.6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化简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</a:p>
        </p:txBody>
      </p:sp>
      <p:sp>
        <p:nvSpPr>
          <p:cNvPr id="12296" name="Rectangle 8">
            <a:extLst>
              <a:ext uri="{FF2B5EF4-FFF2-40B4-BE49-F238E27FC236}">
                <a16:creationId xmlns:a16="http://schemas.microsoft.com/office/drawing/2014/main" id="{5108DBF2-769F-45D2-B959-B516B86CC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895600"/>
            <a:ext cx="29718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m(A,a)=B, m(A,b)=C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m(B,a)=B, m(B,b)=D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m(C,a)=B, m(C,b)=C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m(D,a)=B, m(D,b)=E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m(E,a)=B, m(E,b)=C</a:t>
            </a:r>
          </a:p>
        </p:txBody>
      </p:sp>
      <p:sp>
        <p:nvSpPr>
          <p:cNvPr id="12298" name="Rectangle 10">
            <a:extLst>
              <a:ext uri="{FF2B5EF4-FFF2-40B4-BE49-F238E27FC236}">
                <a16:creationId xmlns:a16="http://schemas.microsoft.com/office/drawing/2014/main" id="{4A50DCC9-5430-40C5-A910-9659640D9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14400"/>
            <a:ext cx="64008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．初始化划分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Π1={ABCD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E}</a:t>
            </a:r>
            <a:endParaRPr lang="en-US" altLang="zh-CN" sz="24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．根据算法中步骤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，反复分裂划分中的组：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楷体" panose="02010600040101010101" pitchFamily="2" charset="-122"/>
                <a:ea typeface="黑体" panose="02010609060101010101" pitchFamily="49" charset="-122"/>
              </a:rPr>
              <a:t>   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① ∵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m(D, b)=E ∴ Π2={ABC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② ∵ m(B, b)=D ∴ Π3={AC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③ Π3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？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于是：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Πfinal={AC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E} </a:t>
            </a:r>
          </a:p>
        </p:txBody>
      </p:sp>
      <p:sp>
        <p:nvSpPr>
          <p:cNvPr id="12299" name="Rectangle 11">
            <a:extLst>
              <a:ext uri="{FF2B5EF4-FFF2-40B4-BE49-F238E27FC236}">
                <a16:creationId xmlns:a16="http://schemas.microsoft.com/office/drawing/2014/main" id="{B3658697-9227-4E5E-9B44-A2A721C2C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971800"/>
            <a:ext cx="4267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．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根据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Πfinal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构造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D'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①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选代表，用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代表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AC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组；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② 修改状态转移： </a:t>
            </a:r>
          </a:p>
        </p:txBody>
      </p:sp>
      <p:sp>
        <p:nvSpPr>
          <p:cNvPr id="12300" name="Rectangle 12">
            <a:extLst>
              <a:ext uri="{FF2B5EF4-FFF2-40B4-BE49-F238E27FC236}">
                <a16:creationId xmlns:a16="http://schemas.microsoft.com/office/drawing/2014/main" id="{C5FE83F6-05D3-4483-A7CA-CA3D2AC66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724400"/>
            <a:ext cx="2971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m(A,a)=B, m(A,b)=A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m(B,a)=B, m(B,b)=D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m(D,a)=B, m(D,b)=E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m(E,a)=B, m(E,b)=A</a:t>
            </a:r>
          </a:p>
        </p:txBody>
      </p:sp>
      <p:sp>
        <p:nvSpPr>
          <p:cNvPr id="12301" name="Rectangle 13">
            <a:extLst>
              <a:ext uri="{FF2B5EF4-FFF2-40B4-BE49-F238E27FC236}">
                <a16:creationId xmlns:a16="http://schemas.microsoft.com/office/drawing/2014/main" id="{58D9D80A-0EAD-45A1-BA10-F60FE99DB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343400"/>
            <a:ext cx="2743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用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0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、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、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、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代替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： </a:t>
            </a:r>
          </a:p>
        </p:txBody>
      </p:sp>
      <p:graphicFrame>
        <p:nvGraphicFramePr>
          <p:cNvPr id="12302" name="Object 14">
            <a:extLst>
              <a:ext uri="{FF2B5EF4-FFF2-40B4-BE49-F238E27FC236}">
                <a16:creationId xmlns:a16="http://schemas.microsoft.com/office/drawing/2014/main" id="{9B105669-33C1-412B-8D78-93FBEECD52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3810000"/>
          <a:ext cx="28194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Visio" r:id="rId5" imgW="1082901" imgH="926757" progId="Visio.Drawing.6">
                  <p:embed/>
                </p:oleObj>
              </mc:Choice>
              <mc:Fallback>
                <p:oleObj name="Visio" r:id="rId5" imgW="1082901" imgH="926757" progId="Visio.Drawing.6">
                  <p:embed/>
                  <p:pic>
                    <p:nvPicPr>
                      <p:cNvPr id="12302" name="Object 14">
                        <a:extLst>
                          <a:ext uri="{FF2B5EF4-FFF2-40B4-BE49-F238E27FC236}">
                            <a16:creationId xmlns:a16="http://schemas.microsoft.com/office/drawing/2014/main" id="{9B105669-33C1-412B-8D78-93FBEECD52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810000"/>
                        <a:ext cx="28194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2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2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2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2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2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2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12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12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12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12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12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6" grpId="0" build="p" autoUpdateAnimBg="0"/>
      <p:bldP spid="12298" grpId="0" build="p" autoUpdateAnimBg="0"/>
      <p:bldP spid="12299" grpId="0" autoUpdateAnimBg="0"/>
      <p:bldP spid="12300" grpId="0" build="p" autoUpdateAnimBg="0"/>
      <p:bldP spid="1230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>
            <a:extLst>
              <a:ext uri="{FF2B5EF4-FFF2-40B4-BE49-F238E27FC236}">
                <a16:creationId xmlns:a16="http://schemas.microsoft.com/office/drawing/2014/main" id="{159D1927-47BB-4227-BD4C-F7FCD2C2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6935C4-90B8-4B20-A51C-437BB15656CA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EDD8715B-DF73-45E0-8016-572AA90C2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3200">
                <a:latin typeface="隶书" panose="02010509060101010101" pitchFamily="49" charset="-122"/>
                <a:ea typeface="隶书" panose="02010509060101010101" pitchFamily="49" charset="-122"/>
              </a:rPr>
              <a:t>2.5 </a:t>
            </a:r>
            <a:r>
              <a:rPr lang="zh-CN" altLang="en-US" sz="3200">
                <a:latin typeface="隶书" panose="02010509060101010101" pitchFamily="49" charset="-122"/>
                <a:ea typeface="隶书" panose="02010509060101010101" pitchFamily="49" charset="-122"/>
              </a:rPr>
              <a:t>由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3200">
                <a:latin typeface="隶书" panose="02010509060101010101" pitchFamily="49" charset="-122"/>
                <a:ea typeface="隶书" panose="02010509060101010101" pitchFamily="49" charset="-122"/>
              </a:rPr>
              <a:t>构造词法分析器 </a:t>
            </a:r>
          </a:p>
        </p:txBody>
      </p:sp>
      <p:sp>
        <p:nvSpPr>
          <p:cNvPr id="13322" name="Text Box 10">
            <a:extLst>
              <a:ext uri="{FF2B5EF4-FFF2-40B4-BE49-F238E27FC236}">
                <a16:creationId xmlns:a16="http://schemas.microsoft.com/office/drawing/2014/main" id="{FCE3E5C3-ED60-4BB4-84DB-00CFFEB77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819150"/>
            <a:ext cx="806450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>
                <a:latin typeface="华文行楷" panose="02010800040101010101" pitchFamily="2" charset="-122"/>
                <a:ea typeface="华文行楷" panose="02010800040101010101" pitchFamily="2" charset="-122"/>
              </a:rPr>
              <a:t>当一种语言的各类单词用前述的方式（有限自动机或者正规式）定义之后，可以有两种途径实现词法分析器。</a:t>
            </a:r>
            <a:endParaRPr lang="en-US" altLang="zh-CN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/>
            <a:r>
              <a:rPr lang="zh-CN" altLang="zh-CN"/>
              <a:t>一种途径是用手工编写词法分析程序，状态矩阵连同一个驱动程序便组成了编译原理的词法分析器。</a:t>
            </a:r>
            <a:endParaRPr lang="en-US" altLang="zh-CN"/>
          </a:p>
          <a:p>
            <a:pPr eaLnBrk="1" hangingPunct="1"/>
            <a:r>
              <a:rPr lang="zh-CN" altLang="zh-CN"/>
              <a:t>另外一种途径是词法分析器的自动生成</a:t>
            </a:r>
            <a:endParaRPr lang="zh-CN" altLang="en-US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3323" name="Rectangle 11">
            <a:extLst>
              <a:ext uri="{FF2B5EF4-FFF2-40B4-BE49-F238E27FC236}">
                <a16:creationId xmlns:a16="http://schemas.microsoft.com/office/drawing/2014/main" id="{F6BA0C35-50EC-454F-8C93-396606BD6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852738"/>
            <a:ext cx="7772400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由于手工生成词法和语法分析器的工作量太大，在实际中常用自动生成工具。其中最著名的是贝尔实验室的词法分析器生成工具</a:t>
            </a:r>
            <a:r>
              <a:rPr lang="en-US" altLang="zh-CN" sz="2400">
                <a:ea typeface="华文行楷" panose="02010800040101010101" pitchFamily="2" charset="-122"/>
              </a:rPr>
              <a:t>LEX</a:t>
            </a:r>
            <a:r>
              <a:rPr lang="zh-CN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和语法分析器生成工具</a:t>
            </a:r>
            <a:r>
              <a:rPr lang="en-US" altLang="zh-CN" sz="2400">
                <a:ea typeface="华文行楷" panose="02010800040101010101" pitchFamily="2" charset="-122"/>
              </a:rPr>
              <a:t>YACC</a:t>
            </a:r>
            <a:r>
              <a:rPr lang="zh-CN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，现已成为</a:t>
            </a:r>
            <a:r>
              <a:rPr lang="en-US" altLang="zh-CN" sz="2400">
                <a:ea typeface="华文行楷" panose="02010800040101010101" pitchFamily="2" charset="-122"/>
              </a:rPr>
              <a:t>UNIX</a:t>
            </a:r>
            <a:r>
              <a:rPr lang="zh-CN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的标准应用程序同</a:t>
            </a:r>
            <a:r>
              <a:rPr lang="en-US" altLang="zh-CN" sz="2400">
                <a:ea typeface="华文行楷" panose="02010800040101010101" pitchFamily="2" charset="-122"/>
              </a:rPr>
              <a:t>UNIX</a:t>
            </a:r>
            <a:r>
              <a:rPr lang="zh-CN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一起发行，是</a:t>
            </a:r>
            <a:r>
              <a:rPr lang="en-US" altLang="zh-CN" sz="2400">
                <a:ea typeface="华文行楷" panose="02010800040101010101" pitchFamily="2" charset="-122"/>
              </a:rPr>
              <a:t>UNIX </a:t>
            </a:r>
            <a:r>
              <a:rPr lang="zh-CN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两个非常重要的、功能强大的工具。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3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3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" grpId="0" build="p" bldLvl="2" autoUpdateAnimBg="0"/>
      <p:bldP spid="1332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>
            <a:extLst>
              <a:ext uri="{FF2B5EF4-FFF2-40B4-BE49-F238E27FC236}">
                <a16:creationId xmlns:a16="http://schemas.microsoft.com/office/drawing/2014/main" id="{AAA6556F-0024-426D-A103-8D79FA4A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62C84B-0626-413C-A1BD-C28ADE153F70}" type="slidenum">
              <a:rPr lang="en-US" altLang="zh-CN" sz="140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05EC273F-A25E-4DA7-802F-1B73C883B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60363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altLang="zh-CN" sz="4000">
                <a:latin typeface="隶书" panose="02010509060101010101" pitchFamily="49" charset="-122"/>
                <a:ea typeface="隶书" panose="02010509060101010101" pitchFamily="49" charset="-122"/>
              </a:rPr>
              <a:t>2.4.1 </a:t>
            </a:r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由正规式构造等价的</a:t>
            </a:r>
            <a:r>
              <a:rPr lang="en-US" altLang="zh-CN" sz="4000">
                <a:latin typeface="隶书" panose="02010509060101010101" pitchFamily="49" charset="-122"/>
                <a:ea typeface="隶书" panose="02010509060101010101" pitchFamily="49" charset="-122"/>
              </a:rPr>
              <a:t>NFA</a:t>
            </a: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FF45143-9622-4C20-9832-7313D0BF0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976313"/>
            <a:ext cx="8763000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在介绍正规式到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NFA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构造</a:t>
            </a:r>
            <a:r>
              <a:rPr lang="zh-CN" altLang="zh-CN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之前，首先引入关于自动机等价的概念。</a:t>
            </a:r>
          </a:p>
          <a:p>
            <a:pPr eaLnBrk="1" hangingPunct="1"/>
            <a:r>
              <a:rPr lang="en-US" altLang="zh-CN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zh-CN" altLang="zh-CN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定义</a:t>
            </a:r>
            <a:r>
              <a:rPr lang="en-US" altLang="zh-CN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2.6 </a:t>
            </a:r>
            <a:r>
              <a:rPr lang="zh-CN" altLang="zh-CN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若有两个有限自动机</a:t>
            </a:r>
            <a:r>
              <a:rPr lang="en-US" altLang="zh-CN">
                <a:solidFill>
                  <a:srgbClr val="FFFFFF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M1</a:t>
            </a:r>
            <a:r>
              <a:rPr lang="zh-CN" altLang="zh-CN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>
                <a:solidFill>
                  <a:srgbClr val="FFFFFF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M2</a:t>
            </a:r>
            <a:r>
              <a:rPr lang="zh-CN" altLang="zh-CN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，如果</a:t>
            </a:r>
          </a:p>
          <a:p>
            <a:pPr eaLnBrk="1" hangingPunct="1"/>
            <a:r>
              <a:rPr lang="en-US" altLang="zh-CN">
                <a:solidFill>
                  <a:srgbClr val="FFFFFF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L(M1)=L(M2)</a:t>
            </a:r>
            <a:endParaRPr lang="zh-CN" altLang="zh-CN">
              <a:solidFill>
                <a:srgbClr val="FFFFFF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eaLnBrk="1" hangingPunct="1"/>
            <a:r>
              <a:rPr lang="zh-CN" altLang="zh-CN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即：它们接受相同的语言或者说它们识别同一个正规集，则称这有限自动机</a:t>
            </a:r>
            <a:r>
              <a:rPr lang="en-US" altLang="zh-CN">
                <a:solidFill>
                  <a:srgbClr val="FFFFFF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M1</a:t>
            </a:r>
            <a:r>
              <a:rPr lang="zh-CN" altLang="zh-CN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>
                <a:solidFill>
                  <a:srgbClr val="FFFFFF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M2</a:t>
            </a:r>
            <a:r>
              <a:rPr lang="zh-CN" altLang="zh-CN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是等价的，记为</a:t>
            </a:r>
            <a:r>
              <a:rPr lang="en-US" altLang="zh-CN">
                <a:solidFill>
                  <a:srgbClr val="FFFFFF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M1=M2</a:t>
            </a:r>
            <a:r>
              <a:rPr lang="zh-CN" altLang="zh-CN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9206CD63-FD96-41DD-B392-B8E18BC3D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2833688"/>
            <a:ext cx="8169275" cy="123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/>
              <a:t>例如：例</a:t>
            </a:r>
            <a:r>
              <a:rPr lang="en-US" altLang="zh-CN" sz="2400"/>
              <a:t>2.11</a:t>
            </a:r>
            <a:r>
              <a:rPr lang="zh-CN" altLang="zh-CN" sz="2400"/>
              <a:t>和例</a:t>
            </a:r>
            <a:r>
              <a:rPr lang="en-US" altLang="zh-CN" sz="2400"/>
              <a:t>2.13</a:t>
            </a:r>
            <a:r>
              <a:rPr lang="zh-CN" altLang="zh-CN" sz="2400"/>
              <a:t>的</a:t>
            </a:r>
            <a:r>
              <a:rPr lang="en-US" altLang="zh-CN" sz="2400"/>
              <a:t>FA</a:t>
            </a:r>
            <a:r>
              <a:rPr lang="zh-CN" altLang="zh-CN" sz="2400"/>
              <a:t>均识别以正规式</a:t>
            </a:r>
            <a:r>
              <a:rPr lang="en-US" altLang="zh-CN" sz="2400"/>
              <a:t>(a|b)*abb</a:t>
            </a:r>
            <a:r>
              <a:rPr lang="zh-CN" altLang="zh-CN" sz="2400"/>
              <a:t>所表示的正规集，两个</a:t>
            </a:r>
            <a:r>
              <a:rPr lang="en-US" altLang="zh-CN" sz="2400"/>
              <a:t>FA</a:t>
            </a:r>
            <a:r>
              <a:rPr lang="zh-CN" altLang="zh-CN" sz="2400"/>
              <a:t>是等价的。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BBF5FC7E-1EA9-478C-86C6-095FE5140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13" y="3573463"/>
            <a:ext cx="7543800" cy="304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定理</a:t>
            </a:r>
            <a:r>
              <a:rPr lang="en-US" altLang="zh-CN" sz="2400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2.1 </a:t>
            </a:r>
            <a:r>
              <a:rPr lang="zh-CN" altLang="zh-CN" sz="2400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设</a:t>
            </a:r>
            <a:r>
              <a:rPr lang="en-US" altLang="zh-CN" sz="2400">
                <a:solidFill>
                  <a:srgbClr val="FFFFFF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L</a:t>
            </a:r>
            <a:r>
              <a:rPr lang="zh-CN" altLang="zh-CN" sz="2400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是被非确定型有限自动机</a:t>
            </a:r>
            <a:r>
              <a:rPr lang="en-US" altLang="zh-CN" sz="2400"/>
              <a:t>M1</a:t>
            </a:r>
            <a:r>
              <a:rPr lang="zh-CN" altLang="zh-CN" sz="2400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所接受的语言</a:t>
            </a:r>
            <a:r>
              <a:rPr lang="zh-CN" altLang="zh-CN" sz="2400"/>
              <a:t>。</a:t>
            </a:r>
            <a:r>
              <a:rPr lang="zh-CN" altLang="zh-CN" sz="2400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那么，一定存在一个确定型有限自动机</a:t>
            </a:r>
            <a:r>
              <a:rPr lang="en-US" altLang="zh-CN" sz="2400"/>
              <a:t>M2</a:t>
            </a:r>
            <a:r>
              <a:rPr lang="zh-CN" altLang="zh-CN" sz="2400"/>
              <a:t>，</a:t>
            </a:r>
            <a:r>
              <a:rPr lang="zh-CN" altLang="zh-CN" sz="2400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满足</a:t>
            </a:r>
            <a:r>
              <a:rPr lang="en-US" altLang="zh-CN" sz="2400"/>
              <a:t>L(M1)=L(M2)</a:t>
            </a:r>
            <a:r>
              <a:rPr lang="zh-CN" altLang="zh-CN" sz="2400"/>
              <a:t>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	</a:t>
            </a:r>
            <a:r>
              <a:rPr lang="zh-CN" altLang="zh-CN" sz="2400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由于证明该定理已经超出本书范围，因此，本书省略了证明过程，有兴趣的读者可以参考自动机理论的书籍。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	</a:t>
            </a:r>
            <a:r>
              <a:rPr lang="zh-CN" altLang="zh-CN" sz="2400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从正规式到</a:t>
            </a:r>
            <a:r>
              <a:rPr lang="en-US" altLang="zh-CN" sz="2400">
                <a:solidFill>
                  <a:srgbClr val="FFFFFF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NFA</a:t>
            </a:r>
            <a:r>
              <a:rPr lang="zh-CN" altLang="zh-CN" sz="2400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的过程涉及到正规式的等价问题，即对于每一正规式</a:t>
            </a:r>
            <a:r>
              <a:rPr lang="en-US" altLang="zh-CN" sz="2400"/>
              <a:t>e</a:t>
            </a:r>
            <a:r>
              <a:rPr lang="zh-CN" altLang="zh-CN" sz="2400"/>
              <a:t>，</a:t>
            </a:r>
            <a:r>
              <a:rPr lang="zh-CN" altLang="zh-CN" sz="2400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均可构造一</a:t>
            </a:r>
            <a:r>
              <a:rPr lang="en-US" altLang="zh-CN" sz="2400"/>
              <a:t>NFA M</a:t>
            </a:r>
            <a:r>
              <a:rPr lang="zh-CN" altLang="zh-CN" sz="2400"/>
              <a:t>，</a:t>
            </a:r>
            <a:r>
              <a:rPr lang="zh-CN" altLang="zh-CN" sz="2400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使</a:t>
            </a:r>
            <a:r>
              <a:rPr lang="en-US" altLang="zh-CN" sz="2400"/>
              <a:t>L(M)=L(e)</a:t>
            </a:r>
            <a:r>
              <a:rPr lang="zh-CN" altLang="zh-CN" sz="240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  <p:bldP spid="33796" grpId="0" autoUpdateAnimBg="0"/>
      <p:bldP spid="3379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53DDFF00-CFAE-4EC0-98CA-5AB262E1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EB01DC-AEB9-4261-B2EA-9D5AD3295198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60933442-AF82-4705-B116-40B4BF0004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直接编码的词法分析器 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7C091D5B-737C-4E9E-8C87-2C359F71F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853440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在表驱动的词法分析器中，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是被动的，需要一个驱动器来模拟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的行为，以实现对输入序列的分析。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 直接编码的词法分析器，将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识别输入序列的过程合并在一起，直接用程序代码模拟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识别输入序列的过程。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问题：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如何用程序模拟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识别输入序列的过程？即如何用程序模拟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的状态和它的状态转移？</a:t>
            </a: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740BD42D-0ED4-4BF7-AAB4-B1F50A813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3709988"/>
            <a:ext cx="7642225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1.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状态和状态转移与语句的对应关系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① 初态→程序的开始；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② 终态→程序的结束（不同终态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return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不同记号）；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③ 状态转移→分情况或者条件语句（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case/if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）；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④ 环→循环语句（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loop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）；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⑤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return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满足最长匹配原则。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 autoUpdateAnimBg="0"/>
      <p:bldP spid="1741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>
            <a:extLst>
              <a:ext uri="{FF2B5EF4-FFF2-40B4-BE49-F238E27FC236}">
                <a16:creationId xmlns:a16="http://schemas.microsoft.com/office/drawing/2014/main" id="{82400618-6C9E-4C47-9DFD-8EF73C15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869C0B-61FE-4D53-9EB7-31E552562CB9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FA290F63-8EF6-4221-8CB5-92F287433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9144000" cy="381000"/>
          </a:xfrm>
        </p:spPr>
        <p:txBody>
          <a:bodyPr/>
          <a:lstStyle/>
          <a:p>
            <a:pPr algn="r" eaLnBrk="1" hangingPunct="1"/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直接编码的词法分析器（续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7652" name="Object 4">
            <a:extLst>
              <a:ext uri="{FF2B5EF4-FFF2-40B4-BE49-F238E27FC236}">
                <a16:creationId xmlns:a16="http://schemas.microsoft.com/office/drawing/2014/main" id="{1C3FDDFE-3C12-4E18-A23A-BF408108B2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590800"/>
          <a:ext cx="27432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Visio" r:id="rId3" imgW="1082901" imgH="926757" progId="Visio.Drawing.6">
                  <p:embed/>
                </p:oleObj>
              </mc:Choice>
              <mc:Fallback>
                <p:oleObj name="Visio" r:id="rId3" imgW="1082901" imgH="926757" progId="Visio.Drawing.6">
                  <p:embed/>
                  <p:pic>
                    <p:nvPicPr>
                      <p:cNvPr id="27652" name="Object 4">
                        <a:extLst>
                          <a:ext uri="{FF2B5EF4-FFF2-40B4-BE49-F238E27FC236}">
                            <a16:creationId xmlns:a16="http://schemas.microsoft.com/office/drawing/2014/main" id="{1C3FDDFE-3C12-4E18-A23A-BF408108B2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90800"/>
                        <a:ext cx="27432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Rectangle 5">
            <a:extLst>
              <a:ext uri="{FF2B5EF4-FFF2-40B4-BE49-F238E27FC236}">
                <a16:creationId xmlns:a16="http://schemas.microsoft.com/office/drawing/2014/main" id="{07889BB9-F2D0-481D-96BC-837627916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63" y="228600"/>
            <a:ext cx="4148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2.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识别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(a|b)*abb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的程序框架</a:t>
            </a:r>
          </a:p>
        </p:txBody>
      </p:sp>
      <p:sp>
        <p:nvSpPr>
          <p:cNvPr id="18438" name="Text Box 6">
            <a:extLst>
              <a:ext uri="{FF2B5EF4-FFF2-40B4-BE49-F238E27FC236}">
                <a16:creationId xmlns:a16="http://schemas.microsoft.com/office/drawing/2014/main" id="{D77C80B8-4DBD-4240-8EC9-BD418609D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09600"/>
            <a:ext cx="8153400" cy="603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void main(){ 	char buf[]="abba#", *ptr=buf;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  while (*ptr!='#' )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  {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l0: while (*ptr=='b') ptr++;			// state 0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l1: while (*ptr=='a') ptr++;			// state 1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    switch (*ptr)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    { case 'a': goto l1; 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      case 'b': ptr++;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	         switch (*ptr)		// state 2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		  { case 'a': goto l1;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		    case 'b': ptr++;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			       switch (*ptr)	// state3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				{ case 'a': goto l1;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				  case 'b': goto l0;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				  case '#': cout&lt;&lt;</a:t>
            </a:r>
            <a:r>
              <a:rPr lang="en-US" altLang="zh-CN" sz="2000" u="sng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"yes"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&lt;&lt;endl;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				 	     </a:t>
            </a:r>
            <a:r>
              <a:rPr lang="en-US" altLang="zh-CN" sz="2000" u="sng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return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				  default:  </a:t>
            </a:r>
            <a:r>
              <a:rPr lang="en-US" altLang="zh-CN" sz="2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break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;						}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		    default: </a:t>
            </a:r>
            <a:r>
              <a:rPr lang="en-US" altLang="zh-CN" sz="2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break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		  }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      default: </a:t>
            </a:r>
            <a:r>
              <a:rPr lang="en-US" altLang="zh-CN" sz="2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break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    }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break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;     // </a:t>
            </a:r>
            <a:r>
              <a:rPr lang="zh-CN" altLang="en-US" sz="2000">
                <a:latin typeface="华文行楷" panose="02010800040101010101" pitchFamily="2" charset="-122"/>
                <a:ea typeface="华文行楷" panose="02010800040101010101" pitchFamily="2" charset="-122"/>
              </a:rPr>
              <a:t>遇到非法字符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  cout &lt;&lt; "</a:t>
            </a:r>
            <a:r>
              <a:rPr lang="en-US" altLang="zh-CN" sz="2000" u="sng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" &lt;&lt; endl;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} //</a:t>
            </a:r>
            <a:r>
              <a:rPr lang="en-US" altLang="zh-CN" sz="20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000">
                <a:latin typeface="华文行楷" panose="02010800040101010101" pitchFamily="2" charset="-122"/>
                <a:ea typeface="华文行楷" panose="02010800040101010101" pitchFamily="2" charset="-122"/>
              </a:rPr>
              <a:t>看实例运行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84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184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184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184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184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184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184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184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184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2" dur="500"/>
                                        <p:tgtEl>
                                          <p:spTgt spid="184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184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2" dur="500"/>
                                        <p:tgtEl>
                                          <p:spTgt spid="184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7" dur="500"/>
                                        <p:tgtEl>
                                          <p:spTgt spid="1843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2" dur="500"/>
                                        <p:tgtEl>
                                          <p:spTgt spid="1843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7" dur="500"/>
                                        <p:tgtEl>
                                          <p:spTgt spid="1843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2" dur="500"/>
                                        <p:tgtEl>
                                          <p:spTgt spid="1843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500"/>
                                        <p:tgtEl>
                                          <p:spTgt spid="1843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50255161-00E7-4685-9ECD-D6879767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58E4F1-43BB-44D3-8E19-B417B35015A5}" type="slidenum">
              <a:rPr lang="en-US" altLang="zh-CN" sz="140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F3F4013B-3DE0-48B6-9C1E-DC0FB63C6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3200">
                <a:latin typeface="隶书" panose="02010509060101010101" pitchFamily="49" charset="-122"/>
                <a:ea typeface="隶书" panose="02010509060101010101" pitchFamily="49" charset="-122"/>
              </a:rPr>
              <a:t>2.5 </a:t>
            </a:r>
            <a:r>
              <a:rPr lang="zh-CN" altLang="en-US" sz="3200">
                <a:latin typeface="隶书" panose="02010509060101010101" pitchFamily="49" charset="-122"/>
                <a:ea typeface="隶书" panose="02010509060101010101" pitchFamily="49" charset="-122"/>
              </a:rPr>
              <a:t>由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3200">
                <a:latin typeface="隶书" panose="02010509060101010101" pitchFamily="49" charset="-122"/>
                <a:ea typeface="隶书" panose="02010509060101010101" pitchFamily="49" charset="-122"/>
              </a:rPr>
              <a:t>构造词法分析器 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827A5179-7F65-4F08-8110-F91EFFD47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>
                <a:solidFill>
                  <a:srgbClr val="FFFF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表驱动型的词法分析器</a:t>
            </a:r>
            <a:r>
              <a:rPr lang="zh-CN" altLang="en-US" sz="2400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graphicFrame>
        <p:nvGraphicFramePr>
          <p:cNvPr id="13318" name="Object 6">
            <a:extLst>
              <a:ext uri="{FF2B5EF4-FFF2-40B4-BE49-F238E27FC236}">
                <a16:creationId xmlns:a16="http://schemas.microsoft.com/office/drawing/2014/main" id="{20363958-04FC-4DEA-BC12-978EACE2FF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981200"/>
          <a:ext cx="274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Visio" r:id="rId3" imgW="1109622" imgH="187368" progId="Visio.Drawing.6">
                  <p:embed/>
                </p:oleObj>
              </mc:Choice>
              <mc:Fallback>
                <p:oleObj name="Visio" r:id="rId3" imgW="1109622" imgH="187368" progId="Visio.Drawing.6">
                  <p:embed/>
                  <p:pic>
                    <p:nvPicPr>
                      <p:cNvPr id="13318" name="Object 6">
                        <a:extLst>
                          <a:ext uri="{FF2B5EF4-FFF2-40B4-BE49-F238E27FC236}">
                            <a16:creationId xmlns:a16="http://schemas.microsoft.com/office/drawing/2014/main" id="{20363958-04FC-4DEA-BC12-978EACE2FF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981200"/>
                        <a:ext cx="2743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>
            <a:extLst>
              <a:ext uri="{FF2B5EF4-FFF2-40B4-BE49-F238E27FC236}">
                <a16:creationId xmlns:a16="http://schemas.microsoft.com/office/drawing/2014/main" id="{DB2CCEDB-E3EE-473F-9052-60554C9FE8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219200"/>
          <a:ext cx="2743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Visio" r:id="rId5" imgW="1110985" imgH="378566" progId="Visio.Drawing.6">
                  <p:embed/>
                </p:oleObj>
              </mc:Choice>
              <mc:Fallback>
                <p:oleObj name="Visio" r:id="rId5" imgW="1110985" imgH="378566" progId="Visio.Drawing.6">
                  <p:embed/>
                  <p:pic>
                    <p:nvPicPr>
                      <p:cNvPr id="13319" name="Object 7">
                        <a:extLst>
                          <a:ext uri="{FF2B5EF4-FFF2-40B4-BE49-F238E27FC236}">
                            <a16:creationId xmlns:a16="http://schemas.microsoft.com/office/drawing/2014/main" id="{DB2CCEDB-E3EE-473F-9052-60554C9FE8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19200"/>
                        <a:ext cx="2743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>
            <a:extLst>
              <a:ext uri="{FF2B5EF4-FFF2-40B4-BE49-F238E27FC236}">
                <a16:creationId xmlns:a16="http://schemas.microsoft.com/office/drawing/2014/main" id="{35A38592-EC2E-4E9F-A964-381A777D51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362200"/>
          <a:ext cx="27432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Visio" r:id="rId7" imgW="1110985" imgH="426870" progId="Visio.Drawing.6">
                  <p:embed/>
                </p:oleObj>
              </mc:Choice>
              <mc:Fallback>
                <p:oleObj name="Visio" r:id="rId7" imgW="1110985" imgH="426870" progId="Visio.Drawing.6">
                  <p:embed/>
                  <p:pic>
                    <p:nvPicPr>
                      <p:cNvPr id="13320" name="Object 8">
                        <a:extLst>
                          <a:ext uri="{FF2B5EF4-FFF2-40B4-BE49-F238E27FC236}">
                            <a16:creationId xmlns:a16="http://schemas.microsoft.com/office/drawing/2014/main" id="{35A38592-EC2E-4E9F-A964-381A777D51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62200"/>
                        <a:ext cx="274320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>
            <a:extLst>
              <a:ext uri="{FF2B5EF4-FFF2-40B4-BE49-F238E27FC236}">
                <a16:creationId xmlns:a16="http://schemas.microsoft.com/office/drawing/2014/main" id="{D007145E-0919-42DF-BF85-207D5748E1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2438" y="2057400"/>
          <a:ext cx="127476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Visio" r:id="rId9" imgW="565897" imgH="183776" progId="Visio.Drawing.6">
                  <p:embed/>
                </p:oleObj>
              </mc:Choice>
              <mc:Fallback>
                <p:oleObj name="Visio" r:id="rId9" imgW="565897" imgH="183776" progId="Visio.Drawing.6">
                  <p:embed/>
                  <p:pic>
                    <p:nvPicPr>
                      <p:cNvPr id="13321" name="Object 9">
                        <a:extLst>
                          <a:ext uri="{FF2B5EF4-FFF2-40B4-BE49-F238E27FC236}">
                            <a16:creationId xmlns:a16="http://schemas.microsoft.com/office/drawing/2014/main" id="{D007145E-0919-42DF-BF85-207D5748E1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8" y="2057400"/>
                        <a:ext cx="1274762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Rectangle 24">
            <a:extLst>
              <a:ext uri="{FF2B5EF4-FFF2-40B4-BE49-F238E27FC236}">
                <a16:creationId xmlns:a16="http://schemas.microsoft.com/office/drawing/2014/main" id="{F8680F11-3637-4DBD-A069-2B3F0848E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8682" name="Group 1">
            <a:extLst>
              <a:ext uri="{FF2B5EF4-FFF2-40B4-BE49-F238E27FC236}">
                <a16:creationId xmlns:a16="http://schemas.microsoft.com/office/drawing/2014/main" id="{8D444137-7528-4482-8366-A8A2ED1CE5A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58888" y="3451225"/>
            <a:ext cx="6294437" cy="2519363"/>
            <a:chOff x="3275" y="13496"/>
            <a:chExt cx="5374" cy="2156"/>
          </a:xfrm>
        </p:grpSpPr>
        <p:sp>
          <p:nvSpPr>
            <p:cNvPr id="32" name="AutoShape 18">
              <a:extLst>
                <a:ext uri="{FF2B5EF4-FFF2-40B4-BE49-F238E27FC236}">
                  <a16:creationId xmlns:a16="http://schemas.microsoft.com/office/drawing/2014/main" id="{C4C7BB90-4FD7-4F2F-AE4D-71BFB772AD8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275" y="13496"/>
              <a:ext cx="5374" cy="2156"/>
            </a:xfrm>
            <a:prstGeom prst="rect">
              <a:avLst/>
            </a:prstGeom>
            <a:blipFill>
              <a:blip r:embed="rId11"/>
              <a:tile tx="0" ty="0" sx="100000" sy="100000" flip="none" algn="tl"/>
            </a:blipFill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3" name="Rectangle 17">
              <a:extLst>
                <a:ext uri="{FF2B5EF4-FFF2-40B4-BE49-F238E27FC236}">
                  <a16:creationId xmlns:a16="http://schemas.microsoft.com/office/drawing/2014/main" id="{CA58CA4C-6188-4FCE-9E84-FB3213F79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" y="13609"/>
              <a:ext cx="1475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28800" rIns="90000" bIns="468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1000" kern="0" dirty="0" err="1">
                  <a:solidFill>
                    <a:prstClr val="black"/>
                  </a:solidFill>
                  <a:cs typeface="Times New Roman" panose="02020603050405020304" pitchFamily="18" charset="0"/>
                </a:rPr>
                <a:t>lex.yy.c</a:t>
              </a:r>
              <a:endParaRPr kumimoji="0" lang="en-US" altLang="zh-CN" sz="1800" kern="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" name="Rectangle 16">
              <a:extLst>
                <a:ext uri="{FF2B5EF4-FFF2-40B4-BE49-F238E27FC236}">
                  <a16:creationId xmlns:a16="http://schemas.microsoft.com/office/drawing/2014/main" id="{0B9C3961-905C-4C79-A742-1A7BFF19C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" y="14380"/>
              <a:ext cx="1475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28800" rIns="90000" bIns="468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1000" kern="0">
                  <a:solidFill>
                    <a:prstClr val="black"/>
                  </a:solidFill>
                  <a:cs typeface="Times New Roman" panose="02020603050405020304" pitchFamily="18" charset="0"/>
                </a:rPr>
                <a:t>a.out</a:t>
              </a:r>
              <a:endParaRPr kumimoji="0" lang="en-US" altLang="zh-CN" sz="1800" ker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8687" name="Group 3">
              <a:extLst>
                <a:ext uri="{FF2B5EF4-FFF2-40B4-BE49-F238E27FC236}">
                  <a16:creationId xmlns:a16="http://schemas.microsoft.com/office/drawing/2014/main" id="{712607B0-9886-4ECE-9949-67E5CC7ADB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5" y="13503"/>
              <a:ext cx="3887" cy="2142"/>
              <a:chOff x="3275" y="13503"/>
              <a:chExt cx="3887" cy="2142"/>
            </a:xfrm>
          </p:grpSpPr>
          <p:sp>
            <p:nvSpPr>
              <p:cNvPr id="37" name="Rectangle 15">
                <a:extLst>
                  <a:ext uri="{FF2B5EF4-FFF2-40B4-BE49-F238E27FC236}">
                    <a16:creationId xmlns:a16="http://schemas.microsoft.com/office/drawing/2014/main" id="{6E5421D5-4D09-449F-BCD5-A4A61713C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5" y="13503"/>
                <a:ext cx="927" cy="61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9200" tIns="7200" rIns="90000" bIns="10800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sz="100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Lex</a:t>
                </a:r>
                <a:endParaRPr kumimoji="0" lang="en-US" altLang="zh-CN" sz="80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pPr algn="ctr" eaLnBrk="1" hangingPunct="1"/>
                <a:r>
                  <a:rPr kumimoji="0" lang="zh-CN" altLang="en-US" sz="100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编译器</a:t>
                </a:r>
                <a:endParaRPr kumimoji="0" lang="zh-CN" altLang="en-U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8" name="Line 14">
                <a:extLst>
                  <a:ext uri="{FF2B5EF4-FFF2-40B4-BE49-F238E27FC236}">
                    <a16:creationId xmlns:a16="http://schemas.microsoft.com/office/drawing/2014/main" id="{35AC96B0-BCFC-43F2-90C0-5CE5DF317B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5" y="13827"/>
                <a:ext cx="71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9" name="Line 13">
                <a:extLst>
                  <a:ext uri="{FF2B5EF4-FFF2-40B4-BE49-F238E27FC236}">
                    <a16:creationId xmlns:a16="http://schemas.microsoft.com/office/drawing/2014/main" id="{5CD2AFB4-1B1C-4929-AEF2-F46DAE3FCC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45" y="13815"/>
                <a:ext cx="71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0" name="Rectangle 12">
                <a:extLst>
                  <a:ext uri="{FF2B5EF4-FFF2-40B4-BE49-F238E27FC236}">
                    <a16:creationId xmlns:a16="http://schemas.microsoft.com/office/drawing/2014/main" id="{5AA648C5-5483-498C-8604-884E0D325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5" y="13635"/>
                <a:ext cx="1475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28800" rIns="90000" bIns="4680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000" kern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Lex</a:t>
                </a:r>
                <a:r>
                  <a:rPr kumimoji="0" lang="zh-CN" altLang="en-US" sz="1000" kern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源程序</a:t>
                </a:r>
                <a:r>
                  <a:rPr kumimoji="0" lang="en-US" altLang="zh-CN" sz="1000" kern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lex.l</a:t>
                </a:r>
                <a:endParaRPr kumimoji="0" lang="en-US" altLang="zh-CN" sz="1800" kern="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" name="Rectangle 11">
                <a:extLst>
                  <a:ext uri="{FF2B5EF4-FFF2-40B4-BE49-F238E27FC236}">
                    <a16:creationId xmlns:a16="http://schemas.microsoft.com/office/drawing/2014/main" id="{A34EDE10-DD5A-44BC-8CF6-130B1B87D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5" y="14274"/>
                <a:ext cx="927" cy="61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9200" tIns="7200" rIns="90000" bIns="10800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sz="100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C</a:t>
                </a:r>
                <a:endParaRPr kumimoji="0" lang="en-US" altLang="zh-CN" sz="80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pPr algn="ctr" eaLnBrk="1" hangingPunct="1"/>
                <a:r>
                  <a:rPr kumimoji="0" lang="zh-CN" altLang="en-US" sz="100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编译器</a:t>
                </a:r>
                <a:endParaRPr kumimoji="0" lang="zh-CN" altLang="en-U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2" name="Line 10">
                <a:extLst>
                  <a:ext uri="{FF2B5EF4-FFF2-40B4-BE49-F238E27FC236}">
                    <a16:creationId xmlns:a16="http://schemas.microsoft.com/office/drawing/2014/main" id="{DE503562-994A-426B-AE83-9F0406F601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5" y="14600"/>
                <a:ext cx="71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3" name="Line 9">
                <a:extLst>
                  <a:ext uri="{FF2B5EF4-FFF2-40B4-BE49-F238E27FC236}">
                    <a16:creationId xmlns:a16="http://schemas.microsoft.com/office/drawing/2014/main" id="{C6ED505B-33CF-4154-AE79-B1A1FBA65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45" y="14588"/>
                <a:ext cx="71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4" name="Rectangle 8">
                <a:extLst>
                  <a:ext uri="{FF2B5EF4-FFF2-40B4-BE49-F238E27FC236}">
                    <a16:creationId xmlns:a16="http://schemas.microsoft.com/office/drawing/2014/main" id="{587A1AAA-22BD-4F85-82C9-F2984C929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5" y="14408"/>
                <a:ext cx="1475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28800" rIns="90000" bIns="46800"/>
              <a:lstStyle/>
              <a:p>
                <a:pPr indent="40005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000" kern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lex.yy.c</a:t>
                </a:r>
                <a:endParaRPr kumimoji="0" lang="en-US" altLang="zh-CN" sz="1800" kern="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5" name="Rectangle 7">
                <a:extLst>
                  <a:ext uri="{FF2B5EF4-FFF2-40B4-BE49-F238E27FC236}">
                    <a16:creationId xmlns:a16="http://schemas.microsoft.com/office/drawing/2014/main" id="{D72E85AE-C1FF-4DE3-98F5-401B279D2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5" y="15033"/>
                <a:ext cx="927" cy="61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9200" tIns="72000" rIns="90000" bIns="10800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000" kern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a.out</a:t>
                </a:r>
                <a:endParaRPr kumimoji="0" lang="en-US" altLang="zh-CN" sz="1800" kern="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6" name="Line 6">
                <a:extLst>
                  <a:ext uri="{FF2B5EF4-FFF2-40B4-BE49-F238E27FC236}">
                    <a16:creationId xmlns:a16="http://schemas.microsoft.com/office/drawing/2014/main" id="{78EF02F4-49F1-4538-8D77-279EBAFAFE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5" y="15359"/>
                <a:ext cx="71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7" name="Line 5">
                <a:extLst>
                  <a:ext uri="{FF2B5EF4-FFF2-40B4-BE49-F238E27FC236}">
                    <a16:creationId xmlns:a16="http://schemas.microsoft.com/office/drawing/2014/main" id="{6A5BE4D0-C74C-4096-A15B-ACF9CBC3B5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45" y="15346"/>
                <a:ext cx="71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8" name="Rectangle 4">
                <a:extLst>
                  <a:ext uri="{FF2B5EF4-FFF2-40B4-BE49-F238E27FC236}">
                    <a16:creationId xmlns:a16="http://schemas.microsoft.com/office/drawing/2014/main" id="{42565634-225E-4A53-BD08-6C1BA3C20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5" y="15166"/>
                <a:ext cx="1475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28800" rIns="90000" bIns="46800"/>
              <a:lstStyle>
                <a:lvl1pPr indent="4000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0" lang="zh-CN" altLang="zh-CN" sz="100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输入流</a:t>
                </a:r>
                <a:endParaRPr kumimoji="0" lang="zh-CN" altLang="zh-CN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A6738FF6-6FF8-4C7A-A126-AC1B01127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1" y="15253"/>
              <a:ext cx="1475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28800" rIns="90000" bIns="46800"/>
            <a:lstStyle>
              <a:lvl1pPr>
                <a:spcBef>
                  <a:spcPct val="20000"/>
                </a:spcBef>
                <a:buChar char="•"/>
                <a:tabLst>
                  <a:tab pos="5267325" algn="r"/>
                </a:tabLs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5267325" algn="r"/>
                </a:tabLs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5267325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5267325" algn="r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5267325" algn="r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5267325" algn="r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5267325" algn="r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5267325" algn="r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5267325" algn="r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zh-CN" sz="100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记号</a:t>
              </a:r>
              <a:endParaRPr kumimoji="0" lang="zh-CN" altLang="zh-CN" sz="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kumimoji="0" lang="zh-CN" altLang="zh-CN" sz="1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9" name="Rectangle 11">
            <a:extLst>
              <a:ext uri="{FF2B5EF4-FFF2-40B4-BE49-F238E27FC236}">
                <a16:creationId xmlns:a16="http://schemas.microsoft.com/office/drawing/2014/main" id="{4BEF5BA3-5F26-4416-A703-82A0D538E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2400" y="6080125"/>
            <a:ext cx="3429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图</a:t>
            </a:r>
            <a:r>
              <a:rPr lang="en-US" altLang="zh-CN" sz="2400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2.24</a:t>
            </a:r>
            <a:endParaRPr lang="zh-CN" altLang="en-US" sz="2400">
              <a:solidFill>
                <a:srgbClr val="FFFF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>
            <a:extLst>
              <a:ext uri="{FF2B5EF4-FFF2-40B4-BE49-F238E27FC236}">
                <a16:creationId xmlns:a16="http://schemas.microsoft.com/office/drawing/2014/main" id="{DBF676D0-B5D8-4758-894A-BBAFF0A4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819E56-51A4-4358-8CEF-48D4FE9AE453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D8291D5E-81AE-4D05-8B1C-F7C2A46238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7772400" cy="381000"/>
          </a:xfrm>
        </p:spPr>
        <p:txBody>
          <a:bodyPr/>
          <a:lstStyle/>
          <a:p>
            <a:pPr algn="l" eaLnBrk="1" hangingPunct="1"/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&lt;3&gt;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两类分析器的比较 </a:t>
            </a:r>
          </a:p>
        </p:txBody>
      </p:sp>
      <p:graphicFrame>
        <p:nvGraphicFramePr>
          <p:cNvPr id="19516" name="Group 60">
            <a:extLst>
              <a:ext uri="{FF2B5EF4-FFF2-40B4-BE49-F238E27FC236}">
                <a16:creationId xmlns:a16="http://schemas.microsoft.com/office/drawing/2014/main" id="{4BFD8667-6B94-4845-BF3B-B8088A62B6DA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609600"/>
          <a:ext cx="8305800" cy="2411413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157967177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07221497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450716335"/>
                    </a:ext>
                  </a:extLst>
                </a:gridCol>
              </a:tblGrid>
              <a:tr h="441325">
                <a:tc>
                  <a:txBody>
                    <a:bodyPr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行楷" panose="020108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表驱动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直接编码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582534"/>
                  </a:ext>
                </a:extLst>
              </a:tr>
              <a:tr h="439738">
                <a:tc>
                  <a:txBody>
                    <a:bodyPr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分析器的速度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5716365"/>
                  </a:ext>
                </a:extLst>
              </a:tr>
              <a:tr h="441325">
                <a:tc>
                  <a:txBody>
                    <a:bodyPr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程序与模式的关系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无关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有关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6409431"/>
                  </a:ext>
                </a:extLst>
              </a:tr>
              <a:tr h="500063">
                <a:tc>
                  <a:txBody>
                    <a:bodyPr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分析器的规模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较大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较小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597386"/>
                  </a:ext>
                </a:extLst>
              </a:tr>
              <a:tr h="539750">
                <a:tc>
                  <a:txBody>
                    <a:bodyPr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适合的编写方法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工具生成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行楷" panose="02010800040101010101" pitchFamily="2" charset="-122"/>
                        </a:rPr>
                        <a:t>手工编写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812536"/>
                  </a:ext>
                </a:extLst>
              </a:tr>
            </a:tbl>
          </a:graphicData>
        </a:graphic>
      </p:graphicFrame>
      <p:sp>
        <p:nvSpPr>
          <p:cNvPr id="19515" name="Rectangle 59">
            <a:extLst>
              <a:ext uri="{FF2B5EF4-FFF2-40B4-BE49-F238E27FC236}">
                <a16:creationId xmlns:a16="http://schemas.microsoft.com/office/drawing/2014/main" id="{FEB77F03-08B5-45B7-BC21-06EC9294D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00400"/>
            <a:ext cx="876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词法分析器的生成器 </a:t>
            </a:r>
          </a:p>
        </p:txBody>
      </p:sp>
      <p:sp>
        <p:nvSpPr>
          <p:cNvPr id="19517" name="Rectangle 61">
            <a:extLst>
              <a:ext uri="{FF2B5EF4-FFF2-40B4-BE49-F238E27FC236}">
                <a16:creationId xmlns:a16="http://schemas.microsoft.com/office/drawing/2014/main" id="{64E0D01A-700A-4D31-B3D7-B19ECFF18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10000"/>
            <a:ext cx="86868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&lt;1&gt;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构造词法分析器的全过程均有算法：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	正规式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最小化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词法分析器（分析表）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&lt;2&gt;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LEX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的基本结构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	根据正规式构造的分析表＋驱动器框架（不变的）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&lt;3&gt;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利用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LEX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构造词法分析器的关键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	① 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LEX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提供的正规式集合设计记号的模式；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	② 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LEX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提供的语义支持识别记号或指出输入中的错误。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9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9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9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9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9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9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9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15" grpId="0" autoUpdateAnimBg="0"/>
      <p:bldP spid="1951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>
            <a:extLst>
              <a:ext uri="{FF2B5EF4-FFF2-40B4-BE49-F238E27FC236}">
                <a16:creationId xmlns:a16="http://schemas.microsoft.com/office/drawing/2014/main" id="{71FD2F00-4481-4030-93A1-D6ED4720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3E1546-38D9-41E6-B516-2682361E84C3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8B93DF94-66E2-48C7-8FCC-779BD52B84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85800"/>
          </a:xfrm>
        </p:spPr>
        <p:txBody>
          <a:bodyPr/>
          <a:lstStyle/>
          <a:p>
            <a:pPr algn="l" eaLnBrk="1" hangingPunct="1"/>
            <a:r>
              <a:rPr lang="en-US" altLang="zh-CN" sz="4000">
                <a:latin typeface="隶书" panose="02010509060101010101" pitchFamily="49" charset="-122"/>
                <a:ea typeface="隶书" panose="02010509060101010101" pitchFamily="49" charset="-122"/>
              </a:rPr>
              <a:t>2.6 </a:t>
            </a:r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本章小结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DE33B620-1902-4D7C-829A-A7C06935B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90600"/>
            <a:ext cx="8686800" cy="456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词法分析的两个重要环节：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规定所有合法输入＋识别合法输入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重要内容：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1.</a:t>
            </a:r>
            <a:r>
              <a:rPr lang="zh-CN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记号、模式与单词的概念，以及模式的形式化描述。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2.</a:t>
            </a:r>
            <a:r>
              <a:rPr lang="zh-CN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正规式的概念，它与有限状态自动机的关系。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3.</a:t>
            </a:r>
            <a:r>
              <a:rPr lang="zh-CN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有限状态自动机概念和它的两种表达方式：状态转换图和状态转换表。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4.</a:t>
            </a:r>
            <a:r>
              <a:rPr lang="zh-CN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从正规式到非确定型的有限状态自动机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en-US" altLang="zh-CN" sz="2400">
                <a:ea typeface="华文行楷" panose="02010800040101010101" pitchFamily="2" charset="-122"/>
              </a:rPr>
              <a:t>NFA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的转换。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5.</a:t>
            </a:r>
            <a:r>
              <a:rPr lang="zh-CN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非确定型的有限状态自动机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en-US" altLang="zh-CN" sz="2400">
                <a:ea typeface="华文行楷" panose="02010800040101010101" pitchFamily="2" charset="-122"/>
              </a:rPr>
              <a:t>NFA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到确定型的有限状态自动机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en-US" altLang="zh-CN" sz="2400">
                <a:ea typeface="华文行楷" panose="02010800040101010101" pitchFamily="2" charset="-122"/>
              </a:rPr>
              <a:t>DFA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的转换。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6.</a:t>
            </a:r>
            <a:r>
              <a:rPr lang="zh-CN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确定型的有限状态自动机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en-US" altLang="zh-CN" sz="2400">
                <a:ea typeface="华文行楷" panose="02010800040101010101" pitchFamily="2" charset="-122"/>
              </a:rPr>
              <a:t>DFA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的简化。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7. </a:t>
            </a:r>
            <a:r>
              <a:rPr lang="zh-CN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词法分析器的自动生成的原理与基本方法。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>
            <a:extLst>
              <a:ext uri="{FF2B5EF4-FFF2-40B4-BE49-F238E27FC236}">
                <a16:creationId xmlns:a16="http://schemas.microsoft.com/office/drawing/2014/main" id="{0C123F7F-465F-4A37-B666-BE0E01D5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E174BB-E58B-4811-88A1-31611BEE5869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F9A5FA9D-77CE-4D03-BC69-EBA2E43E4E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pPr algn="r" eaLnBrk="1" hangingPunct="1"/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 2.5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本章小结（续）</a:t>
            </a: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F372BF97-3859-4D06-AC5A-520F8AD4F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14400"/>
            <a:ext cx="8305800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en-US" altLang="zh-CN">
                <a:latin typeface="华文行楷" panose="02010800040101010101" pitchFamily="2" charset="-122"/>
                <a:ea typeface="华文行楷" panose="02010800040101010101" pitchFamily="2" charset="-122"/>
              </a:rPr>
              <a:t>&lt;4&gt; </a:t>
            </a: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从正规式到词法分析器（等价变换的过程）</a:t>
            </a:r>
          </a:p>
          <a:p>
            <a:pPr lvl="1" algn="just">
              <a:lnSpc>
                <a:spcPct val="110000"/>
              </a:lnSpc>
              <a:buFontTx/>
              <a:buChar char="•"/>
            </a:pP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正规式描述模式</a:t>
            </a:r>
          </a:p>
          <a:p>
            <a:pPr lvl="1" algn="just">
              <a:lnSpc>
                <a:spcPct val="110000"/>
              </a:lnSpc>
              <a:buFontTx/>
              <a:buChar char="•"/>
            </a:pP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由正规式构造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</a:p>
          <a:p>
            <a:pPr lvl="1" algn="just">
              <a:lnSpc>
                <a:spcPct val="110000"/>
              </a:lnSpc>
              <a:buFontTx/>
              <a:buChar char="•"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的确定化（子集法：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smove</a:t>
            </a: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， 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en-US" altLang="zh-CN">
                <a:latin typeface="华文行楷" panose="02010800040101010101" pitchFamily="2" charset="-122"/>
                <a:ea typeface="华文行楷" panose="02010800040101010101" pitchFamily="2" charset="-122"/>
              </a:rPr>
              <a:t>-</a:t>
            </a: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闭包）</a:t>
            </a:r>
          </a:p>
          <a:p>
            <a:pPr lvl="1" algn="just">
              <a:lnSpc>
                <a:spcPct val="110000"/>
              </a:lnSpc>
              <a:buFontTx/>
              <a:buChar char="•"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的最小化（可区分概念）</a:t>
            </a:r>
          </a:p>
          <a:p>
            <a:pPr lvl="1" algn="just">
              <a:lnSpc>
                <a:spcPct val="110000"/>
              </a:lnSpc>
              <a:buFontTx/>
              <a:buChar char="•"/>
            </a:pP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词法分析器：表驱动（自动生成）与直接编码（手工编写）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3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6EA8076C-224E-470C-A63F-6E5D131B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ACA056-A810-4B90-821F-5C56D75683BF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332BAEA6-6237-4491-BA78-785D7FF1EC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764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第二章 结束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>
            <a:extLst>
              <a:ext uri="{FF2B5EF4-FFF2-40B4-BE49-F238E27FC236}">
                <a16:creationId xmlns:a16="http://schemas.microsoft.com/office/drawing/2014/main" id="{A5028A14-5B05-4886-8A4A-CBEE9CD5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CEB4DC-CBDB-4EE8-86B1-6FABCF0A3877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F7751998-5D73-427F-9FA7-CD9F4A3527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4191000" cy="5334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隶书" panose="02010509060101010101" pitchFamily="49" charset="-122"/>
                <a:ea typeface="隶书" panose="02010509060101010101" pitchFamily="49" charset="-122"/>
              </a:rPr>
              <a:t>算法</a:t>
            </a:r>
            <a:r>
              <a:rPr lang="en-US" altLang="zh-CN" sz="3200">
                <a:latin typeface="隶书" panose="02010509060101010101" pitchFamily="49" charset="-122"/>
                <a:ea typeface="隶书" panose="02010509060101010101" pitchFamily="49" charset="-122"/>
              </a:rPr>
              <a:t>2.4 </a:t>
            </a:r>
            <a:r>
              <a:rPr lang="zh-CN" altLang="en-US" sz="3200">
                <a:latin typeface="隶书" panose="02010509060101010101" pitchFamily="49" charset="-122"/>
                <a:ea typeface="隶书" panose="02010509060101010101" pitchFamily="49" charset="-122"/>
              </a:rPr>
              <a:t>求</a:t>
            </a:r>
            <a:r>
              <a:rPr lang="en-US" altLang="zh-CN" sz="3200">
                <a:latin typeface="隶书" panose="02010509060101010101" pitchFamily="49" charset="-122"/>
                <a:ea typeface="隶书" panose="02010509060101010101" pitchFamily="49" charset="-122"/>
              </a:rPr>
              <a:t>ε-</a:t>
            </a:r>
            <a:r>
              <a:rPr lang="zh-CN" altLang="en-US" sz="3200">
                <a:latin typeface="隶书" panose="02010509060101010101" pitchFamily="49" charset="-122"/>
                <a:ea typeface="隶书" panose="02010509060101010101" pitchFamily="49" charset="-122"/>
              </a:rPr>
              <a:t>闭包</a:t>
            </a: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C73F0116-607E-4DA5-8F30-76DC7297F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09600"/>
            <a:ext cx="6705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状态集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状态集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闭包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用下边的函数计算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闭包 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DFBDB520-87C1-44D2-AEE9-D92B4DE33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752600"/>
            <a:ext cx="46482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function ε-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闭包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(T) is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begin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en-US" altLang="zh-CN" sz="240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 T</a:t>
            </a:r>
            <a:r>
              <a:rPr lang="zh-CN" altLang="en-US" sz="240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中每个状态</a:t>
            </a:r>
            <a:r>
              <a:rPr lang="en-US" altLang="zh-CN" sz="240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loop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end loop;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    while  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栈不空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loop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    end loop;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    return U;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endε-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闭包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; 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72DFC55B-4C56-4360-81FD-B191D222A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371600"/>
            <a:ext cx="41148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华文行楷" panose="02010800040101010101" pitchFamily="2" charset="-122"/>
              </a:rPr>
              <a:t> </a:t>
            </a:r>
            <a:r>
              <a:rPr lang="zh-CN" altLang="en-US" sz="2400">
                <a:ea typeface="华文行楷" panose="02010800040101010101" pitchFamily="2" charset="-122"/>
              </a:rPr>
              <a:t>用算法计算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闭包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({s2})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U 		stack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1. {s2}		s2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2. {s2, s4}		s4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3. {s2, s4, s5}	s5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4. {s2, s4, s5}	</a:t>
            </a:r>
          </a:p>
        </p:txBody>
      </p:sp>
      <p:sp>
        <p:nvSpPr>
          <p:cNvPr id="15368" name="Text Box 8">
            <a:extLst>
              <a:ext uri="{FF2B5EF4-FFF2-40B4-BE49-F238E27FC236}">
                <a16:creationId xmlns:a16="http://schemas.microsoft.com/office/drawing/2014/main" id="{FD9DF6B0-A38B-4C03-8F21-BD09BC88D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733800"/>
            <a:ext cx="445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华文行楷" panose="02010800040101010101" pitchFamily="2" charset="-122"/>
              </a:rPr>
              <a:t>问题：</a:t>
            </a:r>
            <a:r>
              <a:rPr lang="zh-CN" altLang="en-US" sz="2400">
                <a:ea typeface="华文行楷" panose="02010800040101010101" pitchFamily="2" charset="-122"/>
              </a:rPr>
              <a:t>试将函数直接写为递归的</a:t>
            </a:r>
          </a:p>
        </p:txBody>
      </p:sp>
      <p:sp>
        <p:nvSpPr>
          <p:cNvPr id="15370" name="Text Box 10">
            <a:extLst>
              <a:ext uri="{FF2B5EF4-FFF2-40B4-BE49-F238E27FC236}">
                <a16:creationId xmlns:a16="http://schemas.microsoft.com/office/drawing/2014/main" id="{AFDE4F55-00EA-4425-B52E-2BC8A1E15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0675"/>
            <a:ext cx="43576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两个数据结构：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    闭包</a:t>
            </a:r>
            <a:r>
              <a:rPr lang="en-US" altLang="zh-CN" sz="2400" u="sng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和模拟递归的</a:t>
            </a:r>
            <a:r>
              <a:rPr lang="en-US" altLang="zh-CN" sz="2400" u="sng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stack</a:t>
            </a:r>
          </a:p>
        </p:txBody>
      </p:sp>
      <p:graphicFrame>
        <p:nvGraphicFramePr>
          <p:cNvPr id="33801" name="Object 12">
            <a:extLst>
              <a:ext uri="{FF2B5EF4-FFF2-40B4-BE49-F238E27FC236}">
                <a16:creationId xmlns:a16="http://schemas.microsoft.com/office/drawing/2014/main" id="{B542EBE7-8965-48A6-9891-7C007F50B4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5105400"/>
          <a:ext cx="2971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Visio" r:id="rId3" imgW="1410917" imgH="757132" progId="Visio.Drawing.6">
                  <p:embed/>
                </p:oleObj>
              </mc:Choice>
              <mc:Fallback>
                <p:oleObj name="Visio" r:id="rId3" imgW="1410917" imgH="757132" progId="Visio.Drawing.6">
                  <p:embed/>
                  <p:pic>
                    <p:nvPicPr>
                      <p:cNvPr id="33801" name="Object 12">
                        <a:extLst>
                          <a:ext uri="{FF2B5EF4-FFF2-40B4-BE49-F238E27FC236}">
                            <a16:creationId xmlns:a16="http://schemas.microsoft.com/office/drawing/2014/main" id="{B542EBE7-8965-48A6-9891-7C007F50B4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105400"/>
                        <a:ext cx="29718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Rectangle 13">
            <a:extLst>
              <a:ext uri="{FF2B5EF4-FFF2-40B4-BE49-F238E27FC236}">
                <a16:creationId xmlns:a16="http://schemas.microsoft.com/office/drawing/2014/main" id="{AF1694BE-FFBD-4585-A87E-DA53A1AED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900" y="2895600"/>
            <a:ext cx="2451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加入</a:t>
            </a:r>
            <a:r>
              <a:rPr lang="en-US" altLang="zh-CN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U; push(t);</a:t>
            </a:r>
          </a:p>
        </p:txBody>
      </p:sp>
      <p:sp>
        <p:nvSpPr>
          <p:cNvPr id="15375" name="Rectangle 15">
            <a:extLst>
              <a:ext uri="{FF2B5EF4-FFF2-40B4-BE49-F238E27FC236}">
                <a16:creationId xmlns:a16="http://schemas.microsoft.com/office/drawing/2014/main" id="{848C87E0-FEDE-4E20-A8A5-89BD21453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962400"/>
            <a:ext cx="2971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pop(t);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 </a:t>
            </a:r>
            <a:r>
              <a:rPr lang="zh-CN" altLang="en-US" sz="240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每个</a:t>
            </a:r>
            <a:r>
              <a:rPr lang="en-US" altLang="zh-CN" sz="240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u=move(t, ε)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loop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end loop;</a:t>
            </a:r>
          </a:p>
        </p:txBody>
      </p:sp>
      <p:sp>
        <p:nvSpPr>
          <p:cNvPr id="15376" name="Rectangle 16">
            <a:extLst>
              <a:ext uri="{FF2B5EF4-FFF2-40B4-BE49-F238E27FC236}">
                <a16:creationId xmlns:a16="http://schemas.microsoft.com/office/drawing/2014/main" id="{68482652-4B1B-4E98-887F-61982A9C7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724400"/>
            <a:ext cx="567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 u</a:t>
            </a:r>
            <a:r>
              <a:rPr lang="zh-CN" altLang="en-US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不在</a:t>
            </a:r>
            <a:r>
              <a:rPr lang="en-US" altLang="zh-CN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lang="zh-CN" altLang="en-US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 </a:t>
            </a:r>
            <a:r>
              <a:rPr lang="en-US" altLang="zh-CN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then </a:t>
            </a:r>
            <a:r>
              <a:rPr lang="zh-CN" altLang="en-US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加入</a:t>
            </a:r>
            <a:r>
              <a:rPr lang="en-US" altLang="zh-CN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lang="zh-CN" altLang="en-US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U; push(u); end if;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153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153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utoUpdateAnimBg="0"/>
      <p:bldP spid="15367" grpId="0" build="p" autoUpdateAnimBg="0"/>
      <p:bldP spid="15368" grpId="0" autoUpdateAnimBg="0"/>
      <p:bldP spid="15370" grpId="0" autoUpdateAnimBg="0"/>
      <p:bldP spid="15373" grpId="0" autoUpdateAnimBg="0"/>
      <p:bldP spid="15375" grpId="0" autoUpdateAnimBg="0"/>
      <p:bldP spid="1537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553FAD24-7B7C-4221-9C87-A4B2CAE68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EEEC46-381F-44DD-80C9-F7D3C6781CFC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70ECAEF1-0913-4DD0-8206-6BE1AE4E60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endParaRPr lang="zh-CN" altLang="zh-CN" sz="32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5DD98E76-7D38-4FE2-9324-45331971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A80883-30D5-40CC-BAF2-E13AE80DC88E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FC999E3E-0358-4D17-93F4-0EF65C66BA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3200">
                <a:latin typeface="隶书" panose="02010509060101010101" pitchFamily="49" charset="-122"/>
                <a:ea typeface="隶书" panose="02010509060101010101" pitchFamily="49" charset="-122"/>
              </a:rPr>
              <a:t>2.4.1 </a:t>
            </a:r>
            <a:r>
              <a:rPr lang="zh-CN" altLang="en-US" sz="3200">
                <a:latin typeface="隶书" panose="02010509060101010101" pitchFamily="49" charset="-122"/>
                <a:ea typeface="隶书" panose="02010509060101010101" pitchFamily="49" charset="-122"/>
              </a:rPr>
              <a:t>由正规式构造</a:t>
            </a:r>
            <a:r>
              <a:rPr lang="en-US" altLang="zh-CN" sz="3200">
                <a:latin typeface="隶书" panose="02010509060101010101" pitchFamily="49" charset="-122"/>
                <a:ea typeface="隶书" panose="02010509060101010101" pitchFamily="49" charset="-122"/>
              </a:rPr>
              <a:t>NFA 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D4F5E8D9-AD46-49F3-B7BB-58500319E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733425"/>
            <a:ext cx="6858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Thompson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算法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字母表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∑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上的正规式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接受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L(r)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 N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首先分解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然后根据下述步骤构造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B218397E-B870-4ECD-99FD-D7B81E7E8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362200"/>
            <a:ext cx="8305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对</a:t>
            </a:r>
            <a:r>
              <a:rPr lang="en-US" altLang="zh-CN" sz="2400" u="sng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，构造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 </a:t>
            </a:r>
            <a:r>
              <a:rPr lang="en-US" altLang="zh-CN" sz="2400" u="sng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N(ε)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如下。其中，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s0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为初态，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为终态，此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接受</a:t>
            </a:r>
            <a:r>
              <a:rPr lang="en-US" altLang="zh-CN" sz="2400" u="sng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{</a:t>
            </a:r>
            <a:r>
              <a:rPr lang="en-US" altLang="zh-CN" sz="2400" u="sng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en-US" altLang="zh-CN" sz="2400" u="sng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}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； </a:t>
            </a:r>
          </a:p>
        </p:txBody>
      </p:sp>
      <p:graphicFrame>
        <p:nvGraphicFramePr>
          <p:cNvPr id="34821" name="Object 5">
            <a:extLst>
              <a:ext uri="{FF2B5EF4-FFF2-40B4-BE49-F238E27FC236}">
                <a16:creationId xmlns:a16="http://schemas.microsoft.com/office/drawing/2014/main" id="{4BE087BB-8528-4A11-A4D9-A35B708ED6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667000"/>
          <a:ext cx="2133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Visio" r:id="rId3" imgW="829131" imgH="286101" progId="Visio.Drawing.6">
                  <p:embed/>
                </p:oleObj>
              </mc:Choice>
              <mc:Fallback>
                <p:oleObj name="Visio" r:id="rId3" imgW="829131" imgH="286101" progId="Visio.Drawing.6">
                  <p:embed/>
                  <p:pic>
                    <p:nvPicPr>
                      <p:cNvPr id="34821" name="Object 5">
                        <a:extLst>
                          <a:ext uri="{FF2B5EF4-FFF2-40B4-BE49-F238E27FC236}">
                            <a16:creationId xmlns:a16="http://schemas.microsoft.com/office/drawing/2014/main" id="{4BE087BB-8528-4A11-A4D9-A35B708ED6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667000"/>
                        <a:ext cx="2133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Rectangle 6">
            <a:extLst>
              <a:ext uri="{FF2B5EF4-FFF2-40B4-BE49-F238E27FC236}">
                <a16:creationId xmlns:a16="http://schemas.microsoft.com/office/drawing/2014/main" id="{5467918B-D221-48DE-B7B1-2DA03D74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5814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对∑上的每个字符</a:t>
            </a:r>
            <a:r>
              <a:rPr lang="en-US" altLang="zh-CN" sz="2400" u="sng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，构造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 </a:t>
            </a:r>
            <a:r>
              <a:rPr lang="en-US" altLang="zh-CN" sz="2400" u="sng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N(a)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如右上，它接受</a:t>
            </a:r>
            <a:r>
              <a:rPr lang="en-US" altLang="zh-CN" sz="2400" u="sng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{</a:t>
            </a:r>
            <a:r>
              <a:rPr lang="en-US" altLang="zh-CN" sz="2400" u="sng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u="sng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}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</p:txBody>
      </p:sp>
      <p:graphicFrame>
        <p:nvGraphicFramePr>
          <p:cNvPr id="34823" name="Object 7">
            <a:extLst>
              <a:ext uri="{FF2B5EF4-FFF2-40B4-BE49-F238E27FC236}">
                <a16:creationId xmlns:a16="http://schemas.microsoft.com/office/drawing/2014/main" id="{B1372BF8-5AB2-4B04-88DC-1E69405BC1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2667000"/>
          <a:ext cx="2209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5" imgW="829131" imgH="286101" progId="Visio.Drawing.6">
                  <p:embed/>
                </p:oleObj>
              </mc:Choice>
              <mc:Fallback>
                <p:oleObj name="Visio" r:id="rId5" imgW="829131" imgH="286101" progId="Visio.Drawing.6">
                  <p:embed/>
                  <p:pic>
                    <p:nvPicPr>
                      <p:cNvPr id="34823" name="Object 7">
                        <a:extLst>
                          <a:ext uri="{FF2B5EF4-FFF2-40B4-BE49-F238E27FC236}">
                            <a16:creationId xmlns:a16="http://schemas.microsoft.com/office/drawing/2014/main" id="{B1372BF8-5AB2-4B04-88DC-1E69405BC1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667000"/>
                        <a:ext cx="2209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Rectangle 8">
            <a:extLst>
              <a:ext uri="{FF2B5EF4-FFF2-40B4-BE49-F238E27FC236}">
                <a16:creationId xmlns:a16="http://schemas.microsoft.com/office/drawing/2014/main" id="{8A16C2B2-8542-471E-A1F0-F7D1D27C0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46550"/>
            <a:ext cx="83058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N(p)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N(q)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是正规式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，则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对正规式</a:t>
            </a:r>
            <a:r>
              <a:rPr lang="en-US" altLang="zh-CN" sz="2400" u="sng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p|q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，构造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 </a:t>
            </a:r>
            <a:r>
              <a:rPr lang="en-US" altLang="zh-CN" sz="2400" u="sng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N(p|q)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如下。其中，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s0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为初态，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为终态，此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接受</a:t>
            </a:r>
            <a:r>
              <a:rPr lang="en-US" altLang="zh-CN" sz="2400" u="sng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L(p)∪L(q)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； </a:t>
            </a:r>
          </a:p>
        </p:txBody>
      </p:sp>
      <p:graphicFrame>
        <p:nvGraphicFramePr>
          <p:cNvPr id="34831" name="Object 15">
            <a:extLst>
              <a:ext uri="{FF2B5EF4-FFF2-40B4-BE49-F238E27FC236}">
                <a16:creationId xmlns:a16="http://schemas.microsoft.com/office/drawing/2014/main" id="{4F7EF9A7-8736-46F8-956D-4B5D3D4A88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5257800"/>
          <a:ext cx="3810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7" imgW="1464837" imgH="499887" progId="Visio.Drawing.6">
                  <p:embed/>
                </p:oleObj>
              </mc:Choice>
              <mc:Fallback>
                <p:oleObj name="Visio" r:id="rId7" imgW="1464837" imgH="499887" progId="Visio.Drawing.6">
                  <p:embed/>
                  <p:pic>
                    <p:nvPicPr>
                      <p:cNvPr id="34831" name="Object 15">
                        <a:extLst>
                          <a:ext uri="{FF2B5EF4-FFF2-40B4-BE49-F238E27FC236}">
                            <a16:creationId xmlns:a16="http://schemas.microsoft.com/office/drawing/2014/main" id="{4F7EF9A7-8736-46F8-956D-4B5D3D4A88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257800"/>
                        <a:ext cx="38100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utoUpdateAnimBg="0"/>
      <p:bldP spid="34822" grpId="0" autoUpdateAnimBg="0"/>
      <p:bldP spid="3482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>
            <a:extLst>
              <a:ext uri="{FF2B5EF4-FFF2-40B4-BE49-F238E27FC236}">
                <a16:creationId xmlns:a16="http://schemas.microsoft.com/office/drawing/2014/main" id="{43F5256B-96A8-49AE-BC60-66C39B89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B51FDE-9639-4642-BB36-9F72918BE08E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BF1A9469-8F45-44DB-A7AE-BD794CF997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0" y="76200"/>
            <a:ext cx="4876800" cy="457200"/>
          </a:xfrm>
        </p:spPr>
        <p:txBody>
          <a:bodyPr/>
          <a:lstStyle/>
          <a:p>
            <a:pPr algn="r" eaLnBrk="1" hangingPunct="1"/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2.4.1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从正规式到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NFA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（续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endParaRPr lang="zh-CN" altLang="en-US" sz="32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160B5049-F8F6-460E-866D-D79D21FAF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33400"/>
            <a:ext cx="55626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对正规式</a:t>
            </a:r>
            <a:r>
              <a:rPr lang="en-US" altLang="zh-CN" sz="2400" u="sng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pq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，构造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 </a:t>
            </a:r>
            <a:r>
              <a:rPr lang="en-US" altLang="zh-CN" sz="2400" u="sng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N(pq)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如右。其中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s0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为初态，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为终态，此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接受</a:t>
            </a:r>
            <a:r>
              <a:rPr lang="en-US" altLang="zh-CN" sz="2400" u="sng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L(p)L(q)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；  </a:t>
            </a: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AE938A7B-DF27-40FE-9795-EF9D44C07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09800"/>
            <a:ext cx="83820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对正规式</a:t>
            </a:r>
            <a:r>
              <a:rPr lang="en-US" altLang="zh-CN" sz="2400" u="sng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400" u="sng" baseline="30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构造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 </a:t>
            </a:r>
            <a:r>
              <a:rPr lang="en-US" altLang="zh-CN" sz="2400" u="sng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N(p</a:t>
            </a:r>
            <a:r>
              <a:rPr lang="en-US" altLang="zh-CN" sz="2400" u="sng" baseline="30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u="sng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如右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。其中，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s0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为初态，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为终态，此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接受</a:t>
            </a:r>
            <a:r>
              <a:rPr lang="en-US" altLang="zh-CN" sz="2400" u="sng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L(p</a:t>
            </a:r>
            <a:r>
              <a:rPr lang="en-US" altLang="zh-CN" sz="2400" u="sng" baseline="30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u="sng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； 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6B40CD06-BCD9-41CA-8095-D734CB1C3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664075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&lt;4&gt;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对于正规式</a:t>
            </a:r>
            <a:r>
              <a:rPr lang="en-US" altLang="zh-CN" sz="2400" u="sng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(p)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，使用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本身的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，不再构造新的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								      </a:t>
            </a:r>
            <a:r>
              <a:rPr lang="zh-CN" altLang="en-US" sz="2000">
                <a:latin typeface="华文行楷" panose="02010800040101010101" pitchFamily="2" charset="-122"/>
                <a:ea typeface="华文行楷" panose="02010800040101010101" pitchFamily="2" charset="-122"/>
              </a:rPr>
              <a:t>■</a:t>
            </a:r>
          </a:p>
        </p:txBody>
      </p:sp>
      <p:graphicFrame>
        <p:nvGraphicFramePr>
          <p:cNvPr id="43015" name="Object 7">
            <a:extLst>
              <a:ext uri="{FF2B5EF4-FFF2-40B4-BE49-F238E27FC236}">
                <a16:creationId xmlns:a16="http://schemas.microsoft.com/office/drawing/2014/main" id="{B8F13C13-C969-4378-AD61-DDABB0A1E2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1219200"/>
          <a:ext cx="3124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Visio" r:id="rId3" imgW="1506401" imgH="266232" progId="Visio.Drawing.6">
                  <p:embed/>
                </p:oleObj>
              </mc:Choice>
              <mc:Fallback>
                <p:oleObj name="Visio" r:id="rId3" imgW="1506401" imgH="266232" progId="Visio.Drawing.6">
                  <p:embed/>
                  <p:pic>
                    <p:nvPicPr>
                      <p:cNvPr id="43015" name="Object 7">
                        <a:extLst>
                          <a:ext uri="{FF2B5EF4-FFF2-40B4-BE49-F238E27FC236}">
                            <a16:creationId xmlns:a16="http://schemas.microsoft.com/office/drawing/2014/main" id="{B8F13C13-C969-4378-AD61-DDABB0A1E2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219200"/>
                        <a:ext cx="3124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8">
            <a:extLst>
              <a:ext uri="{FF2B5EF4-FFF2-40B4-BE49-F238E27FC236}">
                <a16:creationId xmlns:a16="http://schemas.microsoft.com/office/drawing/2014/main" id="{476F58AD-4290-4696-A86F-D8A4953D87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048000"/>
          <a:ext cx="4114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5" imgW="1522128" imgH="561671" progId="Visio.Drawing.6">
                  <p:embed/>
                </p:oleObj>
              </mc:Choice>
              <mc:Fallback>
                <p:oleObj name="Visio" r:id="rId5" imgW="1522128" imgH="561671" progId="Visio.Drawing.6">
                  <p:embed/>
                  <p:pic>
                    <p:nvPicPr>
                      <p:cNvPr id="43016" name="Object 8">
                        <a:extLst>
                          <a:ext uri="{FF2B5EF4-FFF2-40B4-BE49-F238E27FC236}">
                            <a16:creationId xmlns:a16="http://schemas.microsoft.com/office/drawing/2014/main" id="{476F58AD-4290-4696-A86F-D8A4953D87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048000"/>
                        <a:ext cx="41148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autoUpdateAnimBg="0"/>
      <p:bldP spid="4301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D0B30951-1EE4-4723-B5E8-BD542870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B6CC4A-2988-459D-89FB-FB0FB985014A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E98F7BCF-99A0-45DF-9404-649498245D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62400" y="0"/>
            <a:ext cx="5181600" cy="457200"/>
          </a:xfrm>
        </p:spPr>
        <p:txBody>
          <a:bodyPr/>
          <a:lstStyle/>
          <a:p>
            <a:pPr algn="r" eaLnBrk="1" hangingPunct="1"/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2.4.1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从正规式到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NFA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（续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graphicFrame>
        <p:nvGraphicFramePr>
          <p:cNvPr id="35843" name="Object 3">
            <a:extLst>
              <a:ext uri="{FF2B5EF4-FFF2-40B4-BE49-F238E27FC236}">
                <a16:creationId xmlns:a16="http://schemas.microsoft.com/office/drawing/2014/main" id="{F9831A67-1694-4D78-B96E-189570836E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990600"/>
          <a:ext cx="3505200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Visio" r:id="rId3" imgW="1526249" imgH="2274190" progId="Visio.Drawing.6">
                  <p:embed/>
                </p:oleObj>
              </mc:Choice>
              <mc:Fallback>
                <p:oleObj name="Visio" r:id="rId3" imgW="1526249" imgH="2274190" progId="Visio.Drawing.6">
                  <p:embed/>
                  <p:pic>
                    <p:nvPicPr>
                      <p:cNvPr id="35843" name="Object 3">
                        <a:extLst>
                          <a:ext uri="{FF2B5EF4-FFF2-40B4-BE49-F238E27FC236}">
                            <a16:creationId xmlns:a16="http://schemas.microsoft.com/office/drawing/2014/main" id="{F9831A67-1694-4D78-B96E-189570836E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990600"/>
                        <a:ext cx="3505200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4">
            <a:extLst>
              <a:ext uri="{FF2B5EF4-FFF2-40B4-BE49-F238E27FC236}">
                <a16:creationId xmlns:a16="http://schemas.microsoft.com/office/drawing/2014/main" id="{95F9C01A-AAEE-401F-BA1E-A5CD4B847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"/>
            <a:ext cx="612775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正规式与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的对应关系：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正规式				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27F44F90-496C-483D-A37E-F630B533D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85800"/>
            <a:ext cx="4191000" cy="556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250000"/>
              </a:lnSpc>
              <a:buFontTx/>
              <a:buAutoNum type="arabicPeriod"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表示集合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L(ε)={ε}</a:t>
            </a:r>
          </a:p>
          <a:p>
            <a:pPr algn="just">
              <a:lnSpc>
                <a:spcPct val="250000"/>
              </a:lnSpc>
              <a:buFontTx/>
              <a:buAutoNum type="arabicPeriod"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表示集合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L(a)={a}</a:t>
            </a:r>
          </a:p>
          <a:p>
            <a:pPr algn="just">
              <a:lnSpc>
                <a:spcPct val="250000"/>
              </a:lnSpc>
              <a:buFontTx/>
              <a:buAutoNum type="arabicPeriod"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P|Q</a:t>
            </a: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表示集合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L(P)∪L(Q)</a:t>
            </a:r>
          </a:p>
          <a:p>
            <a:pPr algn="just">
              <a:lnSpc>
                <a:spcPct val="250000"/>
              </a:lnSpc>
              <a:buFontTx/>
              <a:buAutoNum type="arabicPeriod"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PQ</a:t>
            </a: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表示集合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L(P)L(Q)</a:t>
            </a:r>
          </a:p>
          <a:p>
            <a:pPr algn="just">
              <a:lnSpc>
                <a:spcPct val="250000"/>
              </a:lnSpc>
              <a:buFontTx/>
              <a:buAutoNum type="arabicPeriod"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表示集合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(L(P))</a:t>
            </a:r>
            <a:r>
              <a:rPr lang="en-US" altLang="zh-CN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250000"/>
              </a:lnSpc>
              <a:buFontTx/>
              <a:buAutoNum type="arabicPeriod"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(r) </a:t>
            </a: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仍然表示集合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L(r)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5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35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35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358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358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358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>
            <a:extLst>
              <a:ext uri="{FF2B5EF4-FFF2-40B4-BE49-F238E27FC236}">
                <a16:creationId xmlns:a16="http://schemas.microsoft.com/office/drawing/2014/main" id="{2C9742E7-590C-4E7A-ABA2-122C8F95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9A90E6-45F5-4286-8825-D723B4A11670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C3D667A8-925F-46F8-AAB4-313BE30A6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772400" cy="304800"/>
          </a:xfrm>
        </p:spPr>
        <p:txBody>
          <a:bodyPr/>
          <a:lstStyle/>
          <a:p>
            <a:pPr algn="r" eaLnBrk="1" hangingPunct="1"/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2.4.1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从正规式到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NFA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（续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9CA3FBE4-2E42-4673-A15C-1DBDB7AEA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09800"/>
            <a:ext cx="4953000" cy="97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2.14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Thompson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算法构造正规式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r=(a|b)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abb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 N(r) </a:t>
            </a:r>
          </a:p>
        </p:txBody>
      </p:sp>
      <p:graphicFrame>
        <p:nvGraphicFramePr>
          <p:cNvPr id="36869" name="Object 5">
            <a:extLst>
              <a:ext uri="{FF2B5EF4-FFF2-40B4-BE49-F238E27FC236}">
                <a16:creationId xmlns:a16="http://schemas.microsoft.com/office/drawing/2014/main" id="{2BB4F5F1-6788-4FFB-BABD-EF2178BEB2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6325" y="457200"/>
          <a:ext cx="1524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Visio" r:id="rId3" imgW="584543" imgH="246832" progId="Visio.Drawing.6">
                  <p:embed/>
                </p:oleObj>
              </mc:Choice>
              <mc:Fallback>
                <p:oleObj name="Visio" r:id="rId3" imgW="584543" imgH="246832" progId="Visio.Drawing.6">
                  <p:embed/>
                  <p:pic>
                    <p:nvPicPr>
                      <p:cNvPr id="36869" name="Object 5">
                        <a:extLst>
                          <a:ext uri="{FF2B5EF4-FFF2-40B4-BE49-F238E27FC236}">
                            <a16:creationId xmlns:a16="http://schemas.microsoft.com/office/drawing/2014/main" id="{2BB4F5F1-6788-4FFB-BABD-EF2178BEB2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325" y="457200"/>
                        <a:ext cx="1524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>
            <a:extLst>
              <a:ext uri="{FF2B5EF4-FFF2-40B4-BE49-F238E27FC236}">
                <a16:creationId xmlns:a16="http://schemas.microsoft.com/office/drawing/2014/main" id="{C012F1E9-2DFA-4597-9495-DF3CB7CE9B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6325" y="1219200"/>
          <a:ext cx="1524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Visio" r:id="rId5" imgW="584543" imgH="236734" progId="Visio.Drawing.6">
                  <p:embed/>
                </p:oleObj>
              </mc:Choice>
              <mc:Fallback>
                <p:oleObj name="Visio" r:id="rId5" imgW="584543" imgH="236734" progId="Visio.Drawing.6">
                  <p:embed/>
                  <p:pic>
                    <p:nvPicPr>
                      <p:cNvPr id="36870" name="Object 6">
                        <a:extLst>
                          <a:ext uri="{FF2B5EF4-FFF2-40B4-BE49-F238E27FC236}">
                            <a16:creationId xmlns:a16="http://schemas.microsoft.com/office/drawing/2014/main" id="{C012F1E9-2DFA-4597-9495-DF3CB7CE9B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325" y="1219200"/>
                        <a:ext cx="1524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>
            <a:extLst>
              <a:ext uri="{FF2B5EF4-FFF2-40B4-BE49-F238E27FC236}">
                <a16:creationId xmlns:a16="http://schemas.microsoft.com/office/drawing/2014/main" id="{8BA921F5-E33A-4E72-9794-ACD6357404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1925" y="685800"/>
          <a:ext cx="99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Visio" r:id="rId7" imgW="366432" imgH="333935" progId="Visio.Drawing.6">
                  <p:embed/>
                </p:oleObj>
              </mc:Choice>
              <mc:Fallback>
                <p:oleObj name="Visio" r:id="rId7" imgW="366432" imgH="333935" progId="Visio.Drawing.6">
                  <p:embed/>
                  <p:pic>
                    <p:nvPicPr>
                      <p:cNvPr id="36871" name="Object 7">
                        <a:extLst>
                          <a:ext uri="{FF2B5EF4-FFF2-40B4-BE49-F238E27FC236}">
                            <a16:creationId xmlns:a16="http://schemas.microsoft.com/office/drawing/2014/main" id="{8BA921F5-E33A-4E72-9794-ACD6357404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685800"/>
                        <a:ext cx="990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>
            <a:extLst>
              <a:ext uri="{FF2B5EF4-FFF2-40B4-BE49-F238E27FC236}">
                <a16:creationId xmlns:a16="http://schemas.microsoft.com/office/drawing/2014/main" id="{1A4D91A7-24AC-49AA-A142-3B0F1A03A0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4125" y="533400"/>
          <a:ext cx="1066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Visio" r:id="rId9" imgW="398297" imgH="394931" progId="Visio.Drawing.6">
                  <p:embed/>
                </p:oleObj>
              </mc:Choice>
              <mc:Fallback>
                <p:oleObj name="Visio" r:id="rId9" imgW="398297" imgH="394931" progId="Visio.Drawing.6">
                  <p:embed/>
                  <p:pic>
                    <p:nvPicPr>
                      <p:cNvPr id="36872" name="Object 8">
                        <a:extLst>
                          <a:ext uri="{FF2B5EF4-FFF2-40B4-BE49-F238E27FC236}">
                            <a16:creationId xmlns:a16="http://schemas.microsoft.com/office/drawing/2014/main" id="{1A4D91A7-24AC-49AA-A142-3B0F1A03A0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533400"/>
                        <a:ext cx="1066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>
            <a:extLst>
              <a:ext uri="{FF2B5EF4-FFF2-40B4-BE49-F238E27FC236}">
                <a16:creationId xmlns:a16="http://schemas.microsoft.com/office/drawing/2014/main" id="{A2B70E82-1D9C-4AD8-9B52-590882E22B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744538"/>
          <a:ext cx="974725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Visio" r:id="rId11" imgW="364638" imgH="246832" progId="Visio.Drawing.6">
                  <p:embed/>
                </p:oleObj>
              </mc:Choice>
              <mc:Fallback>
                <p:oleObj name="Visio" r:id="rId11" imgW="364638" imgH="246832" progId="Visio.Drawing.6">
                  <p:embed/>
                  <p:pic>
                    <p:nvPicPr>
                      <p:cNvPr id="36873" name="Object 9">
                        <a:extLst>
                          <a:ext uri="{FF2B5EF4-FFF2-40B4-BE49-F238E27FC236}">
                            <a16:creationId xmlns:a16="http://schemas.microsoft.com/office/drawing/2014/main" id="{A2B70E82-1D9C-4AD8-9B52-590882E22B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744538"/>
                        <a:ext cx="974725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0">
            <a:extLst>
              <a:ext uri="{FF2B5EF4-FFF2-40B4-BE49-F238E27FC236}">
                <a16:creationId xmlns:a16="http://schemas.microsoft.com/office/drawing/2014/main" id="{69036E9C-218D-4C0B-87BD-C55CADF5B1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4725" y="762000"/>
          <a:ext cx="990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Visio" r:id="rId13" imgW="366432" imgH="246529" progId="Visio.Drawing.6">
                  <p:embed/>
                </p:oleObj>
              </mc:Choice>
              <mc:Fallback>
                <p:oleObj name="Visio" r:id="rId13" imgW="366432" imgH="246529" progId="Visio.Drawing.6">
                  <p:embed/>
                  <p:pic>
                    <p:nvPicPr>
                      <p:cNvPr id="36874" name="Object 10">
                        <a:extLst>
                          <a:ext uri="{FF2B5EF4-FFF2-40B4-BE49-F238E27FC236}">
                            <a16:creationId xmlns:a16="http://schemas.microsoft.com/office/drawing/2014/main" id="{69036E9C-218D-4C0B-87BD-C55CADF5B1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4725" y="762000"/>
                        <a:ext cx="990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11">
            <a:extLst>
              <a:ext uri="{FF2B5EF4-FFF2-40B4-BE49-F238E27FC236}">
                <a16:creationId xmlns:a16="http://schemas.microsoft.com/office/drawing/2014/main" id="{62220588-7926-44F5-A9CD-65C8B498F1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295400"/>
          <a:ext cx="4724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Visio" r:id="rId15" imgW="1844546" imgH="294677" progId="Visio.Drawing.6">
                  <p:embed/>
                </p:oleObj>
              </mc:Choice>
              <mc:Fallback>
                <p:oleObj name="Visio" r:id="rId15" imgW="1844546" imgH="294677" progId="Visio.Drawing.6">
                  <p:embed/>
                  <p:pic>
                    <p:nvPicPr>
                      <p:cNvPr id="36875" name="Object 11">
                        <a:extLst>
                          <a:ext uri="{FF2B5EF4-FFF2-40B4-BE49-F238E27FC236}">
                            <a16:creationId xmlns:a16="http://schemas.microsoft.com/office/drawing/2014/main" id="{62220588-7926-44F5-A9CD-65C8B498F1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95400"/>
                        <a:ext cx="4724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Object 12">
            <a:extLst>
              <a:ext uri="{FF2B5EF4-FFF2-40B4-BE49-F238E27FC236}">
                <a16:creationId xmlns:a16="http://schemas.microsoft.com/office/drawing/2014/main" id="{3991511C-C8BB-48C2-92A4-D1275EF426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76200"/>
          <a:ext cx="30480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Visio" r:id="rId17" imgW="1145808" imgH="345989" progId="Visio.Drawing.6">
                  <p:embed/>
                </p:oleObj>
              </mc:Choice>
              <mc:Fallback>
                <p:oleObj name="Visio" r:id="rId17" imgW="1145808" imgH="345989" progId="Visio.Drawing.6">
                  <p:embed/>
                  <p:pic>
                    <p:nvPicPr>
                      <p:cNvPr id="36876" name="Object 12">
                        <a:extLst>
                          <a:ext uri="{FF2B5EF4-FFF2-40B4-BE49-F238E27FC236}">
                            <a16:creationId xmlns:a16="http://schemas.microsoft.com/office/drawing/2014/main" id="{3991511C-C8BB-48C2-92A4-D1275EF426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76200"/>
                        <a:ext cx="304800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7" name="Object 13">
            <a:extLst>
              <a:ext uri="{FF2B5EF4-FFF2-40B4-BE49-F238E27FC236}">
                <a16:creationId xmlns:a16="http://schemas.microsoft.com/office/drawing/2014/main" id="{C8D82EB6-33F8-4EA5-B87B-7B445F85BA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762000"/>
          <a:ext cx="990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Visio" r:id="rId19" imgW="394447" imgH="249891" progId="Visio.Drawing.6">
                  <p:embed/>
                </p:oleObj>
              </mc:Choice>
              <mc:Fallback>
                <p:oleObj name="Visio" r:id="rId19" imgW="394447" imgH="249891" progId="Visio.Drawing.6">
                  <p:embed/>
                  <p:pic>
                    <p:nvPicPr>
                      <p:cNvPr id="36877" name="Object 13">
                        <a:extLst>
                          <a:ext uri="{FF2B5EF4-FFF2-40B4-BE49-F238E27FC236}">
                            <a16:creationId xmlns:a16="http://schemas.microsoft.com/office/drawing/2014/main" id="{C8D82EB6-33F8-4EA5-B87B-7B445F85BA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990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8" name="Object 14">
            <a:extLst>
              <a:ext uri="{FF2B5EF4-FFF2-40B4-BE49-F238E27FC236}">
                <a16:creationId xmlns:a16="http://schemas.microsoft.com/office/drawing/2014/main" id="{DF98C6B9-7212-4D67-8594-3E23134CD9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762000"/>
          <a:ext cx="914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Visio" r:id="rId21" imgW="366432" imgH="246529" progId="Visio.Drawing.6">
                  <p:embed/>
                </p:oleObj>
              </mc:Choice>
              <mc:Fallback>
                <p:oleObj name="Visio" r:id="rId21" imgW="366432" imgH="246529" progId="Visio.Drawing.6">
                  <p:embed/>
                  <p:pic>
                    <p:nvPicPr>
                      <p:cNvPr id="36878" name="Object 14">
                        <a:extLst>
                          <a:ext uri="{FF2B5EF4-FFF2-40B4-BE49-F238E27FC236}">
                            <a16:creationId xmlns:a16="http://schemas.microsoft.com/office/drawing/2014/main" id="{DF98C6B9-7212-4D67-8594-3E23134CD9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762000"/>
                        <a:ext cx="914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9" name="Object 15">
            <a:extLst>
              <a:ext uri="{FF2B5EF4-FFF2-40B4-BE49-F238E27FC236}">
                <a16:creationId xmlns:a16="http://schemas.microsoft.com/office/drawing/2014/main" id="{FBC26CEB-9809-4A4D-82DC-E4DF122629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762000"/>
          <a:ext cx="91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Visio" r:id="rId23" imgW="414004" imgH="264783" progId="Visio.Drawing.6">
                  <p:embed/>
                </p:oleObj>
              </mc:Choice>
              <mc:Fallback>
                <p:oleObj name="Visio" r:id="rId23" imgW="414004" imgH="264783" progId="Visio.Drawing.6">
                  <p:embed/>
                  <p:pic>
                    <p:nvPicPr>
                      <p:cNvPr id="36879" name="Object 15">
                        <a:extLst>
                          <a:ext uri="{FF2B5EF4-FFF2-40B4-BE49-F238E27FC236}">
                            <a16:creationId xmlns:a16="http://schemas.microsoft.com/office/drawing/2014/main" id="{FBC26CEB-9809-4A4D-82DC-E4DF122629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762000"/>
                        <a:ext cx="914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0" name="Object 16">
            <a:extLst>
              <a:ext uri="{FF2B5EF4-FFF2-40B4-BE49-F238E27FC236}">
                <a16:creationId xmlns:a16="http://schemas.microsoft.com/office/drawing/2014/main" id="{F2A6C330-7374-4DDF-AE19-204AC6474C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1033463"/>
          <a:ext cx="457200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Visio" r:id="rId25" imgW="240866" imgH="99246" progId="Visio.Drawing.6">
                  <p:embed/>
                </p:oleObj>
              </mc:Choice>
              <mc:Fallback>
                <p:oleObj name="Visio" r:id="rId25" imgW="240866" imgH="99246" progId="Visio.Drawing.6">
                  <p:embed/>
                  <p:pic>
                    <p:nvPicPr>
                      <p:cNvPr id="36880" name="Object 16">
                        <a:extLst>
                          <a:ext uri="{FF2B5EF4-FFF2-40B4-BE49-F238E27FC236}">
                            <a16:creationId xmlns:a16="http://schemas.microsoft.com/office/drawing/2014/main" id="{F2A6C330-7374-4DDF-AE19-204AC6474C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033463"/>
                        <a:ext cx="457200" cy="26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1" name="Text Box 17">
            <a:extLst>
              <a:ext uri="{FF2B5EF4-FFF2-40B4-BE49-F238E27FC236}">
                <a16:creationId xmlns:a16="http://schemas.microsoft.com/office/drawing/2014/main" id="{1E8E4907-BCEF-4B31-834B-CFB0985D8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8" y="3368675"/>
            <a:ext cx="30845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分解正规式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自下而上构造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</a:p>
        </p:txBody>
      </p:sp>
      <p:sp>
        <p:nvSpPr>
          <p:cNvPr id="36882" name="Text Box 18">
            <a:extLst>
              <a:ext uri="{FF2B5EF4-FFF2-40B4-BE49-F238E27FC236}">
                <a16:creationId xmlns:a16="http://schemas.microsoft.com/office/drawing/2014/main" id="{F755777E-DA11-4B02-A95F-D08489087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54500"/>
            <a:ext cx="4343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强调：</a:t>
            </a:r>
          </a:p>
          <a:p>
            <a:pPr lvl="1" eaLnBrk="1" hangingPunct="1">
              <a:buFontTx/>
              <a:buChar char="•"/>
            </a:pP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算法的构造与正规式一一对应</a:t>
            </a:r>
          </a:p>
          <a:p>
            <a:pPr lvl="1" eaLnBrk="1" hangingPunct="1">
              <a:buFontTx/>
              <a:buChar char="•"/>
            </a:pP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构造一个新的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最多增加两个状态</a:t>
            </a:r>
          </a:p>
        </p:txBody>
      </p:sp>
      <p:graphicFrame>
        <p:nvGraphicFramePr>
          <p:cNvPr id="36883" name="Object 19">
            <a:extLst>
              <a:ext uri="{FF2B5EF4-FFF2-40B4-BE49-F238E27FC236}">
                <a16:creationId xmlns:a16="http://schemas.microsoft.com/office/drawing/2014/main" id="{2358026A-B003-4AB9-98AF-F9BA1E5C42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1524000"/>
          <a:ext cx="39624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Visio" r:id="rId27" imgW="1923277" imgH="1891785" progId="Visio.Drawing.6">
                  <p:embed/>
                </p:oleObj>
              </mc:Choice>
              <mc:Fallback>
                <p:oleObj name="Visio" r:id="rId27" imgW="1923277" imgH="1891785" progId="Visio.Drawing.6">
                  <p:embed/>
                  <p:pic>
                    <p:nvPicPr>
                      <p:cNvPr id="36883" name="Object 19">
                        <a:extLst>
                          <a:ext uri="{FF2B5EF4-FFF2-40B4-BE49-F238E27FC236}">
                            <a16:creationId xmlns:a16="http://schemas.microsoft.com/office/drawing/2014/main" id="{2358026A-B003-4AB9-98AF-F9BA1E5C42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524000"/>
                        <a:ext cx="3962400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68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36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36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2" dur="500"/>
                                        <p:tgtEl>
                                          <p:spTgt spid="36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1" grpId="0" build="p" autoUpdateAnimBg="0"/>
      <p:bldP spid="36882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D091F67C-5390-4E06-80CA-93D77208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EC6B41-64FA-44CB-91D6-572071030CD2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38D183BE-57B1-421A-9AB9-E2F82B3DFD7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0" y="0"/>
            <a:ext cx="5127625" cy="609600"/>
          </a:xfrm>
        </p:spPr>
        <p:txBody>
          <a:bodyPr anchor="ctr"/>
          <a:lstStyle/>
          <a:p>
            <a:pPr algn="l" eaLnBrk="1" hangingPunct="1"/>
            <a:r>
              <a:rPr lang="en-US" altLang="zh-CN" sz="3200">
                <a:latin typeface="隶书" panose="02010509060101010101" pitchFamily="49" charset="-122"/>
                <a:ea typeface="隶书" panose="02010509060101010101" pitchFamily="49" charset="-122"/>
              </a:rPr>
              <a:t>2.4.2 </a:t>
            </a:r>
            <a:r>
              <a:rPr lang="zh-CN" altLang="en-US" sz="3200">
                <a:latin typeface="隶书" panose="02010509060101010101" pitchFamily="49" charset="-122"/>
                <a:ea typeface="隶书" panose="02010509060101010101" pitchFamily="49" charset="-122"/>
              </a:rPr>
              <a:t>从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3200">
                <a:latin typeface="隶书" panose="02010509060101010101" pitchFamily="49" charset="-122"/>
                <a:ea typeface="隶书" panose="02010509060101010101" pitchFamily="49" charset="-122"/>
              </a:rPr>
              <a:t>到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3200">
                <a:latin typeface="隶书" panose="02010509060101010101" pitchFamily="49" charset="-122"/>
                <a:ea typeface="隶书" panose="02010509060101010101" pitchFamily="49" charset="-122"/>
              </a:rPr>
              <a:t>的转换</a:t>
            </a:r>
            <a:r>
              <a:rPr lang="en-US" altLang="zh-CN" sz="320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FB3D108D-6BA8-4942-9462-EC48070C4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84213"/>
            <a:ext cx="8305800" cy="319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由于</a:t>
            </a:r>
            <a:r>
              <a:rPr lang="en-US" altLang="zh-CN" sz="2400">
                <a:ea typeface="华文行楷" panose="02010800040101010101" pitchFamily="2" charset="-122"/>
              </a:rPr>
              <a:t>NFA</a:t>
            </a:r>
            <a:r>
              <a:rPr lang="zh-CN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存在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不确定</a:t>
            </a:r>
            <a:r>
              <a:rPr lang="zh-CN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性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r>
              <a:rPr lang="zh-CN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例如，不接受任何输入（即面对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</a:t>
            </a:r>
            <a:r>
              <a:rPr lang="zh-CN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）也有两个转换。在某些场合，还会出现既可以根据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</a:t>
            </a:r>
            <a:r>
              <a:rPr lang="zh-CN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也可以根据一个实际输入符号进行转换的情况，这同样也会引起二义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r>
              <a:rPr lang="zh-CN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使得很难用计算机程序模拟</a:t>
            </a:r>
            <a:r>
              <a:rPr lang="en-US" altLang="zh-CN" sz="2400">
                <a:ea typeface="华文行楷" panose="02010800040101010101" pitchFamily="2" charset="-122"/>
              </a:rPr>
              <a:t>NFA</a:t>
            </a:r>
            <a:r>
              <a:rPr lang="zh-CN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。为了使计算机程序能够更好的模拟</a:t>
            </a:r>
            <a:r>
              <a:rPr lang="en-US" altLang="zh-CN" sz="2400">
                <a:ea typeface="华文行楷" panose="02010800040101010101" pitchFamily="2" charset="-122"/>
              </a:rPr>
              <a:t>FA</a:t>
            </a:r>
            <a:r>
              <a:rPr lang="zh-CN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，需要把</a:t>
            </a:r>
            <a:r>
              <a:rPr lang="en-US" altLang="zh-CN" sz="2400">
                <a:ea typeface="华文行楷" panose="02010800040101010101" pitchFamily="2" charset="-122"/>
              </a:rPr>
              <a:t>NFA</a:t>
            </a:r>
            <a:r>
              <a:rPr lang="zh-CN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变换为</a:t>
            </a:r>
            <a:r>
              <a:rPr lang="en-US" altLang="zh-CN" sz="2400">
                <a:ea typeface="华文行楷" panose="02010800040101010101" pitchFamily="2" charset="-122"/>
              </a:rPr>
              <a:t>DFA</a:t>
            </a:r>
            <a:r>
              <a:rPr lang="zh-CN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，因此，这一过程也叫做确定化。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24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1A480114-2D3C-41E4-8ADB-779048483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500438"/>
            <a:ext cx="7467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/>
              <a:t>    </a:t>
            </a:r>
            <a:r>
              <a:rPr lang="zh-CN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从</a:t>
            </a:r>
            <a:r>
              <a:rPr lang="en-US" altLang="zh-CN" sz="2400">
                <a:ea typeface="华文行楷" panose="02010800040101010101" pitchFamily="2" charset="-122"/>
              </a:rPr>
              <a:t>NFA</a:t>
            </a:r>
            <a:r>
              <a:rPr lang="zh-CN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构造识别同样语言的</a:t>
            </a:r>
            <a:r>
              <a:rPr lang="en-US" altLang="zh-CN" sz="2400">
                <a:ea typeface="华文行楷" panose="02010800040101010101" pitchFamily="2" charset="-122"/>
              </a:rPr>
              <a:t>DFA</a:t>
            </a:r>
            <a:r>
              <a:rPr lang="zh-CN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。这个算法通常称为子集构造法。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zh-CN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子集构造法的思想：在</a:t>
            </a:r>
            <a:r>
              <a:rPr lang="en-US" altLang="zh-CN" sz="2400">
                <a:ea typeface="华文行楷" panose="02010800040101010101" pitchFamily="2" charset="-122"/>
              </a:rPr>
              <a:t>NFA</a:t>
            </a:r>
            <a:r>
              <a:rPr lang="zh-CN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的转换表里，每个条目是一个状态集；在</a:t>
            </a:r>
            <a:r>
              <a:rPr lang="en-US" altLang="zh-CN" sz="2400">
                <a:ea typeface="华文行楷" panose="02010800040101010101" pitchFamily="2" charset="-122"/>
              </a:rPr>
              <a:t>DFA</a:t>
            </a:r>
            <a:r>
              <a:rPr lang="zh-CN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的转换表中，每个条目只有一个状态。从</a:t>
            </a:r>
            <a:r>
              <a:rPr lang="en-US" altLang="zh-CN" sz="2400">
                <a:ea typeface="华文行楷" panose="02010800040101010101" pitchFamily="2" charset="-122"/>
              </a:rPr>
              <a:t>NFA</a:t>
            </a:r>
            <a:r>
              <a:rPr lang="zh-CN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构造等价的</a:t>
            </a:r>
            <a:r>
              <a:rPr lang="en-US" altLang="zh-CN" sz="2400">
                <a:ea typeface="华文行楷" panose="02010800040101010101" pitchFamily="2" charset="-122"/>
              </a:rPr>
              <a:t>DFA</a:t>
            </a:r>
            <a:r>
              <a:rPr lang="zh-CN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的一般思想是让新构造的</a:t>
            </a:r>
            <a:r>
              <a:rPr lang="en-US" altLang="zh-CN" sz="2400">
                <a:ea typeface="华文行楷" panose="02010800040101010101" pitchFamily="2" charset="-122"/>
              </a:rPr>
              <a:t>DFA</a:t>
            </a:r>
            <a:r>
              <a:rPr lang="zh-CN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的每个状态代表</a:t>
            </a:r>
            <a:r>
              <a:rPr lang="en-US" altLang="zh-CN" sz="2400">
                <a:ea typeface="华文行楷" panose="02010800040101010101" pitchFamily="2" charset="-122"/>
              </a:rPr>
              <a:t>NFA</a:t>
            </a:r>
            <a:r>
              <a:rPr lang="zh-CN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的一个状态集，这个</a:t>
            </a:r>
            <a:r>
              <a:rPr lang="en-US" altLang="zh-CN" sz="2400">
                <a:ea typeface="华文行楷" panose="02010800040101010101" pitchFamily="2" charset="-122"/>
              </a:rPr>
              <a:t>DFA</a:t>
            </a:r>
            <a:r>
              <a:rPr lang="zh-CN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用它的状态去记住该</a:t>
            </a:r>
            <a:r>
              <a:rPr lang="en-US" altLang="zh-CN" sz="2400">
                <a:ea typeface="华文行楷" panose="02010800040101010101" pitchFamily="2" charset="-122"/>
              </a:rPr>
              <a:t>NFA</a:t>
            </a:r>
            <a:r>
              <a:rPr lang="zh-CN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在读输入符号后能到达的所有状态。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7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CE1B6B51-9DC4-468F-A600-50D96FBF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C87EBE-F597-4E7C-A829-69A735FFBD7B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7FA8071-4C2D-4091-AB5F-F286396D75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2.4.2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从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到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（续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57EE9459-E1E0-43B8-81B5-9C47804D3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751263"/>
            <a:ext cx="7848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048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采用并行的方法在每试探一步时，考虑了所有的下一状态转移，因此所走的每一步都是确定的。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识别记号，并不采用串行的方法（算法不易构造，复杂度高且回溯），而是采用并行的方法，核心思想是</a:t>
            </a:r>
            <a:r>
              <a:rPr lang="zh-CN" altLang="en-US" sz="2400" u="sng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将不确定的下一状态确定化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D59B0ED1-AB1F-493C-A0A5-F0CCBC220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76250"/>
            <a:ext cx="46720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NFA</a:t>
            </a:r>
            <a:r>
              <a:rPr lang="zh-CN" altLang="en-US" sz="28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上识别单词的确定化方法</a:t>
            </a: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20C8D964-E484-4CA8-8389-F068D8565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8" y="1000125"/>
            <a:ext cx="8305800" cy="275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确定化的两个步骤（回顾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定义）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计算下一状态转移时：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消除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ε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状态转移：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闭包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(T)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&lt;2&gt;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消除多于一个的下一状态转移：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smove(S, a)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这个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smove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是一个新的转移函数，是关于状态集的，而不是一个状态的转移函数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45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5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450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build="p" autoUpdateAnimBg="0"/>
      <p:bldP spid="45061" grpId="0" autoUpdateAnimBg="0"/>
      <p:bldP spid="4506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>
            <a:extLst>
              <a:ext uri="{FF2B5EF4-FFF2-40B4-BE49-F238E27FC236}">
                <a16:creationId xmlns:a16="http://schemas.microsoft.com/office/drawing/2014/main" id="{657839C3-42A0-40F1-88CF-1C476453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9E2190-980A-4C00-A649-59E35813607E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DAD2F769-2EEF-42FF-8867-72471A59C1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76800" y="0"/>
            <a:ext cx="3962400" cy="533400"/>
          </a:xfrm>
        </p:spPr>
        <p:txBody>
          <a:bodyPr/>
          <a:lstStyle/>
          <a:p>
            <a:pPr algn="r" eaLnBrk="1" hangingPunct="1"/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2.4.2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从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到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（续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5E731DC5-5D61-4C9A-BAE1-907547D58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8382000" cy="186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状态集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闭包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(T)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是一个状态集，且满足：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（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）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中所有状态属于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闭包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(T)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（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） 任何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smove(ε-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闭包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(T)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ε)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属于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闭包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(T)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（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） 再无其他状态属于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闭包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(T)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。			 ■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A94E2982-C3B9-4B70-9C00-D5C0C8A1D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4238625"/>
            <a:ext cx="610870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华文行楷" panose="02010800040101010101" pitchFamily="2" charset="-122"/>
              </a:rPr>
              <a:t>   </a:t>
            </a:r>
            <a:r>
              <a:rPr lang="zh-CN" altLang="en-US" sz="2400">
                <a:ea typeface="华文行楷" panose="02010800040101010101" pitchFamily="2" charset="-122"/>
              </a:rPr>
              <a:t>例子：根据定义，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闭包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({s2})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应包括：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1. s2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自身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{s2}		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2. s4		{s2, s4}	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3. s5		{s2, s4, s5}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39" name="Rectangle 15">
            <a:extLst>
              <a:ext uri="{FF2B5EF4-FFF2-40B4-BE49-F238E27FC236}">
                <a16:creationId xmlns:a16="http://schemas.microsoft.com/office/drawing/2014/main" id="{662F1879-D86D-4A91-8B99-C588E8CEA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79248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smove(S, a)</a:t>
            </a:r>
            <a:r>
              <a:rPr lang="zh-CN" altLang="en-US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从状态集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出发，标记为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的下一状态全体。与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move(s, a)</a:t>
            </a: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的唯一区别：用状态集取代状态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闭包</a:t>
            </a:r>
            <a:r>
              <a:rPr lang="en-US" altLang="zh-CN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(T)</a:t>
            </a:r>
            <a:r>
              <a:rPr lang="zh-CN" altLang="en-US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从状态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出发，不经任何字符达到的状态全体。</a:t>
            </a:r>
          </a:p>
        </p:txBody>
      </p:sp>
      <p:graphicFrame>
        <p:nvGraphicFramePr>
          <p:cNvPr id="1040" name="Object 16">
            <a:extLst>
              <a:ext uri="{FF2B5EF4-FFF2-40B4-BE49-F238E27FC236}">
                <a16:creationId xmlns:a16="http://schemas.microsoft.com/office/drawing/2014/main" id="{0A7A9187-2205-4A63-8F6D-D77EE13305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4343400"/>
          <a:ext cx="32004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Visio" r:id="rId3" imgW="1410917" imgH="757132" progId="Visio.Drawing.6">
                  <p:embed/>
                </p:oleObj>
              </mc:Choice>
              <mc:Fallback>
                <p:oleObj name="Visio" r:id="rId3" imgW="1410917" imgH="757132" progId="Visio.Drawing.6">
                  <p:embed/>
                  <p:pic>
                    <p:nvPicPr>
                      <p:cNvPr id="1040" name="Object 16">
                        <a:extLst>
                          <a:ext uri="{FF2B5EF4-FFF2-40B4-BE49-F238E27FC236}">
                            <a16:creationId xmlns:a16="http://schemas.microsoft.com/office/drawing/2014/main" id="{0A7A9187-2205-4A63-8F6D-D77EE13305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343400"/>
                        <a:ext cx="32004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autoUpdateAnimBg="0"/>
      <p:bldP spid="1035" grpId="0" build="p" autoUpdateAnimBg="0"/>
      <p:bldP spid="1039" grpId="0" build="p" autoUpdateAnimBg="0"/>
    </p:bldLst>
  </p:timing>
</p:sld>
</file>

<file path=ppt/theme/theme1.xml><?xml version="1.0" encoding="utf-8"?>
<a:theme xmlns:a="http://schemas.openxmlformats.org/drawingml/2006/main" name="编译课件">
  <a:themeElements>
    <a:clrScheme name="">
      <a:dk1>
        <a:srgbClr val="3366CC"/>
      </a:dk1>
      <a:lt1>
        <a:srgbClr val="FFFFFF"/>
      </a:lt1>
      <a:dk2>
        <a:srgbClr val="000088"/>
      </a:dk2>
      <a:lt2>
        <a:srgbClr val="FFFF66"/>
      </a:lt2>
      <a:accent1>
        <a:srgbClr val="FFFFFF"/>
      </a:accent1>
      <a:accent2>
        <a:srgbClr val="FFFF66"/>
      </a:accent2>
      <a:accent3>
        <a:srgbClr val="AAAAC3"/>
      </a:accent3>
      <a:accent4>
        <a:srgbClr val="DADADA"/>
      </a:accent4>
      <a:accent5>
        <a:srgbClr val="FFFFFF"/>
      </a:accent5>
      <a:accent6>
        <a:srgbClr val="E7E75C"/>
      </a:accent6>
      <a:hlink>
        <a:srgbClr val="FFCCFF"/>
      </a:hlink>
      <a:folHlink>
        <a:srgbClr val="99CCFF"/>
      </a:folHlink>
    </a:clrScheme>
    <a:fontScheme name="编译课件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编译课件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编译课件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编译课件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编译课件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编译课件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编译课件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编译课件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编译课件 8">
        <a:dk1>
          <a:srgbClr val="3366CC"/>
        </a:dk1>
        <a:lt1>
          <a:srgbClr val="FFFFFF"/>
        </a:lt1>
        <a:dk2>
          <a:srgbClr val="003366"/>
        </a:dk2>
        <a:lt2>
          <a:srgbClr val="FFFF66"/>
        </a:lt2>
        <a:accent1>
          <a:srgbClr val="FFFFFF"/>
        </a:accent1>
        <a:accent2>
          <a:srgbClr val="FFFF66"/>
        </a:accent2>
        <a:accent3>
          <a:srgbClr val="AAADB8"/>
        </a:accent3>
        <a:accent4>
          <a:srgbClr val="DADADA"/>
        </a:accent4>
        <a:accent5>
          <a:srgbClr val="FFFFFF"/>
        </a:accent5>
        <a:accent6>
          <a:srgbClr val="E7E75C"/>
        </a:accent6>
        <a:hlink>
          <a:srgbClr val="FF99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编译课件 9">
        <a:dk1>
          <a:srgbClr val="3366CC"/>
        </a:dk1>
        <a:lt1>
          <a:srgbClr val="FFFFFF"/>
        </a:lt1>
        <a:dk2>
          <a:srgbClr val="000099"/>
        </a:dk2>
        <a:lt2>
          <a:srgbClr val="FFFF66"/>
        </a:lt2>
        <a:accent1>
          <a:srgbClr val="FFFFFF"/>
        </a:accent1>
        <a:accent2>
          <a:srgbClr val="FFFF66"/>
        </a:accent2>
        <a:accent3>
          <a:srgbClr val="AAAACA"/>
        </a:accent3>
        <a:accent4>
          <a:srgbClr val="DADADA"/>
        </a:accent4>
        <a:accent5>
          <a:srgbClr val="FFFFFF"/>
        </a:accent5>
        <a:accent6>
          <a:srgbClr val="E7E75C"/>
        </a:accent6>
        <a:hlink>
          <a:srgbClr val="FFCC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D:\Documents and Settings\Administrator\Application Data\Microsoft\Templates\编译课件.pot</Template>
  <TotalTime>2631</TotalTime>
  <Words>3104</Words>
  <Application>Microsoft Office PowerPoint</Application>
  <PresentationFormat>全屏显示(4:3)</PresentationFormat>
  <Paragraphs>416</Paragraphs>
  <Slides>28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编译课件</vt:lpstr>
      <vt:lpstr>2.4 从正规式到词法分析器 </vt:lpstr>
      <vt:lpstr>2.4.1 由正规式构造等价的NFA</vt:lpstr>
      <vt:lpstr>2.4.1 由正规式构造NFA </vt:lpstr>
      <vt:lpstr>2.4.1 从正规式到NFA（续1）</vt:lpstr>
      <vt:lpstr>2.4.1 从正规式到NFA（续2）</vt:lpstr>
      <vt:lpstr>2.4.1 从正规式到NFA（续3）</vt:lpstr>
      <vt:lpstr>2.4.2 从NFA到DFA的转换 </vt:lpstr>
      <vt:lpstr>2.4.2 从NFA到DFA（续1）</vt:lpstr>
      <vt:lpstr>2.4.2 从NFA到DFA（续2）</vt:lpstr>
      <vt:lpstr>2.4.2 从NFA到DFA（续3） </vt:lpstr>
      <vt:lpstr>2.4.2 NFA到DFA（续4）</vt:lpstr>
      <vt:lpstr>PowerPoint 演示文稿</vt:lpstr>
      <vt:lpstr>2.4.2 NFA到DFA（续7）</vt:lpstr>
      <vt:lpstr>PowerPoint 演示文稿</vt:lpstr>
      <vt:lpstr>2.4.3 DFA的化简</vt:lpstr>
      <vt:lpstr>2.4.3 最小化DFA（续1）</vt:lpstr>
      <vt:lpstr>2.4.3 最小化DFA（续2）</vt:lpstr>
      <vt:lpstr>2.4.3 最小化DFA（续3）</vt:lpstr>
      <vt:lpstr>2.5 由DFA构造词法分析器 </vt:lpstr>
      <vt:lpstr>&lt;1&gt; 直接编码的词法分析器 </vt:lpstr>
      <vt:lpstr>&lt;1&gt; 直接编码的词法分析器（续1）</vt:lpstr>
      <vt:lpstr>2.5 由DFA构造词法分析器 </vt:lpstr>
      <vt:lpstr>&lt;3&gt; 两类分析器的比较 </vt:lpstr>
      <vt:lpstr>2.6 本章小结</vt:lpstr>
      <vt:lpstr> 2.5 本章小结（续）</vt:lpstr>
      <vt:lpstr>第二章 结束</vt:lpstr>
      <vt:lpstr>算法2.4 求ε-闭包</vt:lpstr>
      <vt:lpstr>PowerPoint 演示文稿</vt:lpstr>
    </vt:vector>
  </TitlesOfParts>
  <Company>software engineering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2.4.2 从NFA到DFA</dc:title>
  <dc:creator>liujian</dc:creator>
  <cp:lastModifiedBy>刘 泉秀</cp:lastModifiedBy>
  <cp:revision>111</cp:revision>
  <dcterms:created xsi:type="dcterms:W3CDTF">2004-02-03T08:43:07Z</dcterms:created>
  <dcterms:modified xsi:type="dcterms:W3CDTF">2019-04-08T01:21:14Z</dcterms:modified>
</cp:coreProperties>
</file>