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99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6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09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2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0C94-57DB-4011-9267-037AAA860E8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F834-AAA0-4A11-9C25-2EF9C08176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80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97443"/>
              </p:ext>
            </p:extLst>
          </p:nvPr>
        </p:nvGraphicFramePr>
        <p:xfrm>
          <a:off x="656705" y="980903"/>
          <a:ext cx="10881360" cy="290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873">
                  <a:extLst>
                    <a:ext uri="{9D8B030D-6E8A-4147-A177-3AD203B41FA5}">
                      <a16:colId xmlns:a16="http://schemas.microsoft.com/office/drawing/2014/main" val="1229346488"/>
                    </a:ext>
                  </a:extLst>
                </a:gridCol>
                <a:gridCol w="4098174">
                  <a:extLst>
                    <a:ext uri="{9D8B030D-6E8A-4147-A177-3AD203B41FA5}">
                      <a16:colId xmlns:a16="http://schemas.microsoft.com/office/drawing/2014/main" val="2595177869"/>
                    </a:ext>
                  </a:extLst>
                </a:gridCol>
                <a:gridCol w="4580313">
                  <a:extLst>
                    <a:ext uri="{9D8B030D-6E8A-4147-A177-3AD203B41FA5}">
                      <a16:colId xmlns:a16="http://schemas.microsoft.com/office/drawing/2014/main" val="721656295"/>
                    </a:ext>
                  </a:extLst>
                </a:gridCol>
              </a:tblGrid>
              <a:tr h="501051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語法舉例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2185"/>
                  </a:ext>
                </a:extLst>
              </a:tr>
              <a:tr h="637792"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欲進行匹配的字符本身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匹配符合的字符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("I am 25 years old", "I am 25 years old and I live in 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HsinChu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86093"/>
                  </a:ext>
                </a:extLst>
              </a:tr>
              <a:tr h="501051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匹配任何的字符，除了換行符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"\n"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，但如果設定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re.DOTALL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後，就也可以匹配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("......","I am 25 years old and I live in 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HsinChu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44509"/>
                  </a:ext>
                </a:extLst>
              </a:tr>
              <a:tr h="501051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[...]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匹配字符集，只要出現在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裡的規則內容，都算符合匹配規則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("P[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a,e,c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rfect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","Perfect").group()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("P[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a,e,c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rfe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c,z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]t", "Perfect").group()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77805"/>
                  </a:ext>
                </a:extLst>
              </a:tr>
              <a:tr h="501051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[^...]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匹配字符只要出現在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[^]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內的規則，都不符合匹配的規則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("P[^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a,b,c,d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rfect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","Perfect").group()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("P[^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a,b,c,d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rfec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[^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e,f,g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]","Perfect").group()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6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9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8597"/>
              </p:ext>
            </p:extLst>
          </p:nvPr>
        </p:nvGraphicFramePr>
        <p:xfrm>
          <a:off x="2032000" y="719666"/>
          <a:ext cx="81280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96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0896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可選標誌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2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re.I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忽略大小寫，也就是不管大寫或小寫都能匹配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1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re.M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匹配多行，會影響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'^'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（開頭） 與 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'$'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（結尾）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7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re.L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做字符集本地化的識別，這是為了支援多種語言版本的字符集環境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使任意匹配符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'.'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，不受空白符限制，也就是沒有任何限制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2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re.U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\w\W\b\B\s\S\d\D 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須依照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UNICODE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定義的屬屬性來使用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5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re.X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更靈活的應用，忽略了正則表達式中的空白與註釋（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），也可以是多行的</a:t>
                      </a:r>
                    </a:p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6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9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02785"/>
              </p:ext>
            </p:extLst>
          </p:nvPr>
        </p:nvGraphicFramePr>
        <p:xfrm>
          <a:off x="2032000" y="719666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43478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24377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21546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729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zh-TW" altLang="zh-TW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舉例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匹配結果 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4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匹配0或更多次以上，但不能重複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re.search('go?','goooood').group()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'g' </a:t>
                      </a:r>
                      <a:endParaRPr lang="zh-TW" altLang="en-US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+?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匹配1次或更多次以上，但不能重複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re.search('go+?','gooooood').group()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'go' </a:t>
                      </a:r>
                      <a:endParaRPr lang="zh-TW" altLang="en-US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7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{n,m}?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匹配n到m次，但不要重複，但m不受到貪婪模式的限制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re.search('go{2,8}?','gooooood').group()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re.search('go{2,8}?','gooooooood').group()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'goo‘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'gooooood' </a:t>
                      </a:r>
                      <a:endParaRPr lang="zh-TW" altLang="en-US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2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{n,}?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匹配n次或n次以上，但不能重複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re.search('go{4,}?','gooooood').group()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'goooo' </a:t>
                      </a:r>
                      <a:endParaRPr lang="zh-TW" altLang="en-US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??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匹配0次或1次或更多次以上，但不能重複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re.search('go??','gooooooood')</a:t>
                      </a:r>
                      <a:endParaRPr lang="zh-TW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'g'</a:t>
                      </a:r>
                      <a:r>
                        <a:rPr kumimoji="0" lang="zh-TW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3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69843"/>
              </p:ext>
            </p:extLst>
          </p:nvPr>
        </p:nvGraphicFramePr>
        <p:xfrm>
          <a:off x="1418705" y="1318182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6019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0653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4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aeiou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匹配任何於括號（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）內出現的字符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3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[a-z]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匹配任何小寫字母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[A-Z]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匹配任何大寫字母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[0-9]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匹配任何數字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[A-Za-z0-9]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匹配任何大小寫字母與數字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0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[^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aeiuo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匹配除了括號內以外的字符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6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[^0-9]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匹配除了數字以外的字符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3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[^a-z]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匹配除了小寫字母以外的字符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[^A-Z]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匹配除了大寫字母以外的字符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5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94156"/>
              </p:ext>
            </p:extLst>
          </p:nvPr>
        </p:nvGraphicFramePr>
        <p:xfrm>
          <a:off x="1632988" y="703041"/>
          <a:ext cx="8899237" cy="475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68">
                  <a:extLst>
                    <a:ext uri="{9D8B030D-6E8A-4147-A177-3AD203B41FA5}">
                      <a16:colId xmlns:a16="http://schemas.microsoft.com/office/drawing/2014/main" val="3924112636"/>
                    </a:ext>
                  </a:extLst>
                </a:gridCol>
                <a:gridCol w="3638735">
                  <a:extLst>
                    <a:ext uri="{9D8B030D-6E8A-4147-A177-3AD203B41FA5}">
                      <a16:colId xmlns:a16="http://schemas.microsoft.com/office/drawing/2014/main" val="3110736053"/>
                    </a:ext>
                  </a:extLst>
                </a:gridCol>
                <a:gridCol w="3816234">
                  <a:extLst>
                    <a:ext uri="{9D8B030D-6E8A-4147-A177-3AD203B41FA5}">
                      <a16:colId xmlns:a16="http://schemas.microsoft.com/office/drawing/2014/main" val="4016321778"/>
                    </a:ext>
                  </a:extLst>
                </a:gridCol>
              </a:tblGrid>
              <a:tr h="334271">
                <a:tc>
                  <a:txBody>
                    <a:bodyPr/>
                    <a:lstStyle/>
                    <a:p>
                      <a:r>
                        <a:rPr lang="zh-TW" altLang="en-US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語法舉例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92135"/>
                  </a:ext>
                </a:extLst>
              </a:tr>
              <a:tr h="107150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匹配任何的數字，等同於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[0-9]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的效果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('\d\d','58').group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('\d+','123456789').group()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2850"/>
                  </a:ext>
                </a:extLst>
              </a:tr>
              <a:tr h="100595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匹配任何的非數字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('\D\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','_ 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\D','_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09361"/>
                  </a:ext>
                </a:extLst>
              </a:tr>
              <a:tr h="334271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匹配空白字符，等同於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[\t\n\r\f]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('A\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sB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','A B').group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40087"/>
                  </a:ext>
                </a:extLst>
              </a:tr>
              <a:tr h="413274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匹配任何不是空白符的字符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('ab\S','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('a\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S+d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6935"/>
                  </a:ext>
                </a:extLst>
              </a:tr>
              <a:tr h="583445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匹配字母（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a-z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）、數字（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0-9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）和下滑線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('\w\w\w','A2_').group()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('\w+','A2_6_B').group()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('\w+','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你好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1634"/>
                  </a:ext>
                </a:extLst>
              </a:tr>
              <a:tr h="583445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匹配任何非字母、數字與下滑線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('\W\W\W\W','[]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，、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('\W+','[]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、，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2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1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61273"/>
              </p:ext>
            </p:extLst>
          </p:nvPr>
        </p:nvGraphicFramePr>
        <p:xfrm>
          <a:off x="1271694" y="1173941"/>
          <a:ext cx="8578887" cy="323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629">
                  <a:extLst>
                    <a:ext uri="{9D8B030D-6E8A-4147-A177-3AD203B41FA5}">
                      <a16:colId xmlns:a16="http://schemas.microsoft.com/office/drawing/2014/main" val="777901344"/>
                    </a:ext>
                  </a:extLst>
                </a:gridCol>
                <a:gridCol w="2859629">
                  <a:extLst>
                    <a:ext uri="{9D8B030D-6E8A-4147-A177-3AD203B41FA5}">
                      <a16:colId xmlns:a16="http://schemas.microsoft.com/office/drawing/2014/main" val="2365882109"/>
                    </a:ext>
                  </a:extLst>
                </a:gridCol>
                <a:gridCol w="2859629">
                  <a:extLst>
                    <a:ext uri="{9D8B030D-6E8A-4147-A177-3AD203B41FA5}">
                      <a16:colId xmlns:a16="http://schemas.microsoft.com/office/drawing/2014/main" val="2661332503"/>
                    </a:ext>
                  </a:extLst>
                </a:gridCol>
              </a:tblGrid>
              <a:tr h="371530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語法舉例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29788"/>
                  </a:ext>
                </a:extLst>
              </a:tr>
              <a:tr h="37153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^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匹配字符串的起始點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('^a','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41173"/>
                  </a:ext>
                </a:extLst>
              </a:tr>
              <a:tr h="37153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匹配字符串的最後面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('c$','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21740"/>
                  </a:ext>
                </a:extLst>
              </a:tr>
              <a:tr h="37153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匹配字符串的起始點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('\Aa','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87633"/>
                  </a:ext>
                </a:extLst>
              </a:tr>
              <a:tr h="37153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匹配字符串的最後面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('c\Z','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354"/>
                  </a:ext>
                </a:extLst>
              </a:tr>
              <a:tr h="1374153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匹配除了字符串最後面的其他位置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('co\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B','colorful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B','colorful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B','colorful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')##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因為包含了最後的邊界符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"l"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，所以不能匹配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0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10146"/>
              </p:ext>
            </p:extLst>
          </p:nvPr>
        </p:nvGraphicFramePr>
        <p:xfrm>
          <a:off x="640081" y="884534"/>
          <a:ext cx="11105804" cy="464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14">
                  <a:extLst>
                    <a:ext uri="{9D8B030D-6E8A-4147-A177-3AD203B41FA5}">
                      <a16:colId xmlns:a16="http://schemas.microsoft.com/office/drawing/2014/main" val="2379133943"/>
                    </a:ext>
                  </a:extLst>
                </a:gridCol>
                <a:gridCol w="4363628">
                  <a:extLst>
                    <a:ext uri="{9D8B030D-6E8A-4147-A177-3AD203B41FA5}">
                      <a16:colId xmlns:a16="http://schemas.microsoft.com/office/drawing/2014/main" val="1435683884"/>
                    </a:ext>
                  </a:extLst>
                </a:gridCol>
                <a:gridCol w="5098962">
                  <a:extLst>
                    <a:ext uri="{9D8B030D-6E8A-4147-A177-3AD203B41FA5}">
                      <a16:colId xmlns:a16="http://schemas.microsoft.com/office/drawing/2014/main" val="3198048082"/>
                    </a:ext>
                  </a:extLst>
                </a:gridCol>
              </a:tblGrid>
              <a:tr h="397386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語法舉例 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9448"/>
                  </a:ext>
                </a:extLst>
              </a:tr>
              <a:tr h="1012518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re*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或多次符合匹配符的字符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('Go*d','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Goooooood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('Go*d(\d)*','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Goooooooood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21257"/>
                  </a:ext>
                </a:extLst>
              </a:tr>
              <a:tr h="55525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個或多個符合匹配符的字符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('Go+\d+','Goooooood686682346666').group()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55635"/>
                  </a:ext>
                </a:extLst>
              </a:tr>
              <a:tr h="783885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re?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次符合匹配符的字符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?','ab').group()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abc?d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468"/>
                  </a:ext>
                </a:extLst>
              </a:tr>
              <a:tr h="55525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re{n}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次符合匹配符的字符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{2}d','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abccd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07479"/>
                  </a:ext>
                </a:extLst>
              </a:tr>
              <a:tr h="55525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re{n,}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次或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次以上符合匹配符的字符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('go{2,}d','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goooooood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84707"/>
                  </a:ext>
                </a:extLst>
              </a:tr>
              <a:tr h="783885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re{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n,m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}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次符合匹配符的字符</a:t>
                      </a:r>
                      <a:endParaRPr lang="en-US" altLang="zh-TW" sz="1400" b="0" i="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1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小提醒</a:t>
                      </a:r>
                      <a:r>
                        <a:rPr lang="en-US" altLang="zh-TW" sz="1400" b="1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zh-TW" altLang="en-US" sz="1400" b="1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</a:t>
                      </a:r>
                      <a:r>
                        <a:rPr lang="en-US" altLang="zh-TW" sz="1400" b="1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zh-TW" altLang="en-US" sz="1400" b="1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值低於字符的次數就會抓取不到喔！！，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('go{2,7}d','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goooooood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4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9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4942"/>
              </p:ext>
            </p:extLst>
          </p:nvPr>
        </p:nvGraphicFramePr>
        <p:xfrm>
          <a:off x="847899" y="514615"/>
          <a:ext cx="11213867" cy="409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418">
                  <a:extLst>
                    <a:ext uri="{9D8B030D-6E8A-4147-A177-3AD203B41FA5}">
                      <a16:colId xmlns:a16="http://schemas.microsoft.com/office/drawing/2014/main" val="285184837"/>
                    </a:ext>
                  </a:extLst>
                </a:gridCol>
                <a:gridCol w="4082686">
                  <a:extLst>
                    <a:ext uri="{9D8B030D-6E8A-4147-A177-3AD203B41FA5}">
                      <a16:colId xmlns:a16="http://schemas.microsoft.com/office/drawing/2014/main" val="2785109609"/>
                    </a:ext>
                  </a:extLst>
                </a:gridCol>
                <a:gridCol w="4519763">
                  <a:extLst>
                    <a:ext uri="{9D8B030D-6E8A-4147-A177-3AD203B41FA5}">
                      <a16:colId xmlns:a16="http://schemas.microsoft.com/office/drawing/2014/main" val="4073543552"/>
                    </a:ext>
                  </a:extLst>
                </a:gridCol>
              </a:tblGrid>
              <a:tr h="407389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語法舉例 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79515"/>
                  </a:ext>
                </a:extLst>
              </a:tr>
              <a:tr h="803618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"|"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符合左右邊的字符，等同於“或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or”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的概念，只要成功匹配任意一邊就算成功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a|b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','a').group()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abc|bca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bca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95"/>
                  </a:ext>
                </a:extLst>
              </a:tr>
              <a:tr h="1038006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(...)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分組的概念，會以整個括號內的字符為一個單位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)*d','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abcabcd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</a:t>
                      </a:r>
                    </a:p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('(a){2,}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aaaaaabc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49371"/>
                  </a:ext>
                </a:extLst>
              </a:tr>
              <a:tr h="569229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(?&lt;name&gt;)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分組的概念，但賦予這個組額外的別名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('(?&lt;name&gt;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){2}d','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abcabcd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9809"/>
                  </a:ext>
                </a:extLst>
              </a:tr>
              <a:tr h="1272394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(?P=name)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引用別名為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&lt;name&gt;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的分組的匹配字符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('(?P&lt;id1&gt;\d)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(?P=id1)','2abc8').group()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('(?P&lt;id2&gt;\d)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(?P=id2)','6abc6').group()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2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8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466"/>
              </p:ext>
            </p:extLst>
          </p:nvPr>
        </p:nvGraphicFramePr>
        <p:xfrm>
          <a:off x="1462732" y="406400"/>
          <a:ext cx="10008831" cy="50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93">
                  <a:extLst>
                    <a:ext uri="{9D8B030D-6E8A-4147-A177-3AD203B41FA5}">
                      <a16:colId xmlns:a16="http://schemas.microsoft.com/office/drawing/2014/main" val="2068777722"/>
                    </a:ext>
                  </a:extLst>
                </a:gridCol>
                <a:gridCol w="4123113">
                  <a:extLst>
                    <a:ext uri="{9D8B030D-6E8A-4147-A177-3AD203B41FA5}">
                      <a16:colId xmlns:a16="http://schemas.microsoft.com/office/drawing/2014/main" val="466877849"/>
                    </a:ext>
                  </a:extLst>
                </a:gridCol>
                <a:gridCol w="4588625">
                  <a:extLst>
                    <a:ext uri="{9D8B030D-6E8A-4147-A177-3AD203B41FA5}">
                      <a16:colId xmlns:a16="http://schemas.microsoft.com/office/drawing/2014/main" val="4253975674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語法舉例 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61587"/>
                  </a:ext>
                </a:extLst>
              </a:tr>
              <a:tr h="2044184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(?:re...)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類似於（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），但是它不分組，我自己實作時時常用到，舉例來說，我想爬取文件中格式為：（時間點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|time|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值，如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66|time|5858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）的所有符合格式數據的值，並只要前後的時間點與值，這樣我就需要把時間點與值分組，但是我不需要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|time|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，所以我就會使用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(?:re...)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re.findall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('(\d+)(?:\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Dtime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\D)(\d+)','66|time|5858') ## ['66','5858']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50844"/>
                  </a:ext>
                </a:extLst>
              </a:tr>
              <a:tr h="52653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(?#)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此組內的字符為註解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('ab(?#annotation)c','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03144"/>
                  </a:ext>
                </a:extLst>
              </a:tr>
              <a:tr h="52653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(?=...)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位於後面的字符串內容都必須符合裡面的規則，才會匹配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('a(?=\d)','a66').group() ## a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後面一定要為數字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35946"/>
                  </a:ext>
                </a:extLst>
              </a:tr>
              <a:tr h="52653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(?!...)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位於後面的字符串內容都必須不符合裡面的規則，才會匹配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('a(?!\d)','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abc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## a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後面一定只能是非數字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908906"/>
                  </a:ext>
                </a:extLst>
              </a:tr>
              <a:tr h="52653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(?&lt;=...)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位於前面的字符串內容都必須符合裡面的規則，才會匹配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('(?&lt;=\d)a','66a').group() ## a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前面一定只能有數字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38357"/>
                  </a:ext>
                </a:extLst>
              </a:tr>
              <a:tr h="526532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(?&lt;!...)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位於前面的字符串內容都必須不符合裡面的規則，才會匹配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re.search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('(?&lt;!\d)a','</a:t>
                      </a:r>
                      <a:r>
                        <a:rPr lang="en-US" altLang="zh-TW" sz="1400" b="0" i="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bca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').group() ## a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前面一定不能為數字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2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3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69262"/>
              </p:ext>
            </p:extLst>
          </p:nvPr>
        </p:nvGraphicFramePr>
        <p:xfrm>
          <a:off x="1391920" y="108542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49325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94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轉義字符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 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\f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匹配換頁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7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匹配換行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5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匹配“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enter”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鍵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5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匹配“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tab”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鍵，水平制表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重直制表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7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\\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代表一個反斜槓字符“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8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61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49607"/>
              </p:ext>
            </p:extLst>
          </p:nvPr>
        </p:nvGraphicFramePr>
        <p:xfrm>
          <a:off x="1541549" y="1105592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27712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5729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25572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453636"/>
                    </a:ext>
                  </a:extLst>
                </a:gridCol>
              </a:tblGrid>
              <a:tr h="284171"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需要匹配的字串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7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因為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本身代表匹配任意數字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8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多加了一個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"\"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，就能匹配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"\d"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了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1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\\\d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\\d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如果需要兩個的話（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ex. \\d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），就多加一個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'\'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，以此類推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1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r'\\d'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不論前面有多少個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"\" ex. \\\\\\\d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可以匹配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如果前面有太多個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'\'</a:t>
                      </a:r>
                      <a:r>
                        <a:rPr lang="zh-TW" altLang="en-US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時，可以直接使用</a:t>
                      </a:r>
                      <a:r>
                        <a:rPr lang="en-US" altLang="zh-TW" sz="1400" b="0" i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r' \\d'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6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8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1512</Words>
  <Application>Microsoft Office PowerPoint</Application>
  <PresentationFormat>寬螢幕</PresentationFormat>
  <Paragraphs>221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11</cp:revision>
  <dcterms:created xsi:type="dcterms:W3CDTF">2020-11-09T12:19:59Z</dcterms:created>
  <dcterms:modified xsi:type="dcterms:W3CDTF">2020-11-12T14:15:15Z</dcterms:modified>
</cp:coreProperties>
</file>