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27"/>
  </p:notesMasterIdLst>
  <p:sldIdLst>
    <p:sldId id="256" r:id="rId2"/>
    <p:sldId id="258" r:id="rId3"/>
    <p:sldId id="257" r:id="rId4"/>
    <p:sldId id="260" r:id="rId5"/>
    <p:sldId id="259" r:id="rId6"/>
    <p:sldId id="261" r:id="rId7"/>
    <p:sldId id="262" r:id="rId8"/>
    <p:sldId id="263" r:id="rId9"/>
    <p:sldId id="264" r:id="rId10"/>
    <p:sldId id="266" r:id="rId11"/>
    <p:sldId id="267" r:id="rId12"/>
    <p:sldId id="268" r:id="rId13"/>
    <p:sldId id="269" r:id="rId14"/>
    <p:sldId id="271" r:id="rId15"/>
    <p:sldId id="272" r:id="rId16"/>
    <p:sldId id="273" r:id="rId17"/>
    <p:sldId id="281" r:id="rId18"/>
    <p:sldId id="275" r:id="rId19"/>
    <p:sldId id="282" r:id="rId20"/>
    <p:sldId id="288" r:id="rId21"/>
    <p:sldId id="291" r:id="rId22"/>
    <p:sldId id="292" r:id="rId23"/>
    <p:sldId id="278" r:id="rId24"/>
    <p:sldId id="280" r:id="rId25"/>
    <p:sldId id="279"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6176A9-F1D2-45DB-8D88-1F235353C0B3}" v="23" dt="2024-01-25T03:04:27.583"/>
    <p1510:client id="{D729183A-2419-4621-86A2-2AE3D55A5894}" v="1058" dt="2024-01-24T09:53:31.6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69492" autoAdjust="0"/>
  </p:normalViewPr>
  <p:slideViewPr>
    <p:cSldViewPr snapToGrid="0">
      <p:cViewPr varScale="1">
        <p:scale>
          <a:sx n="111" d="100"/>
          <a:sy n="111" d="100"/>
        </p:scale>
        <p:origin x="55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ao Wenjun" userId="S::e0543831@u.nus.edu::62aba800-726b-4f1f-9128-9238501e8526" providerId="AD" clId="Web-{D729183A-2419-4621-86A2-2AE3D55A5894}"/>
    <pc:docChg chg="addSld delSld modSld">
      <pc:chgData name="Liao Wenjun" userId="S::e0543831@u.nus.edu::62aba800-726b-4f1f-9128-9238501e8526" providerId="AD" clId="Web-{D729183A-2419-4621-86A2-2AE3D55A5894}" dt="2024-01-24T10:07:23.279" v="2226"/>
      <pc:docMkLst>
        <pc:docMk/>
      </pc:docMkLst>
      <pc:sldChg chg="modSp">
        <pc:chgData name="Liao Wenjun" userId="S::e0543831@u.nus.edu::62aba800-726b-4f1f-9128-9238501e8526" providerId="AD" clId="Web-{D729183A-2419-4621-86A2-2AE3D55A5894}" dt="2024-01-24T09:22:07.641" v="1311" actId="20577"/>
        <pc:sldMkLst>
          <pc:docMk/>
          <pc:sldMk cId="1394816578" sldId="278"/>
        </pc:sldMkLst>
        <pc:spChg chg="mod">
          <ac:chgData name="Liao Wenjun" userId="S::e0543831@u.nus.edu::62aba800-726b-4f1f-9128-9238501e8526" providerId="AD" clId="Web-{D729183A-2419-4621-86A2-2AE3D55A5894}" dt="2024-01-24T09:22:07.641" v="1311" actId="20577"/>
          <ac:spMkLst>
            <pc:docMk/>
            <pc:sldMk cId="1394816578" sldId="278"/>
            <ac:spMk id="3" creationId="{089FDF7F-D712-58B4-B70D-4234E7492A32}"/>
          </ac:spMkLst>
        </pc:spChg>
      </pc:sldChg>
      <pc:sldChg chg="addSp delSp modSp add replId modNotes">
        <pc:chgData name="Liao Wenjun" userId="S::e0543831@u.nus.edu::62aba800-726b-4f1f-9128-9238501e8526" providerId="AD" clId="Web-{D729183A-2419-4621-86A2-2AE3D55A5894}" dt="2024-01-24T09:26:18.695" v="1589"/>
        <pc:sldMkLst>
          <pc:docMk/>
          <pc:sldMk cId="1440684840" sldId="282"/>
        </pc:sldMkLst>
        <pc:spChg chg="add mod">
          <ac:chgData name="Liao Wenjun" userId="S::e0543831@u.nus.edu::62aba800-726b-4f1f-9128-9238501e8526" providerId="AD" clId="Web-{D729183A-2419-4621-86A2-2AE3D55A5894}" dt="2024-01-24T08:38:22.856" v="86" actId="20577"/>
          <ac:spMkLst>
            <pc:docMk/>
            <pc:sldMk cId="1440684840" sldId="282"/>
            <ac:spMk id="2" creationId="{09AEF89E-2608-38BB-7893-CA72BC1B4823}"/>
          </ac:spMkLst>
        </pc:spChg>
        <pc:spChg chg="mod">
          <ac:chgData name="Liao Wenjun" userId="S::e0543831@u.nus.edu::62aba800-726b-4f1f-9128-9238501e8526" providerId="AD" clId="Web-{D729183A-2419-4621-86A2-2AE3D55A5894}" dt="2024-01-24T08:41:32.658" v="107" actId="20577"/>
          <ac:spMkLst>
            <pc:docMk/>
            <pc:sldMk cId="1440684840" sldId="282"/>
            <ac:spMk id="3" creationId="{C052EE84-9F18-50A5-85D5-381CB1B4A94B}"/>
          </ac:spMkLst>
        </pc:spChg>
        <pc:spChg chg="add del mod">
          <ac:chgData name="Liao Wenjun" userId="S::e0543831@u.nus.edu::62aba800-726b-4f1f-9128-9238501e8526" providerId="AD" clId="Web-{D729183A-2419-4621-86A2-2AE3D55A5894}" dt="2024-01-24T08:37:05.151" v="52"/>
          <ac:spMkLst>
            <pc:docMk/>
            <pc:sldMk cId="1440684840" sldId="282"/>
            <ac:spMk id="6" creationId="{42DA841B-F912-7F1A-E11F-002685A7D526}"/>
          </ac:spMkLst>
        </pc:spChg>
        <pc:picChg chg="del">
          <ac:chgData name="Liao Wenjun" userId="S::e0543831@u.nus.edu::62aba800-726b-4f1f-9128-9238501e8526" providerId="AD" clId="Web-{D729183A-2419-4621-86A2-2AE3D55A5894}" dt="2024-01-24T08:31:52.097" v="1"/>
          <ac:picMkLst>
            <pc:docMk/>
            <pc:sldMk cId="1440684840" sldId="282"/>
            <ac:picMk id="4" creationId="{53C85084-AD14-F68C-C31F-18E4D5E1A319}"/>
          </ac:picMkLst>
        </pc:picChg>
        <pc:picChg chg="add mod">
          <ac:chgData name="Liao Wenjun" userId="S::e0543831@u.nus.edu::62aba800-726b-4f1f-9128-9238501e8526" providerId="AD" clId="Web-{D729183A-2419-4621-86A2-2AE3D55A5894}" dt="2024-01-24T08:37:11.605" v="55" actId="1076"/>
          <ac:picMkLst>
            <pc:docMk/>
            <pc:sldMk cId="1440684840" sldId="282"/>
            <ac:picMk id="5" creationId="{D8769E83-131F-68FC-A102-36368812C431}"/>
          </ac:picMkLst>
        </pc:picChg>
        <pc:picChg chg="add mod">
          <ac:chgData name="Liao Wenjun" userId="S::e0543831@u.nus.edu::62aba800-726b-4f1f-9128-9238501e8526" providerId="AD" clId="Web-{D729183A-2419-4621-86A2-2AE3D55A5894}" dt="2024-01-24T08:36:49.042" v="45" actId="1076"/>
          <ac:picMkLst>
            <pc:docMk/>
            <pc:sldMk cId="1440684840" sldId="282"/>
            <ac:picMk id="9" creationId="{C29705D5-7015-D052-0D6D-500A92C3B932}"/>
          </ac:picMkLst>
        </pc:picChg>
      </pc:sldChg>
      <pc:sldChg chg="addSp delSp modSp add addAnim delAnim modNotes">
        <pc:chgData name="Liao Wenjun" userId="S::e0543831@u.nus.edu::62aba800-726b-4f1f-9128-9238501e8526" providerId="AD" clId="Web-{D729183A-2419-4621-86A2-2AE3D55A5894}" dt="2024-01-24T09:12:43.922" v="619"/>
        <pc:sldMkLst>
          <pc:docMk/>
          <pc:sldMk cId="3434234213" sldId="288"/>
        </pc:sldMkLst>
        <pc:spChg chg="mod">
          <ac:chgData name="Liao Wenjun" userId="S::e0543831@u.nus.edu::62aba800-726b-4f1f-9128-9238501e8526" providerId="AD" clId="Web-{D729183A-2419-4621-86A2-2AE3D55A5894}" dt="2024-01-24T09:04:06.814" v="130" actId="1076"/>
          <ac:spMkLst>
            <pc:docMk/>
            <pc:sldMk cId="3434234213" sldId="288"/>
            <ac:spMk id="4" creationId="{5F51D3AE-42D2-F811-FC90-3F96E8E7D578}"/>
          </ac:spMkLst>
        </pc:spChg>
        <pc:spChg chg="mod">
          <ac:chgData name="Liao Wenjun" userId="S::e0543831@u.nus.edu::62aba800-726b-4f1f-9128-9238501e8526" providerId="AD" clId="Web-{D729183A-2419-4621-86A2-2AE3D55A5894}" dt="2024-01-24T09:07:40.710" v="169" actId="20577"/>
          <ac:spMkLst>
            <pc:docMk/>
            <pc:sldMk cId="3434234213" sldId="288"/>
            <ac:spMk id="5" creationId="{6DC82B65-8620-964A-97D6-C4AB1C083EEA}"/>
          </ac:spMkLst>
        </pc:spChg>
        <pc:spChg chg="del mod">
          <ac:chgData name="Liao Wenjun" userId="S::e0543831@u.nus.edu::62aba800-726b-4f1f-9128-9238501e8526" providerId="AD" clId="Web-{D729183A-2419-4621-86A2-2AE3D55A5894}" dt="2024-01-24T09:06:02.567" v="133"/>
          <ac:spMkLst>
            <pc:docMk/>
            <pc:sldMk cId="3434234213" sldId="288"/>
            <ac:spMk id="6" creationId="{5F0A6405-68FA-132B-D124-8C942DD5B7EB}"/>
          </ac:spMkLst>
        </pc:spChg>
        <pc:spChg chg="add del">
          <ac:chgData name="Liao Wenjun" userId="S::e0543831@u.nus.edu::62aba800-726b-4f1f-9128-9238501e8526" providerId="AD" clId="Web-{D729183A-2419-4621-86A2-2AE3D55A5894}" dt="2024-01-24T09:07:18.038" v="154"/>
          <ac:spMkLst>
            <pc:docMk/>
            <pc:sldMk cId="3434234213" sldId="288"/>
            <ac:spMk id="7" creationId="{948E62B2-4D95-374C-BAB0-69E0BD554559}"/>
          </ac:spMkLst>
        </pc:spChg>
        <pc:spChg chg="add del mod">
          <ac:chgData name="Liao Wenjun" userId="S::e0543831@u.nus.edu::62aba800-726b-4f1f-9128-9238501e8526" providerId="AD" clId="Web-{D729183A-2419-4621-86A2-2AE3D55A5894}" dt="2024-01-24T09:07:27.038" v="157"/>
          <ac:spMkLst>
            <pc:docMk/>
            <pc:sldMk cId="3434234213" sldId="288"/>
            <ac:spMk id="11" creationId="{DA52B530-DBB5-C915-9058-EC04277D03B1}"/>
          </ac:spMkLst>
        </pc:spChg>
        <pc:spChg chg="del mod">
          <ac:chgData name="Liao Wenjun" userId="S::e0543831@u.nus.edu::62aba800-726b-4f1f-9128-9238501e8526" providerId="AD" clId="Web-{D729183A-2419-4621-86A2-2AE3D55A5894}" dt="2024-01-24T09:07:28.648" v="159"/>
          <ac:spMkLst>
            <pc:docMk/>
            <pc:sldMk cId="3434234213" sldId="288"/>
            <ac:spMk id="13" creationId="{4D2DEBF1-6574-5A73-6B3C-CF5180147438}"/>
          </ac:spMkLst>
        </pc:spChg>
        <pc:spChg chg="del">
          <ac:chgData name="Liao Wenjun" userId="S::e0543831@u.nus.edu::62aba800-726b-4f1f-9128-9238501e8526" providerId="AD" clId="Web-{D729183A-2419-4621-86A2-2AE3D55A5894}" dt="2024-01-24T09:03:14.937" v="125"/>
          <ac:spMkLst>
            <pc:docMk/>
            <pc:sldMk cId="3434234213" sldId="288"/>
            <ac:spMk id="14" creationId="{449AF920-259C-C8FF-AACE-07D554D661F8}"/>
          </ac:spMkLst>
        </pc:spChg>
        <pc:spChg chg="del mod">
          <ac:chgData name="Liao Wenjun" userId="S::e0543831@u.nus.edu::62aba800-726b-4f1f-9128-9238501e8526" providerId="AD" clId="Web-{D729183A-2419-4621-86A2-2AE3D55A5894}" dt="2024-01-24T09:07:27.694" v="158"/>
          <ac:spMkLst>
            <pc:docMk/>
            <pc:sldMk cId="3434234213" sldId="288"/>
            <ac:spMk id="15" creationId="{552CF38E-7652-91F0-1DD8-B5D818F8E759}"/>
          </ac:spMkLst>
        </pc:spChg>
        <pc:spChg chg="del mod">
          <ac:chgData name="Liao Wenjun" userId="S::e0543831@u.nus.edu::62aba800-726b-4f1f-9128-9238501e8526" providerId="AD" clId="Web-{D729183A-2419-4621-86A2-2AE3D55A5894}" dt="2024-01-24T09:07:29.429" v="160"/>
          <ac:spMkLst>
            <pc:docMk/>
            <pc:sldMk cId="3434234213" sldId="288"/>
            <ac:spMk id="18" creationId="{38B27B02-ED78-5D3A-F97D-D0D8A39DEF13}"/>
          </ac:spMkLst>
        </pc:spChg>
        <pc:picChg chg="add mod">
          <ac:chgData name="Liao Wenjun" userId="S::e0543831@u.nus.edu::62aba800-726b-4f1f-9128-9238501e8526" providerId="AD" clId="Web-{D729183A-2419-4621-86A2-2AE3D55A5894}" dt="2024-01-24T09:06:51.506" v="142" actId="1076"/>
          <ac:picMkLst>
            <pc:docMk/>
            <pc:sldMk cId="3434234213" sldId="288"/>
            <ac:picMk id="2" creationId="{A52464FF-4191-C281-988E-42D142299B59}"/>
          </ac:picMkLst>
        </pc:picChg>
        <pc:picChg chg="del">
          <ac:chgData name="Liao Wenjun" userId="S::e0543831@u.nus.edu::62aba800-726b-4f1f-9128-9238501e8526" providerId="AD" clId="Web-{D729183A-2419-4621-86A2-2AE3D55A5894}" dt="2024-01-24T09:02:32.733" v="112"/>
          <ac:picMkLst>
            <pc:docMk/>
            <pc:sldMk cId="3434234213" sldId="288"/>
            <ac:picMk id="8" creationId="{C78A9A72-D3DF-BBDB-77F9-A16FDFA4E71E}"/>
          </ac:picMkLst>
        </pc:picChg>
        <pc:picChg chg="mod">
          <ac:chgData name="Liao Wenjun" userId="S::e0543831@u.nus.edu::62aba800-726b-4f1f-9128-9238501e8526" providerId="AD" clId="Web-{D729183A-2419-4621-86A2-2AE3D55A5894}" dt="2024-01-24T09:06:53.990" v="143" actId="1076"/>
          <ac:picMkLst>
            <pc:docMk/>
            <pc:sldMk cId="3434234213" sldId="288"/>
            <ac:picMk id="10" creationId="{C57C1449-CBC3-4571-F7C2-2F285CFF93AC}"/>
          </ac:picMkLst>
        </pc:picChg>
        <pc:picChg chg="mod">
          <ac:chgData name="Liao Wenjun" userId="S::e0543831@u.nus.edu::62aba800-726b-4f1f-9128-9238501e8526" providerId="AD" clId="Web-{D729183A-2419-4621-86A2-2AE3D55A5894}" dt="2024-01-24T09:06:56.350" v="144" actId="1076"/>
          <ac:picMkLst>
            <pc:docMk/>
            <pc:sldMk cId="3434234213" sldId="288"/>
            <ac:picMk id="12" creationId="{851C0D4E-64F3-07ED-F97F-63835A388A4C}"/>
          </ac:picMkLst>
        </pc:picChg>
        <pc:picChg chg="mod">
          <ac:chgData name="Liao Wenjun" userId="S::e0543831@u.nus.edu::62aba800-726b-4f1f-9128-9238501e8526" providerId="AD" clId="Web-{D729183A-2419-4621-86A2-2AE3D55A5894}" dt="2024-01-24T09:06:59.834" v="145" actId="1076"/>
          <ac:picMkLst>
            <pc:docMk/>
            <pc:sldMk cId="3434234213" sldId="288"/>
            <ac:picMk id="17" creationId="{46F24BC6-183E-8D46-7805-6A5FF1B4E9E9}"/>
          </ac:picMkLst>
        </pc:picChg>
      </pc:sldChg>
      <pc:sldChg chg="addSp delSp modSp add del replId delAnim">
        <pc:chgData name="Liao Wenjun" userId="S::e0543831@u.nus.edu::62aba800-726b-4f1f-9128-9238501e8526" providerId="AD" clId="Web-{D729183A-2419-4621-86A2-2AE3D55A5894}" dt="2024-01-24T09:19:58.918" v="1279"/>
        <pc:sldMkLst>
          <pc:docMk/>
          <pc:sldMk cId="1516941801" sldId="289"/>
        </pc:sldMkLst>
        <pc:spChg chg="mod">
          <ac:chgData name="Liao Wenjun" userId="S::e0543831@u.nus.edu::62aba800-726b-4f1f-9128-9238501e8526" providerId="AD" clId="Web-{D729183A-2419-4621-86A2-2AE3D55A5894}" dt="2024-01-24T09:13:04.797" v="631" actId="20577"/>
          <ac:spMkLst>
            <pc:docMk/>
            <pc:sldMk cId="1516941801" sldId="289"/>
            <ac:spMk id="2" creationId="{9F25CCFE-489C-E2C1-4361-C9F7E4280117}"/>
          </ac:spMkLst>
        </pc:spChg>
        <pc:spChg chg="del">
          <ac:chgData name="Liao Wenjun" userId="S::e0543831@u.nus.edu::62aba800-726b-4f1f-9128-9238501e8526" providerId="AD" clId="Web-{D729183A-2419-4621-86A2-2AE3D55A5894}" dt="2024-01-24T09:13:09.360" v="635"/>
          <ac:spMkLst>
            <pc:docMk/>
            <pc:sldMk cId="1516941801" sldId="289"/>
            <ac:spMk id="3" creationId="{45C3CBDF-7676-8052-C37F-A793867F855A}"/>
          </ac:spMkLst>
        </pc:spChg>
        <pc:spChg chg="del">
          <ac:chgData name="Liao Wenjun" userId="S::e0543831@u.nus.edu::62aba800-726b-4f1f-9128-9238501e8526" providerId="AD" clId="Web-{D729183A-2419-4621-86A2-2AE3D55A5894}" dt="2024-01-24T09:13:09.360" v="643"/>
          <ac:spMkLst>
            <pc:docMk/>
            <pc:sldMk cId="1516941801" sldId="289"/>
            <ac:spMk id="4" creationId="{2C619788-B7B2-BFE6-698F-54EF58028E98}"/>
          </ac:spMkLst>
        </pc:spChg>
        <pc:spChg chg="del">
          <ac:chgData name="Liao Wenjun" userId="S::e0543831@u.nus.edu::62aba800-726b-4f1f-9128-9238501e8526" providerId="AD" clId="Web-{D729183A-2419-4621-86A2-2AE3D55A5894}" dt="2024-01-24T09:13:09.360" v="642"/>
          <ac:spMkLst>
            <pc:docMk/>
            <pc:sldMk cId="1516941801" sldId="289"/>
            <ac:spMk id="5" creationId="{D837C4C2-8C57-39DD-1506-EE934A64E47C}"/>
          </ac:spMkLst>
        </pc:spChg>
        <pc:spChg chg="del">
          <ac:chgData name="Liao Wenjun" userId="S::e0543831@u.nus.edu::62aba800-726b-4f1f-9128-9238501e8526" providerId="AD" clId="Web-{D729183A-2419-4621-86A2-2AE3D55A5894}" dt="2024-01-24T09:13:09.360" v="634"/>
          <ac:spMkLst>
            <pc:docMk/>
            <pc:sldMk cId="1516941801" sldId="289"/>
            <ac:spMk id="6" creationId="{E14CFF91-DF12-68CA-CAD3-946EC95666D7}"/>
          </ac:spMkLst>
        </pc:spChg>
        <pc:spChg chg="del">
          <ac:chgData name="Liao Wenjun" userId="S::e0543831@u.nus.edu::62aba800-726b-4f1f-9128-9238501e8526" providerId="AD" clId="Web-{D729183A-2419-4621-86A2-2AE3D55A5894}" dt="2024-01-24T09:13:09.344" v="633"/>
          <ac:spMkLst>
            <pc:docMk/>
            <pc:sldMk cId="1516941801" sldId="289"/>
            <ac:spMk id="7" creationId="{15CA599E-E79C-18AC-C2C2-92DBD3DD3B56}"/>
          </ac:spMkLst>
        </pc:spChg>
        <pc:spChg chg="del">
          <ac:chgData name="Liao Wenjun" userId="S::e0543831@u.nus.edu::62aba800-726b-4f1f-9128-9238501e8526" providerId="AD" clId="Web-{D729183A-2419-4621-86A2-2AE3D55A5894}" dt="2024-01-24T09:13:09.344" v="632"/>
          <ac:spMkLst>
            <pc:docMk/>
            <pc:sldMk cId="1516941801" sldId="289"/>
            <ac:spMk id="8" creationId="{DDA91E36-67BF-EF31-B128-19B0D4B340BE}"/>
          </ac:spMkLst>
        </pc:spChg>
        <pc:spChg chg="del">
          <ac:chgData name="Liao Wenjun" userId="S::e0543831@u.nus.edu::62aba800-726b-4f1f-9128-9238501e8526" providerId="AD" clId="Web-{D729183A-2419-4621-86A2-2AE3D55A5894}" dt="2024-01-24T09:13:09.360" v="639"/>
          <ac:spMkLst>
            <pc:docMk/>
            <pc:sldMk cId="1516941801" sldId="289"/>
            <ac:spMk id="12" creationId="{E9A7C477-6B47-404B-5E88-BE28D6ABF7B3}"/>
          </ac:spMkLst>
        </pc:spChg>
        <pc:spChg chg="del">
          <ac:chgData name="Liao Wenjun" userId="S::e0543831@u.nus.edu::62aba800-726b-4f1f-9128-9238501e8526" providerId="AD" clId="Web-{D729183A-2419-4621-86A2-2AE3D55A5894}" dt="2024-01-24T09:13:09.360" v="636"/>
          <ac:spMkLst>
            <pc:docMk/>
            <pc:sldMk cId="1516941801" sldId="289"/>
            <ac:spMk id="15" creationId="{6F1EC4DF-EA9F-DC21-8C3E-2C303CD03400}"/>
          </ac:spMkLst>
        </pc:spChg>
        <pc:graphicFrameChg chg="add del mod">
          <ac:chgData name="Liao Wenjun" userId="S::e0543831@u.nus.edu::62aba800-726b-4f1f-9128-9238501e8526" providerId="AD" clId="Web-{D729183A-2419-4621-86A2-2AE3D55A5894}" dt="2024-01-24T09:14:55.254" v="645"/>
          <ac:graphicFrameMkLst>
            <pc:docMk/>
            <pc:sldMk cId="1516941801" sldId="289"/>
            <ac:graphicFrameMk id="16" creationId="{4BA9F3FD-AA52-4567-097C-E7CF57D5EF75}"/>
          </ac:graphicFrameMkLst>
        </pc:graphicFrameChg>
        <pc:picChg chg="del">
          <ac:chgData name="Liao Wenjun" userId="S::e0543831@u.nus.edu::62aba800-726b-4f1f-9128-9238501e8526" providerId="AD" clId="Web-{D729183A-2419-4621-86A2-2AE3D55A5894}" dt="2024-01-24T09:13:09.360" v="641"/>
          <ac:picMkLst>
            <pc:docMk/>
            <pc:sldMk cId="1516941801" sldId="289"/>
            <ac:picMk id="10" creationId="{7E7F6C2C-D19B-4517-3187-7ED28D46A46E}"/>
          </ac:picMkLst>
        </pc:picChg>
        <pc:picChg chg="del">
          <ac:chgData name="Liao Wenjun" userId="S::e0543831@u.nus.edu::62aba800-726b-4f1f-9128-9238501e8526" providerId="AD" clId="Web-{D729183A-2419-4621-86A2-2AE3D55A5894}" dt="2024-01-24T09:13:09.360" v="640"/>
          <ac:picMkLst>
            <pc:docMk/>
            <pc:sldMk cId="1516941801" sldId="289"/>
            <ac:picMk id="11" creationId="{32B66F64-9300-DB4C-8FF8-429722C01370}"/>
          </ac:picMkLst>
        </pc:picChg>
        <pc:picChg chg="del">
          <ac:chgData name="Liao Wenjun" userId="S::e0543831@u.nus.edu::62aba800-726b-4f1f-9128-9238501e8526" providerId="AD" clId="Web-{D729183A-2419-4621-86A2-2AE3D55A5894}" dt="2024-01-24T09:13:09.360" v="638"/>
          <ac:picMkLst>
            <pc:docMk/>
            <pc:sldMk cId="1516941801" sldId="289"/>
            <ac:picMk id="13" creationId="{B24851C5-0679-40AE-8A3A-A2F5F2269147}"/>
          </ac:picMkLst>
        </pc:picChg>
        <pc:picChg chg="del">
          <ac:chgData name="Liao Wenjun" userId="S::e0543831@u.nus.edu::62aba800-726b-4f1f-9128-9238501e8526" providerId="AD" clId="Web-{D729183A-2419-4621-86A2-2AE3D55A5894}" dt="2024-01-24T09:13:09.360" v="637"/>
          <ac:picMkLst>
            <pc:docMk/>
            <pc:sldMk cId="1516941801" sldId="289"/>
            <ac:picMk id="14" creationId="{07D14132-EDBF-AF16-EDFE-E850E4F51CEF}"/>
          </ac:picMkLst>
        </pc:picChg>
      </pc:sldChg>
      <pc:sldChg chg="new del">
        <pc:chgData name="Liao Wenjun" userId="S::e0543831@u.nus.edu::62aba800-726b-4f1f-9128-9238501e8526" providerId="AD" clId="Web-{D729183A-2419-4621-86A2-2AE3D55A5894}" dt="2024-01-24T09:15:23.958" v="648"/>
        <pc:sldMkLst>
          <pc:docMk/>
          <pc:sldMk cId="2300565357" sldId="290"/>
        </pc:sldMkLst>
      </pc:sldChg>
      <pc:sldChg chg="addSp delSp modSp new modNotes">
        <pc:chgData name="Liao Wenjun" userId="S::e0543831@u.nus.edu::62aba800-726b-4f1f-9128-9238501e8526" providerId="AD" clId="Web-{D729183A-2419-4621-86A2-2AE3D55A5894}" dt="2024-01-24T10:07:23.279" v="2226"/>
        <pc:sldMkLst>
          <pc:docMk/>
          <pc:sldMk cId="123214716" sldId="291"/>
        </pc:sldMkLst>
        <pc:spChg chg="add del mod">
          <ac:chgData name="Liao Wenjun" userId="S::e0543831@u.nus.edu::62aba800-726b-4f1f-9128-9238501e8526" providerId="AD" clId="Web-{D729183A-2419-4621-86A2-2AE3D55A5894}" dt="2024-01-24T09:32:45.252" v="1593"/>
          <ac:spMkLst>
            <pc:docMk/>
            <pc:sldMk cId="123214716" sldId="291"/>
            <ac:spMk id="5" creationId="{0D0A2AA7-E20C-8CAD-C27A-836FA07AB615}"/>
          </ac:spMkLst>
        </pc:spChg>
        <pc:graphicFrameChg chg="add mod modGraphic">
          <ac:chgData name="Liao Wenjun" userId="S::e0543831@u.nus.edu::62aba800-726b-4f1f-9128-9238501e8526" providerId="AD" clId="Web-{D729183A-2419-4621-86A2-2AE3D55A5894}" dt="2024-01-24T09:50:27.641" v="1855"/>
          <ac:graphicFrameMkLst>
            <pc:docMk/>
            <pc:sldMk cId="123214716" sldId="291"/>
            <ac:graphicFrameMk id="3" creationId="{3D16BC99-8DA1-A5F2-AEB9-19F6191B1CD8}"/>
          </ac:graphicFrameMkLst>
        </pc:graphicFrameChg>
        <pc:graphicFrameChg chg="add del mod modGraphic">
          <ac:chgData name="Liao Wenjun" userId="S::e0543831@u.nus.edu::62aba800-726b-4f1f-9128-9238501e8526" providerId="AD" clId="Web-{D729183A-2419-4621-86A2-2AE3D55A5894}" dt="2024-01-24T09:48:15.716" v="1723"/>
          <ac:graphicFrameMkLst>
            <pc:docMk/>
            <pc:sldMk cId="123214716" sldId="291"/>
            <ac:graphicFrameMk id="7" creationId="{76ED164B-D4BD-8905-DC00-5550DAD93BC0}"/>
          </ac:graphicFrameMkLst>
        </pc:graphicFrameChg>
        <pc:graphicFrameChg chg="add del mod">
          <ac:chgData name="Liao Wenjun" userId="S::e0543831@u.nus.edu::62aba800-726b-4f1f-9128-9238501e8526" providerId="AD" clId="Web-{D729183A-2419-4621-86A2-2AE3D55A5894}" dt="2024-01-24T09:48:40.123" v="1727"/>
          <ac:graphicFrameMkLst>
            <pc:docMk/>
            <pc:sldMk cId="123214716" sldId="291"/>
            <ac:graphicFrameMk id="9" creationId="{56C58B03-9096-2CFF-0E56-A0ED2A1BA9DA}"/>
          </ac:graphicFrameMkLst>
        </pc:graphicFrameChg>
        <pc:graphicFrameChg chg="add del mod">
          <ac:chgData name="Liao Wenjun" userId="S::e0543831@u.nus.edu::62aba800-726b-4f1f-9128-9238501e8526" providerId="AD" clId="Web-{D729183A-2419-4621-86A2-2AE3D55A5894}" dt="2024-01-24T09:48:39.560" v="1726"/>
          <ac:graphicFrameMkLst>
            <pc:docMk/>
            <pc:sldMk cId="123214716" sldId="291"/>
            <ac:graphicFrameMk id="11" creationId="{7FB9D15B-97FE-57E6-EE63-0C11317B3683}"/>
          </ac:graphicFrameMkLst>
        </pc:graphicFrameChg>
        <pc:graphicFrameChg chg="add del mod modGraphic">
          <ac:chgData name="Liao Wenjun" userId="S::e0543831@u.nus.edu::62aba800-726b-4f1f-9128-9238501e8526" providerId="AD" clId="Web-{D729183A-2419-4621-86A2-2AE3D55A5894}" dt="2024-01-24T09:49:31.983" v="1784"/>
          <ac:graphicFrameMkLst>
            <pc:docMk/>
            <pc:sldMk cId="123214716" sldId="291"/>
            <ac:graphicFrameMk id="13" creationId="{CF8985D0-F73A-C837-49DA-6F2D5D6830C4}"/>
          </ac:graphicFrameMkLst>
        </pc:graphicFrameChg>
      </pc:sldChg>
    </pc:docChg>
  </pc:docChgLst>
  <pc:docChgLst>
    <pc:chgData name="Liao Wenjun" userId="62aba800-726b-4f1f-9128-9238501e8526" providerId="ADAL" clId="{936176A9-F1D2-45DB-8D88-1F235353C0B3}"/>
    <pc:docChg chg="undo custSel addSld delSld modSld">
      <pc:chgData name="Liao Wenjun" userId="62aba800-726b-4f1f-9128-9238501e8526" providerId="ADAL" clId="{936176A9-F1D2-45DB-8D88-1F235353C0B3}" dt="2024-01-25T05:20:46.021" v="6724" actId="20577"/>
      <pc:docMkLst>
        <pc:docMk/>
      </pc:docMkLst>
      <pc:sldChg chg="modSp mod modNotesTx">
        <pc:chgData name="Liao Wenjun" userId="62aba800-726b-4f1f-9128-9238501e8526" providerId="ADAL" clId="{936176A9-F1D2-45DB-8D88-1F235353C0B3}" dt="2024-01-25T04:59:19.008" v="6723" actId="20577"/>
        <pc:sldMkLst>
          <pc:docMk/>
          <pc:sldMk cId="2339809954" sldId="256"/>
        </pc:sldMkLst>
        <pc:spChg chg="mod">
          <ac:chgData name="Liao Wenjun" userId="62aba800-726b-4f1f-9128-9238501e8526" providerId="ADAL" clId="{936176A9-F1D2-45DB-8D88-1F235353C0B3}" dt="2024-01-12T15:44:02.821" v="1" actId="20577"/>
          <ac:spMkLst>
            <pc:docMk/>
            <pc:sldMk cId="2339809954" sldId="256"/>
            <ac:spMk id="2" creationId="{960F9B3B-239B-12A1-77E8-49C475E53AD0}"/>
          </ac:spMkLst>
        </pc:spChg>
        <pc:spChg chg="mod">
          <ac:chgData name="Liao Wenjun" userId="62aba800-726b-4f1f-9128-9238501e8526" providerId="ADAL" clId="{936176A9-F1D2-45DB-8D88-1F235353C0B3}" dt="2024-01-23T11:55:41.513" v="149" actId="20577"/>
          <ac:spMkLst>
            <pc:docMk/>
            <pc:sldMk cId="2339809954" sldId="256"/>
            <ac:spMk id="3" creationId="{2AC5EBB5-3D5E-A6BA-2FD1-08E7074E7513}"/>
          </ac:spMkLst>
        </pc:spChg>
      </pc:sldChg>
      <pc:sldChg chg="modSp mod modAnim modNotesTx">
        <pc:chgData name="Liao Wenjun" userId="62aba800-726b-4f1f-9128-9238501e8526" providerId="ADAL" clId="{936176A9-F1D2-45DB-8D88-1F235353C0B3}" dt="2024-01-25T03:02:14.742" v="6551" actId="20577"/>
        <pc:sldMkLst>
          <pc:docMk/>
          <pc:sldMk cId="2718867994" sldId="257"/>
        </pc:sldMkLst>
        <pc:spChg chg="mod">
          <ac:chgData name="Liao Wenjun" userId="62aba800-726b-4f1f-9128-9238501e8526" providerId="ADAL" clId="{936176A9-F1D2-45DB-8D88-1F235353C0B3}" dt="2024-01-23T12:05:38.348" v="854" actId="1076"/>
          <ac:spMkLst>
            <pc:docMk/>
            <pc:sldMk cId="2718867994" sldId="257"/>
            <ac:spMk id="3" creationId="{C1D67702-F034-0AE2-5D70-0D526A7BB581}"/>
          </ac:spMkLst>
        </pc:spChg>
      </pc:sldChg>
      <pc:sldChg chg="modSp mod modNotesTx">
        <pc:chgData name="Liao Wenjun" userId="62aba800-726b-4f1f-9128-9238501e8526" providerId="ADAL" clId="{936176A9-F1D2-45DB-8D88-1F235353C0B3}" dt="2024-01-25T05:20:46.021" v="6724" actId="20577"/>
        <pc:sldMkLst>
          <pc:docMk/>
          <pc:sldMk cId="2781653640" sldId="258"/>
        </pc:sldMkLst>
        <pc:spChg chg="mod">
          <ac:chgData name="Liao Wenjun" userId="62aba800-726b-4f1f-9128-9238501e8526" providerId="ADAL" clId="{936176A9-F1D2-45DB-8D88-1F235353C0B3}" dt="2024-01-25T05:20:46.021" v="6724" actId="20577"/>
          <ac:spMkLst>
            <pc:docMk/>
            <pc:sldMk cId="2781653640" sldId="258"/>
            <ac:spMk id="3" creationId="{9A9DA120-D8E5-C2BF-568A-C1D044C49635}"/>
          </ac:spMkLst>
        </pc:spChg>
      </pc:sldChg>
      <pc:sldChg chg="modNotesTx">
        <pc:chgData name="Liao Wenjun" userId="62aba800-726b-4f1f-9128-9238501e8526" providerId="ADAL" clId="{936176A9-F1D2-45DB-8D88-1F235353C0B3}" dt="2024-01-25T03:02:58" v="6596" actId="20577"/>
        <pc:sldMkLst>
          <pc:docMk/>
          <pc:sldMk cId="123773130" sldId="259"/>
        </pc:sldMkLst>
      </pc:sldChg>
      <pc:sldChg chg="mod modShow modNotesTx">
        <pc:chgData name="Liao Wenjun" userId="62aba800-726b-4f1f-9128-9238501e8526" providerId="ADAL" clId="{936176A9-F1D2-45DB-8D88-1F235353C0B3}" dt="2024-01-23T12:08:19.262" v="881" actId="729"/>
        <pc:sldMkLst>
          <pc:docMk/>
          <pc:sldMk cId="938934695" sldId="260"/>
        </pc:sldMkLst>
      </pc:sldChg>
      <pc:sldChg chg="addSp modSp mod modAnim modNotesTx">
        <pc:chgData name="Liao Wenjun" userId="62aba800-726b-4f1f-9128-9238501e8526" providerId="ADAL" clId="{936176A9-F1D2-45DB-8D88-1F235353C0B3}" dt="2024-01-25T03:03:25.754" v="6622" actId="20577"/>
        <pc:sldMkLst>
          <pc:docMk/>
          <pc:sldMk cId="2159759034" sldId="261"/>
        </pc:sldMkLst>
        <pc:picChg chg="add mod">
          <ac:chgData name="Liao Wenjun" userId="62aba800-726b-4f1f-9128-9238501e8526" providerId="ADAL" clId="{936176A9-F1D2-45DB-8D88-1F235353C0B3}" dt="2024-01-23T12:11:37.071" v="1104" actId="1076"/>
          <ac:picMkLst>
            <pc:docMk/>
            <pc:sldMk cId="2159759034" sldId="261"/>
            <ac:picMk id="2" creationId="{6508775B-19D9-BE7F-2099-9DAAE8919AF7}"/>
          </ac:picMkLst>
        </pc:picChg>
      </pc:sldChg>
      <pc:sldChg chg="modSp mod modNotesTx">
        <pc:chgData name="Liao Wenjun" userId="62aba800-726b-4f1f-9128-9238501e8526" providerId="ADAL" clId="{936176A9-F1D2-45DB-8D88-1F235353C0B3}" dt="2024-01-23T12:21:46.598" v="2363" actId="20577"/>
        <pc:sldMkLst>
          <pc:docMk/>
          <pc:sldMk cId="165190817" sldId="262"/>
        </pc:sldMkLst>
        <pc:spChg chg="mod">
          <ac:chgData name="Liao Wenjun" userId="62aba800-726b-4f1f-9128-9238501e8526" providerId="ADAL" clId="{936176A9-F1D2-45DB-8D88-1F235353C0B3}" dt="2024-01-23T12:17:17.057" v="1807" actId="20577"/>
          <ac:spMkLst>
            <pc:docMk/>
            <pc:sldMk cId="165190817" sldId="262"/>
            <ac:spMk id="3" creationId="{2F96E9C5-B4E9-C503-38A1-2B680C06932C}"/>
          </ac:spMkLst>
        </pc:spChg>
      </pc:sldChg>
      <pc:sldChg chg="addSp delSp modSp mod">
        <pc:chgData name="Liao Wenjun" userId="62aba800-726b-4f1f-9128-9238501e8526" providerId="ADAL" clId="{936176A9-F1D2-45DB-8D88-1F235353C0B3}" dt="2024-01-23T12:25:02.168" v="2460" actId="20577"/>
        <pc:sldMkLst>
          <pc:docMk/>
          <pc:sldMk cId="2742767859" sldId="263"/>
        </pc:sldMkLst>
        <pc:spChg chg="mod">
          <ac:chgData name="Liao Wenjun" userId="62aba800-726b-4f1f-9128-9238501e8526" providerId="ADAL" clId="{936176A9-F1D2-45DB-8D88-1F235353C0B3}" dt="2024-01-23T12:25:02.168" v="2460" actId="20577"/>
          <ac:spMkLst>
            <pc:docMk/>
            <pc:sldMk cId="2742767859" sldId="263"/>
            <ac:spMk id="3" creationId="{2F96E9C5-B4E9-C503-38A1-2B680C06932C}"/>
          </ac:spMkLst>
        </pc:spChg>
        <pc:graphicFrameChg chg="add del mod modGraphic">
          <ac:chgData name="Liao Wenjun" userId="62aba800-726b-4f1f-9128-9238501e8526" providerId="ADAL" clId="{936176A9-F1D2-45DB-8D88-1F235353C0B3}" dt="2024-01-23T12:24:05.958" v="2420" actId="478"/>
          <ac:graphicFrameMkLst>
            <pc:docMk/>
            <pc:sldMk cId="2742767859" sldId="263"/>
            <ac:graphicFrameMk id="2" creationId="{628AB37E-AD20-0041-A564-DEEF89748A94}"/>
          </ac:graphicFrameMkLst>
        </pc:graphicFrameChg>
      </pc:sldChg>
      <pc:sldChg chg="modSp mod modNotesTx">
        <pc:chgData name="Liao Wenjun" userId="62aba800-726b-4f1f-9128-9238501e8526" providerId="ADAL" clId="{936176A9-F1D2-45DB-8D88-1F235353C0B3}" dt="2024-01-25T03:05:14.477" v="6691" actId="20577"/>
        <pc:sldMkLst>
          <pc:docMk/>
          <pc:sldMk cId="2231546998" sldId="264"/>
        </pc:sldMkLst>
        <pc:spChg chg="mod">
          <ac:chgData name="Liao Wenjun" userId="62aba800-726b-4f1f-9128-9238501e8526" providerId="ADAL" clId="{936176A9-F1D2-45DB-8D88-1F235353C0B3}" dt="2024-01-25T03:04:37.842" v="6627" actId="404"/>
          <ac:spMkLst>
            <pc:docMk/>
            <pc:sldMk cId="2231546998" sldId="264"/>
            <ac:spMk id="3" creationId="{2F96E9C5-B4E9-C503-38A1-2B680C06932C}"/>
          </ac:spMkLst>
        </pc:spChg>
      </pc:sldChg>
      <pc:sldChg chg="modSp del mod">
        <pc:chgData name="Liao Wenjun" userId="62aba800-726b-4f1f-9128-9238501e8526" providerId="ADAL" clId="{936176A9-F1D2-45DB-8D88-1F235353C0B3}" dt="2024-01-23T12:27:02.077" v="2503" actId="47"/>
        <pc:sldMkLst>
          <pc:docMk/>
          <pc:sldMk cId="305838599" sldId="265"/>
        </pc:sldMkLst>
        <pc:spChg chg="mod">
          <ac:chgData name="Liao Wenjun" userId="62aba800-726b-4f1f-9128-9238501e8526" providerId="ADAL" clId="{936176A9-F1D2-45DB-8D88-1F235353C0B3}" dt="2024-01-23T12:26:09.811" v="2483" actId="21"/>
          <ac:spMkLst>
            <pc:docMk/>
            <pc:sldMk cId="305838599" sldId="265"/>
            <ac:spMk id="3" creationId="{62E90043-E262-87C9-C470-003DE437FBD5}"/>
          </ac:spMkLst>
        </pc:spChg>
      </pc:sldChg>
      <pc:sldChg chg="addSp modSp mod modAnim modNotesTx">
        <pc:chgData name="Liao Wenjun" userId="62aba800-726b-4f1f-9128-9238501e8526" providerId="ADAL" clId="{936176A9-F1D2-45DB-8D88-1F235353C0B3}" dt="2024-01-23T13:00:43.298" v="4275" actId="20577"/>
        <pc:sldMkLst>
          <pc:docMk/>
          <pc:sldMk cId="2015038871" sldId="266"/>
        </pc:sldMkLst>
        <pc:spChg chg="add mod">
          <ac:chgData name="Liao Wenjun" userId="62aba800-726b-4f1f-9128-9238501e8526" providerId="ADAL" clId="{936176A9-F1D2-45DB-8D88-1F235353C0B3}" dt="2024-01-23T13:00:01.339" v="4099" actId="208"/>
          <ac:spMkLst>
            <pc:docMk/>
            <pc:sldMk cId="2015038871" sldId="266"/>
            <ac:spMk id="6" creationId="{98340FF5-4641-C472-418D-F3E7CA309A7B}"/>
          </ac:spMkLst>
        </pc:spChg>
        <pc:spChg chg="mod">
          <ac:chgData name="Liao Wenjun" userId="62aba800-726b-4f1f-9128-9238501e8526" providerId="ADAL" clId="{936176A9-F1D2-45DB-8D88-1F235353C0B3}" dt="2024-01-23T12:27:16.644" v="2506" actId="20577"/>
          <ac:spMkLst>
            <pc:docMk/>
            <pc:sldMk cId="2015038871" sldId="266"/>
            <ac:spMk id="7" creationId="{62E2F8E5-1AB0-534A-9AE2-1B2A086E25A6}"/>
          </ac:spMkLst>
        </pc:spChg>
        <pc:spChg chg="add mod">
          <ac:chgData name="Liao Wenjun" userId="62aba800-726b-4f1f-9128-9238501e8526" providerId="ADAL" clId="{936176A9-F1D2-45DB-8D88-1F235353C0B3}" dt="2024-01-23T12:59:50.971" v="4097" actId="14100"/>
          <ac:spMkLst>
            <pc:docMk/>
            <pc:sldMk cId="2015038871" sldId="266"/>
            <ac:spMk id="8" creationId="{7DD9D833-ACC8-AFE6-5A91-9F6199E122BD}"/>
          </ac:spMkLst>
        </pc:spChg>
        <pc:picChg chg="add mod">
          <ac:chgData name="Liao Wenjun" userId="62aba800-726b-4f1f-9128-9238501e8526" providerId="ADAL" clId="{936176A9-F1D2-45DB-8D88-1F235353C0B3}" dt="2024-01-23T12:39:28.496" v="3216"/>
          <ac:picMkLst>
            <pc:docMk/>
            <pc:sldMk cId="2015038871" sldId="266"/>
            <ac:picMk id="4" creationId="{5D794564-9207-29F4-5F35-05F83532F9B8}"/>
          </ac:picMkLst>
        </pc:picChg>
        <pc:picChg chg="mod">
          <ac:chgData name="Liao Wenjun" userId="62aba800-726b-4f1f-9128-9238501e8526" providerId="ADAL" clId="{936176A9-F1D2-45DB-8D88-1F235353C0B3}" dt="2024-01-23T12:39:26.871" v="3215" actId="1076"/>
          <ac:picMkLst>
            <pc:docMk/>
            <pc:sldMk cId="2015038871" sldId="266"/>
            <ac:picMk id="5" creationId="{59353FF8-EE5D-B2A8-BB1E-1F9682CF010C}"/>
          </ac:picMkLst>
        </pc:picChg>
      </pc:sldChg>
      <pc:sldChg chg="modNotesTx">
        <pc:chgData name="Liao Wenjun" userId="62aba800-726b-4f1f-9128-9238501e8526" providerId="ADAL" clId="{936176A9-F1D2-45DB-8D88-1F235353C0B3}" dt="2024-01-23T13:01:41.086" v="4347" actId="20577"/>
        <pc:sldMkLst>
          <pc:docMk/>
          <pc:sldMk cId="3678453940" sldId="267"/>
        </pc:sldMkLst>
      </pc:sldChg>
      <pc:sldChg chg="modNotesTx">
        <pc:chgData name="Liao Wenjun" userId="62aba800-726b-4f1f-9128-9238501e8526" providerId="ADAL" clId="{936176A9-F1D2-45DB-8D88-1F235353C0B3}" dt="2024-01-23T12:34:25.313" v="2933" actId="20577"/>
        <pc:sldMkLst>
          <pc:docMk/>
          <pc:sldMk cId="1242325579" sldId="269"/>
        </pc:sldMkLst>
      </pc:sldChg>
      <pc:sldChg chg="modNotesTx">
        <pc:chgData name="Liao Wenjun" userId="62aba800-726b-4f1f-9128-9238501e8526" providerId="ADAL" clId="{936176A9-F1D2-45DB-8D88-1F235353C0B3}" dt="2024-01-25T02:59:42.585" v="6530" actId="20577"/>
        <pc:sldMkLst>
          <pc:docMk/>
          <pc:sldMk cId="3020798924" sldId="272"/>
        </pc:sldMkLst>
      </pc:sldChg>
      <pc:sldChg chg="modSp mod modNotesTx">
        <pc:chgData name="Liao Wenjun" userId="62aba800-726b-4f1f-9128-9238501e8526" providerId="ADAL" clId="{936176A9-F1D2-45DB-8D88-1F235353C0B3}" dt="2024-01-24T14:24:23.703" v="5669" actId="1076"/>
        <pc:sldMkLst>
          <pc:docMk/>
          <pc:sldMk cId="873497132" sldId="273"/>
        </pc:sldMkLst>
        <pc:spChg chg="mod">
          <ac:chgData name="Liao Wenjun" userId="62aba800-726b-4f1f-9128-9238501e8526" providerId="ADAL" clId="{936176A9-F1D2-45DB-8D88-1F235353C0B3}" dt="2024-01-24T14:24:20.178" v="5668" actId="20577"/>
          <ac:spMkLst>
            <pc:docMk/>
            <pc:sldMk cId="873497132" sldId="273"/>
            <ac:spMk id="3" creationId="{76D111E7-9A55-290C-FD81-937509B8B149}"/>
          </ac:spMkLst>
        </pc:spChg>
        <pc:picChg chg="mod">
          <ac:chgData name="Liao Wenjun" userId="62aba800-726b-4f1f-9128-9238501e8526" providerId="ADAL" clId="{936176A9-F1D2-45DB-8D88-1F235353C0B3}" dt="2024-01-24T14:24:23.703" v="5669" actId="1076"/>
          <ac:picMkLst>
            <pc:docMk/>
            <pc:sldMk cId="873497132" sldId="273"/>
            <ac:picMk id="4" creationId="{24C681E4-1CE0-D5C7-4FBF-68013B957AEC}"/>
          </ac:picMkLst>
        </pc:picChg>
      </pc:sldChg>
      <pc:sldChg chg="addSp delSp modSp del mod modNotesTx">
        <pc:chgData name="Liao Wenjun" userId="62aba800-726b-4f1f-9128-9238501e8526" providerId="ADAL" clId="{936176A9-F1D2-45DB-8D88-1F235353C0B3}" dt="2024-01-23T12:40:34.137" v="3234" actId="47"/>
        <pc:sldMkLst>
          <pc:docMk/>
          <pc:sldMk cId="4278284255" sldId="274"/>
        </pc:sldMkLst>
        <pc:picChg chg="add mod">
          <ac:chgData name="Liao Wenjun" userId="62aba800-726b-4f1f-9128-9238501e8526" providerId="ADAL" clId="{936176A9-F1D2-45DB-8D88-1F235353C0B3}" dt="2024-01-23T12:40:01.173" v="3223" actId="1076"/>
          <ac:picMkLst>
            <pc:docMk/>
            <pc:sldMk cId="4278284255" sldId="274"/>
            <ac:picMk id="4" creationId="{DADB1F22-47BC-D349-687D-044D358CA100}"/>
          </ac:picMkLst>
        </pc:picChg>
        <pc:picChg chg="del">
          <ac:chgData name="Liao Wenjun" userId="62aba800-726b-4f1f-9128-9238501e8526" providerId="ADAL" clId="{936176A9-F1D2-45DB-8D88-1F235353C0B3}" dt="2024-01-23T12:39:53.524" v="3220" actId="478"/>
          <ac:picMkLst>
            <pc:docMk/>
            <pc:sldMk cId="4278284255" sldId="274"/>
            <ac:picMk id="6" creationId="{37DE5A7E-5D30-3442-9D25-03E3CCDC2007}"/>
          </ac:picMkLst>
        </pc:picChg>
        <pc:picChg chg="del">
          <ac:chgData name="Liao Wenjun" userId="62aba800-726b-4f1f-9128-9238501e8526" providerId="ADAL" clId="{936176A9-F1D2-45DB-8D88-1F235353C0B3}" dt="2024-01-23T12:39:53.049" v="3219" actId="478"/>
          <ac:picMkLst>
            <pc:docMk/>
            <pc:sldMk cId="4278284255" sldId="274"/>
            <ac:picMk id="7" creationId="{2885E94C-90C5-0398-BE13-E31BBC111A4C}"/>
          </ac:picMkLst>
        </pc:picChg>
        <pc:picChg chg="del">
          <ac:chgData name="Liao Wenjun" userId="62aba800-726b-4f1f-9128-9238501e8526" providerId="ADAL" clId="{936176A9-F1D2-45DB-8D88-1F235353C0B3}" dt="2024-01-23T12:39:52.660" v="3218" actId="478"/>
          <ac:picMkLst>
            <pc:docMk/>
            <pc:sldMk cId="4278284255" sldId="274"/>
            <ac:picMk id="8" creationId="{1F741E3A-9263-040E-B3C1-3C53ACBB2E89}"/>
          </ac:picMkLst>
        </pc:picChg>
        <pc:picChg chg="del">
          <ac:chgData name="Liao Wenjun" userId="62aba800-726b-4f1f-9128-9238501e8526" providerId="ADAL" clId="{936176A9-F1D2-45DB-8D88-1F235353C0B3}" dt="2024-01-23T12:39:54.177" v="3221" actId="478"/>
          <ac:picMkLst>
            <pc:docMk/>
            <pc:sldMk cId="4278284255" sldId="274"/>
            <ac:picMk id="9" creationId="{C816C316-9CEB-D0E3-B8E8-247B14A1FCF3}"/>
          </ac:picMkLst>
        </pc:picChg>
      </pc:sldChg>
      <pc:sldChg chg="modNotesTx">
        <pc:chgData name="Liao Wenjun" userId="62aba800-726b-4f1f-9128-9238501e8526" providerId="ADAL" clId="{936176A9-F1D2-45DB-8D88-1F235353C0B3}" dt="2024-01-25T03:06:39.310" v="6717" actId="20577"/>
        <pc:sldMkLst>
          <pc:docMk/>
          <pc:sldMk cId="2167979929" sldId="275"/>
        </pc:sldMkLst>
      </pc:sldChg>
      <pc:sldChg chg="del">
        <pc:chgData name="Liao Wenjun" userId="62aba800-726b-4f1f-9128-9238501e8526" providerId="ADAL" clId="{936176A9-F1D2-45DB-8D88-1F235353C0B3}" dt="2024-01-23T12:45:43.798" v="3645" actId="47"/>
        <pc:sldMkLst>
          <pc:docMk/>
          <pc:sldMk cId="2780205036" sldId="276"/>
        </pc:sldMkLst>
      </pc:sldChg>
      <pc:sldChg chg="del">
        <pc:chgData name="Liao Wenjun" userId="62aba800-726b-4f1f-9128-9238501e8526" providerId="ADAL" clId="{936176A9-F1D2-45DB-8D88-1F235353C0B3}" dt="2024-01-12T15:47:51.423" v="110" actId="47"/>
        <pc:sldMkLst>
          <pc:docMk/>
          <pc:sldMk cId="278858854" sldId="277"/>
        </pc:sldMkLst>
      </pc:sldChg>
      <pc:sldChg chg="modSp mod modNotesTx">
        <pc:chgData name="Liao Wenjun" userId="62aba800-726b-4f1f-9128-9238501e8526" providerId="ADAL" clId="{936176A9-F1D2-45DB-8D88-1F235353C0B3}" dt="2024-01-25T02:27:21.113" v="6377" actId="20577"/>
        <pc:sldMkLst>
          <pc:docMk/>
          <pc:sldMk cId="1394816578" sldId="278"/>
        </pc:sldMkLst>
        <pc:spChg chg="mod">
          <ac:chgData name="Liao Wenjun" userId="62aba800-726b-4f1f-9128-9238501e8526" providerId="ADAL" clId="{936176A9-F1D2-45DB-8D88-1F235353C0B3}" dt="2024-01-25T02:16:57.418" v="6270" actId="20577"/>
          <ac:spMkLst>
            <pc:docMk/>
            <pc:sldMk cId="1394816578" sldId="278"/>
            <ac:spMk id="3" creationId="{089FDF7F-D712-58B4-B70D-4234E7492A32}"/>
          </ac:spMkLst>
        </pc:spChg>
      </pc:sldChg>
      <pc:sldChg chg="modSp mod">
        <pc:chgData name="Liao Wenjun" userId="62aba800-726b-4f1f-9128-9238501e8526" providerId="ADAL" clId="{936176A9-F1D2-45DB-8D88-1F235353C0B3}" dt="2024-01-12T15:48:11.836" v="145" actId="20577"/>
        <pc:sldMkLst>
          <pc:docMk/>
          <pc:sldMk cId="2456071339" sldId="279"/>
        </pc:sldMkLst>
        <pc:spChg chg="mod">
          <ac:chgData name="Liao Wenjun" userId="62aba800-726b-4f1f-9128-9238501e8526" providerId="ADAL" clId="{936176A9-F1D2-45DB-8D88-1F235353C0B3}" dt="2024-01-12T15:48:11.836" v="145" actId="20577"/>
          <ac:spMkLst>
            <pc:docMk/>
            <pc:sldMk cId="2456071339" sldId="279"/>
            <ac:spMk id="3" creationId="{613E7E5A-0A18-E7C9-14FB-50BB8A3D6F40}"/>
          </ac:spMkLst>
        </pc:spChg>
      </pc:sldChg>
      <pc:sldChg chg="add">
        <pc:chgData name="Liao Wenjun" userId="62aba800-726b-4f1f-9128-9238501e8526" providerId="ADAL" clId="{936176A9-F1D2-45DB-8D88-1F235353C0B3}" dt="2024-01-23T12:39:40.958" v="3217" actId="2890"/>
        <pc:sldMkLst>
          <pc:docMk/>
          <pc:sldMk cId="3825030001" sldId="281"/>
        </pc:sldMkLst>
      </pc:sldChg>
      <pc:sldChg chg="addSp delSp modSp add del mod modAnim modNotesTx">
        <pc:chgData name="Liao Wenjun" userId="62aba800-726b-4f1f-9128-9238501e8526" providerId="ADAL" clId="{936176A9-F1D2-45DB-8D88-1F235353C0B3}" dt="2024-01-23T13:04:50.596" v="4348" actId="47"/>
        <pc:sldMkLst>
          <pc:docMk/>
          <pc:sldMk cId="33729953" sldId="282"/>
        </pc:sldMkLst>
        <pc:spChg chg="del">
          <ac:chgData name="Liao Wenjun" userId="62aba800-726b-4f1f-9128-9238501e8526" providerId="ADAL" clId="{936176A9-F1D2-45DB-8D88-1F235353C0B3}" dt="2024-01-23T12:40:57.174" v="3237" actId="478"/>
          <ac:spMkLst>
            <pc:docMk/>
            <pc:sldMk cId="33729953" sldId="282"/>
            <ac:spMk id="3" creationId="{76D111E7-9A55-290C-FD81-937509B8B149}"/>
          </ac:spMkLst>
        </pc:spChg>
        <pc:spChg chg="add mod">
          <ac:chgData name="Liao Wenjun" userId="62aba800-726b-4f1f-9128-9238501e8526" providerId="ADAL" clId="{936176A9-F1D2-45DB-8D88-1F235353C0B3}" dt="2024-01-23T12:41:26.614" v="3248" actId="693"/>
          <ac:spMkLst>
            <pc:docMk/>
            <pc:sldMk cId="33729953" sldId="282"/>
            <ac:spMk id="5" creationId="{7E9246B5-0169-1AB9-8545-E2472E480757}"/>
          </ac:spMkLst>
        </pc:spChg>
        <pc:picChg chg="add mod">
          <ac:chgData name="Liao Wenjun" userId="62aba800-726b-4f1f-9128-9238501e8526" providerId="ADAL" clId="{936176A9-F1D2-45DB-8D88-1F235353C0B3}" dt="2024-01-23T12:41:02.994" v="3242" actId="1076"/>
          <ac:picMkLst>
            <pc:docMk/>
            <pc:sldMk cId="33729953" sldId="282"/>
            <ac:picMk id="4" creationId="{F4A7C496-27B9-BDEB-9BEB-27E604F52C2C}"/>
          </ac:picMkLst>
        </pc:picChg>
        <pc:picChg chg="del">
          <ac:chgData name="Liao Wenjun" userId="62aba800-726b-4f1f-9128-9238501e8526" providerId="ADAL" clId="{936176A9-F1D2-45DB-8D88-1F235353C0B3}" dt="2024-01-23T12:40:58.392" v="3239" actId="478"/>
          <ac:picMkLst>
            <pc:docMk/>
            <pc:sldMk cId="33729953" sldId="282"/>
            <ac:picMk id="6" creationId="{37DE5A7E-5D30-3442-9D25-03E3CCDC2007}"/>
          </ac:picMkLst>
        </pc:picChg>
        <pc:picChg chg="del">
          <ac:chgData name="Liao Wenjun" userId="62aba800-726b-4f1f-9128-9238501e8526" providerId="ADAL" clId="{936176A9-F1D2-45DB-8D88-1F235353C0B3}" dt="2024-01-23T12:40:54.549" v="3236" actId="478"/>
          <ac:picMkLst>
            <pc:docMk/>
            <pc:sldMk cId="33729953" sldId="282"/>
            <ac:picMk id="7" creationId="{2885E94C-90C5-0398-BE13-E31BBC111A4C}"/>
          </ac:picMkLst>
        </pc:picChg>
        <pc:picChg chg="del">
          <ac:chgData name="Liao Wenjun" userId="62aba800-726b-4f1f-9128-9238501e8526" providerId="ADAL" clId="{936176A9-F1D2-45DB-8D88-1F235353C0B3}" dt="2024-01-23T12:40:57.920" v="3238" actId="478"/>
          <ac:picMkLst>
            <pc:docMk/>
            <pc:sldMk cId="33729953" sldId="282"/>
            <ac:picMk id="8" creationId="{1F741E3A-9263-040E-B3C1-3C53ACBB2E89}"/>
          </ac:picMkLst>
        </pc:picChg>
        <pc:picChg chg="del">
          <ac:chgData name="Liao Wenjun" userId="62aba800-726b-4f1f-9128-9238501e8526" providerId="ADAL" clId="{936176A9-F1D2-45DB-8D88-1F235353C0B3}" dt="2024-01-23T12:40:58.997" v="3240" actId="478"/>
          <ac:picMkLst>
            <pc:docMk/>
            <pc:sldMk cId="33729953" sldId="282"/>
            <ac:picMk id="9" creationId="{C816C316-9CEB-D0E3-B8E8-247B14A1FCF3}"/>
          </ac:picMkLst>
        </pc:picChg>
      </pc:sldChg>
      <pc:sldChg chg="modSp mod modNotesTx">
        <pc:chgData name="Liao Wenjun" userId="62aba800-726b-4f1f-9128-9238501e8526" providerId="ADAL" clId="{936176A9-F1D2-45DB-8D88-1F235353C0B3}" dt="2024-01-25T03:07:09.658" v="6720" actId="20577"/>
        <pc:sldMkLst>
          <pc:docMk/>
          <pc:sldMk cId="1440684840" sldId="282"/>
        </pc:sldMkLst>
        <pc:spChg chg="mod">
          <ac:chgData name="Liao Wenjun" userId="62aba800-726b-4f1f-9128-9238501e8526" providerId="ADAL" clId="{936176A9-F1D2-45DB-8D88-1F235353C0B3}" dt="2024-01-24T14:27:05.870" v="5805" actId="20577"/>
          <ac:spMkLst>
            <pc:docMk/>
            <pc:sldMk cId="1440684840" sldId="282"/>
            <ac:spMk id="3" creationId="{C052EE84-9F18-50A5-85D5-381CB1B4A94B}"/>
          </ac:spMkLst>
        </pc:spChg>
      </pc:sldChg>
      <pc:sldChg chg="modSp mod modNotesTx">
        <pc:chgData name="Liao Wenjun" userId="62aba800-726b-4f1f-9128-9238501e8526" providerId="ADAL" clId="{936176A9-F1D2-45DB-8D88-1F235353C0B3}" dt="2024-01-25T02:13:11.395" v="5935" actId="20577"/>
        <pc:sldMkLst>
          <pc:docMk/>
          <pc:sldMk cId="123214716" sldId="291"/>
        </pc:sldMkLst>
        <pc:graphicFrameChg chg="mod modGraphic">
          <ac:chgData name="Liao Wenjun" userId="62aba800-726b-4f1f-9128-9238501e8526" providerId="ADAL" clId="{936176A9-F1D2-45DB-8D88-1F235353C0B3}" dt="2024-01-25T02:12:38.932" v="5919" actId="13926"/>
          <ac:graphicFrameMkLst>
            <pc:docMk/>
            <pc:sldMk cId="123214716" sldId="291"/>
            <ac:graphicFrameMk id="3" creationId="{3D16BC99-8DA1-A5F2-AEB9-19F6191B1CD8}"/>
          </ac:graphicFrameMkLst>
        </pc:graphicFrameChg>
      </pc:sldChg>
      <pc:sldChg chg="modSp add mod modNotesTx">
        <pc:chgData name="Liao Wenjun" userId="62aba800-726b-4f1f-9128-9238501e8526" providerId="ADAL" clId="{936176A9-F1D2-45DB-8D88-1F235353C0B3}" dt="2024-01-25T02:13:06.163" v="5924"/>
        <pc:sldMkLst>
          <pc:docMk/>
          <pc:sldMk cId="2534844657" sldId="292"/>
        </pc:sldMkLst>
        <pc:graphicFrameChg chg="modGraphic">
          <ac:chgData name="Liao Wenjun" userId="62aba800-726b-4f1f-9128-9238501e8526" providerId="ADAL" clId="{936176A9-F1D2-45DB-8D88-1F235353C0B3}" dt="2024-01-25T02:12:47.538" v="5923" actId="13926"/>
          <ac:graphicFrameMkLst>
            <pc:docMk/>
            <pc:sldMk cId="2534844657" sldId="292"/>
            <ac:graphicFrameMk id="3" creationId="{3D16BC99-8DA1-A5F2-AEB9-19F6191B1CD8}"/>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0CA6D7-F95D-449C-9E48-58FC35F97BF2}" type="datetimeFigureOut">
              <a:rPr lang="en-SG" smtClean="0"/>
              <a:t>23/1/2024</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9C1309-51CD-44E6-9ED1-505DF47A3ED3}" type="slidenum">
              <a:rPr lang="en-SG" smtClean="0"/>
              <a:t>‹#›</a:t>
            </a:fld>
            <a:endParaRPr lang="en-SG"/>
          </a:p>
        </p:txBody>
      </p:sp>
    </p:spTree>
    <p:extLst>
      <p:ext uri="{BB962C8B-B14F-4D97-AF65-F5344CB8AC3E}">
        <p14:creationId xmlns:p14="http://schemas.microsoft.com/office/powerpoint/2010/main" val="3089200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Afternoon Prof Young, here is my Final year project preliminary 2 presentation</a:t>
            </a:r>
            <a:endParaRPr lang="en-SG" dirty="0"/>
          </a:p>
        </p:txBody>
      </p:sp>
      <p:sp>
        <p:nvSpPr>
          <p:cNvPr id="4" name="Slide Number Placeholder 3"/>
          <p:cNvSpPr>
            <a:spLocks noGrp="1"/>
          </p:cNvSpPr>
          <p:nvPr>
            <p:ph type="sldNum" sz="quarter" idx="5"/>
          </p:nvPr>
        </p:nvSpPr>
        <p:spPr/>
        <p:txBody>
          <a:bodyPr/>
          <a:lstStyle/>
          <a:p>
            <a:fld id="{619C1309-51CD-44E6-9ED1-505DF47A3ED3}" type="slidenum">
              <a:rPr lang="en-SG" smtClean="0"/>
              <a:t>1</a:t>
            </a:fld>
            <a:endParaRPr lang="en-SG"/>
          </a:p>
        </p:txBody>
      </p:sp>
    </p:spTree>
    <p:extLst>
      <p:ext uri="{BB962C8B-B14F-4D97-AF65-F5344CB8AC3E}">
        <p14:creationId xmlns:p14="http://schemas.microsoft.com/office/powerpoint/2010/main" val="32887146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SG" sz="1800" dirty="0">
                <a:effectLst/>
                <a:latin typeface="Calibri" panose="020F0502020204030204" pitchFamily="34" charset="0"/>
                <a:ea typeface="DengXian" panose="02010600030101010101" pitchFamily="2" charset="-122"/>
                <a:cs typeface="Times New Roman" panose="02020603050405020304" pitchFamily="18" charset="0"/>
              </a:rPr>
              <a:t>Here is the project progression on my part after learning about the project and what Sangeetha has done.</a:t>
            </a:r>
          </a:p>
          <a:p>
            <a:pPr>
              <a:lnSpc>
                <a:spcPct val="107000"/>
              </a:lnSpc>
              <a:spcAft>
                <a:spcPts val="800"/>
              </a:spcAft>
            </a:pPr>
            <a:r>
              <a:rPr lang="en-SG" sz="1800" dirty="0">
                <a:effectLst/>
                <a:latin typeface="Calibri" panose="020F0502020204030204" pitchFamily="34" charset="0"/>
                <a:ea typeface="DengXian" panose="02010600030101010101" pitchFamily="2" charset="-122"/>
                <a:cs typeface="Times New Roman" panose="02020603050405020304" pitchFamily="18" charset="0"/>
              </a:rPr>
              <a:t>From the one hot encoding, a total of 2212 features were used in the ML. </a:t>
            </a:r>
          </a:p>
          <a:p>
            <a:pPr>
              <a:lnSpc>
                <a:spcPct val="107000"/>
              </a:lnSpc>
              <a:spcAft>
                <a:spcPts val="800"/>
              </a:spcAft>
            </a:pPr>
            <a:r>
              <a:rPr lang="en-SG" sz="1800" dirty="0">
                <a:effectLst/>
                <a:latin typeface="Calibri" panose="020F0502020204030204" pitchFamily="34" charset="0"/>
                <a:ea typeface="DengXian" panose="02010600030101010101" pitchFamily="2" charset="-122"/>
                <a:cs typeface="Times New Roman" panose="02020603050405020304" pitchFamily="18" charset="0"/>
              </a:rPr>
              <a:t>I have with me a graph displaying feature importance not related to our work. </a:t>
            </a:r>
          </a:p>
          <a:p>
            <a:pPr>
              <a:lnSpc>
                <a:spcPct val="107000"/>
              </a:lnSpc>
              <a:spcAft>
                <a:spcPts val="800"/>
              </a:spcAft>
            </a:pPr>
            <a:r>
              <a:rPr lang="en-SG" sz="1800" dirty="0">
                <a:effectLst/>
                <a:latin typeface="Calibri" panose="020F0502020204030204" pitchFamily="34" charset="0"/>
                <a:ea typeface="DengXian" panose="02010600030101010101" pitchFamily="2" charset="-122"/>
                <a:cs typeface="Times New Roman" panose="02020603050405020304" pitchFamily="18" charset="0"/>
              </a:rPr>
              <a:t>Each feature has a corresponding value assigned by the model and that is feature importance.</a:t>
            </a:r>
          </a:p>
          <a:p>
            <a:pPr marL="0" marR="0" lvl="0" indent="0" algn="l" defTabSz="914400" rtl="0" eaLnBrk="1" fontAlgn="auto" latinLnBrk="0" hangingPunct="1">
              <a:lnSpc>
                <a:spcPct val="107000"/>
              </a:lnSpc>
              <a:spcBef>
                <a:spcPts val="0"/>
              </a:spcBef>
              <a:spcAft>
                <a:spcPts val="800"/>
              </a:spcAft>
              <a:buClrTx/>
              <a:buSzTx/>
              <a:buFontTx/>
              <a:buNone/>
              <a:tabLst/>
              <a:defRPr/>
            </a:pPr>
            <a:r>
              <a:rPr lang="en-SG" sz="1800" dirty="0">
                <a:effectLst/>
                <a:latin typeface="Calibri" panose="020F0502020204030204" pitchFamily="34" charset="0"/>
                <a:ea typeface="DengXian" panose="02010600030101010101" pitchFamily="2" charset="-122"/>
                <a:cs typeface="Times New Roman" panose="02020603050405020304" pitchFamily="18" charset="0"/>
              </a:rPr>
              <a:t>In datasets with an abundant of features, not all features contribute equally to the model’s performance. </a:t>
            </a:r>
          </a:p>
          <a:p>
            <a:pPr marL="0" marR="0" lvl="0" indent="0" algn="l" defTabSz="914400" rtl="0" eaLnBrk="1" fontAlgn="auto" latinLnBrk="0" hangingPunct="1">
              <a:lnSpc>
                <a:spcPct val="107000"/>
              </a:lnSpc>
              <a:spcBef>
                <a:spcPts val="0"/>
              </a:spcBef>
              <a:spcAft>
                <a:spcPts val="800"/>
              </a:spcAft>
              <a:buClrTx/>
              <a:buSzTx/>
              <a:buFontTx/>
              <a:buNone/>
              <a:tabLst/>
              <a:defRPr/>
            </a:pPr>
            <a:r>
              <a:rPr lang="en-SG" sz="1800" dirty="0">
                <a:effectLst/>
                <a:latin typeface="Calibri" panose="020F0502020204030204" pitchFamily="34" charset="0"/>
                <a:ea typeface="DengXian" panose="02010600030101010101" pitchFamily="2" charset="-122"/>
                <a:cs typeface="Times New Roman" panose="02020603050405020304" pitchFamily="18" charset="0"/>
              </a:rPr>
              <a:t>Feature selection helps in reducing the dimensionality of the data and makes the model simpler, easier to interpret and less prone to overfitting. For example, we can select the features of higher importance, and ignore those with low importance.</a:t>
            </a:r>
          </a:p>
        </p:txBody>
      </p:sp>
      <p:sp>
        <p:nvSpPr>
          <p:cNvPr id="4" name="Slide Number Placeholder 3"/>
          <p:cNvSpPr>
            <a:spLocks noGrp="1"/>
          </p:cNvSpPr>
          <p:nvPr>
            <p:ph type="sldNum" sz="quarter" idx="5"/>
          </p:nvPr>
        </p:nvSpPr>
        <p:spPr/>
        <p:txBody>
          <a:bodyPr/>
          <a:lstStyle/>
          <a:p>
            <a:fld id="{619C1309-51CD-44E6-9ED1-505DF47A3ED3}" type="slidenum">
              <a:rPr lang="en-SG" smtClean="0"/>
              <a:t>10</a:t>
            </a:fld>
            <a:endParaRPr lang="en-SG"/>
          </a:p>
        </p:txBody>
      </p:sp>
    </p:spTree>
    <p:extLst>
      <p:ext uri="{BB962C8B-B14F-4D97-AF65-F5344CB8AC3E}">
        <p14:creationId xmlns:p14="http://schemas.microsoft.com/office/powerpoint/2010/main" val="26529066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illustrate my work more clearly, I have inserted screenshots of important codes and functions</a:t>
            </a:r>
          </a:p>
          <a:p>
            <a:r>
              <a:rPr lang="en-US" dirty="0"/>
              <a:t>Firstly, we extracted 10,000 samples from each class randomly and compile them </a:t>
            </a:r>
          </a:p>
          <a:p>
            <a:r>
              <a:rPr lang="en-US" dirty="0"/>
              <a:t>(point using laser)</a:t>
            </a:r>
          </a:p>
          <a:p>
            <a:r>
              <a:rPr lang="en-US" dirty="0"/>
              <a:t>Here are rows of 500 bases each containing the mutated DNA sequence</a:t>
            </a:r>
          </a:p>
          <a:p>
            <a:endParaRPr lang="en-SG" dirty="0"/>
          </a:p>
        </p:txBody>
      </p:sp>
      <p:sp>
        <p:nvSpPr>
          <p:cNvPr id="4" name="Slide Number Placeholder 3"/>
          <p:cNvSpPr>
            <a:spLocks noGrp="1"/>
          </p:cNvSpPr>
          <p:nvPr>
            <p:ph type="sldNum" sz="quarter" idx="5"/>
          </p:nvPr>
        </p:nvSpPr>
        <p:spPr/>
        <p:txBody>
          <a:bodyPr/>
          <a:lstStyle/>
          <a:p>
            <a:fld id="{619C1309-51CD-44E6-9ED1-505DF47A3ED3}" type="slidenum">
              <a:rPr lang="en-SG" smtClean="0"/>
              <a:t>11</a:t>
            </a:fld>
            <a:endParaRPr lang="en-SG"/>
          </a:p>
        </p:txBody>
      </p:sp>
    </p:spTree>
    <p:extLst>
      <p:ext uri="{BB962C8B-B14F-4D97-AF65-F5344CB8AC3E}">
        <p14:creationId xmlns:p14="http://schemas.microsoft.com/office/powerpoint/2010/main" val="26599102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have to perform some processing on the data by changing each row into 500 columns instead of just 1 column with 500 bases.</a:t>
            </a:r>
            <a:endParaRPr lang="en-SG" dirty="0"/>
          </a:p>
        </p:txBody>
      </p:sp>
      <p:sp>
        <p:nvSpPr>
          <p:cNvPr id="4" name="Slide Number Placeholder 3"/>
          <p:cNvSpPr>
            <a:spLocks noGrp="1"/>
          </p:cNvSpPr>
          <p:nvPr>
            <p:ph type="sldNum" sz="quarter" idx="5"/>
          </p:nvPr>
        </p:nvSpPr>
        <p:spPr/>
        <p:txBody>
          <a:bodyPr/>
          <a:lstStyle/>
          <a:p>
            <a:fld id="{619C1309-51CD-44E6-9ED1-505DF47A3ED3}" type="slidenum">
              <a:rPr lang="en-SG" smtClean="0"/>
              <a:t>12</a:t>
            </a:fld>
            <a:endParaRPr lang="en-SG"/>
          </a:p>
        </p:txBody>
      </p:sp>
    </p:spTree>
    <p:extLst>
      <p:ext uri="{BB962C8B-B14F-4D97-AF65-F5344CB8AC3E}">
        <p14:creationId xmlns:p14="http://schemas.microsoft.com/office/powerpoint/2010/main" val="23374385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mentioned earlier, we have to convert the DNA sequence into the binary OHE sequence and add a column of class at the end of it.</a:t>
            </a:r>
          </a:p>
          <a:p>
            <a:r>
              <a:rPr lang="en-US" dirty="0"/>
              <a:t>Here is an example, where there are mutations on the 4</a:t>
            </a:r>
            <a:r>
              <a:rPr lang="en-US" baseline="30000" dirty="0"/>
              <a:t>th</a:t>
            </a:r>
            <a:r>
              <a:rPr lang="en-US" dirty="0"/>
              <a:t> base, there are 3 columns starting with 4, followed by the base, A,T,C or G</a:t>
            </a:r>
          </a:p>
          <a:p>
            <a:r>
              <a:rPr lang="en-SG" sz="1200" dirty="0">
                <a:effectLst/>
                <a:latin typeface="Calibri" panose="020F0502020204030204" pitchFamily="34" charset="0"/>
                <a:ea typeface="DengXian" panose="02010600030101010101" pitchFamily="2" charset="-122"/>
                <a:cs typeface="Times New Roman" panose="02020603050405020304" pitchFamily="18" charset="0"/>
              </a:rPr>
              <a:t>In this row (point using LASER) the DNA base at position 4 is G, hence, there will be a 1 on 4_G and 0 on the other 4_0. In certain rows not seen here, 4_G will be 0 and 4_A will be 1 for example.</a:t>
            </a:r>
            <a:endParaRPr lang="en-SG" dirty="0"/>
          </a:p>
          <a:p>
            <a:endParaRPr lang="en-SG" dirty="0"/>
          </a:p>
        </p:txBody>
      </p:sp>
      <p:sp>
        <p:nvSpPr>
          <p:cNvPr id="4" name="Slide Number Placeholder 3"/>
          <p:cNvSpPr>
            <a:spLocks noGrp="1"/>
          </p:cNvSpPr>
          <p:nvPr>
            <p:ph type="sldNum" sz="quarter" idx="5"/>
          </p:nvPr>
        </p:nvSpPr>
        <p:spPr/>
        <p:txBody>
          <a:bodyPr/>
          <a:lstStyle/>
          <a:p>
            <a:fld id="{619C1309-51CD-44E6-9ED1-505DF47A3ED3}" type="slidenum">
              <a:rPr lang="en-SG" smtClean="0"/>
              <a:t>13</a:t>
            </a:fld>
            <a:endParaRPr lang="en-SG"/>
          </a:p>
        </p:txBody>
      </p:sp>
    </p:spTree>
    <p:extLst>
      <p:ext uri="{BB962C8B-B14F-4D97-AF65-F5344CB8AC3E}">
        <p14:creationId xmlns:p14="http://schemas.microsoft.com/office/powerpoint/2010/main" val="28202506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have the inputs, X and Y as the OHE bases and the Class respectively, we can build the model by splitting into train and test sets.</a:t>
            </a:r>
            <a:endParaRPr lang="en-SG" dirty="0"/>
          </a:p>
        </p:txBody>
      </p:sp>
      <p:sp>
        <p:nvSpPr>
          <p:cNvPr id="4" name="Slide Number Placeholder 3"/>
          <p:cNvSpPr>
            <a:spLocks noGrp="1"/>
          </p:cNvSpPr>
          <p:nvPr>
            <p:ph type="sldNum" sz="quarter" idx="5"/>
          </p:nvPr>
        </p:nvSpPr>
        <p:spPr/>
        <p:txBody>
          <a:bodyPr/>
          <a:lstStyle/>
          <a:p>
            <a:fld id="{619C1309-51CD-44E6-9ED1-505DF47A3ED3}" type="slidenum">
              <a:rPr lang="en-SG" smtClean="0"/>
              <a:t>14</a:t>
            </a:fld>
            <a:endParaRPr lang="en-SG"/>
          </a:p>
        </p:txBody>
      </p:sp>
    </p:spTree>
    <p:extLst>
      <p:ext uri="{BB962C8B-B14F-4D97-AF65-F5344CB8AC3E}">
        <p14:creationId xmlns:p14="http://schemas.microsoft.com/office/powerpoint/2010/main" val="20824039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b="0" i="0" dirty="0">
                <a:solidFill>
                  <a:srgbClr val="202124"/>
                </a:solidFill>
                <a:effectLst/>
                <a:latin typeface="Google Sans"/>
              </a:rPr>
              <a:t>After training the model, it can be used on the test set and to obtain the results. And the report we generated consist of precision, recall, and F1-score.</a:t>
            </a:r>
          </a:p>
          <a:p>
            <a:endParaRPr lang="en-SG" b="0" i="0" dirty="0">
              <a:solidFill>
                <a:srgbClr val="202124"/>
              </a:solidFill>
              <a:effectLst/>
              <a:latin typeface="Google Sans"/>
            </a:endParaRPr>
          </a:p>
          <a:p>
            <a:r>
              <a:rPr lang="en-SG" b="0" i="0" dirty="0">
                <a:solidFill>
                  <a:srgbClr val="202124"/>
                </a:solidFill>
                <a:effectLst/>
                <a:latin typeface="Google Sans"/>
              </a:rPr>
              <a:t>NEXT SLIDE</a:t>
            </a:r>
          </a:p>
          <a:p>
            <a:pPr marL="0" marR="0" lvl="0" indent="0" algn="l" defTabSz="914400" rtl="0" eaLnBrk="1" fontAlgn="auto" latinLnBrk="0" hangingPunct="1">
              <a:lnSpc>
                <a:spcPct val="100000"/>
              </a:lnSpc>
              <a:spcBef>
                <a:spcPts val="0"/>
              </a:spcBef>
              <a:spcAft>
                <a:spcPts val="0"/>
              </a:spcAft>
              <a:buClrTx/>
              <a:buSzTx/>
              <a:buFontTx/>
              <a:buNone/>
              <a:tabLst/>
              <a:defRPr/>
            </a:pPr>
            <a:r>
              <a:rPr lang="en-SG" sz="1800" kern="100" dirty="0">
                <a:effectLst/>
                <a:latin typeface="Calibri" panose="020F0502020204030204" pitchFamily="34" charset="0"/>
                <a:ea typeface="DengXian" panose="02010600030101010101" pitchFamily="2" charset="-122"/>
                <a:cs typeface="Times New Roman" panose="02020603050405020304" pitchFamily="18" charset="0"/>
              </a:rPr>
              <a:t>In machine learning, precision, recall, and F1 score are important evaluation metrics used to assess the performance of classification models. Precision is the ratio of correctly predicted positive observations to the total predicted positives. Recall, or true positive rate, is the ratio of correctly predicted positive observations to all actual positives. The F1 score ranges from 0 to 1, where 1 indicates a perfect balance between precision and recall. It penalizes models that have imbalances in precision and recall, offering a single metric to evaluate a model's performance, hence, we will be comparing the F1-score. </a:t>
            </a:r>
            <a:endParaRPr lang="en-SG" b="0" i="0" dirty="0">
              <a:solidFill>
                <a:srgbClr val="202124"/>
              </a:solidFill>
              <a:effectLst/>
              <a:latin typeface="Google Sans"/>
            </a:endParaRPr>
          </a:p>
          <a:p>
            <a:endParaRPr lang="en-SG" b="0" i="0" dirty="0">
              <a:solidFill>
                <a:srgbClr val="202124"/>
              </a:solidFill>
              <a:effectLst/>
              <a:latin typeface="Google Sans"/>
            </a:endParaRPr>
          </a:p>
          <a:p>
            <a:r>
              <a:rPr lang="en-SG" b="0" i="0" dirty="0">
                <a:solidFill>
                  <a:srgbClr val="202124"/>
                </a:solidFill>
                <a:effectLst/>
                <a:latin typeface="Google Sans"/>
              </a:rPr>
              <a:t>The micro average precision is </a:t>
            </a:r>
            <a:r>
              <a:rPr lang="en-SG" b="0" i="0" dirty="0">
                <a:solidFill>
                  <a:srgbClr val="040C28"/>
                </a:solidFill>
                <a:effectLst/>
                <a:latin typeface="Google Sans"/>
              </a:rPr>
              <a:t>the sum of all true positives divided by the sum of all true positives and false positives and it is represented by accuracy in the table</a:t>
            </a:r>
          </a:p>
          <a:p>
            <a:r>
              <a:rPr lang="en-SG" b="0" i="0" dirty="0">
                <a:solidFill>
                  <a:srgbClr val="040C28"/>
                </a:solidFill>
                <a:effectLst/>
                <a:latin typeface="Google Sans"/>
              </a:rPr>
              <a:t>Macro average is the mean of these 3 values in the column and Weighted </a:t>
            </a:r>
            <a:r>
              <a:rPr lang="en-SG" b="0" i="0" dirty="0" err="1">
                <a:solidFill>
                  <a:srgbClr val="040C28"/>
                </a:solidFill>
                <a:effectLst/>
                <a:latin typeface="Google Sans"/>
              </a:rPr>
              <a:t>avg</a:t>
            </a:r>
            <a:r>
              <a:rPr lang="en-SG" b="0" i="0" dirty="0">
                <a:solidFill>
                  <a:srgbClr val="040C28"/>
                </a:solidFill>
                <a:effectLst/>
                <a:latin typeface="Google Sans"/>
              </a:rPr>
              <a:t> includes the number in the support.</a:t>
            </a:r>
            <a:endParaRPr lang="en-SG" dirty="0"/>
          </a:p>
        </p:txBody>
      </p:sp>
      <p:sp>
        <p:nvSpPr>
          <p:cNvPr id="4" name="Slide Number Placeholder 3"/>
          <p:cNvSpPr>
            <a:spLocks noGrp="1"/>
          </p:cNvSpPr>
          <p:nvPr>
            <p:ph type="sldNum" sz="quarter" idx="5"/>
          </p:nvPr>
        </p:nvSpPr>
        <p:spPr/>
        <p:txBody>
          <a:bodyPr/>
          <a:lstStyle/>
          <a:p>
            <a:fld id="{619C1309-51CD-44E6-9ED1-505DF47A3ED3}" type="slidenum">
              <a:rPr lang="en-SG" smtClean="0"/>
              <a:t>15</a:t>
            </a:fld>
            <a:endParaRPr lang="en-SG"/>
          </a:p>
        </p:txBody>
      </p:sp>
    </p:spTree>
    <p:extLst>
      <p:ext uri="{BB962C8B-B14F-4D97-AF65-F5344CB8AC3E}">
        <p14:creationId xmlns:p14="http://schemas.microsoft.com/office/powerpoint/2010/main" val="15904145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confusion matrix was obtained as well so it can be seen clearly how many samples were true to their predictions. </a:t>
            </a:r>
          </a:p>
          <a:p>
            <a:endParaRPr lang="en-SG" dirty="0"/>
          </a:p>
        </p:txBody>
      </p:sp>
      <p:sp>
        <p:nvSpPr>
          <p:cNvPr id="4" name="Slide Number Placeholder 3"/>
          <p:cNvSpPr>
            <a:spLocks noGrp="1"/>
          </p:cNvSpPr>
          <p:nvPr>
            <p:ph type="sldNum" sz="quarter" idx="5"/>
          </p:nvPr>
        </p:nvSpPr>
        <p:spPr/>
        <p:txBody>
          <a:bodyPr/>
          <a:lstStyle/>
          <a:p>
            <a:fld id="{619C1309-51CD-44E6-9ED1-505DF47A3ED3}" type="slidenum">
              <a:rPr lang="en-SG" smtClean="0"/>
              <a:t>16</a:t>
            </a:fld>
            <a:endParaRPr lang="en-SG"/>
          </a:p>
        </p:txBody>
      </p:sp>
    </p:spTree>
    <p:extLst>
      <p:ext uri="{BB962C8B-B14F-4D97-AF65-F5344CB8AC3E}">
        <p14:creationId xmlns:p14="http://schemas.microsoft.com/office/powerpoint/2010/main" val="19259061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Moving on, feature importance and selection was performed. </a:t>
            </a:r>
          </a:p>
          <a:p>
            <a:endParaRPr lang="en-US" dirty="0"/>
          </a:p>
          <a:p>
            <a:r>
              <a:rPr lang="en-US" dirty="0"/>
              <a:t>First, we need to use a feature importance function to extract out the value of importance for each feature, followed by sorting them from high to low. After which, we can extract the top n number of features, in this case 1000, and train a model using just 1000 features. </a:t>
            </a:r>
          </a:p>
          <a:p>
            <a:r>
              <a:rPr lang="en-US" dirty="0"/>
              <a:t>The sorted feature importance looks like this, where the position is shown with the value. </a:t>
            </a:r>
            <a:endParaRPr lang="en-SG" dirty="0"/>
          </a:p>
        </p:txBody>
      </p:sp>
      <p:sp>
        <p:nvSpPr>
          <p:cNvPr id="4" name="Slide Number Placeholder 3"/>
          <p:cNvSpPr>
            <a:spLocks noGrp="1"/>
          </p:cNvSpPr>
          <p:nvPr>
            <p:ph type="sldNum" sz="quarter" idx="5"/>
          </p:nvPr>
        </p:nvSpPr>
        <p:spPr/>
        <p:txBody>
          <a:bodyPr/>
          <a:lstStyle/>
          <a:p>
            <a:fld id="{619C1309-51CD-44E6-9ED1-505DF47A3ED3}" type="slidenum">
              <a:rPr lang="en-SG" smtClean="0"/>
              <a:t>17</a:t>
            </a:fld>
            <a:endParaRPr lang="en-SG"/>
          </a:p>
        </p:txBody>
      </p:sp>
    </p:spTree>
    <p:extLst>
      <p:ext uri="{BB962C8B-B14F-4D97-AF65-F5344CB8AC3E}">
        <p14:creationId xmlns:p14="http://schemas.microsoft.com/office/powerpoint/2010/main" val="19141784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the results from the full dataset of 1.2 million mutants that I ran on the school’s high performing computer server. I performed feature selections of 1500, 1000, and 500 for comparison with the dataset without the implementation of feature selection. </a:t>
            </a:r>
          </a:p>
          <a:p>
            <a:r>
              <a:rPr lang="en-US" dirty="0"/>
              <a:t>Lets focus on the F1-score. It can be seen that without feature selection, the result is 0.809 (click) and slowly decreases to 0.803(click)  in 1500 features selection followed by 0.792 (click) and 0.759(click)  in 1000 and 500 respectively.</a:t>
            </a:r>
          </a:p>
          <a:p>
            <a:r>
              <a:rPr lang="en-US" dirty="0"/>
              <a:t>The small decrease in the score is expected as some features were lost, but the gain in computational time and effort outweighs this small loss of 3 decimal places. With only a drop in 0.017, it is safe to use the model trained from 1000 features selected. This vastly improves the computational time needed to sort through the 4^500 possible permutations in silico.</a:t>
            </a:r>
          </a:p>
          <a:p>
            <a:r>
              <a:rPr lang="en-US" dirty="0"/>
              <a:t>However, with a low prediction rate at roughly 74% for High and Medium Classes, we decided to explore DL to improve the results.</a:t>
            </a:r>
          </a:p>
          <a:p>
            <a:endParaRPr lang="en-US" dirty="0"/>
          </a:p>
          <a:p>
            <a:endParaRPr lang="en-SG" dirty="0"/>
          </a:p>
        </p:txBody>
      </p:sp>
      <p:sp>
        <p:nvSpPr>
          <p:cNvPr id="4" name="Slide Number Placeholder 3"/>
          <p:cNvSpPr>
            <a:spLocks noGrp="1"/>
          </p:cNvSpPr>
          <p:nvPr>
            <p:ph type="sldNum" sz="quarter" idx="5"/>
          </p:nvPr>
        </p:nvSpPr>
        <p:spPr/>
        <p:txBody>
          <a:bodyPr/>
          <a:lstStyle/>
          <a:p>
            <a:fld id="{619C1309-51CD-44E6-9ED1-505DF47A3ED3}" type="slidenum">
              <a:rPr lang="en-SG" smtClean="0"/>
              <a:t>18</a:t>
            </a:fld>
            <a:endParaRPr lang="en-SG"/>
          </a:p>
        </p:txBody>
      </p:sp>
    </p:spTree>
    <p:extLst>
      <p:ext uri="{BB962C8B-B14F-4D97-AF65-F5344CB8AC3E}">
        <p14:creationId xmlns:p14="http://schemas.microsoft.com/office/powerpoint/2010/main" val="32320410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0CD002-C922-F5A4-3CDE-7E3661CBE26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9A4BC71-643F-CD09-3641-E3DB95D9F31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09F82A1-381B-1A7C-D433-AFB42091AFAD}"/>
              </a:ext>
            </a:extLst>
          </p:cNvPr>
          <p:cNvSpPr>
            <a:spLocks noGrp="1"/>
          </p:cNvSpPr>
          <p:nvPr>
            <p:ph type="body" idx="1"/>
          </p:nvPr>
        </p:nvSpPr>
        <p:spPr/>
        <p: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SG" dirty="0">
                <a:cs typeface="Calibri"/>
              </a:rPr>
              <a:t>To start on deep learning, I read many literatures which used deep learning for amino acid sequence or protein design studies and some also did DNA sequences. Hence, we were inspired to go in this direction as well. There are many types of DL models and certain models are more suitable for sequential data that fits our case of DNA sequence.</a:t>
            </a:r>
            <a:endParaRPr lang="en-SG" dirty="0"/>
          </a:p>
        </p:txBody>
      </p:sp>
      <p:sp>
        <p:nvSpPr>
          <p:cNvPr id="4" name="Slide Number Placeholder 3">
            <a:extLst>
              <a:ext uri="{FF2B5EF4-FFF2-40B4-BE49-F238E27FC236}">
                <a16:creationId xmlns:a16="http://schemas.microsoft.com/office/drawing/2014/main" id="{C0047CEA-BC6A-3237-7565-B4915AEC2AF2}"/>
              </a:ext>
            </a:extLst>
          </p:cNvPr>
          <p:cNvSpPr>
            <a:spLocks noGrp="1"/>
          </p:cNvSpPr>
          <p:nvPr>
            <p:ph type="sldNum" sz="quarter" idx="5"/>
          </p:nvPr>
        </p:nvSpPr>
        <p:spPr/>
        <p:txBody>
          <a:bodyPr/>
          <a:lstStyle/>
          <a:p>
            <a:fld id="{619C1309-51CD-44E6-9ED1-505DF47A3ED3}" type="slidenum">
              <a:rPr lang="en-SG" smtClean="0"/>
              <a:t>19</a:t>
            </a:fld>
            <a:endParaRPr lang="en-SG"/>
          </a:p>
        </p:txBody>
      </p:sp>
    </p:spTree>
    <p:extLst>
      <p:ext uri="{BB962C8B-B14F-4D97-AF65-F5344CB8AC3E}">
        <p14:creationId xmlns:p14="http://schemas.microsoft.com/office/powerpoint/2010/main" val="39768913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 are the contents that I would be going through today. Firstly, a general outline of the project, next, what I have done for the past semester with some code examples as illustrations and future plans. </a:t>
            </a:r>
            <a:endParaRPr lang="en-SG" dirty="0"/>
          </a:p>
        </p:txBody>
      </p:sp>
      <p:sp>
        <p:nvSpPr>
          <p:cNvPr id="4" name="Slide Number Placeholder 3"/>
          <p:cNvSpPr>
            <a:spLocks noGrp="1"/>
          </p:cNvSpPr>
          <p:nvPr>
            <p:ph type="sldNum" sz="quarter" idx="5"/>
          </p:nvPr>
        </p:nvSpPr>
        <p:spPr/>
        <p:txBody>
          <a:bodyPr/>
          <a:lstStyle/>
          <a:p>
            <a:fld id="{619C1309-51CD-44E6-9ED1-505DF47A3ED3}" type="slidenum">
              <a:rPr lang="en-SG" smtClean="0"/>
              <a:t>2</a:t>
            </a:fld>
            <a:endParaRPr lang="en-SG"/>
          </a:p>
        </p:txBody>
      </p:sp>
    </p:spTree>
    <p:extLst>
      <p:ext uri="{BB962C8B-B14F-4D97-AF65-F5344CB8AC3E}">
        <p14:creationId xmlns:p14="http://schemas.microsoft.com/office/powerpoint/2010/main" val="3029900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cs typeface="Calibri"/>
              </a:rPr>
              <a:t>To build a deep learning pipeline, we can follow the ML steps including OHE up to the train and test split. After Which,</a:t>
            </a:r>
          </a:p>
          <a:p>
            <a:r>
              <a:rPr lang="en-SG" dirty="0">
                <a:cs typeface="Calibri"/>
              </a:rPr>
              <a:t>(CLICK) We can build a sequential model and define the number of layers in each neuron</a:t>
            </a:r>
          </a:p>
          <a:p>
            <a:r>
              <a:rPr lang="en-SG" dirty="0">
                <a:cs typeface="Calibri"/>
              </a:rPr>
              <a:t>(CLICK) Next, we have to compile the model by stating various parameters that can affect the way the model is trained, for example the optimizer.</a:t>
            </a:r>
          </a:p>
          <a:p>
            <a:r>
              <a:rPr lang="en-SG" dirty="0">
                <a:cs typeface="Calibri"/>
              </a:rPr>
              <a:t>(CLICK) Next, we need to fit the model with our own data and define the number of epochs, which means</a:t>
            </a:r>
            <a:r>
              <a:rPr lang="en-SG" dirty="0"/>
              <a:t> one complete pass of the training dataset through the algorithm. </a:t>
            </a:r>
          </a:p>
          <a:p>
            <a:r>
              <a:rPr lang="en-SG" dirty="0">
                <a:cs typeface="Calibri" panose="020F0502020204030204"/>
              </a:rPr>
              <a:t>(CLICK) Lastly, we can test the model by predicting the test set.</a:t>
            </a:r>
          </a:p>
        </p:txBody>
      </p:sp>
      <p:sp>
        <p:nvSpPr>
          <p:cNvPr id="4" name="Slide Number Placeholder 3"/>
          <p:cNvSpPr>
            <a:spLocks noGrp="1"/>
          </p:cNvSpPr>
          <p:nvPr>
            <p:ph type="sldNum" sz="quarter" idx="5"/>
          </p:nvPr>
        </p:nvSpPr>
        <p:spPr/>
        <p:txBody>
          <a:bodyPr/>
          <a:lstStyle/>
          <a:p>
            <a:fld id="{D20D09FC-1D23-4054-8B61-2A53A019D7F3}" type="slidenum">
              <a:rPr lang="en-SG" smtClean="0"/>
              <a:t>20</a:t>
            </a:fld>
            <a:endParaRPr lang="en-SG"/>
          </a:p>
        </p:txBody>
      </p:sp>
    </p:spTree>
    <p:extLst>
      <p:ext uri="{BB962C8B-B14F-4D97-AF65-F5344CB8AC3E}">
        <p14:creationId xmlns:p14="http://schemas.microsoft.com/office/powerpoint/2010/main" val="27429879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After trying various parameters for the deep learning model, here are the results obtained. To break it down, we can see the overall results stays around 80 percent regardless of ML or DL or any variation. However, we can observe 2 types of variations. There could be times when the model can predict high or medium at more than 80 percent but at the expense of a lower accuracy in medium or high respectively like so. NEXT SLIDE</a:t>
            </a:r>
          </a:p>
        </p:txBody>
      </p:sp>
      <p:sp>
        <p:nvSpPr>
          <p:cNvPr id="4" name="Slide Number Placeholder 3"/>
          <p:cNvSpPr>
            <a:spLocks noGrp="1"/>
          </p:cNvSpPr>
          <p:nvPr>
            <p:ph type="sldNum" sz="quarter" idx="5"/>
          </p:nvPr>
        </p:nvSpPr>
        <p:spPr/>
        <p:txBody>
          <a:bodyPr/>
          <a:lstStyle/>
          <a:p>
            <a:fld id="{619C1309-51CD-44E6-9ED1-505DF47A3ED3}" type="slidenum">
              <a:rPr lang="en-SG" smtClean="0"/>
              <a:t>21</a:t>
            </a:fld>
            <a:endParaRPr lang="en-SG"/>
          </a:p>
        </p:txBody>
      </p:sp>
    </p:spTree>
    <p:extLst>
      <p:ext uri="{BB962C8B-B14F-4D97-AF65-F5344CB8AC3E}">
        <p14:creationId xmlns:p14="http://schemas.microsoft.com/office/powerpoint/2010/main" val="34862704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The other type of result we can see is that both High and medium can get roughly 77%, which is better than ML. </a:t>
            </a:r>
          </a:p>
        </p:txBody>
      </p:sp>
      <p:sp>
        <p:nvSpPr>
          <p:cNvPr id="4" name="Slide Number Placeholder 3"/>
          <p:cNvSpPr>
            <a:spLocks noGrp="1"/>
          </p:cNvSpPr>
          <p:nvPr>
            <p:ph type="sldNum" sz="quarter" idx="5"/>
          </p:nvPr>
        </p:nvSpPr>
        <p:spPr/>
        <p:txBody>
          <a:bodyPr/>
          <a:lstStyle/>
          <a:p>
            <a:fld id="{619C1309-51CD-44E6-9ED1-505DF47A3ED3}" type="slidenum">
              <a:rPr lang="en-SG" smtClean="0"/>
              <a:t>22</a:t>
            </a:fld>
            <a:endParaRPr lang="en-SG"/>
          </a:p>
        </p:txBody>
      </p:sp>
    </p:spTree>
    <p:extLst>
      <p:ext uri="{BB962C8B-B14F-4D97-AF65-F5344CB8AC3E}">
        <p14:creationId xmlns:p14="http://schemas.microsoft.com/office/powerpoint/2010/main" val="2292330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SG" sz="1800" kern="100" dirty="0">
                <a:effectLst/>
                <a:latin typeface="Calibri" panose="020F0502020204030204" pitchFamily="34" charset="0"/>
                <a:ea typeface="DengXian" panose="02010600030101010101" pitchFamily="2" charset="-122"/>
                <a:cs typeface="Times New Roman" panose="02020603050405020304" pitchFamily="18" charset="0"/>
              </a:rPr>
              <a:t>There are possible ways to improve the deep learning results through methods like regularization, boosting and more and that would help increase the results by a few percentages. Experiments are still ongoing with </a:t>
            </a:r>
            <a:r>
              <a:rPr lang="en-SG" sz="1800" kern="100" dirty="0" err="1">
                <a:effectLst/>
                <a:latin typeface="Calibri" panose="020F0502020204030204" pitchFamily="34" charset="0"/>
                <a:ea typeface="DengXian" panose="02010600030101010101" pitchFamily="2" charset="-122"/>
                <a:cs typeface="Times New Roman" panose="02020603050405020304" pitchFamily="18" charset="0"/>
              </a:rPr>
              <a:t>sgd</a:t>
            </a:r>
            <a:r>
              <a:rPr lang="en-SG" sz="1800" kern="100" dirty="0">
                <a:effectLst/>
                <a:latin typeface="Calibri" panose="020F0502020204030204" pitchFamily="34" charset="0"/>
                <a:ea typeface="DengXian" panose="02010600030101010101" pitchFamily="2" charset="-122"/>
                <a:cs typeface="Times New Roman" panose="02020603050405020304" pitchFamily="18" charset="0"/>
              </a:rPr>
              <a:t> with more layers and also I plan on trying recurrent and convolutional neural network.</a:t>
            </a:r>
            <a:br>
              <a:rPr lang="en-SG" sz="1800" kern="100" dirty="0">
                <a:effectLst/>
                <a:latin typeface="Calibri" panose="020F0502020204030204" pitchFamily="34" charset="0"/>
                <a:ea typeface="DengXian" panose="02010600030101010101" pitchFamily="2" charset="-122"/>
                <a:cs typeface="Times New Roman" panose="02020603050405020304" pitchFamily="18" charset="0"/>
              </a:rPr>
            </a:br>
            <a:r>
              <a:rPr lang="en-SG" sz="1800" kern="100" dirty="0">
                <a:effectLst/>
                <a:latin typeface="Calibri" panose="020F0502020204030204" pitchFamily="34" charset="0"/>
                <a:ea typeface="DengXian" panose="02010600030101010101" pitchFamily="2" charset="-122"/>
                <a:cs typeface="Times New Roman" panose="02020603050405020304" pitchFamily="18" charset="0"/>
              </a:rPr>
              <a:t>I discussed with Prof </a:t>
            </a:r>
            <a:r>
              <a:rPr lang="en-SG" sz="1800" kern="100" dirty="0" err="1">
                <a:effectLst/>
                <a:latin typeface="Calibri" panose="020F0502020204030204" pitchFamily="34" charset="0"/>
                <a:ea typeface="DengXian" panose="02010600030101010101" pitchFamily="2" charset="-122"/>
                <a:cs typeface="Times New Roman" panose="02020603050405020304" pitchFamily="18" charset="0"/>
              </a:rPr>
              <a:t>Poh</a:t>
            </a:r>
            <a:r>
              <a:rPr lang="en-SG" sz="1800" kern="100" dirty="0">
                <a:effectLst/>
                <a:latin typeface="Calibri" panose="020F0502020204030204" pitchFamily="34" charset="0"/>
                <a:ea typeface="DengXian" panose="02010600030101010101" pitchFamily="2" charset="-122"/>
                <a:cs typeface="Times New Roman" panose="02020603050405020304" pitchFamily="18" charset="0"/>
              </a:rPr>
              <a:t> and came to a conclusion that we need more data. Hence, we would perform more microfluidics experiment in the upcoming weeks and also I thought of just training the model with only High and Low efficiency enzymes and have started testing the combinations of just high and low data in a model, High and medium combined to be classified together as High, and also Medium and Low combined.</a:t>
            </a:r>
          </a:p>
          <a:p>
            <a:r>
              <a:rPr lang="en-SG" dirty="0"/>
              <a:t>I have also studied up on large language modelling which is widely known to be used in ChatGPT and many protein modelling and designing. However, after through research, we have concluded that this pathway may not be suitable for our classification task of just high, medium and low. </a:t>
            </a:r>
          </a:p>
          <a:p>
            <a:endParaRPr lang="en-SG" dirty="0"/>
          </a:p>
        </p:txBody>
      </p:sp>
      <p:sp>
        <p:nvSpPr>
          <p:cNvPr id="4" name="Slide Number Placeholder 3"/>
          <p:cNvSpPr>
            <a:spLocks noGrp="1"/>
          </p:cNvSpPr>
          <p:nvPr>
            <p:ph type="sldNum" sz="quarter" idx="5"/>
          </p:nvPr>
        </p:nvSpPr>
        <p:spPr/>
        <p:txBody>
          <a:bodyPr/>
          <a:lstStyle/>
          <a:p>
            <a:fld id="{619C1309-51CD-44E6-9ED1-505DF47A3ED3}" type="slidenum">
              <a:rPr lang="en-SG" smtClean="0"/>
              <a:t>23</a:t>
            </a:fld>
            <a:endParaRPr lang="en-SG"/>
          </a:p>
        </p:txBody>
      </p:sp>
    </p:spTree>
    <p:extLst>
      <p:ext uri="{BB962C8B-B14F-4D97-AF65-F5344CB8AC3E}">
        <p14:creationId xmlns:p14="http://schemas.microsoft.com/office/powerpoint/2010/main" val="8207383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SG" sz="1800" kern="100" dirty="0">
                <a:effectLst/>
                <a:latin typeface="Calibri" panose="020F0502020204030204" pitchFamily="34" charset="0"/>
                <a:ea typeface="DengXian" panose="02010600030101010101" pitchFamily="2" charset="-122"/>
                <a:cs typeface="Times New Roman" panose="02020603050405020304" pitchFamily="18" charset="0"/>
              </a:rPr>
              <a:t>With a F-score of 0.79, the model is not good enough. One possible reason could be that the amount of training data is not enough. With 500 bases and the possible mutation of 4 nucleotide each base, a total of 500</a:t>
            </a:r>
            <a:r>
              <a:rPr lang="en-SG" sz="1800" kern="100" baseline="30000" dirty="0">
                <a:effectLst/>
                <a:latin typeface="Calibri" panose="020F0502020204030204" pitchFamily="34" charset="0"/>
                <a:ea typeface="DengXian" panose="02010600030101010101" pitchFamily="2" charset="-122"/>
                <a:cs typeface="Times New Roman" panose="02020603050405020304" pitchFamily="18" charset="0"/>
              </a:rPr>
              <a:t>4</a:t>
            </a:r>
            <a:r>
              <a:rPr lang="en-SG" sz="1800" kern="100" dirty="0">
                <a:effectLst/>
                <a:latin typeface="Calibri" panose="020F0502020204030204" pitchFamily="34" charset="0"/>
                <a:ea typeface="DengXian" panose="02010600030101010101" pitchFamily="2" charset="-122"/>
                <a:cs typeface="Times New Roman" panose="02020603050405020304" pitchFamily="18" charset="0"/>
              </a:rPr>
              <a:t> mutants could be obtained. However, we only have 1.2 million of experimental data. With more data, we can successfully obtain higher accuracies since the model can be identify more prominent features. </a:t>
            </a:r>
          </a:p>
          <a:p>
            <a:pPr>
              <a:lnSpc>
                <a:spcPct val="107000"/>
              </a:lnSpc>
              <a:spcAft>
                <a:spcPts val="800"/>
              </a:spcAft>
            </a:pPr>
            <a:r>
              <a:rPr lang="en-SG" sz="1800" kern="100" dirty="0">
                <a:effectLst/>
                <a:latin typeface="Calibri" panose="020F0502020204030204" pitchFamily="34" charset="0"/>
                <a:ea typeface="DengXian" panose="02010600030101010101" pitchFamily="2" charset="-122"/>
                <a:cs typeface="Times New Roman" panose="02020603050405020304" pitchFamily="18" charset="0"/>
              </a:rPr>
              <a:t>Deep learning (DL) can be explored for this project. Deep learning models, particularly recurrent neural networks (RNNs) or convolutional neural networks (CNNs) specialized for sequential data, can learn intricate patterns and representations from DNA sequences. A similar approach to ML using OHE can be used since DL requires numerical input as well.</a:t>
            </a:r>
          </a:p>
          <a:p>
            <a:endParaRPr lang="en-SG" dirty="0"/>
          </a:p>
        </p:txBody>
      </p:sp>
      <p:sp>
        <p:nvSpPr>
          <p:cNvPr id="4" name="Slide Number Placeholder 3"/>
          <p:cNvSpPr>
            <a:spLocks noGrp="1"/>
          </p:cNvSpPr>
          <p:nvPr>
            <p:ph type="sldNum" sz="quarter" idx="5"/>
          </p:nvPr>
        </p:nvSpPr>
        <p:spPr/>
        <p:txBody>
          <a:bodyPr/>
          <a:lstStyle/>
          <a:p>
            <a:fld id="{619C1309-51CD-44E6-9ED1-505DF47A3ED3}" type="slidenum">
              <a:rPr lang="en-SG" smtClean="0"/>
              <a:t>24</a:t>
            </a:fld>
            <a:endParaRPr lang="en-SG"/>
          </a:p>
        </p:txBody>
      </p:sp>
    </p:spTree>
    <p:extLst>
      <p:ext uri="{BB962C8B-B14F-4D97-AF65-F5344CB8AC3E}">
        <p14:creationId xmlns:p14="http://schemas.microsoft.com/office/powerpoint/2010/main" val="33212919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619C1309-51CD-44E6-9ED1-505DF47A3ED3}" type="slidenum">
              <a:rPr lang="en-SG" smtClean="0"/>
              <a:t>25</a:t>
            </a:fld>
            <a:endParaRPr lang="en-SG"/>
          </a:p>
        </p:txBody>
      </p:sp>
    </p:spTree>
    <p:extLst>
      <p:ext uri="{BB962C8B-B14F-4D97-AF65-F5344CB8AC3E}">
        <p14:creationId xmlns:p14="http://schemas.microsoft.com/office/powerpoint/2010/main" val="11197842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title of my project is (CLICK) “Machine Learning for Biodesign of engineered biological systems.”</a:t>
            </a:r>
          </a:p>
          <a:p>
            <a:r>
              <a:rPr lang="en-US" dirty="0"/>
              <a:t>(CLICK) We are studying an enzyme called Flavone Synthase and microfluidic experiments were conducted to record the Fluorescence activity of randomly mutated enzyme and their corresponding DNA sequences. </a:t>
            </a:r>
          </a:p>
          <a:p>
            <a:r>
              <a:rPr lang="en-SG" sz="1800" dirty="0">
                <a:effectLst/>
                <a:latin typeface="Calibri" panose="020F0502020204030204" pitchFamily="34" charset="0"/>
                <a:ea typeface="DengXian" panose="02010600030101010101" pitchFamily="2" charset="-122"/>
                <a:cs typeface="Times New Roman" panose="02020603050405020304" pitchFamily="18" charset="0"/>
              </a:rPr>
              <a:t>The main purpose of this enzyme is to catalyse the conversion of naringenin, which is mainly found in citrus fruits, to apigenin</a:t>
            </a:r>
            <a:r>
              <a:rPr lang="en-US" sz="1800" dirty="0">
                <a:effectLst/>
                <a:latin typeface="Calibri" panose="020F0502020204030204" pitchFamily="34" charset="0"/>
                <a:ea typeface="DengXian" panose="02010600030101010101" pitchFamily="2" charset="-122"/>
                <a:cs typeface="Times New Roman" panose="02020603050405020304" pitchFamily="18" charset="0"/>
              </a:rPr>
              <a:t>, which has many medical functions such as </a:t>
            </a:r>
            <a:r>
              <a:rPr lang="en-SG" sz="2800" b="0" i="0" dirty="0">
                <a:solidFill>
                  <a:srgbClr val="040C28"/>
                </a:solidFill>
                <a:effectLst/>
                <a:latin typeface="Google Sans"/>
              </a:rPr>
              <a:t>antiviral, antibacterial, antioxidant, and strong anti inflammatory activities and blood pressure reduction</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DengXian" panose="02010600030101010101" pitchFamily="2" charset="-122"/>
                <a:cs typeface="Times New Roman" panose="02020603050405020304" pitchFamily="18" charset="0"/>
              </a:rPr>
              <a:t>(CLICK) The goal is to </a:t>
            </a:r>
            <a:r>
              <a:rPr lang="en-SG" sz="1200"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Utilise Machine Learning to </a:t>
            </a:r>
            <a:r>
              <a:rPr lang="en-SG" dirty="0"/>
              <a:t>train a model that can link the DNA sequences to their expression levels which can identify the most productive enzyme variant sequences and ultimately generating a DNA sequence that can yield the enzyme with highest output.</a:t>
            </a:r>
            <a:endParaRPr lang="en-SG" sz="1200"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endParaRPr>
          </a:p>
          <a:p>
            <a:endParaRPr lang="en-SG" dirty="0"/>
          </a:p>
        </p:txBody>
      </p:sp>
      <p:sp>
        <p:nvSpPr>
          <p:cNvPr id="4" name="Slide Number Placeholder 3"/>
          <p:cNvSpPr>
            <a:spLocks noGrp="1"/>
          </p:cNvSpPr>
          <p:nvPr>
            <p:ph type="sldNum" sz="quarter" idx="5"/>
          </p:nvPr>
        </p:nvSpPr>
        <p:spPr/>
        <p:txBody>
          <a:bodyPr/>
          <a:lstStyle/>
          <a:p>
            <a:fld id="{619C1309-51CD-44E6-9ED1-505DF47A3ED3}" type="slidenum">
              <a:rPr lang="en-SG" smtClean="0"/>
              <a:t>3</a:t>
            </a:fld>
            <a:endParaRPr lang="en-SG"/>
          </a:p>
        </p:txBody>
      </p:sp>
    </p:spTree>
    <p:extLst>
      <p:ext uri="{BB962C8B-B14F-4D97-AF65-F5344CB8AC3E}">
        <p14:creationId xmlns:p14="http://schemas.microsoft.com/office/powerpoint/2010/main" val="13370633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800" kern="100" dirty="0">
                <a:effectLst/>
                <a:latin typeface="Calibri" panose="020F0502020204030204" pitchFamily="34" charset="0"/>
                <a:ea typeface="DengXian" panose="02010600030101010101" pitchFamily="2" charset="-122"/>
                <a:cs typeface="Times New Roman" panose="02020603050405020304" pitchFamily="18" charset="0"/>
              </a:rPr>
              <a:t>To familiarise myself with the theoretical aspects at the start of the project, I did lit review on these topics.</a:t>
            </a:r>
          </a:p>
          <a:p>
            <a:pPr marL="0" marR="0" lvl="0" indent="0" algn="l" defTabSz="914400" rtl="0" eaLnBrk="1" fontAlgn="auto" latinLnBrk="0" hangingPunct="1">
              <a:lnSpc>
                <a:spcPct val="100000"/>
              </a:lnSpc>
              <a:spcBef>
                <a:spcPts val="0"/>
              </a:spcBef>
              <a:spcAft>
                <a:spcPts val="0"/>
              </a:spcAft>
              <a:buClrTx/>
              <a:buSzTx/>
              <a:buFontTx/>
              <a:buNone/>
              <a:tabLst/>
              <a:defRPr/>
            </a:pPr>
            <a:r>
              <a:rPr lang="en-SG" sz="1800" kern="100" dirty="0">
                <a:effectLst/>
                <a:latin typeface="Calibri" panose="020F0502020204030204" pitchFamily="34" charset="0"/>
                <a:ea typeface="DengXian" panose="02010600030101010101" pitchFamily="2" charset="-122"/>
                <a:cs typeface="Times New Roman" panose="02020603050405020304" pitchFamily="18" charset="0"/>
              </a:rPr>
              <a:t>In the sphere of Biodesign, understanding the DNA sequence, a blueprint that dictates the structure and function of proteins, is important. Mutations in this sequence can intricately alter the active sites of enzymes, where biochemical reactions occur. As DNA codes for amino acids, the building blocks of proteins, even a subtle change of one DNA base can code for a different amino acid and leads to significant variations in protein structure. </a:t>
            </a:r>
          </a:p>
          <a:p>
            <a:pPr marL="0" marR="0" lvl="0" indent="0" algn="l" defTabSz="914400" rtl="0" eaLnBrk="1" fontAlgn="auto" latinLnBrk="0" hangingPunct="1">
              <a:lnSpc>
                <a:spcPct val="100000"/>
              </a:lnSpc>
              <a:spcBef>
                <a:spcPts val="0"/>
              </a:spcBef>
              <a:spcAft>
                <a:spcPts val="0"/>
              </a:spcAft>
              <a:buClrTx/>
              <a:buSzTx/>
              <a:buFontTx/>
              <a:buNone/>
              <a:tabLst/>
              <a:defRPr/>
            </a:pPr>
            <a:r>
              <a:rPr lang="en-SG" sz="1800" kern="100" dirty="0">
                <a:effectLst/>
                <a:latin typeface="Calibri" panose="020F0502020204030204" pitchFamily="34" charset="0"/>
                <a:ea typeface="DengXian" panose="02010600030101010101" pitchFamily="2" charset="-122"/>
                <a:cs typeface="Times New Roman" panose="02020603050405020304" pitchFamily="18" charset="0"/>
              </a:rPr>
              <a:t>These structural nuances directly influence enzyme efficacy. This lead me to read up more about Enzyme Engineering, where other researchers tried various methods to improve the efficiency of enzymes.</a:t>
            </a:r>
          </a:p>
          <a:p>
            <a:pPr marL="0" marR="0" lvl="0" indent="0" algn="l" defTabSz="914400" rtl="0" eaLnBrk="1" fontAlgn="auto" latinLnBrk="0" hangingPunct="1">
              <a:lnSpc>
                <a:spcPct val="100000"/>
              </a:lnSpc>
              <a:spcBef>
                <a:spcPts val="0"/>
              </a:spcBef>
              <a:spcAft>
                <a:spcPts val="0"/>
              </a:spcAft>
              <a:buClrTx/>
              <a:buSzTx/>
              <a:buFontTx/>
              <a:buNone/>
              <a:tabLst/>
              <a:defRPr/>
            </a:pPr>
            <a:r>
              <a:rPr lang="en-SG" sz="1800" kern="100" dirty="0">
                <a:effectLst/>
                <a:latin typeface="Calibri" panose="020F0502020204030204" pitchFamily="34" charset="0"/>
                <a:ea typeface="DengXian" panose="02010600030101010101" pitchFamily="2" charset="-122"/>
                <a:cs typeface="Times New Roman" panose="02020603050405020304" pitchFamily="18" charset="0"/>
              </a:rPr>
              <a:t>All in all, it is crucial to decipher the complex relationship between DNA mutations, protein structures, and functional outcomes.</a:t>
            </a:r>
          </a:p>
          <a:p>
            <a:pPr marL="0" marR="0" lvl="0" indent="0" algn="l" defTabSz="914400" rtl="0" eaLnBrk="1" fontAlgn="auto" latinLnBrk="0" hangingPunct="1">
              <a:lnSpc>
                <a:spcPct val="100000"/>
              </a:lnSpc>
              <a:spcBef>
                <a:spcPts val="0"/>
              </a:spcBef>
              <a:spcAft>
                <a:spcPts val="0"/>
              </a:spcAft>
              <a:buClrTx/>
              <a:buSzTx/>
              <a:buFontTx/>
              <a:buNone/>
              <a:tabLst/>
              <a:defRPr/>
            </a:pPr>
            <a:r>
              <a:rPr lang="en-SG" sz="1800" kern="100" dirty="0">
                <a:effectLst/>
                <a:latin typeface="Calibri" panose="020F0502020204030204" pitchFamily="34" charset="0"/>
                <a:ea typeface="DengXian" panose="02010600030101010101" pitchFamily="2" charset="-122"/>
                <a:cs typeface="Times New Roman" panose="02020603050405020304" pitchFamily="18" charset="0"/>
              </a:rPr>
              <a:t>And in depth reading on Machine Learning was required.</a:t>
            </a:r>
            <a:endParaRPr lang="en-SG" dirty="0"/>
          </a:p>
        </p:txBody>
      </p:sp>
      <p:sp>
        <p:nvSpPr>
          <p:cNvPr id="4" name="Slide Number Placeholder 3"/>
          <p:cNvSpPr>
            <a:spLocks noGrp="1"/>
          </p:cNvSpPr>
          <p:nvPr>
            <p:ph type="sldNum" sz="quarter" idx="5"/>
          </p:nvPr>
        </p:nvSpPr>
        <p:spPr/>
        <p:txBody>
          <a:bodyPr/>
          <a:lstStyle/>
          <a:p>
            <a:fld id="{619C1309-51CD-44E6-9ED1-505DF47A3ED3}" type="slidenum">
              <a:rPr lang="en-SG" smtClean="0"/>
              <a:t>4</a:t>
            </a:fld>
            <a:endParaRPr lang="en-SG"/>
          </a:p>
        </p:txBody>
      </p:sp>
    </p:spTree>
    <p:extLst>
      <p:ext uri="{BB962C8B-B14F-4D97-AF65-F5344CB8AC3E}">
        <p14:creationId xmlns:p14="http://schemas.microsoft.com/office/powerpoint/2010/main" val="7845937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I took on this project, microfluidics experiments on the enzyme was already done and masters student Sangeetha did an extensive work on machine learning portion as well. </a:t>
            </a:r>
          </a:p>
          <a:p>
            <a:r>
              <a:rPr lang="en-US" dirty="0"/>
              <a:t>Firstly, using microfluidics, millions of droplets of randomly mutated enzyme</a:t>
            </a:r>
            <a:r>
              <a:rPr lang="en-SG" sz="1800" dirty="0">
                <a:effectLst/>
                <a:latin typeface="Calibri" panose="020F0502020204030204" pitchFamily="34" charset="0"/>
                <a:ea typeface="DengXian" panose="02010600030101010101" pitchFamily="2" charset="-122"/>
                <a:cs typeface="Times New Roman" panose="02020603050405020304" pitchFamily="18" charset="0"/>
              </a:rPr>
              <a:t> underwent screening for fluorescence activity, and they were classified into three performance categories: High, Medium, and Low.</a:t>
            </a:r>
            <a:endParaRPr lang="en-SG" sz="1800" kern="1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SG" dirty="0"/>
          </a:p>
        </p:txBody>
      </p:sp>
      <p:sp>
        <p:nvSpPr>
          <p:cNvPr id="4" name="Slide Number Placeholder 3"/>
          <p:cNvSpPr>
            <a:spLocks noGrp="1"/>
          </p:cNvSpPr>
          <p:nvPr>
            <p:ph type="sldNum" sz="quarter" idx="5"/>
          </p:nvPr>
        </p:nvSpPr>
        <p:spPr/>
        <p:txBody>
          <a:bodyPr/>
          <a:lstStyle/>
          <a:p>
            <a:fld id="{619C1309-51CD-44E6-9ED1-505DF47A3ED3}" type="slidenum">
              <a:rPr lang="en-SG" smtClean="0"/>
              <a:t>5</a:t>
            </a:fld>
            <a:endParaRPr lang="en-SG"/>
          </a:p>
        </p:txBody>
      </p:sp>
    </p:spTree>
    <p:extLst>
      <p:ext uri="{BB962C8B-B14F-4D97-AF65-F5344CB8AC3E}">
        <p14:creationId xmlns:p14="http://schemas.microsoft.com/office/powerpoint/2010/main" val="21240928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samples were subjected tov</a:t>
            </a:r>
            <a:r>
              <a:rPr lang="en-SG" sz="1800" dirty="0">
                <a:effectLst/>
                <a:latin typeface="Calibri" panose="020F0502020204030204" pitchFamily="34" charset="0"/>
                <a:ea typeface="DengXian" panose="02010600030101010101" pitchFamily="2" charset="-122"/>
                <a:cs typeface="Times New Roman" panose="02020603050405020304" pitchFamily="18" charset="0"/>
              </a:rPr>
              <a:t>Next Generation Sequencing (NGS) to identify the DNA sequences and stored in our database. In this image, we can see a subset of the millions of data gathered and the red lines represent the thresholds for the respective classes.</a:t>
            </a:r>
            <a:endParaRPr lang="en-US" dirty="0"/>
          </a:p>
        </p:txBody>
      </p:sp>
      <p:sp>
        <p:nvSpPr>
          <p:cNvPr id="4" name="Slide Number Placeholder 3"/>
          <p:cNvSpPr>
            <a:spLocks noGrp="1"/>
          </p:cNvSpPr>
          <p:nvPr>
            <p:ph type="sldNum" sz="quarter" idx="5"/>
          </p:nvPr>
        </p:nvSpPr>
        <p:spPr/>
        <p:txBody>
          <a:bodyPr/>
          <a:lstStyle/>
          <a:p>
            <a:fld id="{619C1309-51CD-44E6-9ED1-505DF47A3ED3}" type="slidenum">
              <a:rPr lang="en-SG" smtClean="0"/>
              <a:t>6</a:t>
            </a:fld>
            <a:endParaRPr lang="en-SG"/>
          </a:p>
        </p:txBody>
      </p:sp>
    </p:spTree>
    <p:extLst>
      <p:ext uri="{BB962C8B-B14F-4D97-AF65-F5344CB8AC3E}">
        <p14:creationId xmlns:p14="http://schemas.microsoft.com/office/powerpoint/2010/main" val="27450253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800" dirty="0">
                <a:effectLst/>
                <a:latin typeface="Calibri" panose="020F0502020204030204" pitchFamily="34" charset="0"/>
                <a:ea typeface="DengXian" panose="02010600030101010101" pitchFamily="2" charset="-122"/>
                <a:cs typeface="Times New Roman" panose="02020603050405020304" pitchFamily="18" charset="0"/>
              </a:rPr>
              <a:t>Considering the diversity of mutations arising from random mutagenesis, such as insertion, deletion, and so on, we focused solely on substitution mutations in the active site of the enzyme, which consists of 500 bases. Through the application of the Basic Local Alignment Search Tool (BLAST) alignment, we compared the mutant sequences with the wild type sequence, extracting only those sequences displaying substitution mutations. This curated dataset formed the basis for our Machine Learning (ML) analysis.</a:t>
            </a:r>
            <a:r>
              <a:rPr lang="en-US" dirty="0"/>
              <a:t>  I would like to take this opportunity to emphasis that although 1.3million data sounds like a lot, it really isn’t when we compare to a possibility of 4 to the power of 500. Hence, the rationale of using machine learning is to learn the patterns of the DNA sequence using this subset data, and predict the efficiency of a new sequence in silico so that we do not need to perform an absurd number of real life experiments.</a:t>
            </a:r>
          </a:p>
          <a:p>
            <a:endParaRPr lang="en-SG" sz="1800" kern="1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SG" dirty="0"/>
          </a:p>
        </p:txBody>
      </p:sp>
      <p:sp>
        <p:nvSpPr>
          <p:cNvPr id="4" name="Slide Number Placeholder 3"/>
          <p:cNvSpPr>
            <a:spLocks noGrp="1"/>
          </p:cNvSpPr>
          <p:nvPr>
            <p:ph type="sldNum" sz="quarter" idx="5"/>
          </p:nvPr>
        </p:nvSpPr>
        <p:spPr/>
        <p:txBody>
          <a:bodyPr/>
          <a:lstStyle/>
          <a:p>
            <a:fld id="{619C1309-51CD-44E6-9ED1-505DF47A3ED3}" type="slidenum">
              <a:rPr lang="en-SG" smtClean="0"/>
              <a:t>7</a:t>
            </a:fld>
            <a:endParaRPr lang="en-SG"/>
          </a:p>
        </p:txBody>
      </p:sp>
    </p:spTree>
    <p:extLst>
      <p:ext uri="{BB962C8B-B14F-4D97-AF65-F5344CB8AC3E}">
        <p14:creationId xmlns:p14="http://schemas.microsoft.com/office/powerpoint/2010/main" val="31231688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800" dirty="0">
                <a:effectLst/>
                <a:latin typeface="Calibri" panose="020F0502020204030204" pitchFamily="34" charset="0"/>
                <a:ea typeface="DengXian" panose="02010600030101010101" pitchFamily="2" charset="-122"/>
                <a:cs typeface="Times New Roman" panose="02020603050405020304" pitchFamily="18" charset="0"/>
              </a:rPr>
              <a:t>ML is a powerful statistical tool that primarily relies on numerical patterns and statistical properties within data to predict unseen patterns </a:t>
            </a:r>
            <a:r>
              <a:rPr lang="en-US" sz="1800" dirty="0">
                <a:effectLst/>
                <a:latin typeface="Calibri" panose="020F0502020204030204" pitchFamily="34" charset="0"/>
                <a:ea typeface="DengXian" panose="02010600030101010101" pitchFamily="2" charset="-122"/>
                <a:cs typeface="Times New Roman" panose="02020603050405020304" pitchFamily="18" charset="0"/>
              </a:rPr>
              <a:t>[5]</a:t>
            </a:r>
            <a:r>
              <a:rPr lang="en-SG" sz="1800" dirty="0">
                <a:effectLst/>
                <a:latin typeface="Calibri" panose="020F0502020204030204" pitchFamily="34" charset="0"/>
                <a:ea typeface="DengXian" panose="02010600030101010101" pitchFamily="2" charset="-122"/>
                <a:cs typeface="Times New Roman" panose="02020603050405020304" pitchFamily="18" charset="0"/>
              </a:rPr>
              <a:t>. The DNA sequences we have obtained are represented by alphabetic characters, A, T, C, G, necessitating transformation into numerical data suitable for ML algorithms. To achieve this, we employed the One Hot Encoding (OHE) technique using the Python '</a:t>
            </a:r>
            <a:r>
              <a:rPr lang="en-SG" sz="1800" dirty="0" err="1">
                <a:effectLst/>
                <a:latin typeface="Calibri" panose="020F0502020204030204" pitchFamily="34" charset="0"/>
                <a:ea typeface="DengXian" panose="02010600030101010101" pitchFamily="2" charset="-122"/>
                <a:cs typeface="Times New Roman" panose="02020603050405020304" pitchFamily="18" charset="0"/>
              </a:rPr>
              <a:t>get_dummies</a:t>
            </a:r>
            <a:r>
              <a:rPr lang="en-SG" sz="1800" dirty="0">
                <a:effectLst/>
                <a:latin typeface="Calibri" panose="020F0502020204030204" pitchFamily="34" charset="0"/>
                <a:ea typeface="DengXian" panose="02010600030101010101" pitchFamily="2" charset="-122"/>
                <a:cs typeface="Times New Roman" panose="02020603050405020304" pitchFamily="18" charset="0"/>
              </a:rPr>
              <a:t>' function. More will be explained </a:t>
            </a:r>
            <a:r>
              <a:rPr lang="en-SG" sz="1800" dirty="0" err="1">
                <a:effectLst/>
                <a:latin typeface="Calibri" panose="020F0502020204030204" pitchFamily="34" charset="0"/>
                <a:ea typeface="DengXian" panose="02010600030101010101" pitchFamily="2" charset="-122"/>
                <a:cs typeface="Times New Roman" panose="02020603050405020304" pitchFamily="18" charset="0"/>
              </a:rPr>
              <a:t>ltr</a:t>
            </a:r>
            <a:r>
              <a:rPr lang="en-SG" sz="1800" dirty="0">
                <a:effectLst/>
                <a:latin typeface="Calibri" panose="020F0502020204030204" pitchFamily="34" charset="0"/>
                <a:ea typeface="DengXian" panose="02010600030101010101" pitchFamily="2" charset="-122"/>
                <a:cs typeface="Times New Roman" panose="02020603050405020304" pitchFamily="18" charset="0"/>
              </a:rPr>
              <a:t> as I go through the code.</a:t>
            </a:r>
          </a:p>
        </p:txBody>
      </p:sp>
      <p:sp>
        <p:nvSpPr>
          <p:cNvPr id="4" name="Slide Number Placeholder 3"/>
          <p:cNvSpPr>
            <a:spLocks noGrp="1"/>
          </p:cNvSpPr>
          <p:nvPr>
            <p:ph type="sldNum" sz="quarter" idx="5"/>
          </p:nvPr>
        </p:nvSpPr>
        <p:spPr/>
        <p:txBody>
          <a:bodyPr/>
          <a:lstStyle/>
          <a:p>
            <a:fld id="{619C1309-51CD-44E6-9ED1-505DF47A3ED3}" type="slidenum">
              <a:rPr lang="en-SG" smtClean="0"/>
              <a:t>8</a:t>
            </a:fld>
            <a:endParaRPr lang="en-SG"/>
          </a:p>
        </p:txBody>
      </p:sp>
    </p:spTree>
    <p:extLst>
      <p:ext uri="{BB962C8B-B14F-4D97-AF65-F5344CB8AC3E}">
        <p14:creationId xmlns:p14="http://schemas.microsoft.com/office/powerpoint/2010/main" val="32566269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SG" sz="1800" kern="100" dirty="0">
                <a:effectLst/>
                <a:latin typeface="Calibri" panose="020F0502020204030204" pitchFamily="34" charset="0"/>
                <a:ea typeface="DengXian" panose="02010600030101010101" pitchFamily="2" charset="-122"/>
                <a:cs typeface="Times New Roman" panose="02020603050405020304" pitchFamily="18" charset="0"/>
              </a:rPr>
              <a:t>Sangeetha performed multiple experiments using many Classification models and RFC yielded the best results, which I will share later. I shall skip the definition of RFC due to time limitations</a:t>
            </a:r>
          </a:p>
          <a:p>
            <a:pPr marL="0" marR="0" lvl="0" indent="0" algn="l" defTabSz="914400" rtl="0" eaLnBrk="1" fontAlgn="auto" latinLnBrk="0" hangingPunct="1">
              <a:lnSpc>
                <a:spcPct val="107000"/>
              </a:lnSpc>
              <a:spcBef>
                <a:spcPts val="0"/>
              </a:spcBef>
              <a:spcAft>
                <a:spcPts val="800"/>
              </a:spcAft>
              <a:buClrTx/>
              <a:buSzTx/>
              <a:buFontTx/>
              <a:buNone/>
              <a:tabLst/>
              <a:defRPr/>
            </a:pPr>
            <a:r>
              <a:rPr lang="en-SG" sz="1800" kern="100" dirty="0">
                <a:effectLst/>
                <a:latin typeface="Calibri" panose="020F0502020204030204" pitchFamily="34" charset="0"/>
                <a:ea typeface="DengXian" panose="02010600030101010101" pitchFamily="2" charset="-122"/>
                <a:cs typeface="Times New Roman" panose="02020603050405020304" pitchFamily="18" charset="0"/>
              </a:rPr>
              <a:t>The model consists of 400,000 sequences from each class, High, Medium, and Low. </a:t>
            </a:r>
          </a:p>
          <a:p>
            <a:endParaRPr lang="en-SG" dirty="0"/>
          </a:p>
          <a:p>
            <a:endParaRPr lang="en-SG" dirty="0"/>
          </a:p>
        </p:txBody>
      </p:sp>
      <p:sp>
        <p:nvSpPr>
          <p:cNvPr id="4" name="Slide Number Placeholder 3"/>
          <p:cNvSpPr>
            <a:spLocks noGrp="1"/>
          </p:cNvSpPr>
          <p:nvPr>
            <p:ph type="sldNum" sz="quarter" idx="5"/>
          </p:nvPr>
        </p:nvSpPr>
        <p:spPr/>
        <p:txBody>
          <a:bodyPr/>
          <a:lstStyle/>
          <a:p>
            <a:fld id="{619C1309-51CD-44E6-9ED1-505DF47A3ED3}" type="slidenum">
              <a:rPr lang="en-SG" smtClean="0"/>
              <a:t>9</a:t>
            </a:fld>
            <a:endParaRPr lang="en-SG"/>
          </a:p>
        </p:txBody>
      </p:sp>
    </p:spTree>
    <p:extLst>
      <p:ext uri="{BB962C8B-B14F-4D97-AF65-F5344CB8AC3E}">
        <p14:creationId xmlns:p14="http://schemas.microsoft.com/office/powerpoint/2010/main" val="9606232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87E76A22-C771-428C-B7B2-61E729289A1F}" type="datetimeFigureOut">
              <a:rPr lang="en-SG" smtClean="0"/>
              <a:t>23/1/2024</a:t>
            </a:fld>
            <a:endParaRPr lang="en-SG"/>
          </a:p>
        </p:txBody>
      </p:sp>
      <p:sp>
        <p:nvSpPr>
          <p:cNvPr id="5" name="Footer Placeholder 4"/>
          <p:cNvSpPr>
            <a:spLocks noGrp="1"/>
          </p:cNvSpPr>
          <p:nvPr>
            <p:ph type="ftr" sz="quarter" idx="11"/>
          </p:nvPr>
        </p:nvSpPr>
        <p:spPr>
          <a:xfrm>
            <a:off x="2692397" y="5037663"/>
            <a:ext cx="5214635" cy="279400"/>
          </a:xfrm>
        </p:spPr>
        <p:txBody>
          <a:bodyPr/>
          <a:lstStyle/>
          <a:p>
            <a:endParaRPr lang="en-SG"/>
          </a:p>
        </p:txBody>
      </p:sp>
      <p:sp>
        <p:nvSpPr>
          <p:cNvPr id="6" name="Slide Number Placeholder 5"/>
          <p:cNvSpPr>
            <a:spLocks noGrp="1"/>
          </p:cNvSpPr>
          <p:nvPr>
            <p:ph type="sldNum" sz="quarter" idx="12"/>
          </p:nvPr>
        </p:nvSpPr>
        <p:spPr>
          <a:xfrm>
            <a:off x="8956900" y="5037663"/>
            <a:ext cx="551167" cy="279400"/>
          </a:xfrm>
        </p:spPr>
        <p:txBody>
          <a:bodyPr/>
          <a:lstStyle/>
          <a:p>
            <a:fld id="{06E1D54B-F327-48E0-B8FA-D2F4E3B62EF2}" type="slidenum">
              <a:rPr lang="en-SG" smtClean="0"/>
              <a:t>‹#›</a:t>
            </a:fld>
            <a:endParaRPr lang="en-SG"/>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27700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E76A22-C771-428C-B7B2-61E729289A1F}" type="datetimeFigureOut">
              <a:rPr lang="en-SG" smtClean="0"/>
              <a:t>23/1/2024</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06E1D54B-F327-48E0-B8FA-D2F4E3B62EF2}" type="slidenum">
              <a:rPr lang="en-SG" smtClean="0"/>
              <a:t>‹#›</a:t>
            </a:fld>
            <a:endParaRPr lang="en-SG"/>
          </a:p>
        </p:txBody>
      </p:sp>
    </p:spTree>
    <p:extLst>
      <p:ext uri="{BB962C8B-B14F-4D97-AF65-F5344CB8AC3E}">
        <p14:creationId xmlns:p14="http://schemas.microsoft.com/office/powerpoint/2010/main" val="2244790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E76A22-C771-428C-B7B2-61E729289A1F}" type="datetimeFigureOut">
              <a:rPr lang="en-SG" smtClean="0"/>
              <a:t>23/1/2024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06E1D54B-F327-48E0-B8FA-D2F4E3B62EF2}" type="slidenum">
              <a:rPr lang="en-SG" smtClean="0"/>
              <a:t>‹#›</a:t>
            </a:fld>
            <a:endParaRPr lang="en-SG"/>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29062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E76A22-C771-428C-B7B2-61E729289A1F}" type="datetimeFigureOut">
              <a:rPr lang="en-SG" smtClean="0"/>
              <a:t>23/1/2024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06E1D54B-F327-48E0-B8FA-D2F4E3B62EF2}" type="slidenum">
              <a:rPr lang="en-SG" smtClean="0"/>
              <a:t>‹#›</a:t>
            </a:fld>
            <a:endParaRPr lang="en-SG"/>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14505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E76A22-C771-428C-B7B2-61E729289A1F}" type="datetimeFigureOut">
              <a:rPr lang="en-SG" smtClean="0"/>
              <a:t>23/1/2024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06E1D54B-F327-48E0-B8FA-D2F4E3B62EF2}" type="slidenum">
              <a:rPr lang="en-SG" smtClean="0"/>
              <a:t>‹#›</a:t>
            </a:fld>
            <a:endParaRPr lang="en-SG"/>
          </a:p>
        </p:txBody>
      </p:sp>
    </p:spTree>
    <p:extLst>
      <p:ext uri="{BB962C8B-B14F-4D97-AF65-F5344CB8AC3E}">
        <p14:creationId xmlns:p14="http://schemas.microsoft.com/office/powerpoint/2010/main" val="33886627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E76A22-C771-428C-B7B2-61E729289A1F}" type="datetimeFigureOut">
              <a:rPr lang="en-SG" smtClean="0"/>
              <a:t>23/1/2024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06E1D54B-F327-48E0-B8FA-D2F4E3B62EF2}" type="slidenum">
              <a:rPr lang="en-SG" smtClean="0"/>
              <a:t>‹#›</a:t>
            </a:fld>
            <a:endParaRPr lang="en-SG"/>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858809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E76A22-C771-428C-B7B2-61E729289A1F}" type="datetimeFigureOut">
              <a:rPr lang="en-SG" smtClean="0"/>
              <a:t>23/1/2024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06E1D54B-F327-48E0-B8FA-D2F4E3B62EF2}" type="slidenum">
              <a:rPr lang="en-SG" smtClean="0"/>
              <a:t>‹#›</a:t>
            </a:fld>
            <a:endParaRPr lang="en-SG"/>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314963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E76A22-C771-428C-B7B2-61E729289A1F}" type="datetimeFigureOut">
              <a:rPr lang="en-SG" smtClean="0"/>
              <a:t>23/1/2024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06E1D54B-F327-48E0-B8FA-D2F4E3B62EF2}" type="slidenum">
              <a:rPr lang="en-SG" smtClean="0"/>
              <a:t>‹#›</a:t>
            </a:fld>
            <a:endParaRPr lang="en-SG"/>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641614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E76A22-C771-428C-B7B2-61E729289A1F}" type="datetimeFigureOut">
              <a:rPr lang="en-SG" smtClean="0"/>
              <a:t>23/1/2024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06E1D54B-F327-48E0-B8FA-D2F4E3B62EF2}" type="slidenum">
              <a:rPr lang="en-SG" smtClean="0"/>
              <a:t>‹#›</a:t>
            </a:fld>
            <a:endParaRPr lang="en-SG"/>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3755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E76A22-C771-428C-B7B2-61E729289A1F}" type="datetimeFigureOut">
              <a:rPr lang="en-SG" smtClean="0"/>
              <a:t>23/1/2024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06E1D54B-F327-48E0-B8FA-D2F4E3B62EF2}" type="slidenum">
              <a:rPr lang="en-SG" smtClean="0"/>
              <a:t>‹#›</a:t>
            </a:fld>
            <a:endParaRPr lang="en-SG"/>
          </a:p>
        </p:txBody>
      </p:sp>
    </p:spTree>
    <p:extLst>
      <p:ext uri="{BB962C8B-B14F-4D97-AF65-F5344CB8AC3E}">
        <p14:creationId xmlns:p14="http://schemas.microsoft.com/office/powerpoint/2010/main" val="1121793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E76A22-C771-428C-B7B2-61E729289A1F}" type="datetimeFigureOut">
              <a:rPr lang="en-SG" smtClean="0"/>
              <a:t>23/1/2024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06E1D54B-F327-48E0-B8FA-D2F4E3B62EF2}" type="slidenum">
              <a:rPr lang="en-SG" smtClean="0"/>
              <a:t>‹#›</a:t>
            </a:fld>
            <a:endParaRPr lang="en-SG"/>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4927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E76A22-C771-428C-B7B2-61E729289A1F}" type="datetimeFigureOut">
              <a:rPr lang="en-SG" smtClean="0"/>
              <a:t>23/1/2024</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06E1D54B-F327-48E0-B8FA-D2F4E3B62EF2}" type="slidenum">
              <a:rPr lang="en-SG" smtClean="0"/>
              <a:t>‹#›</a:t>
            </a:fld>
            <a:endParaRPr lang="en-SG"/>
          </a:p>
        </p:txBody>
      </p:sp>
    </p:spTree>
    <p:extLst>
      <p:ext uri="{BB962C8B-B14F-4D97-AF65-F5344CB8AC3E}">
        <p14:creationId xmlns:p14="http://schemas.microsoft.com/office/powerpoint/2010/main" val="2494092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E76A22-C771-428C-B7B2-61E729289A1F}" type="datetimeFigureOut">
              <a:rPr lang="en-SG" smtClean="0"/>
              <a:t>23/1/2024</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06E1D54B-F327-48E0-B8FA-D2F4E3B62EF2}" type="slidenum">
              <a:rPr lang="en-SG" smtClean="0"/>
              <a:t>‹#›</a:t>
            </a:fld>
            <a:endParaRPr lang="en-SG"/>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51053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E76A22-C771-428C-B7B2-61E729289A1F}" type="datetimeFigureOut">
              <a:rPr lang="en-SG" smtClean="0"/>
              <a:t>23/1/2024</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06E1D54B-F327-48E0-B8FA-D2F4E3B62EF2}" type="slidenum">
              <a:rPr lang="en-SG" smtClean="0"/>
              <a:t>‹#›</a:t>
            </a:fld>
            <a:endParaRPr lang="en-SG"/>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09880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E76A22-C771-428C-B7B2-61E729289A1F}" type="datetimeFigureOut">
              <a:rPr lang="en-SG" smtClean="0"/>
              <a:t>23/1/2024</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06E1D54B-F327-48E0-B8FA-D2F4E3B62EF2}" type="slidenum">
              <a:rPr lang="en-SG" smtClean="0"/>
              <a:t>‹#›</a:t>
            </a:fld>
            <a:endParaRPr lang="en-SG"/>
          </a:p>
        </p:txBody>
      </p:sp>
    </p:spTree>
    <p:extLst>
      <p:ext uri="{BB962C8B-B14F-4D97-AF65-F5344CB8AC3E}">
        <p14:creationId xmlns:p14="http://schemas.microsoft.com/office/powerpoint/2010/main" val="1011152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E76A22-C771-428C-B7B2-61E729289A1F}" type="datetimeFigureOut">
              <a:rPr lang="en-SG" smtClean="0"/>
              <a:t>23/1/2024</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06E1D54B-F327-48E0-B8FA-D2F4E3B62EF2}" type="slidenum">
              <a:rPr lang="en-SG" smtClean="0"/>
              <a:t>‹#›</a:t>
            </a:fld>
            <a:endParaRPr lang="en-SG"/>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78370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E76A22-C771-428C-B7B2-61E729289A1F}" type="datetimeFigureOut">
              <a:rPr lang="en-SG" smtClean="0"/>
              <a:t>23/1/2024</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06E1D54B-F327-48E0-B8FA-D2F4E3B62EF2}" type="slidenum">
              <a:rPr lang="en-SG" smtClean="0"/>
              <a:t>‹#›</a:t>
            </a:fld>
            <a:endParaRPr lang="en-SG"/>
          </a:p>
        </p:txBody>
      </p:sp>
    </p:spTree>
    <p:extLst>
      <p:ext uri="{BB962C8B-B14F-4D97-AF65-F5344CB8AC3E}">
        <p14:creationId xmlns:p14="http://schemas.microsoft.com/office/powerpoint/2010/main" val="1368476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E76A22-C771-428C-B7B2-61E729289A1F}" type="datetimeFigureOut">
              <a:rPr lang="en-SG" smtClean="0"/>
              <a:t>23/1/2024</a:t>
            </a:fld>
            <a:endParaRPr lang="en-SG"/>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SG"/>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6E1D54B-F327-48E0-B8FA-D2F4E3B62EF2}" type="slidenum">
              <a:rPr lang="en-SG" smtClean="0"/>
              <a:t>‹#›</a:t>
            </a:fld>
            <a:endParaRPr lang="en-SG"/>
          </a:p>
        </p:txBody>
      </p:sp>
    </p:spTree>
    <p:extLst>
      <p:ext uri="{BB962C8B-B14F-4D97-AF65-F5344CB8AC3E}">
        <p14:creationId xmlns:p14="http://schemas.microsoft.com/office/powerpoint/2010/main" val="1022535442"/>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42.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image" Target="../media/image46.jpeg"/><Relationship Id="rId5" Type="http://schemas.openxmlformats.org/officeDocument/2006/relationships/image" Target="../media/image45.png"/><Relationship Id="rId4" Type="http://schemas.openxmlformats.org/officeDocument/2006/relationships/image" Target="../media/image4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F9B3B-239B-12A1-77E8-49C475E53AD0}"/>
              </a:ext>
            </a:extLst>
          </p:cNvPr>
          <p:cNvSpPr>
            <a:spLocks noGrp="1"/>
          </p:cNvSpPr>
          <p:nvPr>
            <p:ph type="ctrTitle"/>
          </p:nvPr>
        </p:nvSpPr>
        <p:spPr/>
        <p:txBody>
          <a:bodyPr/>
          <a:lstStyle/>
          <a:p>
            <a:r>
              <a:rPr lang="en-US" dirty="0"/>
              <a:t>Oral Presentation 2</a:t>
            </a:r>
            <a:endParaRPr lang="en-SG" dirty="0"/>
          </a:p>
        </p:txBody>
      </p:sp>
      <p:sp>
        <p:nvSpPr>
          <p:cNvPr id="3" name="Subtitle 2">
            <a:extLst>
              <a:ext uri="{FF2B5EF4-FFF2-40B4-BE49-F238E27FC236}">
                <a16:creationId xmlns:a16="http://schemas.microsoft.com/office/drawing/2014/main" id="{2AC5EBB5-3D5E-A6BA-2FD1-08E7074E7513}"/>
              </a:ext>
            </a:extLst>
          </p:cNvPr>
          <p:cNvSpPr>
            <a:spLocks noGrp="1"/>
          </p:cNvSpPr>
          <p:nvPr>
            <p:ph type="subTitle" idx="1"/>
          </p:nvPr>
        </p:nvSpPr>
        <p:spPr/>
        <p:txBody>
          <a:bodyPr/>
          <a:lstStyle/>
          <a:p>
            <a:r>
              <a:rPr lang="en-US" dirty="0"/>
              <a:t>Liao Wenjun (A0217795N)</a:t>
            </a:r>
          </a:p>
          <a:p>
            <a:r>
              <a:rPr lang="en-US" dirty="0"/>
              <a:t>25/01/24</a:t>
            </a:r>
            <a:endParaRPr lang="en-SG" dirty="0"/>
          </a:p>
        </p:txBody>
      </p:sp>
    </p:spTree>
    <p:extLst>
      <p:ext uri="{BB962C8B-B14F-4D97-AF65-F5344CB8AC3E}">
        <p14:creationId xmlns:p14="http://schemas.microsoft.com/office/powerpoint/2010/main" val="2339809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96E9C5-B4E9-C503-38A1-2B680C06932C}"/>
              </a:ext>
            </a:extLst>
          </p:cNvPr>
          <p:cNvSpPr>
            <a:spLocks noGrp="1"/>
          </p:cNvSpPr>
          <p:nvPr>
            <p:ph idx="1"/>
          </p:nvPr>
        </p:nvSpPr>
        <p:spPr/>
        <p:txBody>
          <a:bodyPr/>
          <a:lstStyle/>
          <a:p>
            <a:r>
              <a:rPr lang="en-US" dirty="0"/>
              <a:t>Feature Importance</a:t>
            </a:r>
          </a:p>
          <a:p>
            <a:r>
              <a:rPr lang="en-US" dirty="0"/>
              <a:t>Feature Selection</a:t>
            </a:r>
          </a:p>
        </p:txBody>
      </p:sp>
      <p:sp>
        <p:nvSpPr>
          <p:cNvPr id="7" name="Title 1">
            <a:extLst>
              <a:ext uri="{FF2B5EF4-FFF2-40B4-BE49-F238E27FC236}">
                <a16:creationId xmlns:a16="http://schemas.microsoft.com/office/drawing/2014/main" id="{62E2F8E5-1AB0-534A-9AE2-1B2A086E25A6}"/>
              </a:ext>
            </a:extLst>
          </p:cNvPr>
          <p:cNvSpPr txBox="1">
            <a:spLocks/>
          </p:cNvSpPr>
          <p:nvPr/>
        </p:nvSpPr>
        <p:spPr>
          <a:xfrm>
            <a:off x="1295401" y="711199"/>
            <a:ext cx="4547838" cy="1582648"/>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SG" dirty="0"/>
              <a:t>Project Progression</a:t>
            </a:r>
            <a:br>
              <a:rPr lang="en-SG" dirty="0"/>
            </a:br>
            <a:r>
              <a:rPr lang="en-SG" dirty="0"/>
              <a:t>(Interim 1)</a:t>
            </a:r>
            <a:endParaRPr lang="en-US" dirty="0"/>
          </a:p>
        </p:txBody>
      </p:sp>
      <p:pic>
        <p:nvPicPr>
          <p:cNvPr id="2" name="Picture 1" descr="A blue rectangular sign with black text&#10;&#10;Description automatically generated">
            <a:extLst>
              <a:ext uri="{FF2B5EF4-FFF2-40B4-BE49-F238E27FC236}">
                <a16:creationId xmlns:a16="http://schemas.microsoft.com/office/drawing/2014/main" id="{6C270C36-9EF0-D839-206B-6C6FC9873D5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83476"/>
          <a:stretch/>
        </p:blipFill>
        <p:spPr>
          <a:xfrm>
            <a:off x="6095999" y="741761"/>
            <a:ext cx="1094568" cy="1642835"/>
          </a:xfrm>
          <a:prstGeom prst="rect">
            <a:avLst/>
          </a:prstGeom>
        </p:spPr>
      </p:pic>
      <p:pic>
        <p:nvPicPr>
          <p:cNvPr id="5" name="Picture 4">
            <a:extLst>
              <a:ext uri="{FF2B5EF4-FFF2-40B4-BE49-F238E27FC236}">
                <a16:creationId xmlns:a16="http://schemas.microsoft.com/office/drawing/2014/main" id="{59353FF8-EE5D-B2A8-BB1E-1F9682CF010C}"/>
              </a:ext>
            </a:extLst>
          </p:cNvPr>
          <p:cNvPicPr>
            <a:picLocks noChangeAspect="1"/>
          </p:cNvPicPr>
          <p:nvPr/>
        </p:nvPicPr>
        <p:blipFill>
          <a:blip r:embed="rId4"/>
          <a:stretch>
            <a:fillRect/>
          </a:stretch>
        </p:blipFill>
        <p:spPr>
          <a:xfrm>
            <a:off x="6162669" y="2624967"/>
            <a:ext cx="4733928" cy="3491272"/>
          </a:xfrm>
          <a:prstGeom prst="rect">
            <a:avLst/>
          </a:prstGeom>
        </p:spPr>
      </p:pic>
      <p:sp>
        <p:nvSpPr>
          <p:cNvPr id="6" name="Rectangle 5">
            <a:extLst>
              <a:ext uri="{FF2B5EF4-FFF2-40B4-BE49-F238E27FC236}">
                <a16:creationId xmlns:a16="http://schemas.microsoft.com/office/drawing/2014/main" id="{98340FF5-4641-C472-418D-F3E7CA309A7B}"/>
              </a:ext>
            </a:extLst>
          </p:cNvPr>
          <p:cNvSpPr/>
          <p:nvPr/>
        </p:nvSpPr>
        <p:spPr>
          <a:xfrm>
            <a:off x="6643283" y="2714134"/>
            <a:ext cx="1371600" cy="3402105"/>
          </a:xfrm>
          <a:prstGeom prst="rect">
            <a:avLst/>
          </a:prstGeom>
          <a:noFill/>
          <a:ln w="38100">
            <a:solidFill>
              <a:srgbClr val="00B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solidFill>
                <a:srgbClr val="00B050"/>
              </a:solidFill>
            </a:endParaRPr>
          </a:p>
        </p:txBody>
      </p:sp>
      <p:sp>
        <p:nvSpPr>
          <p:cNvPr id="8" name="Rectangle 7">
            <a:extLst>
              <a:ext uri="{FF2B5EF4-FFF2-40B4-BE49-F238E27FC236}">
                <a16:creationId xmlns:a16="http://schemas.microsoft.com/office/drawing/2014/main" id="{7DD9D833-ACC8-AFE6-5A91-9F6199E122BD}"/>
              </a:ext>
            </a:extLst>
          </p:cNvPr>
          <p:cNvSpPr/>
          <p:nvPr/>
        </p:nvSpPr>
        <p:spPr>
          <a:xfrm rot="5400000">
            <a:off x="8851310" y="4138988"/>
            <a:ext cx="1208860" cy="2881713"/>
          </a:xfrm>
          <a:prstGeom prst="rect">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015038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DA398-DEEC-5DE8-346A-9C64880428CA}"/>
              </a:ext>
            </a:extLst>
          </p:cNvPr>
          <p:cNvSpPr>
            <a:spLocks noGrp="1"/>
          </p:cNvSpPr>
          <p:nvPr>
            <p:ph type="title"/>
          </p:nvPr>
        </p:nvSpPr>
        <p:spPr/>
        <p:txBody>
          <a:bodyPr/>
          <a:lstStyle/>
          <a:p>
            <a:r>
              <a:rPr lang="en-US" dirty="0"/>
              <a:t>Code example (Sample extraction)</a:t>
            </a:r>
            <a:endParaRPr lang="en-SG" dirty="0"/>
          </a:p>
        </p:txBody>
      </p:sp>
      <p:sp>
        <p:nvSpPr>
          <p:cNvPr id="4" name="Content Placeholder 2">
            <a:extLst>
              <a:ext uri="{FF2B5EF4-FFF2-40B4-BE49-F238E27FC236}">
                <a16:creationId xmlns:a16="http://schemas.microsoft.com/office/drawing/2014/main" id="{F7331E8D-59B6-1F7E-1FB0-04872D02E1FD}"/>
              </a:ext>
            </a:extLst>
          </p:cNvPr>
          <p:cNvSpPr>
            <a:spLocks noGrp="1"/>
          </p:cNvSpPr>
          <p:nvPr>
            <p:ph idx="1"/>
          </p:nvPr>
        </p:nvSpPr>
        <p:spPr>
          <a:xfrm>
            <a:off x="1295400" y="2557463"/>
            <a:ext cx="9601200" cy="3317875"/>
          </a:xfrm>
        </p:spPr>
        <p:txBody>
          <a:bodyPr>
            <a:normAutofit/>
          </a:bodyPr>
          <a:lstStyle/>
          <a:p>
            <a:pPr marL="36900" indent="0">
              <a:buNone/>
            </a:pPr>
            <a:r>
              <a:rPr lang="en-US" sz="1800" dirty="0"/>
              <a:t>1. Extracted 30,000 samples</a:t>
            </a:r>
          </a:p>
          <a:p>
            <a:pPr marL="379800" indent="-342900">
              <a:buAutoNum type="arabicPeriod"/>
            </a:pPr>
            <a:endParaRPr lang="en-US" sz="1800" dirty="0"/>
          </a:p>
          <a:p>
            <a:pPr marL="379800" indent="-342900">
              <a:buAutoNum type="arabicPeriod"/>
            </a:pPr>
            <a:endParaRPr lang="en-US" sz="1800" dirty="0"/>
          </a:p>
          <a:p>
            <a:pPr marL="379800" indent="-342900">
              <a:buAutoNum type="arabicPeriod"/>
            </a:pPr>
            <a:endParaRPr lang="en-US" sz="1800" dirty="0"/>
          </a:p>
          <a:p>
            <a:pPr marL="36900" indent="0">
              <a:buNone/>
            </a:pPr>
            <a:r>
              <a:rPr lang="en-US" sz="1800" dirty="0"/>
              <a:t>2. How </a:t>
            </a:r>
            <a:r>
              <a:rPr lang="en-US" sz="1800" dirty="0" err="1"/>
              <a:t>samples_all</a:t>
            </a:r>
            <a:r>
              <a:rPr lang="en-US" sz="1800" dirty="0"/>
              <a:t> looks like</a:t>
            </a:r>
            <a:br>
              <a:rPr lang="en-US" sz="1800" dirty="0"/>
            </a:br>
            <a:r>
              <a:rPr lang="en-US" sz="1800" dirty="0"/>
              <a:t>   -left column due to random extraction </a:t>
            </a:r>
            <a:endParaRPr lang="en-SG" sz="1400" dirty="0"/>
          </a:p>
          <a:p>
            <a:pPr marL="379800" indent="-342900">
              <a:buAutoNum type="arabicPeriod"/>
            </a:pPr>
            <a:endParaRPr lang="en-US" sz="1800" dirty="0"/>
          </a:p>
        </p:txBody>
      </p:sp>
      <p:pic>
        <p:nvPicPr>
          <p:cNvPr id="5" name="Picture 4">
            <a:extLst>
              <a:ext uri="{FF2B5EF4-FFF2-40B4-BE49-F238E27FC236}">
                <a16:creationId xmlns:a16="http://schemas.microsoft.com/office/drawing/2014/main" id="{6B28DE10-B1B4-F7FF-B8F8-09B6BB8C942E}"/>
              </a:ext>
            </a:extLst>
          </p:cNvPr>
          <p:cNvPicPr>
            <a:picLocks noChangeAspect="1"/>
          </p:cNvPicPr>
          <p:nvPr/>
        </p:nvPicPr>
        <p:blipFill>
          <a:blip r:embed="rId3"/>
          <a:stretch>
            <a:fillRect/>
          </a:stretch>
        </p:blipFill>
        <p:spPr>
          <a:xfrm>
            <a:off x="5780959" y="2557463"/>
            <a:ext cx="4725059" cy="1352739"/>
          </a:xfrm>
          <a:prstGeom prst="rect">
            <a:avLst/>
          </a:prstGeom>
        </p:spPr>
      </p:pic>
      <p:pic>
        <p:nvPicPr>
          <p:cNvPr id="6" name="Picture 5">
            <a:extLst>
              <a:ext uri="{FF2B5EF4-FFF2-40B4-BE49-F238E27FC236}">
                <a16:creationId xmlns:a16="http://schemas.microsoft.com/office/drawing/2014/main" id="{0B62B1C5-CC82-6DE6-617C-E59958A61730}"/>
              </a:ext>
            </a:extLst>
          </p:cNvPr>
          <p:cNvPicPr>
            <a:picLocks noChangeAspect="1"/>
          </p:cNvPicPr>
          <p:nvPr/>
        </p:nvPicPr>
        <p:blipFill>
          <a:blip r:embed="rId4"/>
          <a:stretch>
            <a:fillRect/>
          </a:stretch>
        </p:blipFill>
        <p:spPr>
          <a:xfrm>
            <a:off x="5780959" y="4062601"/>
            <a:ext cx="5115639" cy="1638529"/>
          </a:xfrm>
          <a:prstGeom prst="rect">
            <a:avLst/>
          </a:prstGeom>
        </p:spPr>
      </p:pic>
    </p:spTree>
    <p:extLst>
      <p:ext uri="{BB962C8B-B14F-4D97-AF65-F5344CB8AC3E}">
        <p14:creationId xmlns:p14="http://schemas.microsoft.com/office/powerpoint/2010/main" val="3678453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DA398-DEEC-5DE8-346A-9C64880428CA}"/>
              </a:ext>
            </a:extLst>
          </p:cNvPr>
          <p:cNvSpPr>
            <a:spLocks noGrp="1"/>
          </p:cNvSpPr>
          <p:nvPr>
            <p:ph type="title"/>
          </p:nvPr>
        </p:nvSpPr>
        <p:spPr/>
        <p:txBody>
          <a:bodyPr/>
          <a:lstStyle/>
          <a:p>
            <a:r>
              <a:rPr lang="en-US" dirty="0"/>
              <a:t>Code example (Pre-processing)</a:t>
            </a:r>
            <a:endParaRPr lang="en-SG" dirty="0"/>
          </a:p>
        </p:txBody>
      </p:sp>
      <p:sp>
        <p:nvSpPr>
          <p:cNvPr id="4" name="Content Placeholder 2">
            <a:extLst>
              <a:ext uri="{FF2B5EF4-FFF2-40B4-BE49-F238E27FC236}">
                <a16:creationId xmlns:a16="http://schemas.microsoft.com/office/drawing/2014/main" id="{F7331E8D-59B6-1F7E-1FB0-04872D02E1FD}"/>
              </a:ext>
            </a:extLst>
          </p:cNvPr>
          <p:cNvSpPr>
            <a:spLocks noGrp="1"/>
          </p:cNvSpPr>
          <p:nvPr>
            <p:ph idx="1"/>
          </p:nvPr>
        </p:nvSpPr>
        <p:spPr>
          <a:xfrm>
            <a:off x="1295400" y="2557463"/>
            <a:ext cx="9601200" cy="3317875"/>
          </a:xfrm>
        </p:spPr>
        <p:txBody>
          <a:bodyPr>
            <a:normAutofit/>
          </a:bodyPr>
          <a:lstStyle/>
          <a:p>
            <a:pPr marL="36900" indent="0">
              <a:buNone/>
            </a:pPr>
            <a:r>
              <a:rPr lang="en-US" sz="1800" dirty="0"/>
              <a:t>3. Separating each rows into 500 bases</a:t>
            </a:r>
          </a:p>
          <a:p>
            <a:pPr marL="379800" indent="-342900">
              <a:buAutoNum type="arabicPeriod"/>
            </a:pPr>
            <a:endParaRPr lang="en-US" sz="1800" dirty="0"/>
          </a:p>
          <a:p>
            <a:pPr marL="36900" indent="0">
              <a:buNone/>
            </a:pPr>
            <a:r>
              <a:rPr lang="en-US" sz="1800" dirty="0"/>
              <a:t>4. Removing unnecessary columns</a:t>
            </a:r>
            <a:endParaRPr lang="en-SG" sz="1400" dirty="0"/>
          </a:p>
          <a:p>
            <a:pPr marL="379800" indent="-342900">
              <a:buAutoNum type="arabicPeriod"/>
            </a:pPr>
            <a:endParaRPr lang="en-US" sz="1800" dirty="0"/>
          </a:p>
        </p:txBody>
      </p:sp>
      <p:pic>
        <p:nvPicPr>
          <p:cNvPr id="3" name="Picture 2">
            <a:extLst>
              <a:ext uri="{FF2B5EF4-FFF2-40B4-BE49-F238E27FC236}">
                <a16:creationId xmlns:a16="http://schemas.microsoft.com/office/drawing/2014/main" id="{73B39B13-B07C-CC8F-40E2-A7C34725E992}"/>
              </a:ext>
            </a:extLst>
          </p:cNvPr>
          <p:cNvPicPr>
            <a:picLocks noChangeAspect="1"/>
          </p:cNvPicPr>
          <p:nvPr/>
        </p:nvPicPr>
        <p:blipFill>
          <a:blip r:embed="rId3"/>
          <a:stretch>
            <a:fillRect/>
          </a:stretch>
        </p:blipFill>
        <p:spPr>
          <a:xfrm>
            <a:off x="5619368" y="2557463"/>
            <a:ext cx="5277230" cy="1188783"/>
          </a:xfrm>
          <a:prstGeom prst="rect">
            <a:avLst/>
          </a:prstGeom>
        </p:spPr>
      </p:pic>
      <p:pic>
        <p:nvPicPr>
          <p:cNvPr id="7" name="Picture 6">
            <a:extLst>
              <a:ext uri="{FF2B5EF4-FFF2-40B4-BE49-F238E27FC236}">
                <a16:creationId xmlns:a16="http://schemas.microsoft.com/office/drawing/2014/main" id="{C8D0AB47-C0FD-D2D9-2651-09C0A604156D}"/>
              </a:ext>
            </a:extLst>
          </p:cNvPr>
          <p:cNvPicPr>
            <a:picLocks noChangeAspect="1"/>
          </p:cNvPicPr>
          <p:nvPr/>
        </p:nvPicPr>
        <p:blipFill>
          <a:blip r:embed="rId4"/>
          <a:stretch>
            <a:fillRect/>
          </a:stretch>
        </p:blipFill>
        <p:spPr>
          <a:xfrm>
            <a:off x="4767943" y="4017710"/>
            <a:ext cx="6128655" cy="1743012"/>
          </a:xfrm>
          <a:prstGeom prst="rect">
            <a:avLst/>
          </a:prstGeom>
        </p:spPr>
      </p:pic>
    </p:spTree>
    <p:extLst>
      <p:ext uri="{BB962C8B-B14F-4D97-AF65-F5344CB8AC3E}">
        <p14:creationId xmlns:p14="http://schemas.microsoft.com/office/powerpoint/2010/main" val="3919639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DA398-DEEC-5DE8-346A-9C64880428CA}"/>
              </a:ext>
            </a:extLst>
          </p:cNvPr>
          <p:cNvSpPr>
            <a:spLocks noGrp="1"/>
          </p:cNvSpPr>
          <p:nvPr>
            <p:ph type="title"/>
          </p:nvPr>
        </p:nvSpPr>
        <p:spPr/>
        <p:txBody>
          <a:bodyPr/>
          <a:lstStyle/>
          <a:p>
            <a:r>
              <a:rPr lang="en-US" dirty="0"/>
              <a:t>Code example (One-Hot-Encoding)</a:t>
            </a:r>
            <a:endParaRPr lang="en-SG" dirty="0"/>
          </a:p>
        </p:txBody>
      </p:sp>
      <p:sp>
        <p:nvSpPr>
          <p:cNvPr id="4" name="Content Placeholder 2">
            <a:extLst>
              <a:ext uri="{FF2B5EF4-FFF2-40B4-BE49-F238E27FC236}">
                <a16:creationId xmlns:a16="http://schemas.microsoft.com/office/drawing/2014/main" id="{F7331E8D-59B6-1F7E-1FB0-04872D02E1FD}"/>
              </a:ext>
            </a:extLst>
          </p:cNvPr>
          <p:cNvSpPr>
            <a:spLocks noGrp="1"/>
          </p:cNvSpPr>
          <p:nvPr>
            <p:ph idx="1"/>
          </p:nvPr>
        </p:nvSpPr>
        <p:spPr>
          <a:xfrm>
            <a:off x="1295400" y="2557463"/>
            <a:ext cx="9601200" cy="3317875"/>
          </a:xfrm>
        </p:spPr>
        <p:txBody>
          <a:bodyPr>
            <a:normAutofit/>
          </a:bodyPr>
          <a:lstStyle/>
          <a:p>
            <a:pPr marL="36900" indent="0">
              <a:buNone/>
            </a:pPr>
            <a:r>
              <a:rPr lang="en-US" sz="1800" dirty="0"/>
              <a:t>5. </a:t>
            </a:r>
            <a:r>
              <a:rPr lang="en-US" sz="1800" dirty="0" err="1"/>
              <a:t>get_dummies</a:t>
            </a:r>
            <a:r>
              <a:rPr lang="en-US" sz="1800" dirty="0"/>
              <a:t> does One Hot Encoding</a:t>
            </a:r>
          </a:p>
          <a:p>
            <a:pPr marL="379800" indent="-342900">
              <a:buAutoNum type="arabicPeriod"/>
            </a:pPr>
            <a:endParaRPr lang="en-US" sz="1800" dirty="0"/>
          </a:p>
          <a:p>
            <a:pPr marL="36900" indent="0">
              <a:buNone/>
            </a:pPr>
            <a:r>
              <a:rPr lang="en-US" sz="1800" dirty="0"/>
              <a:t>6. Create a column: ‘class’ to distinguish H,M,L </a:t>
            </a:r>
          </a:p>
          <a:p>
            <a:pPr marL="379800" indent="-342900">
              <a:buAutoNum type="arabicPeriod"/>
            </a:pPr>
            <a:endParaRPr lang="en-US" sz="1800" dirty="0"/>
          </a:p>
        </p:txBody>
      </p:sp>
      <p:pic>
        <p:nvPicPr>
          <p:cNvPr id="5" name="Picture 4">
            <a:extLst>
              <a:ext uri="{FF2B5EF4-FFF2-40B4-BE49-F238E27FC236}">
                <a16:creationId xmlns:a16="http://schemas.microsoft.com/office/drawing/2014/main" id="{F58F3959-C8CA-187F-581B-733D788ABEBA}"/>
              </a:ext>
            </a:extLst>
          </p:cNvPr>
          <p:cNvPicPr>
            <a:picLocks noChangeAspect="1"/>
          </p:cNvPicPr>
          <p:nvPr/>
        </p:nvPicPr>
        <p:blipFill>
          <a:blip r:embed="rId3"/>
          <a:stretch>
            <a:fillRect/>
          </a:stretch>
        </p:blipFill>
        <p:spPr>
          <a:xfrm>
            <a:off x="6096000" y="2500015"/>
            <a:ext cx="5259659" cy="2071987"/>
          </a:xfrm>
          <a:prstGeom prst="rect">
            <a:avLst/>
          </a:prstGeom>
        </p:spPr>
      </p:pic>
      <p:pic>
        <p:nvPicPr>
          <p:cNvPr id="6" name="Picture 5">
            <a:extLst>
              <a:ext uri="{FF2B5EF4-FFF2-40B4-BE49-F238E27FC236}">
                <a16:creationId xmlns:a16="http://schemas.microsoft.com/office/drawing/2014/main" id="{BE0665D5-56FA-E93B-DFBE-FD3E54A6E356}"/>
              </a:ext>
            </a:extLst>
          </p:cNvPr>
          <p:cNvPicPr>
            <a:picLocks noChangeAspect="1"/>
          </p:cNvPicPr>
          <p:nvPr/>
        </p:nvPicPr>
        <p:blipFill>
          <a:blip r:embed="rId4"/>
          <a:stretch>
            <a:fillRect/>
          </a:stretch>
        </p:blipFill>
        <p:spPr>
          <a:xfrm>
            <a:off x="5211421" y="4585109"/>
            <a:ext cx="6144238" cy="1585867"/>
          </a:xfrm>
          <a:prstGeom prst="rect">
            <a:avLst/>
          </a:prstGeom>
        </p:spPr>
      </p:pic>
    </p:spTree>
    <p:extLst>
      <p:ext uri="{BB962C8B-B14F-4D97-AF65-F5344CB8AC3E}">
        <p14:creationId xmlns:p14="http://schemas.microsoft.com/office/powerpoint/2010/main" val="12423255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DA398-DEEC-5DE8-346A-9C64880428CA}"/>
              </a:ext>
            </a:extLst>
          </p:cNvPr>
          <p:cNvSpPr>
            <a:spLocks noGrp="1"/>
          </p:cNvSpPr>
          <p:nvPr>
            <p:ph type="title"/>
          </p:nvPr>
        </p:nvSpPr>
        <p:spPr/>
        <p:txBody>
          <a:bodyPr/>
          <a:lstStyle/>
          <a:p>
            <a:r>
              <a:rPr lang="en-US" dirty="0"/>
              <a:t>Code example (Model Building)</a:t>
            </a:r>
            <a:endParaRPr lang="en-SG" dirty="0"/>
          </a:p>
        </p:txBody>
      </p:sp>
      <p:sp>
        <p:nvSpPr>
          <p:cNvPr id="4" name="Content Placeholder 2">
            <a:extLst>
              <a:ext uri="{FF2B5EF4-FFF2-40B4-BE49-F238E27FC236}">
                <a16:creationId xmlns:a16="http://schemas.microsoft.com/office/drawing/2014/main" id="{F7331E8D-59B6-1F7E-1FB0-04872D02E1FD}"/>
              </a:ext>
            </a:extLst>
          </p:cNvPr>
          <p:cNvSpPr>
            <a:spLocks noGrp="1"/>
          </p:cNvSpPr>
          <p:nvPr>
            <p:ph idx="1"/>
          </p:nvPr>
        </p:nvSpPr>
        <p:spPr>
          <a:xfrm>
            <a:off x="1295400" y="2557464"/>
            <a:ext cx="4112941" cy="1914176"/>
          </a:xfrm>
        </p:spPr>
        <p:txBody>
          <a:bodyPr>
            <a:normAutofit/>
          </a:bodyPr>
          <a:lstStyle/>
          <a:p>
            <a:pPr marL="36900" indent="0">
              <a:buNone/>
            </a:pPr>
            <a:r>
              <a:rPr lang="en-US" sz="1800" dirty="0"/>
              <a:t>7. X input: OHE Bases</a:t>
            </a:r>
          </a:p>
          <a:p>
            <a:pPr marL="36900" indent="0">
              <a:buNone/>
            </a:pPr>
            <a:r>
              <a:rPr lang="en-US" sz="1800" dirty="0"/>
              <a:t>8. Y input: Class</a:t>
            </a:r>
          </a:p>
          <a:p>
            <a:pPr marL="36900" indent="0">
              <a:buNone/>
            </a:pPr>
            <a:r>
              <a:rPr lang="en-US" sz="1800" dirty="0"/>
              <a:t>9. Split train and test set into 70/30</a:t>
            </a:r>
          </a:p>
          <a:p>
            <a:pPr marL="36900" indent="0">
              <a:buNone/>
            </a:pPr>
            <a:endParaRPr lang="en-US" sz="1800" dirty="0"/>
          </a:p>
          <a:p>
            <a:pPr marL="379800" indent="-342900">
              <a:buAutoNum type="arabicPeriod"/>
            </a:pPr>
            <a:endParaRPr lang="en-US" sz="1800" dirty="0"/>
          </a:p>
        </p:txBody>
      </p:sp>
      <p:pic>
        <p:nvPicPr>
          <p:cNvPr id="3" name="Picture 2">
            <a:extLst>
              <a:ext uri="{FF2B5EF4-FFF2-40B4-BE49-F238E27FC236}">
                <a16:creationId xmlns:a16="http://schemas.microsoft.com/office/drawing/2014/main" id="{FC4CD471-B7E8-A89F-7533-2FD4CB922EEF}"/>
              </a:ext>
            </a:extLst>
          </p:cNvPr>
          <p:cNvPicPr>
            <a:picLocks noChangeAspect="1"/>
          </p:cNvPicPr>
          <p:nvPr/>
        </p:nvPicPr>
        <p:blipFill>
          <a:blip r:embed="rId3"/>
          <a:stretch>
            <a:fillRect/>
          </a:stretch>
        </p:blipFill>
        <p:spPr>
          <a:xfrm>
            <a:off x="4638906" y="2496869"/>
            <a:ext cx="6725375" cy="1479277"/>
          </a:xfrm>
          <a:prstGeom prst="rect">
            <a:avLst/>
          </a:prstGeom>
        </p:spPr>
      </p:pic>
      <p:pic>
        <p:nvPicPr>
          <p:cNvPr id="7" name="Picture 6">
            <a:extLst>
              <a:ext uri="{FF2B5EF4-FFF2-40B4-BE49-F238E27FC236}">
                <a16:creationId xmlns:a16="http://schemas.microsoft.com/office/drawing/2014/main" id="{F4A8524A-B0A7-E273-ECA6-62607F61DCAD}"/>
              </a:ext>
            </a:extLst>
          </p:cNvPr>
          <p:cNvPicPr>
            <a:picLocks noChangeAspect="1"/>
          </p:cNvPicPr>
          <p:nvPr/>
        </p:nvPicPr>
        <p:blipFill>
          <a:blip r:embed="rId4"/>
          <a:stretch>
            <a:fillRect/>
          </a:stretch>
        </p:blipFill>
        <p:spPr>
          <a:xfrm>
            <a:off x="2956932" y="4036741"/>
            <a:ext cx="5488261" cy="2113089"/>
          </a:xfrm>
          <a:prstGeom prst="rect">
            <a:avLst/>
          </a:prstGeom>
        </p:spPr>
      </p:pic>
      <p:pic>
        <p:nvPicPr>
          <p:cNvPr id="8" name="Picture 7">
            <a:extLst>
              <a:ext uri="{FF2B5EF4-FFF2-40B4-BE49-F238E27FC236}">
                <a16:creationId xmlns:a16="http://schemas.microsoft.com/office/drawing/2014/main" id="{BD954E33-5973-0D3C-B825-ADDAC917A7F2}"/>
              </a:ext>
            </a:extLst>
          </p:cNvPr>
          <p:cNvPicPr>
            <a:picLocks noChangeAspect="1"/>
          </p:cNvPicPr>
          <p:nvPr/>
        </p:nvPicPr>
        <p:blipFill>
          <a:blip r:embed="rId5"/>
          <a:stretch>
            <a:fillRect/>
          </a:stretch>
        </p:blipFill>
        <p:spPr>
          <a:xfrm>
            <a:off x="8586234" y="4036741"/>
            <a:ext cx="2778047" cy="2113089"/>
          </a:xfrm>
          <a:prstGeom prst="rect">
            <a:avLst/>
          </a:prstGeom>
        </p:spPr>
      </p:pic>
    </p:spTree>
    <p:extLst>
      <p:ext uri="{BB962C8B-B14F-4D97-AF65-F5344CB8AC3E}">
        <p14:creationId xmlns:p14="http://schemas.microsoft.com/office/powerpoint/2010/main" val="3099200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DA398-DEEC-5DE8-346A-9C64880428CA}"/>
              </a:ext>
            </a:extLst>
          </p:cNvPr>
          <p:cNvSpPr>
            <a:spLocks noGrp="1"/>
          </p:cNvSpPr>
          <p:nvPr>
            <p:ph type="title"/>
          </p:nvPr>
        </p:nvSpPr>
        <p:spPr/>
        <p:txBody>
          <a:bodyPr/>
          <a:lstStyle/>
          <a:p>
            <a:r>
              <a:rPr lang="en-US" dirty="0"/>
              <a:t>Code example (Results)</a:t>
            </a:r>
            <a:endParaRPr lang="en-SG" dirty="0"/>
          </a:p>
        </p:txBody>
      </p:sp>
      <p:sp>
        <p:nvSpPr>
          <p:cNvPr id="4" name="Content Placeholder 2">
            <a:extLst>
              <a:ext uri="{FF2B5EF4-FFF2-40B4-BE49-F238E27FC236}">
                <a16:creationId xmlns:a16="http://schemas.microsoft.com/office/drawing/2014/main" id="{F7331E8D-59B6-1F7E-1FB0-04872D02E1FD}"/>
              </a:ext>
            </a:extLst>
          </p:cNvPr>
          <p:cNvSpPr>
            <a:spLocks noGrp="1"/>
          </p:cNvSpPr>
          <p:nvPr>
            <p:ph idx="1"/>
          </p:nvPr>
        </p:nvSpPr>
        <p:spPr>
          <a:xfrm>
            <a:off x="1295402" y="3828702"/>
            <a:ext cx="4800600" cy="2482888"/>
          </a:xfrm>
        </p:spPr>
        <p:txBody>
          <a:bodyPr>
            <a:normAutofit fontScale="77500" lnSpcReduction="20000"/>
          </a:bodyPr>
          <a:lstStyle/>
          <a:p>
            <a:pPr marL="36900" indent="0">
              <a:buNone/>
            </a:pPr>
            <a:r>
              <a:rPr lang="en-US" sz="1800" dirty="0"/>
              <a:t>Precision:</a:t>
            </a:r>
            <a:br>
              <a:rPr lang="en-US" sz="1800" dirty="0"/>
            </a:br>
            <a:r>
              <a:rPr lang="en-SG" sz="1800" dirty="0"/>
              <a:t>Measures how often a machine learning model correctly predicts the positive class.</a:t>
            </a:r>
          </a:p>
          <a:p>
            <a:pPr marL="36900" indent="0">
              <a:buNone/>
            </a:pPr>
            <a:r>
              <a:rPr lang="en-SG" sz="1800" dirty="0"/>
              <a:t>Recall:</a:t>
            </a:r>
            <a:br>
              <a:rPr lang="en-US" sz="1800" dirty="0"/>
            </a:br>
            <a:r>
              <a:rPr lang="en-US" sz="1800" dirty="0"/>
              <a:t>True Positive Rate</a:t>
            </a:r>
          </a:p>
          <a:p>
            <a:pPr marL="36900" indent="0">
              <a:buNone/>
            </a:pPr>
            <a:r>
              <a:rPr lang="en-US" sz="1800" dirty="0"/>
              <a:t>F1-score:</a:t>
            </a:r>
            <a:br>
              <a:rPr lang="en-US" sz="1800" dirty="0"/>
            </a:br>
            <a:r>
              <a:rPr lang="en-US" sz="1800" dirty="0"/>
              <a:t>Combination of Precision and Recall to measure a Model’s accuracy</a:t>
            </a:r>
          </a:p>
          <a:p>
            <a:pPr marL="36900" indent="0">
              <a:buNone/>
            </a:pPr>
            <a:r>
              <a:rPr lang="en-US" sz="1800" dirty="0"/>
              <a:t>Support:</a:t>
            </a:r>
            <a:br>
              <a:rPr lang="en-US" sz="1800" dirty="0"/>
            </a:br>
            <a:r>
              <a:rPr lang="en-US" sz="1800" dirty="0"/>
              <a:t>T</a:t>
            </a:r>
            <a:r>
              <a:rPr lang="en-SG" sz="1800" dirty="0"/>
              <a:t>he number of actual occurrences of the class in the specified dataset</a:t>
            </a:r>
            <a:endParaRPr lang="en-US" sz="1800" dirty="0"/>
          </a:p>
          <a:p>
            <a:pPr marL="379800" indent="-342900">
              <a:buAutoNum type="arabicPeriod"/>
            </a:pPr>
            <a:endParaRPr lang="en-US" sz="1800" dirty="0"/>
          </a:p>
        </p:txBody>
      </p:sp>
      <p:pic>
        <p:nvPicPr>
          <p:cNvPr id="5" name="Picture 4">
            <a:extLst>
              <a:ext uri="{FF2B5EF4-FFF2-40B4-BE49-F238E27FC236}">
                <a16:creationId xmlns:a16="http://schemas.microsoft.com/office/drawing/2014/main" id="{F0BF7561-8D49-4F5C-4017-D6BA9736A73D}"/>
              </a:ext>
            </a:extLst>
          </p:cNvPr>
          <p:cNvPicPr>
            <a:picLocks noChangeAspect="1"/>
          </p:cNvPicPr>
          <p:nvPr/>
        </p:nvPicPr>
        <p:blipFill>
          <a:blip r:embed="rId3"/>
          <a:stretch>
            <a:fillRect/>
          </a:stretch>
        </p:blipFill>
        <p:spPr>
          <a:xfrm>
            <a:off x="6459589" y="2557463"/>
            <a:ext cx="3353268" cy="447737"/>
          </a:xfrm>
          <a:prstGeom prst="rect">
            <a:avLst/>
          </a:prstGeom>
        </p:spPr>
      </p:pic>
      <p:pic>
        <p:nvPicPr>
          <p:cNvPr id="6" name="Picture 5">
            <a:extLst>
              <a:ext uri="{FF2B5EF4-FFF2-40B4-BE49-F238E27FC236}">
                <a16:creationId xmlns:a16="http://schemas.microsoft.com/office/drawing/2014/main" id="{B3BCF762-4C7F-953F-AB61-FFFEDBF04192}"/>
              </a:ext>
            </a:extLst>
          </p:cNvPr>
          <p:cNvPicPr>
            <a:picLocks noChangeAspect="1"/>
          </p:cNvPicPr>
          <p:nvPr/>
        </p:nvPicPr>
        <p:blipFill>
          <a:blip r:embed="rId4"/>
          <a:stretch>
            <a:fillRect/>
          </a:stretch>
        </p:blipFill>
        <p:spPr>
          <a:xfrm>
            <a:off x="6459589" y="3157599"/>
            <a:ext cx="4881201" cy="883592"/>
          </a:xfrm>
          <a:prstGeom prst="rect">
            <a:avLst/>
          </a:prstGeom>
        </p:spPr>
      </p:pic>
      <p:pic>
        <p:nvPicPr>
          <p:cNvPr id="9" name="Picture 8">
            <a:extLst>
              <a:ext uri="{FF2B5EF4-FFF2-40B4-BE49-F238E27FC236}">
                <a16:creationId xmlns:a16="http://schemas.microsoft.com/office/drawing/2014/main" id="{EC5DEFE2-F572-5FE5-B6C3-62A470AF4BF1}"/>
              </a:ext>
            </a:extLst>
          </p:cNvPr>
          <p:cNvPicPr>
            <a:picLocks noChangeAspect="1"/>
          </p:cNvPicPr>
          <p:nvPr/>
        </p:nvPicPr>
        <p:blipFill>
          <a:blip r:embed="rId5"/>
          <a:stretch>
            <a:fillRect/>
          </a:stretch>
        </p:blipFill>
        <p:spPr>
          <a:xfrm>
            <a:off x="6096000" y="4314172"/>
            <a:ext cx="5427650" cy="1757153"/>
          </a:xfrm>
          <a:prstGeom prst="rect">
            <a:avLst/>
          </a:prstGeom>
        </p:spPr>
      </p:pic>
      <p:sp>
        <p:nvSpPr>
          <p:cNvPr id="11" name="TextBox 10">
            <a:extLst>
              <a:ext uri="{FF2B5EF4-FFF2-40B4-BE49-F238E27FC236}">
                <a16:creationId xmlns:a16="http://schemas.microsoft.com/office/drawing/2014/main" id="{D238A11A-2C3C-3FE8-7E67-A32159350CAF}"/>
              </a:ext>
            </a:extLst>
          </p:cNvPr>
          <p:cNvSpPr txBox="1"/>
          <p:nvPr/>
        </p:nvSpPr>
        <p:spPr>
          <a:xfrm>
            <a:off x="1295402" y="2616471"/>
            <a:ext cx="4881201" cy="923330"/>
          </a:xfrm>
          <a:prstGeom prst="rect">
            <a:avLst/>
          </a:prstGeom>
          <a:noFill/>
        </p:spPr>
        <p:txBody>
          <a:bodyPr wrap="square">
            <a:spAutoFit/>
          </a:bodyPr>
          <a:lstStyle/>
          <a:p>
            <a:pPr marL="36900"/>
            <a:r>
              <a:rPr lang="en-US" sz="1800" dirty="0"/>
              <a:t>10. Input model and fit in inputs</a:t>
            </a:r>
          </a:p>
          <a:p>
            <a:pPr marL="36900"/>
            <a:r>
              <a:rPr lang="en-US" sz="1800" dirty="0"/>
              <a:t>11. Prediction results and Classification report generation</a:t>
            </a:r>
          </a:p>
        </p:txBody>
      </p:sp>
    </p:spTree>
    <p:extLst>
      <p:ext uri="{BB962C8B-B14F-4D97-AF65-F5344CB8AC3E}">
        <p14:creationId xmlns:p14="http://schemas.microsoft.com/office/powerpoint/2010/main" val="3020798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A436C-3F9A-81F5-A5DA-240FCE156AC4}"/>
              </a:ext>
            </a:extLst>
          </p:cNvPr>
          <p:cNvSpPr>
            <a:spLocks noGrp="1"/>
          </p:cNvSpPr>
          <p:nvPr>
            <p:ph type="title"/>
          </p:nvPr>
        </p:nvSpPr>
        <p:spPr/>
        <p:txBody>
          <a:bodyPr/>
          <a:lstStyle/>
          <a:p>
            <a:r>
              <a:rPr lang="en-US" dirty="0"/>
              <a:t>Code example (Results)</a:t>
            </a:r>
            <a:endParaRPr lang="en-SG" dirty="0"/>
          </a:p>
        </p:txBody>
      </p:sp>
      <p:sp>
        <p:nvSpPr>
          <p:cNvPr id="3" name="Content Placeholder 2">
            <a:extLst>
              <a:ext uri="{FF2B5EF4-FFF2-40B4-BE49-F238E27FC236}">
                <a16:creationId xmlns:a16="http://schemas.microsoft.com/office/drawing/2014/main" id="{76D111E7-9A55-290C-FD81-937509B8B149}"/>
              </a:ext>
            </a:extLst>
          </p:cNvPr>
          <p:cNvSpPr>
            <a:spLocks noGrp="1"/>
          </p:cNvSpPr>
          <p:nvPr>
            <p:ph idx="1"/>
          </p:nvPr>
        </p:nvSpPr>
        <p:spPr>
          <a:xfrm>
            <a:off x="1295401" y="2556932"/>
            <a:ext cx="3499623" cy="2305000"/>
          </a:xfrm>
        </p:spPr>
        <p:txBody>
          <a:bodyPr>
            <a:normAutofit/>
          </a:bodyPr>
          <a:lstStyle/>
          <a:p>
            <a:pPr marL="36900" indent="0">
              <a:buNone/>
            </a:pPr>
            <a:r>
              <a:rPr lang="en-US" sz="2000" dirty="0"/>
              <a:t>12. Confusion matrix</a:t>
            </a:r>
          </a:p>
          <a:p>
            <a:pPr marL="0" indent="0">
              <a:buNone/>
            </a:pPr>
            <a:endParaRPr lang="en-SG" sz="2000" dirty="0"/>
          </a:p>
        </p:txBody>
      </p:sp>
      <p:pic>
        <p:nvPicPr>
          <p:cNvPr id="4" name="Picture 3">
            <a:extLst>
              <a:ext uri="{FF2B5EF4-FFF2-40B4-BE49-F238E27FC236}">
                <a16:creationId xmlns:a16="http://schemas.microsoft.com/office/drawing/2014/main" id="{24C681E4-1CE0-D5C7-4FBF-68013B957AEC}"/>
              </a:ext>
            </a:extLst>
          </p:cNvPr>
          <p:cNvPicPr>
            <a:picLocks noChangeAspect="1"/>
          </p:cNvPicPr>
          <p:nvPr/>
        </p:nvPicPr>
        <p:blipFill>
          <a:blip r:embed="rId3"/>
          <a:stretch>
            <a:fillRect/>
          </a:stretch>
        </p:blipFill>
        <p:spPr>
          <a:xfrm>
            <a:off x="1295401" y="3338673"/>
            <a:ext cx="5410197" cy="1523259"/>
          </a:xfrm>
          <a:prstGeom prst="rect">
            <a:avLst/>
          </a:prstGeom>
        </p:spPr>
      </p:pic>
      <p:pic>
        <p:nvPicPr>
          <p:cNvPr id="5" name="Picture 4">
            <a:extLst>
              <a:ext uri="{FF2B5EF4-FFF2-40B4-BE49-F238E27FC236}">
                <a16:creationId xmlns:a16="http://schemas.microsoft.com/office/drawing/2014/main" id="{BA0830DC-5978-BCC8-8AEE-C4A477CA028E}"/>
              </a:ext>
            </a:extLst>
          </p:cNvPr>
          <p:cNvPicPr>
            <a:picLocks noChangeAspect="1"/>
          </p:cNvPicPr>
          <p:nvPr/>
        </p:nvPicPr>
        <p:blipFill rotWithShape="1">
          <a:blip r:embed="rId4"/>
          <a:srcRect l="16378" t="9856" r="8114"/>
          <a:stretch/>
        </p:blipFill>
        <p:spPr>
          <a:xfrm>
            <a:off x="6928622" y="2835916"/>
            <a:ext cx="3854607" cy="3067830"/>
          </a:xfrm>
          <a:prstGeom prst="rect">
            <a:avLst/>
          </a:prstGeom>
        </p:spPr>
      </p:pic>
    </p:spTree>
    <p:extLst>
      <p:ext uri="{BB962C8B-B14F-4D97-AF65-F5344CB8AC3E}">
        <p14:creationId xmlns:p14="http://schemas.microsoft.com/office/powerpoint/2010/main" val="8734971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A436C-3F9A-81F5-A5DA-240FCE156AC4}"/>
              </a:ext>
            </a:extLst>
          </p:cNvPr>
          <p:cNvSpPr>
            <a:spLocks noGrp="1"/>
          </p:cNvSpPr>
          <p:nvPr>
            <p:ph type="title"/>
          </p:nvPr>
        </p:nvSpPr>
        <p:spPr/>
        <p:txBody>
          <a:bodyPr>
            <a:noAutofit/>
          </a:bodyPr>
          <a:lstStyle/>
          <a:p>
            <a:r>
              <a:rPr lang="en-US" sz="3600" dirty="0"/>
              <a:t>Code example (Feature Importance and Selection)</a:t>
            </a:r>
            <a:endParaRPr lang="en-SG" sz="3600" dirty="0"/>
          </a:p>
        </p:txBody>
      </p:sp>
      <p:sp>
        <p:nvSpPr>
          <p:cNvPr id="3" name="Content Placeholder 2">
            <a:extLst>
              <a:ext uri="{FF2B5EF4-FFF2-40B4-BE49-F238E27FC236}">
                <a16:creationId xmlns:a16="http://schemas.microsoft.com/office/drawing/2014/main" id="{76D111E7-9A55-290C-FD81-937509B8B149}"/>
              </a:ext>
            </a:extLst>
          </p:cNvPr>
          <p:cNvSpPr>
            <a:spLocks noGrp="1"/>
          </p:cNvSpPr>
          <p:nvPr>
            <p:ph idx="1"/>
          </p:nvPr>
        </p:nvSpPr>
        <p:spPr>
          <a:xfrm>
            <a:off x="1295401" y="2556932"/>
            <a:ext cx="3499623" cy="2305000"/>
          </a:xfrm>
        </p:spPr>
        <p:txBody>
          <a:bodyPr>
            <a:normAutofit/>
          </a:bodyPr>
          <a:lstStyle/>
          <a:p>
            <a:pPr marL="0" indent="0">
              <a:buNone/>
            </a:pPr>
            <a:endParaRPr lang="en-SG" sz="2000" dirty="0"/>
          </a:p>
        </p:txBody>
      </p:sp>
      <p:pic>
        <p:nvPicPr>
          <p:cNvPr id="6" name="Picture 5">
            <a:extLst>
              <a:ext uri="{FF2B5EF4-FFF2-40B4-BE49-F238E27FC236}">
                <a16:creationId xmlns:a16="http://schemas.microsoft.com/office/drawing/2014/main" id="{37DE5A7E-5D30-3442-9D25-03E3CCDC2007}"/>
              </a:ext>
            </a:extLst>
          </p:cNvPr>
          <p:cNvPicPr>
            <a:picLocks noChangeAspect="1"/>
          </p:cNvPicPr>
          <p:nvPr/>
        </p:nvPicPr>
        <p:blipFill>
          <a:blip r:embed="rId3"/>
          <a:stretch>
            <a:fillRect/>
          </a:stretch>
        </p:blipFill>
        <p:spPr>
          <a:xfrm>
            <a:off x="1295401" y="2556932"/>
            <a:ext cx="4105848" cy="619211"/>
          </a:xfrm>
          <a:prstGeom prst="rect">
            <a:avLst/>
          </a:prstGeom>
        </p:spPr>
      </p:pic>
      <p:pic>
        <p:nvPicPr>
          <p:cNvPr id="7" name="Picture 6">
            <a:extLst>
              <a:ext uri="{FF2B5EF4-FFF2-40B4-BE49-F238E27FC236}">
                <a16:creationId xmlns:a16="http://schemas.microsoft.com/office/drawing/2014/main" id="{2885E94C-90C5-0398-BE13-E31BBC111A4C}"/>
              </a:ext>
            </a:extLst>
          </p:cNvPr>
          <p:cNvPicPr>
            <a:picLocks noChangeAspect="1"/>
          </p:cNvPicPr>
          <p:nvPr/>
        </p:nvPicPr>
        <p:blipFill>
          <a:blip r:embed="rId4"/>
          <a:stretch>
            <a:fillRect/>
          </a:stretch>
        </p:blipFill>
        <p:spPr>
          <a:xfrm>
            <a:off x="1295401" y="3318667"/>
            <a:ext cx="2457793" cy="1543265"/>
          </a:xfrm>
          <a:prstGeom prst="rect">
            <a:avLst/>
          </a:prstGeom>
        </p:spPr>
      </p:pic>
      <p:pic>
        <p:nvPicPr>
          <p:cNvPr id="8" name="Picture 7">
            <a:extLst>
              <a:ext uri="{FF2B5EF4-FFF2-40B4-BE49-F238E27FC236}">
                <a16:creationId xmlns:a16="http://schemas.microsoft.com/office/drawing/2014/main" id="{1F741E3A-9263-040E-B3C1-3C53ACBB2E89}"/>
              </a:ext>
            </a:extLst>
          </p:cNvPr>
          <p:cNvPicPr>
            <a:picLocks noChangeAspect="1"/>
          </p:cNvPicPr>
          <p:nvPr/>
        </p:nvPicPr>
        <p:blipFill>
          <a:blip r:embed="rId5"/>
          <a:stretch>
            <a:fillRect/>
          </a:stretch>
        </p:blipFill>
        <p:spPr>
          <a:xfrm>
            <a:off x="5694034" y="3709432"/>
            <a:ext cx="5744377" cy="1371791"/>
          </a:xfrm>
          <a:prstGeom prst="rect">
            <a:avLst/>
          </a:prstGeom>
        </p:spPr>
      </p:pic>
      <p:pic>
        <p:nvPicPr>
          <p:cNvPr id="9" name="Picture 8">
            <a:extLst>
              <a:ext uri="{FF2B5EF4-FFF2-40B4-BE49-F238E27FC236}">
                <a16:creationId xmlns:a16="http://schemas.microsoft.com/office/drawing/2014/main" id="{C816C316-9CEB-D0E3-B8E8-247B14A1FCF3}"/>
              </a:ext>
            </a:extLst>
          </p:cNvPr>
          <p:cNvPicPr>
            <a:picLocks noChangeAspect="1"/>
          </p:cNvPicPr>
          <p:nvPr/>
        </p:nvPicPr>
        <p:blipFill>
          <a:blip r:embed="rId6"/>
          <a:stretch>
            <a:fillRect/>
          </a:stretch>
        </p:blipFill>
        <p:spPr>
          <a:xfrm>
            <a:off x="5352324" y="5341771"/>
            <a:ext cx="6086087" cy="757946"/>
          </a:xfrm>
          <a:prstGeom prst="rect">
            <a:avLst/>
          </a:prstGeom>
        </p:spPr>
      </p:pic>
    </p:spTree>
    <p:extLst>
      <p:ext uri="{BB962C8B-B14F-4D97-AF65-F5344CB8AC3E}">
        <p14:creationId xmlns:p14="http://schemas.microsoft.com/office/powerpoint/2010/main" val="38250300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A436C-3F9A-81F5-A5DA-240FCE156AC4}"/>
              </a:ext>
            </a:extLst>
          </p:cNvPr>
          <p:cNvSpPr>
            <a:spLocks noGrp="1"/>
          </p:cNvSpPr>
          <p:nvPr>
            <p:ph type="title"/>
          </p:nvPr>
        </p:nvSpPr>
        <p:spPr/>
        <p:txBody>
          <a:bodyPr>
            <a:noAutofit/>
          </a:bodyPr>
          <a:lstStyle/>
          <a:p>
            <a:r>
              <a:rPr lang="en-US" sz="3600" dirty="0"/>
              <a:t>Results (Full dataset)</a:t>
            </a:r>
            <a:endParaRPr lang="en-SG" sz="3600" dirty="0"/>
          </a:p>
        </p:txBody>
      </p:sp>
      <p:sp>
        <p:nvSpPr>
          <p:cNvPr id="4" name="TextBox 3">
            <a:extLst>
              <a:ext uri="{FF2B5EF4-FFF2-40B4-BE49-F238E27FC236}">
                <a16:creationId xmlns:a16="http://schemas.microsoft.com/office/drawing/2014/main" id="{2621CD78-E728-F548-F0D2-69B27C7543E2}"/>
              </a:ext>
            </a:extLst>
          </p:cNvPr>
          <p:cNvSpPr txBox="1"/>
          <p:nvPr/>
        </p:nvSpPr>
        <p:spPr>
          <a:xfrm>
            <a:off x="2553795" y="3804551"/>
            <a:ext cx="2742546" cy="369332"/>
          </a:xfrm>
          <a:prstGeom prst="rect">
            <a:avLst/>
          </a:prstGeom>
          <a:noFill/>
        </p:spPr>
        <p:txBody>
          <a:bodyPr wrap="none" rtlCol="0">
            <a:spAutoFit/>
          </a:bodyPr>
          <a:lstStyle/>
          <a:p>
            <a:r>
              <a:rPr lang="en-US" dirty="0"/>
              <a:t>Without Feature Selection</a:t>
            </a:r>
            <a:endParaRPr lang="en-SG" dirty="0"/>
          </a:p>
        </p:txBody>
      </p:sp>
      <p:sp>
        <p:nvSpPr>
          <p:cNvPr id="5" name="TextBox 4">
            <a:extLst>
              <a:ext uri="{FF2B5EF4-FFF2-40B4-BE49-F238E27FC236}">
                <a16:creationId xmlns:a16="http://schemas.microsoft.com/office/drawing/2014/main" id="{18B0047D-05BB-D5A8-6D28-B468990CA28B}"/>
              </a:ext>
            </a:extLst>
          </p:cNvPr>
          <p:cNvSpPr txBox="1"/>
          <p:nvPr/>
        </p:nvSpPr>
        <p:spPr>
          <a:xfrm>
            <a:off x="6253455" y="3781079"/>
            <a:ext cx="3227294" cy="369332"/>
          </a:xfrm>
          <a:prstGeom prst="rect">
            <a:avLst/>
          </a:prstGeom>
          <a:noFill/>
        </p:spPr>
        <p:txBody>
          <a:bodyPr wrap="none" rtlCol="0">
            <a:spAutoFit/>
          </a:bodyPr>
          <a:lstStyle/>
          <a:p>
            <a:r>
              <a:rPr lang="en-US" dirty="0"/>
              <a:t>With Feature Selection of 1000</a:t>
            </a:r>
            <a:endParaRPr lang="en-SG" dirty="0"/>
          </a:p>
        </p:txBody>
      </p:sp>
      <p:pic>
        <p:nvPicPr>
          <p:cNvPr id="10" name="Picture 9">
            <a:extLst>
              <a:ext uri="{FF2B5EF4-FFF2-40B4-BE49-F238E27FC236}">
                <a16:creationId xmlns:a16="http://schemas.microsoft.com/office/drawing/2014/main" id="{809A00E5-6D03-568F-A9F4-59707D453BB1}"/>
              </a:ext>
            </a:extLst>
          </p:cNvPr>
          <p:cNvPicPr>
            <a:picLocks noChangeAspect="1"/>
          </p:cNvPicPr>
          <p:nvPr/>
        </p:nvPicPr>
        <p:blipFill rotWithShape="1">
          <a:blip r:embed="rId3"/>
          <a:srcRect/>
          <a:stretch/>
        </p:blipFill>
        <p:spPr>
          <a:xfrm>
            <a:off x="1295401" y="2469327"/>
            <a:ext cx="4353049" cy="1335224"/>
          </a:xfrm>
          <a:prstGeom prst="rect">
            <a:avLst/>
          </a:prstGeom>
        </p:spPr>
      </p:pic>
      <p:pic>
        <p:nvPicPr>
          <p:cNvPr id="11" name="Picture 10">
            <a:extLst>
              <a:ext uri="{FF2B5EF4-FFF2-40B4-BE49-F238E27FC236}">
                <a16:creationId xmlns:a16="http://schemas.microsoft.com/office/drawing/2014/main" id="{79C14CC9-8978-38BA-6EEF-6E674A494E75}"/>
              </a:ext>
            </a:extLst>
          </p:cNvPr>
          <p:cNvPicPr>
            <a:picLocks noChangeAspect="1"/>
          </p:cNvPicPr>
          <p:nvPr/>
        </p:nvPicPr>
        <p:blipFill>
          <a:blip r:embed="rId4"/>
          <a:stretch>
            <a:fillRect/>
          </a:stretch>
        </p:blipFill>
        <p:spPr>
          <a:xfrm>
            <a:off x="6096000" y="2469327"/>
            <a:ext cx="3542205" cy="1335224"/>
          </a:xfrm>
          <a:prstGeom prst="rect">
            <a:avLst/>
          </a:prstGeom>
        </p:spPr>
      </p:pic>
      <p:sp>
        <p:nvSpPr>
          <p:cNvPr id="12" name="TextBox 11">
            <a:extLst>
              <a:ext uri="{FF2B5EF4-FFF2-40B4-BE49-F238E27FC236}">
                <a16:creationId xmlns:a16="http://schemas.microsoft.com/office/drawing/2014/main" id="{0EF13A30-540F-4306-5276-B5D118DEEB9A}"/>
              </a:ext>
            </a:extLst>
          </p:cNvPr>
          <p:cNvSpPr txBox="1"/>
          <p:nvPr/>
        </p:nvSpPr>
        <p:spPr>
          <a:xfrm>
            <a:off x="6317155" y="5509107"/>
            <a:ext cx="3110275" cy="369332"/>
          </a:xfrm>
          <a:prstGeom prst="rect">
            <a:avLst/>
          </a:prstGeom>
          <a:noFill/>
        </p:spPr>
        <p:txBody>
          <a:bodyPr wrap="none" rtlCol="0">
            <a:spAutoFit/>
          </a:bodyPr>
          <a:lstStyle/>
          <a:p>
            <a:r>
              <a:rPr lang="en-US" dirty="0"/>
              <a:t>With Feature Selection of 500</a:t>
            </a:r>
            <a:endParaRPr lang="en-SG" dirty="0"/>
          </a:p>
        </p:txBody>
      </p:sp>
      <p:pic>
        <p:nvPicPr>
          <p:cNvPr id="13" name="Picture 12">
            <a:extLst>
              <a:ext uri="{FF2B5EF4-FFF2-40B4-BE49-F238E27FC236}">
                <a16:creationId xmlns:a16="http://schemas.microsoft.com/office/drawing/2014/main" id="{64B44C6D-6DDE-95D9-B90E-EBAC5766784B}"/>
              </a:ext>
            </a:extLst>
          </p:cNvPr>
          <p:cNvPicPr>
            <a:picLocks noChangeAspect="1"/>
          </p:cNvPicPr>
          <p:nvPr/>
        </p:nvPicPr>
        <p:blipFill rotWithShape="1">
          <a:blip r:embed="rId5"/>
          <a:srcRect l="20383"/>
          <a:stretch/>
        </p:blipFill>
        <p:spPr>
          <a:xfrm>
            <a:off x="6106379" y="4173883"/>
            <a:ext cx="3531826" cy="1335224"/>
          </a:xfrm>
          <a:prstGeom prst="rect">
            <a:avLst/>
          </a:prstGeom>
        </p:spPr>
      </p:pic>
      <p:pic>
        <p:nvPicPr>
          <p:cNvPr id="14" name="Picture 13">
            <a:extLst>
              <a:ext uri="{FF2B5EF4-FFF2-40B4-BE49-F238E27FC236}">
                <a16:creationId xmlns:a16="http://schemas.microsoft.com/office/drawing/2014/main" id="{5540CD40-1D6B-6201-1D8E-CEA80D2F0695}"/>
              </a:ext>
            </a:extLst>
          </p:cNvPr>
          <p:cNvPicPr>
            <a:picLocks noChangeAspect="1"/>
          </p:cNvPicPr>
          <p:nvPr/>
        </p:nvPicPr>
        <p:blipFill>
          <a:blip r:embed="rId6"/>
          <a:stretch>
            <a:fillRect/>
          </a:stretch>
        </p:blipFill>
        <p:spPr>
          <a:xfrm>
            <a:off x="2106247" y="4173883"/>
            <a:ext cx="3612958" cy="1335224"/>
          </a:xfrm>
          <a:prstGeom prst="rect">
            <a:avLst/>
          </a:prstGeom>
        </p:spPr>
      </p:pic>
      <p:sp>
        <p:nvSpPr>
          <p:cNvPr id="15" name="TextBox 14">
            <a:extLst>
              <a:ext uri="{FF2B5EF4-FFF2-40B4-BE49-F238E27FC236}">
                <a16:creationId xmlns:a16="http://schemas.microsoft.com/office/drawing/2014/main" id="{A7A0D17E-C073-61CF-AC81-972B97192DBB}"/>
              </a:ext>
            </a:extLst>
          </p:cNvPr>
          <p:cNvSpPr txBox="1"/>
          <p:nvPr/>
        </p:nvSpPr>
        <p:spPr>
          <a:xfrm>
            <a:off x="2258513" y="5612549"/>
            <a:ext cx="3227294" cy="369332"/>
          </a:xfrm>
          <a:prstGeom prst="rect">
            <a:avLst/>
          </a:prstGeom>
          <a:noFill/>
        </p:spPr>
        <p:txBody>
          <a:bodyPr wrap="none" rtlCol="0">
            <a:spAutoFit/>
          </a:bodyPr>
          <a:lstStyle/>
          <a:p>
            <a:r>
              <a:rPr lang="en-US" dirty="0"/>
              <a:t>With Feature Selection of 1500</a:t>
            </a:r>
            <a:endParaRPr lang="en-SG" dirty="0"/>
          </a:p>
        </p:txBody>
      </p:sp>
      <p:sp>
        <p:nvSpPr>
          <p:cNvPr id="3" name="Rectangle 2">
            <a:extLst>
              <a:ext uri="{FF2B5EF4-FFF2-40B4-BE49-F238E27FC236}">
                <a16:creationId xmlns:a16="http://schemas.microsoft.com/office/drawing/2014/main" id="{301906E5-0BD8-66A3-E77E-3E849B3013DE}"/>
              </a:ext>
            </a:extLst>
          </p:cNvPr>
          <p:cNvSpPr/>
          <p:nvPr/>
        </p:nvSpPr>
        <p:spPr>
          <a:xfrm>
            <a:off x="4746812" y="3281082"/>
            <a:ext cx="901638" cy="242047"/>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SG"/>
          </a:p>
        </p:txBody>
      </p:sp>
      <p:sp>
        <p:nvSpPr>
          <p:cNvPr id="6" name="Rectangle 5">
            <a:extLst>
              <a:ext uri="{FF2B5EF4-FFF2-40B4-BE49-F238E27FC236}">
                <a16:creationId xmlns:a16="http://schemas.microsoft.com/office/drawing/2014/main" id="{45041C61-680C-3C2E-4BC4-218B5D595E72}"/>
              </a:ext>
            </a:extLst>
          </p:cNvPr>
          <p:cNvSpPr/>
          <p:nvPr/>
        </p:nvSpPr>
        <p:spPr>
          <a:xfrm>
            <a:off x="4817567" y="5001788"/>
            <a:ext cx="901638" cy="242047"/>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SG"/>
          </a:p>
        </p:txBody>
      </p:sp>
      <p:sp>
        <p:nvSpPr>
          <p:cNvPr id="7" name="Rectangle 6">
            <a:extLst>
              <a:ext uri="{FF2B5EF4-FFF2-40B4-BE49-F238E27FC236}">
                <a16:creationId xmlns:a16="http://schemas.microsoft.com/office/drawing/2014/main" id="{325E06DE-E8A7-DC74-22AA-7E32CDA11B73}"/>
              </a:ext>
            </a:extLst>
          </p:cNvPr>
          <p:cNvSpPr/>
          <p:nvPr/>
        </p:nvSpPr>
        <p:spPr>
          <a:xfrm>
            <a:off x="8736567" y="3290723"/>
            <a:ext cx="901638" cy="242047"/>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SG"/>
          </a:p>
        </p:txBody>
      </p:sp>
      <p:sp>
        <p:nvSpPr>
          <p:cNvPr id="8" name="Rectangle 7">
            <a:extLst>
              <a:ext uri="{FF2B5EF4-FFF2-40B4-BE49-F238E27FC236}">
                <a16:creationId xmlns:a16="http://schemas.microsoft.com/office/drawing/2014/main" id="{6650CBAE-5490-F7F3-E0C6-E36E532143EC}"/>
              </a:ext>
            </a:extLst>
          </p:cNvPr>
          <p:cNvSpPr/>
          <p:nvPr/>
        </p:nvSpPr>
        <p:spPr>
          <a:xfrm>
            <a:off x="8736567" y="5018751"/>
            <a:ext cx="901638" cy="242047"/>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SG"/>
          </a:p>
        </p:txBody>
      </p:sp>
    </p:spTree>
    <p:extLst>
      <p:ext uri="{BB962C8B-B14F-4D97-AF65-F5344CB8AC3E}">
        <p14:creationId xmlns:p14="http://schemas.microsoft.com/office/powerpoint/2010/main" val="2167979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440784-B844-6D90-3DA6-4876E5ECE0E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52EE84-9F18-50A5-85D5-381CB1B4A94B}"/>
              </a:ext>
            </a:extLst>
          </p:cNvPr>
          <p:cNvSpPr>
            <a:spLocks noGrp="1"/>
          </p:cNvSpPr>
          <p:nvPr>
            <p:ph idx="1"/>
          </p:nvPr>
        </p:nvSpPr>
        <p:spPr/>
        <p:txBody>
          <a:bodyPr/>
          <a:lstStyle/>
          <a:p>
            <a:r>
              <a:rPr lang="en-US" dirty="0"/>
              <a:t>Deep Learning:</a:t>
            </a:r>
          </a:p>
          <a:p>
            <a:pPr marL="0" indent="0">
              <a:buNone/>
            </a:pPr>
            <a:r>
              <a:rPr lang="en-US" dirty="0">
                <a:solidFill>
                  <a:schemeClr val="tx1"/>
                </a:solidFill>
              </a:rPr>
              <a:t> -</a:t>
            </a:r>
            <a:r>
              <a:rPr lang="en-SG" sz="2000" b="1" dirty="0">
                <a:solidFill>
                  <a:schemeClr val="tx1"/>
                </a:solidFill>
                <a:ea typeface="+mn-lt"/>
                <a:cs typeface="+mn-lt"/>
              </a:rPr>
              <a:t>Different Architectures:</a:t>
            </a:r>
            <a:r>
              <a:rPr lang="en-SG" sz="2000" dirty="0">
                <a:solidFill>
                  <a:schemeClr val="tx1"/>
                </a:solidFill>
                <a:ea typeface="+mn-lt"/>
                <a:cs typeface="+mn-lt"/>
              </a:rPr>
              <a:t> Experiment with different neural network architectures. </a:t>
            </a:r>
            <a:endParaRPr lang="en-US" dirty="0">
              <a:solidFill>
                <a:schemeClr val="tx1"/>
              </a:solidFill>
              <a:ea typeface="+mn-lt"/>
              <a:cs typeface="+mn-lt"/>
            </a:endParaRPr>
          </a:p>
          <a:p>
            <a:pPr marL="0" indent="0">
              <a:buNone/>
            </a:pPr>
            <a:r>
              <a:rPr lang="en-SG" sz="2000" dirty="0">
                <a:solidFill>
                  <a:schemeClr val="tx1"/>
                </a:solidFill>
                <a:ea typeface="+mn-lt"/>
                <a:cs typeface="+mn-lt"/>
              </a:rPr>
              <a:t>  -Multi-layer Perception(MLP), Recurrent Neural Networks (RNNs) and 1D Convolutional 	Neural Networks (CNNs) are all suitable for sequential data like DNA sequences.</a:t>
            </a:r>
            <a:endParaRPr lang="en-US" dirty="0">
              <a:solidFill>
                <a:schemeClr val="tx1"/>
              </a:solidFill>
            </a:endParaRPr>
          </a:p>
          <a:p>
            <a:pPr marL="0" indent="0">
              <a:buNone/>
            </a:pPr>
            <a:endParaRPr lang="en-US" dirty="0"/>
          </a:p>
        </p:txBody>
      </p:sp>
      <p:sp>
        <p:nvSpPr>
          <p:cNvPr id="7" name="Title 1">
            <a:extLst>
              <a:ext uri="{FF2B5EF4-FFF2-40B4-BE49-F238E27FC236}">
                <a16:creationId xmlns:a16="http://schemas.microsoft.com/office/drawing/2014/main" id="{3C6254FE-C1BA-60CB-B748-4B760D418237}"/>
              </a:ext>
            </a:extLst>
          </p:cNvPr>
          <p:cNvSpPr txBox="1">
            <a:spLocks/>
          </p:cNvSpPr>
          <p:nvPr/>
        </p:nvSpPr>
        <p:spPr>
          <a:xfrm>
            <a:off x="1295401" y="711199"/>
            <a:ext cx="4547838" cy="1582648"/>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SG"/>
              <a:t>Project Progression</a:t>
            </a:r>
            <a:endParaRPr lang="en-US" dirty="0"/>
          </a:p>
        </p:txBody>
      </p:sp>
      <p:sp>
        <p:nvSpPr>
          <p:cNvPr id="2" name="Rectangle: Rounded Corners 1">
            <a:extLst>
              <a:ext uri="{FF2B5EF4-FFF2-40B4-BE49-F238E27FC236}">
                <a16:creationId xmlns:a16="http://schemas.microsoft.com/office/drawing/2014/main" id="{09AEF89E-2608-38BB-7893-CA72BC1B4823}"/>
              </a:ext>
            </a:extLst>
          </p:cNvPr>
          <p:cNvSpPr/>
          <p:nvPr/>
        </p:nvSpPr>
        <p:spPr>
          <a:xfrm>
            <a:off x="10399567" y="658091"/>
            <a:ext cx="1073728" cy="163656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latin typeface="Calisto MT"/>
            </a:endParaRPr>
          </a:p>
          <a:p>
            <a:pPr algn="ctr"/>
            <a:endParaRPr lang="en-US" sz="1200" dirty="0">
              <a:solidFill>
                <a:schemeClr val="tx1"/>
              </a:solidFill>
              <a:latin typeface="Calisto MT"/>
            </a:endParaRPr>
          </a:p>
          <a:p>
            <a:pPr algn="ctr"/>
            <a:endParaRPr lang="en-US" sz="1200" dirty="0">
              <a:solidFill>
                <a:schemeClr val="tx1"/>
              </a:solidFill>
              <a:latin typeface="Calisto MT"/>
            </a:endParaRPr>
          </a:p>
          <a:p>
            <a:pPr algn="ctr"/>
            <a:r>
              <a:rPr lang="en-US" sz="1200" dirty="0">
                <a:solidFill>
                  <a:schemeClr val="tx1"/>
                </a:solidFill>
                <a:latin typeface="Calisto MT"/>
              </a:rPr>
              <a:t>Step 6:</a:t>
            </a:r>
            <a:endParaRPr lang="en-US" sz="1200" dirty="0">
              <a:solidFill>
                <a:schemeClr val="tx1"/>
              </a:solidFill>
              <a:latin typeface="Garamond" panose="02020404030301010803"/>
            </a:endParaRPr>
          </a:p>
          <a:p>
            <a:pPr algn="ctr"/>
            <a:r>
              <a:rPr lang="en-US" sz="1200" dirty="0">
                <a:solidFill>
                  <a:schemeClr val="tx1"/>
                </a:solidFill>
                <a:latin typeface="Calisto MT"/>
              </a:rPr>
              <a:t>Deep Learning</a:t>
            </a:r>
          </a:p>
          <a:p>
            <a:pPr algn="ctr"/>
            <a:endParaRPr lang="en-US" sz="1200" dirty="0">
              <a:solidFill>
                <a:schemeClr val="tx1"/>
              </a:solidFill>
              <a:latin typeface="Calisto MT"/>
            </a:endParaRPr>
          </a:p>
        </p:txBody>
      </p:sp>
      <p:pic>
        <p:nvPicPr>
          <p:cNvPr id="5" name="Graphic 4" descr="Cloud Computing with solid fill">
            <a:extLst>
              <a:ext uri="{FF2B5EF4-FFF2-40B4-BE49-F238E27FC236}">
                <a16:creationId xmlns:a16="http://schemas.microsoft.com/office/drawing/2014/main" id="{D8769E83-131F-68FC-A102-36368812C43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583140" y="711776"/>
            <a:ext cx="706582" cy="680604"/>
          </a:xfrm>
          <a:prstGeom prst="rect">
            <a:avLst/>
          </a:prstGeom>
        </p:spPr>
      </p:pic>
      <p:pic>
        <p:nvPicPr>
          <p:cNvPr id="9" name="Picture 8" descr="A blue rectangular sign with black text&#10;&#10;Description automatically generated">
            <a:extLst>
              <a:ext uri="{FF2B5EF4-FFF2-40B4-BE49-F238E27FC236}">
                <a16:creationId xmlns:a16="http://schemas.microsoft.com/office/drawing/2014/main" id="{C29705D5-7015-D052-0D6D-500A92C3B932}"/>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r="33036"/>
          <a:stretch/>
        </p:blipFill>
        <p:spPr>
          <a:xfrm>
            <a:off x="5782625" y="658653"/>
            <a:ext cx="4583152" cy="1697464"/>
          </a:xfrm>
          <a:prstGeom prst="rect">
            <a:avLst/>
          </a:prstGeom>
        </p:spPr>
      </p:pic>
    </p:spTree>
    <p:extLst>
      <p:ext uri="{BB962C8B-B14F-4D97-AF65-F5344CB8AC3E}">
        <p14:creationId xmlns:p14="http://schemas.microsoft.com/office/powerpoint/2010/main" val="1440684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C0A5A-EDE1-36D4-0342-B127B67E9458}"/>
              </a:ext>
            </a:extLst>
          </p:cNvPr>
          <p:cNvSpPr>
            <a:spLocks noGrp="1"/>
          </p:cNvSpPr>
          <p:nvPr>
            <p:ph type="title"/>
          </p:nvPr>
        </p:nvSpPr>
        <p:spPr/>
        <p:txBody>
          <a:bodyPr/>
          <a:lstStyle/>
          <a:p>
            <a:r>
              <a:rPr lang="en-US" dirty="0"/>
              <a:t>Table of Content</a:t>
            </a:r>
            <a:endParaRPr lang="en-SG" dirty="0"/>
          </a:p>
        </p:txBody>
      </p:sp>
      <p:sp>
        <p:nvSpPr>
          <p:cNvPr id="3" name="Content Placeholder 2">
            <a:extLst>
              <a:ext uri="{FF2B5EF4-FFF2-40B4-BE49-F238E27FC236}">
                <a16:creationId xmlns:a16="http://schemas.microsoft.com/office/drawing/2014/main" id="{9A9DA120-D8E5-C2BF-568A-C1D044C49635}"/>
              </a:ext>
            </a:extLst>
          </p:cNvPr>
          <p:cNvSpPr>
            <a:spLocks noGrp="1"/>
          </p:cNvSpPr>
          <p:nvPr>
            <p:ph idx="1"/>
          </p:nvPr>
        </p:nvSpPr>
        <p:spPr/>
        <p:txBody>
          <a:bodyPr>
            <a:normAutofit/>
          </a:bodyPr>
          <a:lstStyle/>
          <a:p>
            <a:r>
              <a:rPr lang="en-US" dirty="0"/>
              <a:t>Project Outline</a:t>
            </a:r>
          </a:p>
          <a:p>
            <a:r>
              <a:rPr lang="en-US" dirty="0"/>
              <a:t>Project Progression</a:t>
            </a:r>
            <a:br>
              <a:rPr lang="en-US" dirty="0"/>
            </a:br>
            <a:r>
              <a:rPr lang="en-US" dirty="0"/>
              <a:t>- Machine Learning</a:t>
            </a:r>
            <a:br>
              <a:rPr lang="en-US" dirty="0"/>
            </a:br>
            <a:r>
              <a:rPr lang="en-US" dirty="0"/>
              <a:t>- Feature Importance</a:t>
            </a:r>
            <a:br>
              <a:rPr lang="en-US" dirty="0"/>
            </a:br>
            <a:r>
              <a:rPr lang="en-US" dirty="0"/>
              <a:t>- Deep Learning</a:t>
            </a:r>
          </a:p>
          <a:p>
            <a:r>
              <a:rPr lang="en-US" dirty="0"/>
              <a:t>Code Examples</a:t>
            </a:r>
          </a:p>
          <a:p>
            <a:r>
              <a:rPr lang="en-US" dirty="0"/>
              <a:t>Future Plans</a:t>
            </a:r>
          </a:p>
          <a:p>
            <a:endParaRPr lang="en-SG" dirty="0"/>
          </a:p>
        </p:txBody>
      </p:sp>
    </p:spTree>
    <p:extLst>
      <p:ext uri="{BB962C8B-B14F-4D97-AF65-F5344CB8AC3E}">
        <p14:creationId xmlns:p14="http://schemas.microsoft.com/office/powerpoint/2010/main" val="27816536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51D3AE-42D2-F811-FC90-3F96E8E7D578}"/>
              </a:ext>
            </a:extLst>
          </p:cNvPr>
          <p:cNvSpPr>
            <a:spLocks noGrp="1"/>
          </p:cNvSpPr>
          <p:nvPr>
            <p:ph type="title"/>
          </p:nvPr>
        </p:nvSpPr>
        <p:spPr>
          <a:xfrm>
            <a:off x="1381993" y="1025428"/>
            <a:ext cx="9601196" cy="1303867"/>
          </a:xfrm>
        </p:spPr>
        <p:txBody>
          <a:bodyPr/>
          <a:lstStyle/>
          <a:p>
            <a:r>
              <a:rPr lang="en-US" dirty="0"/>
              <a:t>Deep Learning Code</a:t>
            </a:r>
            <a:endParaRPr lang="en-SG" dirty="0"/>
          </a:p>
        </p:txBody>
      </p:sp>
      <p:sp>
        <p:nvSpPr>
          <p:cNvPr id="5" name="Content Placeholder 4">
            <a:extLst>
              <a:ext uri="{FF2B5EF4-FFF2-40B4-BE49-F238E27FC236}">
                <a16:creationId xmlns:a16="http://schemas.microsoft.com/office/drawing/2014/main" id="{6DC82B65-8620-964A-97D6-C4AB1C083EEA}"/>
              </a:ext>
            </a:extLst>
          </p:cNvPr>
          <p:cNvSpPr>
            <a:spLocks noGrp="1"/>
          </p:cNvSpPr>
          <p:nvPr>
            <p:ph sz="half" idx="1"/>
          </p:nvPr>
        </p:nvSpPr>
        <p:spPr>
          <a:xfrm>
            <a:off x="1009045" y="2451924"/>
            <a:ext cx="5060497" cy="4058750"/>
          </a:xfrm>
        </p:spPr>
        <p:txBody>
          <a:bodyPr>
            <a:normAutofit/>
          </a:bodyPr>
          <a:lstStyle/>
          <a:p>
            <a:r>
              <a:rPr lang="en-US" dirty="0"/>
              <a:t>Steps:</a:t>
            </a:r>
          </a:p>
          <a:p>
            <a:pPr marL="494030" indent="-457200">
              <a:buAutoNum type="arabicPeriod"/>
            </a:pPr>
            <a:r>
              <a:rPr lang="en-SG" dirty="0"/>
              <a:t>Same Steps as ML</a:t>
            </a:r>
          </a:p>
          <a:p>
            <a:pPr marL="494030" indent="-457200">
              <a:buAutoNum type="arabicPeriod"/>
            </a:pPr>
            <a:r>
              <a:rPr lang="en-SG" dirty="0"/>
              <a:t>Build model </a:t>
            </a:r>
          </a:p>
          <a:p>
            <a:pPr marL="494030" indent="-457200">
              <a:buAutoNum type="arabicPeriod"/>
            </a:pPr>
            <a:r>
              <a:rPr lang="en-SG" dirty="0"/>
              <a:t>Compile Model</a:t>
            </a:r>
          </a:p>
          <a:p>
            <a:pPr marL="494030" indent="-457200">
              <a:buAutoNum type="arabicPeriod"/>
            </a:pPr>
            <a:r>
              <a:rPr lang="en-SG" dirty="0"/>
              <a:t>Fit Model</a:t>
            </a:r>
          </a:p>
          <a:p>
            <a:pPr marL="494030" indent="-457200">
              <a:buAutoNum type="arabicPeriod"/>
            </a:pPr>
            <a:r>
              <a:rPr lang="en-SG" dirty="0"/>
              <a:t>Predictions</a:t>
            </a:r>
            <a:endParaRPr lang="en-US" dirty="0"/>
          </a:p>
        </p:txBody>
      </p:sp>
      <p:pic>
        <p:nvPicPr>
          <p:cNvPr id="10" name="Picture 9">
            <a:extLst>
              <a:ext uri="{FF2B5EF4-FFF2-40B4-BE49-F238E27FC236}">
                <a16:creationId xmlns:a16="http://schemas.microsoft.com/office/drawing/2014/main" id="{C57C1449-CBC3-4571-F7C2-2F285CFF93AC}"/>
              </a:ext>
            </a:extLst>
          </p:cNvPr>
          <p:cNvPicPr>
            <a:picLocks noChangeAspect="1"/>
          </p:cNvPicPr>
          <p:nvPr/>
        </p:nvPicPr>
        <p:blipFill>
          <a:blip r:embed="rId3"/>
          <a:stretch>
            <a:fillRect/>
          </a:stretch>
        </p:blipFill>
        <p:spPr>
          <a:xfrm>
            <a:off x="6077328" y="3795912"/>
            <a:ext cx="5177230" cy="411598"/>
          </a:xfrm>
          <a:prstGeom prst="rect">
            <a:avLst/>
          </a:prstGeom>
        </p:spPr>
      </p:pic>
      <p:pic>
        <p:nvPicPr>
          <p:cNvPr id="12" name="Picture 11">
            <a:extLst>
              <a:ext uri="{FF2B5EF4-FFF2-40B4-BE49-F238E27FC236}">
                <a16:creationId xmlns:a16="http://schemas.microsoft.com/office/drawing/2014/main" id="{851C0D4E-64F3-07ED-F97F-63835A388A4C}"/>
              </a:ext>
            </a:extLst>
          </p:cNvPr>
          <p:cNvPicPr>
            <a:picLocks noChangeAspect="1"/>
          </p:cNvPicPr>
          <p:nvPr/>
        </p:nvPicPr>
        <p:blipFill>
          <a:blip r:embed="rId4"/>
          <a:stretch>
            <a:fillRect/>
          </a:stretch>
        </p:blipFill>
        <p:spPr>
          <a:xfrm>
            <a:off x="6067010" y="4281840"/>
            <a:ext cx="5060496" cy="472822"/>
          </a:xfrm>
          <a:prstGeom prst="rect">
            <a:avLst/>
          </a:prstGeom>
        </p:spPr>
      </p:pic>
      <p:pic>
        <p:nvPicPr>
          <p:cNvPr id="17" name="Picture 16">
            <a:extLst>
              <a:ext uri="{FF2B5EF4-FFF2-40B4-BE49-F238E27FC236}">
                <a16:creationId xmlns:a16="http://schemas.microsoft.com/office/drawing/2014/main" id="{46F24BC6-183E-8D46-7805-6A5FF1B4E9E9}"/>
              </a:ext>
            </a:extLst>
          </p:cNvPr>
          <p:cNvPicPr>
            <a:picLocks noChangeAspect="1"/>
          </p:cNvPicPr>
          <p:nvPr/>
        </p:nvPicPr>
        <p:blipFill>
          <a:blip r:embed="rId5"/>
          <a:stretch>
            <a:fillRect/>
          </a:stretch>
        </p:blipFill>
        <p:spPr>
          <a:xfrm>
            <a:off x="6068458" y="4824451"/>
            <a:ext cx="4064375" cy="1401173"/>
          </a:xfrm>
          <a:prstGeom prst="rect">
            <a:avLst/>
          </a:prstGeom>
        </p:spPr>
      </p:pic>
      <p:pic>
        <p:nvPicPr>
          <p:cNvPr id="2" name="Picture 1" descr="A screen shot of a computer program&#10;&#10;Description automatically generated">
            <a:extLst>
              <a:ext uri="{FF2B5EF4-FFF2-40B4-BE49-F238E27FC236}">
                <a16:creationId xmlns:a16="http://schemas.microsoft.com/office/drawing/2014/main" id="{A52464FF-4191-C281-988E-42D142299B59}"/>
              </a:ext>
            </a:extLst>
          </p:cNvPr>
          <p:cNvPicPr>
            <a:picLocks noChangeAspect="1"/>
          </p:cNvPicPr>
          <p:nvPr/>
        </p:nvPicPr>
        <p:blipFill>
          <a:blip r:embed="rId6"/>
          <a:stretch>
            <a:fillRect/>
          </a:stretch>
        </p:blipFill>
        <p:spPr>
          <a:xfrm>
            <a:off x="6079532" y="2456244"/>
            <a:ext cx="5229225" cy="1247775"/>
          </a:xfrm>
          <a:prstGeom prst="rect">
            <a:avLst/>
          </a:prstGeom>
        </p:spPr>
      </p:pic>
    </p:spTree>
    <p:extLst>
      <p:ext uri="{BB962C8B-B14F-4D97-AF65-F5344CB8AC3E}">
        <p14:creationId xmlns:p14="http://schemas.microsoft.com/office/powerpoint/2010/main" val="3434234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3D16BC99-8DA1-A5F2-AEB9-19F6191B1CD8}"/>
              </a:ext>
            </a:extLst>
          </p:cNvPr>
          <p:cNvGraphicFramePr>
            <a:graphicFrameLocks noGrp="1"/>
          </p:cNvGraphicFramePr>
          <p:nvPr>
            <p:extLst>
              <p:ext uri="{D42A27DB-BD31-4B8C-83A1-F6EECF244321}">
                <p14:modId xmlns:p14="http://schemas.microsoft.com/office/powerpoint/2010/main" val="3198734433"/>
              </p:ext>
            </p:extLst>
          </p:nvPr>
        </p:nvGraphicFramePr>
        <p:xfrm>
          <a:off x="688554" y="642650"/>
          <a:ext cx="10801843" cy="5582270"/>
        </p:xfrm>
        <a:graphic>
          <a:graphicData uri="http://schemas.openxmlformats.org/drawingml/2006/table">
            <a:tbl>
              <a:tblPr firstRow="1" bandRow="1">
                <a:tableStyleId>{5C22544A-7EE6-4342-B048-85BDC9FD1C3A}</a:tableStyleId>
              </a:tblPr>
              <a:tblGrid>
                <a:gridCol w="1064010">
                  <a:extLst>
                    <a:ext uri="{9D8B030D-6E8A-4147-A177-3AD203B41FA5}">
                      <a16:colId xmlns:a16="http://schemas.microsoft.com/office/drawing/2014/main" val="2903582950"/>
                    </a:ext>
                  </a:extLst>
                </a:gridCol>
                <a:gridCol w="1710930">
                  <a:extLst>
                    <a:ext uri="{9D8B030D-6E8A-4147-A177-3AD203B41FA5}">
                      <a16:colId xmlns:a16="http://schemas.microsoft.com/office/drawing/2014/main" val="1176447265"/>
                    </a:ext>
                  </a:extLst>
                </a:gridCol>
                <a:gridCol w="1447055">
                  <a:extLst>
                    <a:ext uri="{9D8B030D-6E8A-4147-A177-3AD203B41FA5}">
                      <a16:colId xmlns:a16="http://schemas.microsoft.com/office/drawing/2014/main" val="3844697439"/>
                    </a:ext>
                  </a:extLst>
                </a:gridCol>
                <a:gridCol w="1447055">
                  <a:extLst>
                    <a:ext uri="{9D8B030D-6E8A-4147-A177-3AD203B41FA5}">
                      <a16:colId xmlns:a16="http://schemas.microsoft.com/office/drawing/2014/main" val="767837575"/>
                    </a:ext>
                  </a:extLst>
                </a:gridCol>
                <a:gridCol w="1600274">
                  <a:extLst>
                    <a:ext uri="{9D8B030D-6E8A-4147-A177-3AD203B41FA5}">
                      <a16:colId xmlns:a16="http://schemas.microsoft.com/office/drawing/2014/main" val="4230170733"/>
                    </a:ext>
                  </a:extLst>
                </a:gridCol>
                <a:gridCol w="1370447">
                  <a:extLst>
                    <a:ext uri="{9D8B030D-6E8A-4147-A177-3AD203B41FA5}">
                      <a16:colId xmlns:a16="http://schemas.microsoft.com/office/drawing/2014/main" val="1218750613"/>
                    </a:ext>
                  </a:extLst>
                </a:gridCol>
                <a:gridCol w="1081036">
                  <a:extLst>
                    <a:ext uri="{9D8B030D-6E8A-4147-A177-3AD203B41FA5}">
                      <a16:colId xmlns:a16="http://schemas.microsoft.com/office/drawing/2014/main" val="1081547565"/>
                    </a:ext>
                  </a:extLst>
                </a:gridCol>
                <a:gridCol w="1081036">
                  <a:extLst>
                    <a:ext uri="{9D8B030D-6E8A-4147-A177-3AD203B41FA5}">
                      <a16:colId xmlns:a16="http://schemas.microsoft.com/office/drawing/2014/main" val="2403566395"/>
                    </a:ext>
                  </a:extLst>
                </a:gridCol>
              </a:tblGrid>
              <a:tr h="331596">
                <a:tc>
                  <a:txBody>
                    <a:bodyPr/>
                    <a:lstStyle/>
                    <a:p>
                      <a:pPr algn="ctr" fontAlgn="base"/>
                      <a:r>
                        <a:rPr lang="en-US" sz="1200" dirty="0">
                          <a:solidFill>
                            <a:schemeClr val="tx1"/>
                          </a:solidFill>
                          <a:effectLst/>
                          <a:latin typeface="Calisto MT"/>
                        </a:rPr>
                        <a:t>Test Runs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chemeClr val="tx1"/>
                          </a:solidFill>
                          <a:effectLst/>
                          <a:latin typeface="Calisto MT"/>
                        </a:rPr>
                        <a:t>Optimizer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chemeClr val="tx1"/>
                          </a:solidFill>
                          <a:effectLst/>
                          <a:latin typeface="Calisto MT"/>
                        </a:rPr>
                        <a:t>Epochs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chemeClr val="tx1"/>
                          </a:solidFill>
                          <a:effectLst/>
                          <a:latin typeface="Calisto MT"/>
                        </a:rPr>
                        <a:t>Train/Test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chemeClr val="tx1"/>
                          </a:solidFill>
                          <a:effectLst/>
                          <a:latin typeface="Calisto MT"/>
                        </a:rPr>
                        <a:t>High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chemeClr val="tx1"/>
                          </a:solidFill>
                          <a:effectLst/>
                          <a:latin typeface="Calisto MT"/>
                        </a:rPr>
                        <a:t>Medium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chemeClr val="tx1"/>
                          </a:solidFill>
                          <a:effectLst/>
                          <a:latin typeface="Calisto MT"/>
                        </a:rPr>
                        <a:t>Low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chemeClr val="tx1"/>
                          </a:solidFill>
                          <a:effectLst/>
                          <a:latin typeface="Calisto MT"/>
                        </a:rPr>
                        <a:t>Overall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06425022"/>
                  </a:ext>
                </a:extLst>
              </a:tr>
              <a:tr h="331596">
                <a:tc>
                  <a:txBody>
                    <a:bodyPr/>
                    <a:lstStyle/>
                    <a:p>
                      <a:pPr algn="ctr" fontAlgn="base"/>
                      <a:r>
                        <a:rPr lang="en-US" sz="1200" dirty="0">
                          <a:solidFill>
                            <a:schemeClr val="tx1"/>
                          </a:solidFill>
                          <a:effectLst/>
                          <a:latin typeface="Calisto MT"/>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chemeClr val="tx1"/>
                          </a:solidFill>
                          <a:effectLst/>
                          <a:latin typeface="Calisto MT"/>
                        </a:rPr>
                        <a:t>Adam(2 layers)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chemeClr val="tx1"/>
                          </a:solidFill>
                          <a:effectLst/>
                          <a:latin typeface="Calisto MT"/>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chemeClr val="tx1"/>
                          </a:solidFill>
                          <a:effectLst/>
                          <a:latin typeface="Calisto MT"/>
                        </a:rPr>
                        <a:t>70/30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rgbClr val="FF0000"/>
                          </a:solidFill>
                          <a:effectLst/>
                          <a:latin typeface="Calisto MT"/>
                        </a:rPr>
                        <a:t>66.55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rgbClr val="00B050"/>
                          </a:solidFill>
                          <a:effectLst/>
                          <a:latin typeface="Calisto MT"/>
                        </a:rPr>
                        <a:t>82.65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rgbClr val="00B050"/>
                          </a:solidFill>
                          <a:effectLst/>
                          <a:latin typeface="Calisto MT"/>
                        </a:rPr>
                        <a:t>89.25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SG" sz="1200" dirty="0">
                          <a:solidFill>
                            <a:srgbClr val="FF0000"/>
                          </a:solidFill>
                          <a:effectLst/>
                          <a:latin typeface="Calibri"/>
                        </a:rPr>
                        <a:t>79.48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2027496"/>
                  </a:ext>
                </a:extLst>
              </a:tr>
              <a:tr h="331596">
                <a:tc>
                  <a:txBody>
                    <a:bodyPr/>
                    <a:lstStyle/>
                    <a:p>
                      <a:pPr algn="ctr" fontAlgn="base"/>
                      <a:r>
                        <a:rPr lang="en-US" sz="1200" dirty="0">
                          <a:solidFill>
                            <a:schemeClr val="tx1"/>
                          </a:solidFill>
                          <a:effectLst/>
                          <a:latin typeface="Calisto MT"/>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chemeClr val="tx1"/>
                          </a:solidFill>
                          <a:effectLst/>
                          <a:latin typeface="Calisto MT"/>
                        </a:rPr>
                        <a:t>Adam(2 layers)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chemeClr val="tx1"/>
                          </a:solidFill>
                          <a:effectLst/>
                          <a:latin typeface="Calisto MT"/>
                        </a:rPr>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chemeClr val="tx1"/>
                          </a:solidFill>
                          <a:effectLst/>
                          <a:latin typeface="Calisto MT"/>
                        </a:rPr>
                        <a:t>70/30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rgbClr val="FF0000"/>
                          </a:solidFill>
                          <a:effectLst/>
                          <a:latin typeface="Calisto MT"/>
                        </a:rPr>
                        <a:t>74.89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rgbClr val="FF0000"/>
                          </a:solidFill>
                          <a:effectLst/>
                          <a:latin typeface="Calisto MT"/>
                        </a:rPr>
                        <a:t>77.04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rgbClr val="00B050"/>
                          </a:solidFill>
                          <a:effectLst/>
                          <a:latin typeface="Calisto MT"/>
                        </a:rPr>
                        <a:t>87.53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SG" sz="1200" dirty="0">
                          <a:solidFill>
                            <a:srgbClr val="FF0000"/>
                          </a:solidFill>
                          <a:effectLst/>
                          <a:latin typeface="Calibri"/>
                        </a:rPr>
                        <a:t>79.82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73291878"/>
                  </a:ext>
                </a:extLst>
              </a:tr>
              <a:tr h="331596">
                <a:tc>
                  <a:txBody>
                    <a:bodyPr/>
                    <a:lstStyle/>
                    <a:p>
                      <a:pPr lvl="0" algn="ctr" rtl="0">
                        <a:buNone/>
                      </a:pPr>
                      <a:r>
                        <a:rPr lang="en-US" sz="1200" b="0" i="0" dirty="0">
                          <a:solidFill>
                            <a:schemeClr val="tx1"/>
                          </a:solidFill>
                          <a:effectLst/>
                          <a:latin typeface="Calisto MT"/>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ctr" rtl="0">
                        <a:buNone/>
                      </a:pPr>
                      <a:r>
                        <a:rPr lang="en-US" sz="1200" b="0" i="0" dirty="0">
                          <a:solidFill>
                            <a:schemeClr val="tx1"/>
                          </a:solidFill>
                          <a:effectLst/>
                        </a:rPr>
                        <a:t>Adam(2 layers)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ctr" rtl="0">
                        <a:buNone/>
                      </a:pPr>
                      <a:r>
                        <a:rPr lang="en-US" sz="1200" b="0" i="0" dirty="0">
                          <a:solidFill>
                            <a:schemeClr val="tx1"/>
                          </a:solidFill>
                          <a:effectLst/>
                        </a:rPr>
                        <a:t>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ctr" rtl="0">
                        <a:buNone/>
                      </a:pPr>
                      <a:r>
                        <a:rPr lang="en-US" sz="1200" b="0" i="0" dirty="0">
                          <a:solidFill>
                            <a:schemeClr val="tx1"/>
                          </a:solidFill>
                          <a:effectLst/>
                        </a:rPr>
                        <a:t>70/30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ctr" rtl="0">
                        <a:buNone/>
                      </a:pPr>
                      <a:r>
                        <a:rPr lang="en-US" sz="1200" b="0" i="0" dirty="0">
                          <a:solidFill>
                            <a:srgbClr val="00B050"/>
                          </a:solidFill>
                          <a:effectLst/>
                        </a:rPr>
                        <a:t>80.00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ctr" rtl="0">
                        <a:buNone/>
                      </a:pPr>
                      <a:r>
                        <a:rPr lang="en-US" sz="1200" b="0" i="0" dirty="0">
                          <a:solidFill>
                            <a:srgbClr val="FF0000"/>
                          </a:solidFill>
                          <a:effectLst/>
                        </a:rPr>
                        <a:t>69.72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ctr" rtl="0">
                        <a:buNone/>
                      </a:pPr>
                      <a:r>
                        <a:rPr lang="en-US" sz="1200" b="0" i="0" dirty="0">
                          <a:solidFill>
                            <a:srgbClr val="00B050"/>
                          </a:solidFill>
                          <a:effectLst/>
                        </a:rPr>
                        <a:t>87.32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ctr" rtl="0">
                        <a:buNone/>
                      </a:pPr>
                      <a:r>
                        <a:rPr lang="en-US" sz="1200" b="0" i="0" dirty="0">
                          <a:solidFill>
                            <a:srgbClr val="FF0000"/>
                          </a:solidFill>
                          <a:effectLst/>
                        </a:rPr>
                        <a:t>79.01</a:t>
                      </a:r>
                      <a:endParaRPr lang="en-SG" sz="1200" b="0" i="0" dirty="0">
                        <a:solidFill>
                          <a:srgbClr val="FF0000"/>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85883648"/>
                  </a:ext>
                </a:extLst>
              </a:tr>
              <a:tr h="331596">
                <a:tc>
                  <a:txBody>
                    <a:bodyPr/>
                    <a:lstStyle/>
                    <a:p>
                      <a:pPr lvl="0" algn="ctr" rtl="0">
                        <a:buNone/>
                      </a:pPr>
                      <a:r>
                        <a:rPr lang="en-US" sz="1200" b="0" i="0" dirty="0">
                          <a:solidFill>
                            <a:schemeClr val="tx1"/>
                          </a:solidFill>
                          <a:effectLst/>
                          <a:latin typeface="Calisto MT"/>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ctr" rtl="0">
                        <a:buNone/>
                      </a:pPr>
                      <a:r>
                        <a:rPr lang="en-US" sz="1200" b="0" i="0" dirty="0" err="1">
                          <a:solidFill>
                            <a:schemeClr val="tx1"/>
                          </a:solidFill>
                          <a:effectLst/>
                          <a:latin typeface="Calisto MT"/>
                        </a:rPr>
                        <a:t>Sgd</a:t>
                      </a:r>
                      <a:r>
                        <a:rPr lang="en-US" sz="1200" b="0" i="0" u="none" strike="noStrike" noProof="0" dirty="0">
                          <a:solidFill>
                            <a:schemeClr val="tx1"/>
                          </a:solidFill>
                          <a:effectLst/>
                          <a:latin typeface="Calisto MT"/>
                        </a:rPr>
                        <a:t>(2 layers)</a:t>
                      </a:r>
                      <a:endParaRPr lang="en-US" sz="1200" b="0" i="0" dirty="0">
                        <a:solidFill>
                          <a:schemeClr val="tx1"/>
                        </a:solidFill>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ctr" rtl="0">
                        <a:buNone/>
                      </a:pPr>
                      <a:r>
                        <a:rPr lang="en-US" sz="1200" b="0" i="0" dirty="0">
                          <a:solidFill>
                            <a:schemeClr val="tx1"/>
                          </a:solidFill>
                          <a:effectLst/>
                          <a:latin typeface="Calisto MT"/>
                        </a:rPr>
                        <a:t>30</a:t>
                      </a:r>
                      <a:endParaRPr lang="en-US" sz="1200" b="0" i="0">
                        <a:solidFill>
                          <a:schemeClr val="tx1"/>
                        </a:solidFill>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ctr" rtl="0">
                        <a:buNone/>
                      </a:pPr>
                      <a:r>
                        <a:rPr lang="en-US" sz="1200" b="0" i="0" dirty="0">
                          <a:solidFill>
                            <a:schemeClr val="tx1"/>
                          </a:solidFill>
                          <a:effectLst/>
                          <a:latin typeface="Calisto MT"/>
                        </a:rPr>
                        <a:t>70/30</a:t>
                      </a:r>
                      <a:endParaRPr lang="en-US" sz="1200" b="0" i="0">
                        <a:solidFill>
                          <a:schemeClr val="tx1"/>
                        </a:solidFill>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ctr" rtl="0">
                        <a:buNone/>
                      </a:pPr>
                      <a:r>
                        <a:rPr lang="en-US" sz="1200" b="0" i="0" dirty="0">
                          <a:solidFill>
                            <a:srgbClr val="FF0000"/>
                          </a:solidFill>
                          <a:effectLst/>
                          <a:latin typeface="Calisto MT"/>
                        </a:rPr>
                        <a:t>78.39</a:t>
                      </a:r>
                      <a:endParaRPr lang="en-US" sz="1200" b="0" i="0" dirty="0">
                        <a:solidFill>
                          <a:srgbClr val="FF0000"/>
                        </a:solidFill>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ctr" rtl="0">
                        <a:buNone/>
                      </a:pPr>
                      <a:r>
                        <a:rPr lang="en-US" sz="1200" b="0" i="0" dirty="0">
                          <a:solidFill>
                            <a:srgbClr val="FF0000"/>
                          </a:solidFill>
                          <a:effectLst/>
                          <a:latin typeface="Calisto MT"/>
                        </a:rPr>
                        <a:t>76.10</a:t>
                      </a:r>
                      <a:endParaRPr lang="en-US" sz="1200" b="0" i="0" dirty="0">
                        <a:solidFill>
                          <a:srgbClr val="FF0000"/>
                        </a:solidFill>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ctr" rtl="0">
                        <a:buNone/>
                      </a:pPr>
                      <a:r>
                        <a:rPr lang="en-US" sz="1200" b="0" i="0" dirty="0">
                          <a:solidFill>
                            <a:srgbClr val="00B050"/>
                          </a:solidFill>
                          <a:effectLst/>
                          <a:latin typeface="Calisto MT"/>
                        </a:rPr>
                        <a:t>90.31</a:t>
                      </a:r>
                      <a:endParaRPr lang="en-US" sz="1200" b="0" i="0" dirty="0">
                        <a:solidFill>
                          <a:srgbClr val="00B050"/>
                        </a:solidFill>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ctr" rtl="0">
                        <a:buNone/>
                      </a:pPr>
                      <a:r>
                        <a:rPr lang="en-SG" sz="1200" b="0" i="0" u="none" strike="noStrike" dirty="0">
                          <a:solidFill>
                            <a:srgbClr val="00B050"/>
                          </a:solidFill>
                          <a:effectLst/>
                          <a:latin typeface="Calibri"/>
                        </a:rPr>
                        <a:t>81.60</a:t>
                      </a:r>
                      <a:endParaRPr lang="en-SG" sz="1200" b="0" i="0" dirty="0">
                        <a:solidFill>
                          <a:srgbClr val="00B050"/>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86975550"/>
                  </a:ext>
                </a:extLst>
              </a:tr>
              <a:tr h="331596">
                <a:tc>
                  <a:txBody>
                    <a:bodyPr/>
                    <a:lstStyle/>
                    <a:p>
                      <a:pPr algn="ctr" fontAlgn="base"/>
                      <a:r>
                        <a:rPr lang="en-US" sz="1200" dirty="0">
                          <a:solidFill>
                            <a:schemeClr val="tx1"/>
                          </a:solidFill>
                          <a:effectLst/>
                          <a:latin typeface="Calisto MT"/>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ctr" rtl="0">
                        <a:buNone/>
                      </a:pPr>
                      <a:r>
                        <a:rPr lang="en-US" sz="1200" b="0" i="0" dirty="0" err="1">
                          <a:solidFill>
                            <a:schemeClr val="tx1"/>
                          </a:solidFill>
                          <a:effectLst/>
                          <a:latin typeface="Calisto MT"/>
                        </a:rPr>
                        <a:t>Sgd</a:t>
                      </a:r>
                      <a:r>
                        <a:rPr lang="en-US" sz="1200" b="0" i="0" u="none" strike="noStrike" noProof="0" dirty="0">
                          <a:solidFill>
                            <a:schemeClr val="tx1"/>
                          </a:solidFill>
                          <a:effectLst/>
                          <a:latin typeface="Calisto MT"/>
                        </a:rPr>
                        <a:t>(2 layers)</a:t>
                      </a:r>
                      <a:endParaRPr lang="en-US" sz="1200" b="0" i="0" dirty="0">
                        <a:solidFill>
                          <a:schemeClr val="tx1"/>
                        </a:solidFill>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ctr" rtl="0">
                        <a:buNone/>
                      </a:pPr>
                      <a:r>
                        <a:rPr lang="en-US" sz="1200" b="0" i="0" dirty="0">
                          <a:solidFill>
                            <a:schemeClr val="tx1"/>
                          </a:solidFill>
                          <a:effectLst/>
                          <a:latin typeface="Calisto MT"/>
                        </a:rPr>
                        <a:t>30</a:t>
                      </a:r>
                      <a:endParaRPr lang="en-US" sz="1200" b="0" i="0" dirty="0">
                        <a:solidFill>
                          <a:schemeClr val="tx1"/>
                        </a:solidFill>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ctr" rtl="0">
                        <a:buNone/>
                      </a:pPr>
                      <a:r>
                        <a:rPr lang="en-US" sz="1200" b="0" i="0" dirty="0">
                          <a:solidFill>
                            <a:schemeClr val="tx1"/>
                          </a:solidFill>
                          <a:effectLst/>
                          <a:latin typeface="Calisto MT"/>
                        </a:rPr>
                        <a:t>90/10</a:t>
                      </a:r>
                      <a:endParaRPr lang="en-US" sz="1200" b="0" i="0">
                        <a:solidFill>
                          <a:schemeClr val="tx1"/>
                        </a:solidFill>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ctr" rtl="0">
                        <a:buNone/>
                      </a:pPr>
                      <a:r>
                        <a:rPr lang="en-US" sz="1200" b="0" i="0" dirty="0">
                          <a:solidFill>
                            <a:srgbClr val="00B050"/>
                          </a:solidFill>
                          <a:effectLst/>
                          <a:latin typeface="Calisto MT"/>
                        </a:rPr>
                        <a:t>84.90</a:t>
                      </a:r>
                      <a:endParaRPr lang="en-US" sz="1200" b="0" i="0">
                        <a:solidFill>
                          <a:srgbClr val="00B050"/>
                        </a:solidFill>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ctr" rtl="0">
                        <a:buNone/>
                      </a:pPr>
                      <a:r>
                        <a:rPr lang="en-US" sz="1200" b="0" i="0" dirty="0">
                          <a:solidFill>
                            <a:srgbClr val="FF0000"/>
                          </a:solidFill>
                          <a:effectLst/>
                          <a:latin typeface="Calisto MT"/>
                        </a:rPr>
                        <a:t>68.91</a:t>
                      </a:r>
                      <a:endParaRPr lang="en-US" sz="1200" b="0" i="0">
                        <a:solidFill>
                          <a:srgbClr val="FF0000"/>
                        </a:solidFill>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ctr" rtl="0">
                        <a:buNone/>
                      </a:pPr>
                      <a:r>
                        <a:rPr lang="en-US" sz="1200" b="0" i="0" dirty="0">
                          <a:solidFill>
                            <a:srgbClr val="00B050"/>
                          </a:solidFill>
                          <a:effectLst/>
                          <a:latin typeface="Calisto MT"/>
                        </a:rPr>
                        <a:t>88.77</a:t>
                      </a:r>
                      <a:endParaRPr lang="en-US" sz="1200" b="0" i="0" dirty="0">
                        <a:solidFill>
                          <a:srgbClr val="00B050"/>
                        </a:solidFill>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ctr" rtl="0">
                        <a:buNone/>
                      </a:pPr>
                      <a:r>
                        <a:rPr lang="en-SG" sz="1200" b="0" i="0" u="none" strike="noStrike" dirty="0">
                          <a:solidFill>
                            <a:srgbClr val="00B050"/>
                          </a:solidFill>
                          <a:effectLst/>
                          <a:latin typeface="Calibri"/>
                        </a:rPr>
                        <a:t>80.86</a:t>
                      </a:r>
                      <a:endParaRPr lang="en-SG" sz="1200" b="0" i="0" dirty="0">
                        <a:solidFill>
                          <a:srgbClr val="00B050"/>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77072866"/>
                  </a:ext>
                </a:extLst>
              </a:tr>
              <a:tr h="331596">
                <a:tc>
                  <a:txBody>
                    <a:bodyPr/>
                    <a:lstStyle/>
                    <a:p>
                      <a:pPr algn="ctr" fontAlgn="base"/>
                      <a:r>
                        <a:rPr lang="en-US" sz="1200" dirty="0">
                          <a:solidFill>
                            <a:schemeClr val="tx1"/>
                          </a:solidFill>
                          <a:effectLst/>
                          <a:latin typeface="Calisto MT"/>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chemeClr val="tx1"/>
                          </a:solidFill>
                          <a:effectLst/>
                          <a:latin typeface="Calisto MT"/>
                        </a:rPr>
                        <a:t>Adam (3 layers)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chemeClr val="tx1"/>
                          </a:solidFill>
                          <a:effectLst/>
                          <a:latin typeface="Calisto MT"/>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chemeClr val="tx1"/>
                          </a:solidFill>
                          <a:effectLst/>
                          <a:latin typeface="Calisto MT"/>
                        </a:rPr>
                        <a:t>70/30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rgbClr val="FF0000"/>
                          </a:solidFill>
                          <a:effectLst/>
                          <a:latin typeface="Calisto MT"/>
                        </a:rPr>
                        <a:t>72.70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rgbClr val="FF0000"/>
                          </a:solidFill>
                          <a:effectLst/>
                          <a:latin typeface="Calisto MT"/>
                        </a:rPr>
                        <a:t>77.66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rgbClr val="00B050"/>
                          </a:solidFill>
                          <a:effectLst/>
                          <a:latin typeface="Calisto MT"/>
                        </a:rPr>
                        <a:t>90.03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SG" sz="1200" dirty="0">
                          <a:solidFill>
                            <a:srgbClr val="00B050"/>
                          </a:solidFill>
                          <a:effectLst/>
                          <a:latin typeface="Calibri"/>
                        </a:rPr>
                        <a:t>80.13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38116147"/>
                  </a:ext>
                </a:extLst>
              </a:tr>
              <a:tr h="331596">
                <a:tc>
                  <a:txBody>
                    <a:bodyPr/>
                    <a:lstStyle/>
                    <a:p>
                      <a:pPr algn="ctr" fontAlgn="base"/>
                      <a:r>
                        <a:rPr lang="en-US" sz="1200" dirty="0">
                          <a:solidFill>
                            <a:schemeClr val="tx1"/>
                          </a:solidFill>
                          <a:effectLst/>
                          <a:latin typeface="Calisto MT"/>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chemeClr val="tx1"/>
                          </a:solidFill>
                          <a:effectLst/>
                          <a:latin typeface="Calisto MT"/>
                        </a:rPr>
                        <a:t>Adam (4 layers)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chemeClr val="tx1"/>
                          </a:solidFill>
                          <a:effectLst/>
                          <a:latin typeface="Calisto MT"/>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chemeClr val="tx1"/>
                          </a:solidFill>
                          <a:effectLst/>
                          <a:latin typeface="Calisto MT"/>
                        </a:rPr>
                        <a:t>70/30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rgbClr val="FF0000"/>
                          </a:solidFill>
                          <a:effectLst/>
                          <a:latin typeface="Calisto MT"/>
                        </a:rPr>
                        <a:t>74.53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rgbClr val="FF0000"/>
                          </a:solidFill>
                          <a:effectLst/>
                          <a:latin typeface="Calisto MT"/>
                        </a:rPr>
                        <a:t>76.52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rgbClr val="00B050"/>
                          </a:solidFill>
                          <a:effectLst/>
                          <a:latin typeface="Calisto MT"/>
                        </a:rPr>
                        <a:t>89.86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rgbClr val="00B050"/>
                          </a:solidFill>
                          <a:effectLst/>
                          <a:latin typeface="Calibri"/>
                        </a:rPr>
                        <a:t>80.30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2361821"/>
                  </a:ext>
                </a:extLst>
              </a:tr>
              <a:tr h="331596">
                <a:tc>
                  <a:txBody>
                    <a:bodyPr/>
                    <a:lstStyle/>
                    <a:p>
                      <a:pPr algn="ctr" fontAlgn="base"/>
                      <a:r>
                        <a:rPr lang="en-US" sz="1200" dirty="0">
                          <a:solidFill>
                            <a:schemeClr val="tx1"/>
                          </a:solidFill>
                          <a:effectLst/>
                          <a:latin typeface="Calisto MT"/>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chemeClr val="tx1"/>
                          </a:solidFill>
                          <a:effectLst/>
                          <a:latin typeface="Calisto MT"/>
                        </a:rPr>
                        <a:t>Adam (5 layers)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chemeClr val="tx1"/>
                          </a:solidFill>
                          <a:effectLst/>
                          <a:latin typeface="Calisto MT"/>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chemeClr val="tx1"/>
                          </a:solidFill>
                          <a:effectLst/>
                          <a:latin typeface="Calisto MT"/>
                        </a:rPr>
                        <a:t>70/30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rgbClr val="FF0000"/>
                          </a:solidFill>
                          <a:effectLst/>
                          <a:latin typeface="Calisto MT"/>
                        </a:rPr>
                        <a:t>76.87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rgbClr val="FF0000"/>
                          </a:solidFill>
                          <a:effectLst/>
                          <a:latin typeface="Calisto MT"/>
                        </a:rPr>
                        <a:t>71.78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rgbClr val="00B050"/>
                          </a:solidFill>
                          <a:effectLst/>
                          <a:latin typeface="Calisto MT"/>
                        </a:rPr>
                        <a:t>90.60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rgbClr val="FF0000"/>
                          </a:solidFill>
                          <a:effectLst/>
                          <a:latin typeface="Calibri"/>
                        </a:rPr>
                        <a:t>79.75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6997731"/>
                  </a:ext>
                </a:extLst>
              </a:tr>
              <a:tr h="331596">
                <a:tc>
                  <a:txBody>
                    <a:bodyPr/>
                    <a:lstStyle/>
                    <a:p>
                      <a:pPr algn="ctr" fontAlgn="base"/>
                      <a:r>
                        <a:rPr lang="en-US" sz="1200" dirty="0">
                          <a:solidFill>
                            <a:schemeClr val="tx1"/>
                          </a:solidFill>
                          <a:effectLst/>
                          <a:latin typeface="Calisto MT"/>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chemeClr val="tx1"/>
                          </a:solidFill>
                          <a:effectLst/>
                          <a:latin typeface="Calisto MT"/>
                        </a:rPr>
                        <a:t>Adam (6 layers)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chemeClr val="tx1"/>
                          </a:solidFill>
                          <a:effectLst/>
                          <a:latin typeface="Calisto MT"/>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chemeClr val="tx1"/>
                          </a:solidFill>
                          <a:effectLst/>
                          <a:latin typeface="Calisto MT"/>
                        </a:rPr>
                        <a:t>70/30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rgbClr val="00B050"/>
                          </a:solidFill>
                          <a:effectLst/>
                          <a:latin typeface="Calisto MT"/>
                        </a:rPr>
                        <a:t>80.70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rgbClr val="FF0000"/>
                          </a:solidFill>
                          <a:effectLst/>
                          <a:latin typeface="Calisto MT"/>
                        </a:rPr>
                        <a:t>70.90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rgbClr val="00B050"/>
                          </a:solidFill>
                          <a:effectLst/>
                          <a:latin typeface="Calisto MT"/>
                        </a:rPr>
                        <a:t>88.32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rgbClr val="FF0000"/>
                          </a:solidFill>
                          <a:effectLst/>
                          <a:latin typeface="Calibri"/>
                        </a:rPr>
                        <a:t>79.97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22679647"/>
                  </a:ext>
                </a:extLst>
              </a:tr>
              <a:tr h="330506">
                <a:tc>
                  <a:txBody>
                    <a:bodyPr/>
                    <a:lstStyle/>
                    <a:p>
                      <a:pPr algn="ctr" fontAlgn="base"/>
                      <a:r>
                        <a:rPr lang="en-US" sz="1200" dirty="0">
                          <a:solidFill>
                            <a:schemeClr val="tx1"/>
                          </a:solidFill>
                          <a:effectLst/>
                          <a:latin typeface="Calisto MT"/>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chemeClr val="tx1"/>
                          </a:solidFill>
                          <a:effectLst/>
                          <a:latin typeface="Calisto MT"/>
                        </a:rPr>
                        <a:t>Adam (7 layers)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chemeClr val="tx1"/>
                          </a:solidFill>
                          <a:effectLst/>
                          <a:latin typeface="Calisto MT"/>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chemeClr val="tx1"/>
                          </a:solidFill>
                          <a:effectLst/>
                          <a:latin typeface="Calisto MT"/>
                        </a:rPr>
                        <a:t>70/30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rgbClr val="FF0000"/>
                          </a:solidFill>
                          <a:effectLst/>
                          <a:latin typeface="Calisto MT"/>
                        </a:rPr>
                        <a:t>73.63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rgbClr val="FF0000"/>
                          </a:solidFill>
                          <a:effectLst/>
                          <a:latin typeface="Calisto MT"/>
                        </a:rPr>
                        <a:t>75.56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rgbClr val="00B050"/>
                          </a:solidFill>
                          <a:effectLst/>
                          <a:latin typeface="Calisto MT"/>
                        </a:rPr>
                        <a:t>90.07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rgbClr val="FF0000"/>
                          </a:solidFill>
                          <a:effectLst/>
                          <a:latin typeface="Calibri"/>
                        </a:rPr>
                        <a:t>79.75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23336656"/>
                  </a:ext>
                </a:extLst>
              </a:tr>
              <a:tr h="331596">
                <a:tc>
                  <a:txBody>
                    <a:bodyPr/>
                    <a:lstStyle/>
                    <a:p>
                      <a:pPr algn="ctr" fontAlgn="base"/>
                      <a:r>
                        <a:rPr lang="en-US" sz="1200" dirty="0">
                          <a:solidFill>
                            <a:schemeClr val="tx1"/>
                          </a:solidFill>
                          <a:effectLst/>
                          <a:latin typeface="Calisto MT"/>
                        </a:rPr>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chemeClr val="tx1"/>
                          </a:solidFill>
                          <a:effectLst/>
                          <a:latin typeface="Calisto MT"/>
                        </a:rPr>
                        <a:t>Adam (8 layers)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chemeClr val="tx1"/>
                          </a:solidFill>
                          <a:effectLst/>
                          <a:latin typeface="Calisto MT"/>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chemeClr val="tx1"/>
                          </a:solidFill>
                          <a:effectLst/>
                          <a:latin typeface="Calisto MT"/>
                        </a:rPr>
                        <a:t>70/30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rgbClr val="00B050"/>
                          </a:solidFill>
                          <a:effectLst/>
                          <a:latin typeface="Calisto MT"/>
                        </a:rPr>
                        <a:t>81.77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rgbClr val="FF0000"/>
                          </a:solidFill>
                          <a:effectLst/>
                          <a:latin typeface="Calisto MT"/>
                        </a:rPr>
                        <a:t>68.71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rgbClr val="00B050"/>
                          </a:solidFill>
                          <a:effectLst/>
                          <a:latin typeface="Calisto MT"/>
                        </a:rPr>
                        <a:t>90.41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rgbClr val="00B050"/>
                          </a:solidFill>
                          <a:effectLst/>
                          <a:latin typeface="Calibri"/>
                        </a:rPr>
                        <a:t>80.30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81046240"/>
                  </a:ext>
                </a:extLst>
              </a:tr>
              <a:tr h="331596">
                <a:tc>
                  <a:txBody>
                    <a:bodyPr/>
                    <a:lstStyle/>
                    <a:p>
                      <a:pPr algn="ctr" fontAlgn="base"/>
                      <a:r>
                        <a:rPr lang="en-US" sz="1200" dirty="0">
                          <a:solidFill>
                            <a:schemeClr val="tx1"/>
                          </a:solidFill>
                          <a:effectLst/>
                          <a:latin typeface="Calisto MT"/>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chemeClr val="tx1"/>
                          </a:solidFill>
                          <a:effectLst/>
                          <a:latin typeface="Calisto MT"/>
                        </a:rPr>
                        <a:t>Adam (9 layers)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chemeClr val="tx1"/>
                          </a:solidFill>
                          <a:effectLst/>
                          <a:latin typeface="Calisto MT"/>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chemeClr val="tx1"/>
                          </a:solidFill>
                          <a:effectLst/>
                          <a:latin typeface="Calisto MT"/>
                        </a:rPr>
                        <a:t>70/30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rgbClr val="FF0000"/>
                          </a:solidFill>
                          <a:effectLst/>
                          <a:latin typeface="Calisto MT"/>
                        </a:rPr>
                        <a:t>70.25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rgbClr val="00B050"/>
                          </a:solidFill>
                          <a:effectLst/>
                          <a:latin typeface="Calisto MT"/>
                        </a:rPr>
                        <a:t>80.83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rgbClr val="00B050"/>
                          </a:solidFill>
                          <a:effectLst/>
                          <a:latin typeface="Calisto MT"/>
                        </a:rPr>
                        <a:t>89.46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rgbClr val="00B050"/>
                          </a:solidFill>
                          <a:effectLst/>
                          <a:latin typeface="Calibri"/>
                        </a:rPr>
                        <a:t>80.18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51645572"/>
                  </a:ext>
                </a:extLst>
              </a:tr>
              <a:tr h="331596">
                <a:tc>
                  <a:txBody>
                    <a:bodyPr/>
                    <a:lstStyle/>
                    <a:p>
                      <a:pPr algn="ctr" fontAlgn="base"/>
                      <a:r>
                        <a:rPr lang="en-US" sz="1200" dirty="0">
                          <a:solidFill>
                            <a:schemeClr val="tx1"/>
                          </a:solidFill>
                          <a:effectLst/>
                          <a:latin typeface="Calisto MT"/>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chemeClr val="tx1"/>
                          </a:solidFill>
                          <a:effectLst/>
                          <a:latin typeface="Calisto MT"/>
                        </a:rPr>
                        <a:t>RFC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chemeClr val="tx1"/>
                          </a:solidFill>
                          <a:effectLst/>
                          <a:latin typeface="Calisto MT"/>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chemeClr val="tx1"/>
                          </a:solidFill>
                          <a:effectLst/>
                          <a:latin typeface="Calisto MT"/>
                        </a:rPr>
                        <a:t>70/30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rgbClr val="FF0000"/>
                          </a:solidFill>
                          <a:effectLst/>
                          <a:latin typeface="Calisto MT"/>
                        </a:rPr>
                        <a:t>74.42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rgbClr val="FF0000"/>
                          </a:solidFill>
                          <a:effectLst/>
                          <a:latin typeface="Calisto MT"/>
                        </a:rPr>
                        <a:t>77.11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rgbClr val="00B050"/>
                          </a:solidFill>
                          <a:effectLst/>
                          <a:latin typeface="Calisto MT"/>
                        </a:rPr>
                        <a:t>91.56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SG" sz="1200" dirty="0">
                          <a:solidFill>
                            <a:srgbClr val="00B050"/>
                          </a:solidFill>
                          <a:effectLst/>
                          <a:latin typeface="Calibri"/>
                        </a:rPr>
                        <a:t>81.03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30841615"/>
                  </a:ext>
                </a:extLst>
              </a:tr>
              <a:tr h="609420">
                <a:tc>
                  <a:txBody>
                    <a:bodyPr/>
                    <a:lstStyle/>
                    <a:p>
                      <a:pPr algn="ctr" fontAlgn="base"/>
                      <a:r>
                        <a:rPr lang="en-US" sz="1200" dirty="0">
                          <a:solidFill>
                            <a:schemeClr val="tx1"/>
                          </a:solidFill>
                          <a:effectLst/>
                          <a:latin typeface="Calisto MT"/>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chemeClr val="tx1"/>
                          </a:solidFill>
                          <a:effectLst/>
                          <a:latin typeface="Calisto MT"/>
                        </a:rPr>
                        <a:t>RFC </a:t>
                      </a:r>
                      <a:br>
                        <a:rPr lang="en-US" sz="1200" dirty="0">
                          <a:solidFill>
                            <a:srgbClr val="000000"/>
                          </a:solidFill>
                          <a:effectLst/>
                          <a:latin typeface="Calisto MT"/>
                        </a:rPr>
                      </a:br>
                      <a:r>
                        <a:rPr lang="en-US" sz="1200" dirty="0">
                          <a:solidFill>
                            <a:schemeClr val="tx1"/>
                          </a:solidFill>
                          <a:effectLst/>
                          <a:latin typeface="Calisto MT"/>
                        </a:rPr>
                        <a:t>(Feat </a:t>
                      </a:r>
                      <a:r>
                        <a:rPr lang="en-US" sz="1200" err="1">
                          <a:solidFill>
                            <a:schemeClr val="tx1"/>
                          </a:solidFill>
                          <a:effectLst/>
                          <a:latin typeface="Calisto MT"/>
                        </a:rPr>
                        <a:t>Impt</a:t>
                      </a:r>
                      <a:r>
                        <a:rPr lang="en-US" sz="1200" dirty="0">
                          <a:solidFill>
                            <a:schemeClr val="tx1"/>
                          </a:solidFill>
                          <a:effectLst/>
                          <a:latin typeface="Calisto MT"/>
                        </a:rPr>
                        <a:t> 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chemeClr val="tx1"/>
                          </a:solidFill>
                          <a:effectLst/>
                          <a:latin typeface="Calisto MT"/>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chemeClr val="tx1"/>
                          </a:solidFill>
                          <a:effectLst/>
                          <a:latin typeface="Calisto MT"/>
                        </a:rPr>
                        <a:t>70/30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rgbClr val="FF0000"/>
                          </a:solidFill>
                          <a:effectLst/>
                          <a:latin typeface="Calisto MT"/>
                        </a:rPr>
                        <a:t>73.43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rgbClr val="FF0000"/>
                          </a:solidFill>
                          <a:effectLst/>
                          <a:latin typeface="Calisto MT"/>
                        </a:rPr>
                        <a:t>74.08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rgbClr val="00B050"/>
                          </a:solidFill>
                          <a:effectLst/>
                          <a:latin typeface="Calisto MT"/>
                        </a:rPr>
                        <a:t>90.33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SG" sz="1200" dirty="0">
                          <a:solidFill>
                            <a:srgbClr val="FF0000"/>
                          </a:solidFill>
                          <a:effectLst/>
                          <a:latin typeface="Calibri"/>
                        </a:rPr>
                        <a:t>79.28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34721949"/>
                  </a:ext>
                </a:extLst>
              </a:tr>
              <a:tr h="331596">
                <a:tc>
                  <a:txBody>
                    <a:bodyPr/>
                    <a:lstStyle/>
                    <a:p>
                      <a:pPr algn="ctr" fontAlgn="base"/>
                      <a:r>
                        <a:rPr lang="en-US" sz="1200" dirty="0">
                          <a:solidFill>
                            <a:schemeClr val="tx1"/>
                          </a:solidFill>
                          <a:effectLst/>
                          <a:latin typeface="Calisto MT"/>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chemeClr val="tx1"/>
                          </a:solidFill>
                          <a:effectLst/>
                          <a:latin typeface="Calisto MT"/>
                        </a:rPr>
                        <a:t>RFC (Sangeetha)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chemeClr val="tx1"/>
                          </a:solidFill>
                          <a:effectLst/>
                          <a:latin typeface="Calisto MT"/>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chemeClr val="tx1"/>
                          </a:solidFill>
                          <a:effectLst/>
                          <a:latin typeface="Calisto MT"/>
                        </a:rPr>
                        <a:t>70/30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rgbClr val="FF0000"/>
                          </a:solidFill>
                          <a:effectLst/>
                          <a:latin typeface="Calisto MT"/>
                        </a:rPr>
                        <a:t>72.3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rgbClr val="FF0000"/>
                          </a:solidFill>
                          <a:effectLst/>
                          <a:latin typeface="Calisto MT"/>
                        </a:rPr>
                        <a:t>76.3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rgbClr val="00B050"/>
                          </a:solidFill>
                          <a:effectLst/>
                          <a:latin typeface="Calisto MT"/>
                        </a:rPr>
                        <a:t>91.8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SG" sz="1200" dirty="0">
                          <a:solidFill>
                            <a:srgbClr val="00B050"/>
                          </a:solidFill>
                          <a:effectLst/>
                          <a:latin typeface="Calibri"/>
                        </a:rPr>
                        <a:t>80.13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8608151"/>
                  </a:ext>
                </a:extLst>
              </a:tr>
            </a:tbl>
          </a:graphicData>
        </a:graphic>
      </p:graphicFrame>
      <p:sp>
        <p:nvSpPr>
          <p:cNvPr id="5" name="Title 3">
            <a:extLst>
              <a:ext uri="{FF2B5EF4-FFF2-40B4-BE49-F238E27FC236}">
                <a16:creationId xmlns:a16="http://schemas.microsoft.com/office/drawing/2014/main" id="{0D0A2AA7-E20C-8CAD-C27A-836FA07AB615}"/>
              </a:ext>
            </a:extLst>
          </p:cNvPr>
          <p:cNvSpPr txBox="1">
            <a:spLocks/>
          </p:cNvSpPr>
          <p:nvPr/>
        </p:nvSpPr>
        <p:spPr>
          <a:xfrm>
            <a:off x="1299367" y="-85440"/>
            <a:ext cx="9601196" cy="1303867"/>
          </a:xfrm>
          <a:prstGeom prst="rect">
            <a:avLst/>
          </a:prstGeom>
        </p:spPr>
        <p:txBody>
          <a:bodyPr lIns="91440" tIns="45720" rIns="91440" bIns="45720" anchor="t"/>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t>Results (ML &amp; DL)</a:t>
            </a:r>
          </a:p>
        </p:txBody>
      </p:sp>
    </p:spTree>
    <p:extLst>
      <p:ext uri="{BB962C8B-B14F-4D97-AF65-F5344CB8AC3E}">
        <p14:creationId xmlns:p14="http://schemas.microsoft.com/office/powerpoint/2010/main" val="1232147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3D16BC99-8DA1-A5F2-AEB9-19F6191B1CD8}"/>
              </a:ext>
            </a:extLst>
          </p:cNvPr>
          <p:cNvGraphicFramePr>
            <a:graphicFrameLocks noGrp="1"/>
          </p:cNvGraphicFramePr>
          <p:nvPr>
            <p:extLst>
              <p:ext uri="{D42A27DB-BD31-4B8C-83A1-F6EECF244321}">
                <p14:modId xmlns:p14="http://schemas.microsoft.com/office/powerpoint/2010/main" val="3877657776"/>
              </p:ext>
            </p:extLst>
          </p:nvPr>
        </p:nvGraphicFramePr>
        <p:xfrm>
          <a:off x="688554" y="642650"/>
          <a:ext cx="10801843" cy="5582270"/>
        </p:xfrm>
        <a:graphic>
          <a:graphicData uri="http://schemas.openxmlformats.org/drawingml/2006/table">
            <a:tbl>
              <a:tblPr firstRow="1" bandRow="1">
                <a:tableStyleId>{5C22544A-7EE6-4342-B048-85BDC9FD1C3A}</a:tableStyleId>
              </a:tblPr>
              <a:tblGrid>
                <a:gridCol w="1064010">
                  <a:extLst>
                    <a:ext uri="{9D8B030D-6E8A-4147-A177-3AD203B41FA5}">
                      <a16:colId xmlns:a16="http://schemas.microsoft.com/office/drawing/2014/main" val="2903582950"/>
                    </a:ext>
                  </a:extLst>
                </a:gridCol>
                <a:gridCol w="1710930">
                  <a:extLst>
                    <a:ext uri="{9D8B030D-6E8A-4147-A177-3AD203B41FA5}">
                      <a16:colId xmlns:a16="http://schemas.microsoft.com/office/drawing/2014/main" val="1176447265"/>
                    </a:ext>
                  </a:extLst>
                </a:gridCol>
                <a:gridCol w="1447055">
                  <a:extLst>
                    <a:ext uri="{9D8B030D-6E8A-4147-A177-3AD203B41FA5}">
                      <a16:colId xmlns:a16="http://schemas.microsoft.com/office/drawing/2014/main" val="3844697439"/>
                    </a:ext>
                  </a:extLst>
                </a:gridCol>
                <a:gridCol w="1447055">
                  <a:extLst>
                    <a:ext uri="{9D8B030D-6E8A-4147-A177-3AD203B41FA5}">
                      <a16:colId xmlns:a16="http://schemas.microsoft.com/office/drawing/2014/main" val="767837575"/>
                    </a:ext>
                  </a:extLst>
                </a:gridCol>
                <a:gridCol w="1600274">
                  <a:extLst>
                    <a:ext uri="{9D8B030D-6E8A-4147-A177-3AD203B41FA5}">
                      <a16:colId xmlns:a16="http://schemas.microsoft.com/office/drawing/2014/main" val="4230170733"/>
                    </a:ext>
                  </a:extLst>
                </a:gridCol>
                <a:gridCol w="1370447">
                  <a:extLst>
                    <a:ext uri="{9D8B030D-6E8A-4147-A177-3AD203B41FA5}">
                      <a16:colId xmlns:a16="http://schemas.microsoft.com/office/drawing/2014/main" val="1218750613"/>
                    </a:ext>
                  </a:extLst>
                </a:gridCol>
                <a:gridCol w="1081036">
                  <a:extLst>
                    <a:ext uri="{9D8B030D-6E8A-4147-A177-3AD203B41FA5}">
                      <a16:colId xmlns:a16="http://schemas.microsoft.com/office/drawing/2014/main" val="1081547565"/>
                    </a:ext>
                  </a:extLst>
                </a:gridCol>
                <a:gridCol w="1081036">
                  <a:extLst>
                    <a:ext uri="{9D8B030D-6E8A-4147-A177-3AD203B41FA5}">
                      <a16:colId xmlns:a16="http://schemas.microsoft.com/office/drawing/2014/main" val="2403566395"/>
                    </a:ext>
                  </a:extLst>
                </a:gridCol>
              </a:tblGrid>
              <a:tr h="331596">
                <a:tc>
                  <a:txBody>
                    <a:bodyPr/>
                    <a:lstStyle/>
                    <a:p>
                      <a:pPr algn="ctr" fontAlgn="base"/>
                      <a:r>
                        <a:rPr lang="en-US" sz="1200" dirty="0">
                          <a:solidFill>
                            <a:schemeClr val="tx1"/>
                          </a:solidFill>
                          <a:effectLst/>
                          <a:latin typeface="Calisto MT"/>
                        </a:rPr>
                        <a:t>Test Runs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chemeClr val="tx1"/>
                          </a:solidFill>
                          <a:effectLst/>
                          <a:latin typeface="Calisto MT"/>
                        </a:rPr>
                        <a:t>Optimizer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chemeClr val="tx1"/>
                          </a:solidFill>
                          <a:effectLst/>
                          <a:latin typeface="Calisto MT"/>
                        </a:rPr>
                        <a:t>Epochs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chemeClr val="tx1"/>
                          </a:solidFill>
                          <a:effectLst/>
                          <a:latin typeface="Calisto MT"/>
                        </a:rPr>
                        <a:t>Train/Test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chemeClr val="tx1"/>
                          </a:solidFill>
                          <a:effectLst/>
                          <a:latin typeface="Calisto MT"/>
                        </a:rPr>
                        <a:t>High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chemeClr val="tx1"/>
                          </a:solidFill>
                          <a:effectLst/>
                          <a:latin typeface="Calisto MT"/>
                        </a:rPr>
                        <a:t>Medium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chemeClr val="tx1"/>
                          </a:solidFill>
                          <a:effectLst/>
                          <a:latin typeface="Calisto MT"/>
                        </a:rPr>
                        <a:t>Low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chemeClr val="tx1"/>
                          </a:solidFill>
                          <a:effectLst/>
                          <a:latin typeface="Calisto MT"/>
                        </a:rPr>
                        <a:t>Overall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06425022"/>
                  </a:ext>
                </a:extLst>
              </a:tr>
              <a:tr h="331596">
                <a:tc>
                  <a:txBody>
                    <a:bodyPr/>
                    <a:lstStyle/>
                    <a:p>
                      <a:pPr algn="ctr" fontAlgn="base"/>
                      <a:r>
                        <a:rPr lang="en-US" sz="1200" dirty="0">
                          <a:solidFill>
                            <a:schemeClr val="tx1"/>
                          </a:solidFill>
                          <a:effectLst/>
                          <a:latin typeface="Calisto MT"/>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chemeClr val="tx1"/>
                          </a:solidFill>
                          <a:effectLst/>
                          <a:latin typeface="Calisto MT"/>
                        </a:rPr>
                        <a:t>Adam(2 layers)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chemeClr val="tx1"/>
                          </a:solidFill>
                          <a:effectLst/>
                          <a:latin typeface="Calisto MT"/>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chemeClr val="tx1"/>
                          </a:solidFill>
                          <a:effectLst/>
                          <a:latin typeface="Calisto MT"/>
                        </a:rPr>
                        <a:t>70/30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rgbClr val="FF0000"/>
                          </a:solidFill>
                          <a:effectLst/>
                          <a:latin typeface="Calisto MT"/>
                        </a:rPr>
                        <a:t>66.55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rgbClr val="00B050"/>
                          </a:solidFill>
                          <a:effectLst/>
                          <a:latin typeface="Calisto MT"/>
                        </a:rPr>
                        <a:t>82.65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rgbClr val="00B050"/>
                          </a:solidFill>
                          <a:effectLst/>
                          <a:latin typeface="Calisto MT"/>
                        </a:rPr>
                        <a:t>89.25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SG" sz="1200" dirty="0">
                          <a:solidFill>
                            <a:srgbClr val="FF0000"/>
                          </a:solidFill>
                          <a:effectLst/>
                          <a:latin typeface="Calibri"/>
                        </a:rPr>
                        <a:t>79.48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2027496"/>
                  </a:ext>
                </a:extLst>
              </a:tr>
              <a:tr h="331596">
                <a:tc>
                  <a:txBody>
                    <a:bodyPr/>
                    <a:lstStyle/>
                    <a:p>
                      <a:pPr algn="ctr" fontAlgn="base"/>
                      <a:r>
                        <a:rPr lang="en-US" sz="1200" dirty="0">
                          <a:solidFill>
                            <a:schemeClr val="tx1"/>
                          </a:solidFill>
                          <a:effectLst/>
                          <a:latin typeface="Calisto MT"/>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chemeClr val="tx1"/>
                          </a:solidFill>
                          <a:effectLst/>
                          <a:latin typeface="Calisto MT"/>
                        </a:rPr>
                        <a:t>Adam(2 layers)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chemeClr val="tx1"/>
                          </a:solidFill>
                          <a:effectLst/>
                          <a:latin typeface="Calisto MT"/>
                        </a:rPr>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chemeClr val="tx1"/>
                          </a:solidFill>
                          <a:effectLst/>
                          <a:latin typeface="Calisto MT"/>
                        </a:rPr>
                        <a:t>70/30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rgbClr val="FF0000"/>
                          </a:solidFill>
                          <a:effectLst/>
                          <a:latin typeface="Calisto MT"/>
                        </a:rPr>
                        <a:t>74.89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rgbClr val="FF0000"/>
                          </a:solidFill>
                          <a:effectLst/>
                          <a:latin typeface="Calisto MT"/>
                        </a:rPr>
                        <a:t>77.04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rgbClr val="00B050"/>
                          </a:solidFill>
                          <a:effectLst/>
                          <a:latin typeface="Calisto MT"/>
                        </a:rPr>
                        <a:t>87.53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SG" sz="1200" dirty="0">
                          <a:solidFill>
                            <a:srgbClr val="FF0000"/>
                          </a:solidFill>
                          <a:effectLst/>
                          <a:latin typeface="Calibri"/>
                        </a:rPr>
                        <a:t>79.82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73291878"/>
                  </a:ext>
                </a:extLst>
              </a:tr>
              <a:tr h="331596">
                <a:tc>
                  <a:txBody>
                    <a:bodyPr/>
                    <a:lstStyle/>
                    <a:p>
                      <a:pPr lvl="0" algn="ctr" rtl="0">
                        <a:buNone/>
                      </a:pPr>
                      <a:r>
                        <a:rPr lang="en-US" sz="1200" b="0" i="0" dirty="0">
                          <a:solidFill>
                            <a:schemeClr val="tx1"/>
                          </a:solidFill>
                          <a:effectLst/>
                          <a:latin typeface="Calisto MT"/>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ctr" rtl="0">
                        <a:buNone/>
                      </a:pPr>
                      <a:r>
                        <a:rPr lang="en-US" sz="1200" b="0" i="0" dirty="0">
                          <a:solidFill>
                            <a:schemeClr val="tx1"/>
                          </a:solidFill>
                          <a:effectLst/>
                        </a:rPr>
                        <a:t>Adam(2 layers)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ctr" rtl="0">
                        <a:buNone/>
                      </a:pPr>
                      <a:r>
                        <a:rPr lang="en-US" sz="1200" b="0" i="0" dirty="0">
                          <a:solidFill>
                            <a:schemeClr val="tx1"/>
                          </a:solidFill>
                          <a:effectLst/>
                        </a:rPr>
                        <a:t>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ctr" rtl="0">
                        <a:buNone/>
                      </a:pPr>
                      <a:r>
                        <a:rPr lang="en-US" sz="1200" b="0" i="0" dirty="0">
                          <a:solidFill>
                            <a:schemeClr val="tx1"/>
                          </a:solidFill>
                          <a:effectLst/>
                        </a:rPr>
                        <a:t>70/30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ctr" rtl="0">
                        <a:buNone/>
                      </a:pPr>
                      <a:r>
                        <a:rPr lang="en-US" sz="1200" b="0" i="0" dirty="0">
                          <a:solidFill>
                            <a:srgbClr val="00B050"/>
                          </a:solidFill>
                          <a:effectLst/>
                        </a:rPr>
                        <a:t>80.00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ctr" rtl="0">
                        <a:buNone/>
                      </a:pPr>
                      <a:r>
                        <a:rPr lang="en-US" sz="1200" b="0" i="0" dirty="0">
                          <a:solidFill>
                            <a:srgbClr val="FF0000"/>
                          </a:solidFill>
                          <a:effectLst/>
                        </a:rPr>
                        <a:t>69.72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ctr" rtl="0">
                        <a:buNone/>
                      </a:pPr>
                      <a:r>
                        <a:rPr lang="en-US" sz="1200" b="0" i="0" dirty="0">
                          <a:solidFill>
                            <a:srgbClr val="00B050"/>
                          </a:solidFill>
                          <a:effectLst/>
                        </a:rPr>
                        <a:t>87.32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ctr" rtl="0">
                        <a:buNone/>
                      </a:pPr>
                      <a:r>
                        <a:rPr lang="en-US" sz="1200" b="0" i="0" dirty="0">
                          <a:solidFill>
                            <a:srgbClr val="FF0000"/>
                          </a:solidFill>
                          <a:effectLst/>
                        </a:rPr>
                        <a:t>79.01</a:t>
                      </a:r>
                      <a:endParaRPr lang="en-SG" sz="1200" b="0" i="0" dirty="0">
                        <a:solidFill>
                          <a:srgbClr val="FF0000"/>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85883648"/>
                  </a:ext>
                </a:extLst>
              </a:tr>
              <a:tr h="331596">
                <a:tc>
                  <a:txBody>
                    <a:bodyPr/>
                    <a:lstStyle/>
                    <a:p>
                      <a:pPr lvl="0" algn="ctr" rtl="0">
                        <a:buNone/>
                      </a:pPr>
                      <a:r>
                        <a:rPr lang="en-US" sz="1200" b="0" i="0" dirty="0">
                          <a:solidFill>
                            <a:schemeClr val="tx1"/>
                          </a:solidFill>
                          <a:effectLst/>
                          <a:latin typeface="Calisto MT"/>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ctr" rtl="0">
                        <a:buNone/>
                      </a:pPr>
                      <a:r>
                        <a:rPr lang="en-US" sz="1200" b="0" i="0" dirty="0" err="1">
                          <a:solidFill>
                            <a:schemeClr val="tx1"/>
                          </a:solidFill>
                          <a:effectLst/>
                          <a:latin typeface="Calisto MT"/>
                        </a:rPr>
                        <a:t>Sgd</a:t>
                      </a:r>
                      <a:r>
                        <a:rPr lang="en-US" sz="1200" b="0" i="0" u="none" strike="noStrike" noProof="0" dirty="0">
                          <a:solidFill>
                            <a:schemeClr val="tx1"/>
                          </a:solidFill>
                          <a:effectLst/>
                          <a:latin typeface="Calisto MT"/>
                        </a:rPr>
                        <a:t>(2 layers)</a:t>
                      </a:r>
                      <a:endParaRPr lang="en-US" sz="1200" b="0" i="0" dirty="0">
                        <a:solidFill>
                          <a:schemeClr val="tx1"/>
                        </a:solidFill>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ctr" rtl="0">
                        <a:buNone/>
                      </a:pPr>
                      <a:r>
                        <a:rPr lang="en-US" sz="1200" b="0" i="0" dirty="0">
                          <a:solidFill>
                            <a:schemeClr val="tx1"/>
                          </a:solidFill>
                          <a:effectLst/>
                          <a:latin typeface="Calisto MT"/>
                        </a:rPr>
                        <a:t>30</a:t>
                      </a:r>
                      <a:endParaRPr lang="en-US" sz="1200" b="0" i="0">
                        <a:solidFill>
                          <a:schemeClr val="tx1"/>
                        </a:solidFill>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ctr" rtl="0">
                        <a:buNone/>
                      </a:pPr>
                      <a:r>
                        <a:rPr lang="en-US" sz="1200" b="0" i="0" dirty="0">
                          <a:solidFill>
                            <a:schemeClr val="tx1"/>
                          </a:solidFill>
                          <a:effectLst/>
                          <a:latin typeface="Calisto MT"/>
                        </a:rPr>
                        <a:t>70/30</a:t>
                      </a:r>
                      <a:endParaRPr lang="en-US" sz="1200" b="0" i="0">
                        <a:solidFill>
                          <a:schemeClr val="tx1"/>
                        </a:solidFill>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ctr" rtl="0">
                        <a:buNone/>
                      </a:pPr>
                      <a:r>
                        <a:rPr lang="en-US" sz="1200" b="0" i="0" dirty="0">
                          <a:solidFill>
                            <a:srgbClr val="FF0000"/>
                          </a:solidFill>
                          <a:effectLst/>
                          <a:highlight>
                            <a:srgbClr val="FFFF00"/>
                          </a:highlight>
                          <a:latin typeface="Calisto MT"/>
                        </a:rPr>
                        <a:t>78.39</a:t>
                      </a:r>
                      <a:endParaRPr lang="en-US" sz="1200" b="0" i="0" dirty="0">
                        <a:solidFill>
                          <a:srgbClr val="FF0000"/>
                        </a:solidFill>
                        <a:effectLst/>
                        <a:highlight>
                          <a:srgbClr val="FFFF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ctr" rtl="0">
                        <a:buNone/>
                      </a:pPr>
                      <a:r>
                        <a:rPr lang="en-US" sz="1200" b="0" i="0" dirty="0">
                          <a:solidFill>
                            <a:srgbClr val="FF0000"/>
                          </a:solidFill>
                          <a:effectLst/>
                          <a:highlight>
                            <a:srgbClr val="FFFF00"/>
                          </a:highlight>
                          <a:latin typeface="Calisto MT"/>
                        </a:rPr>
                        <a:t>76.10</a:t>
                      </a:r>
                      <a:endParaRPr lang="en-US" sz="1200" b="0" i="0" dirty="0">
                        <a:solidFill>
                          <a:srgbClr val="FF0000"/>
                        </a:solidFill>
                        <a:effectLst/>
                        <a:highlight>
                          <a:srgbClr val="FFFF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ctr" rtl="0">
                        <a:buNone/>
                      </a:pPr>
                      <a:r>
                        <a:rPr lang="en-US" sz="1200" b="0" i="0" dirty="0">
                          <a:solidFill>
                            <a:srgbClr val="00B050"/>
                          </a:solidFill>
                          <a:effectLst/>
                          <a:latin typeface="Calisto MT"/>
                        </a:rPr>
                        <a:t>90.31</a:t>
                      </a:r>
                      <a:endParaRPr lang="en-US" sz="1200" b="0" i="0" dirty="0">
                        <a:solidFill>
                          <a:srgbClr val="00B050"/>
                        </a:solidFill>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ctr" rtl="0">
                        <a:buNone/>
                      </a:pPr>
                      <a:r>
                        <a:rPr lang="en-SG" sz="1200" b="0" i="0" u="none" strike="noStrike" dirty="0">
                          <a:solidFill>
                            <a:srgbClr val="00B050"/>
                          </a:solidFill>
                          <a:effectLst/>
                          <a:latin typeface="Calibri"/>
                        </a:rPr>
                        <a:t>81.60</a:t>
                      </a:r>
                      <a:endParaRPr lang="en-SG" sz="1200" b="0" i="0" dirty="0">
                        <a:solidFill>
                          <a:srgbClr val="00B050"/>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86975550"/>
                  </a:ext>
                </a:extLst>
              </a:tr>
              <a:tr h="331596">
                <a:tc>
                  <a:txBody>
                    <a:bodyPr/>
                    <a:lstStyle/>
                    <a:p>
                      <a:pPr algn="ctr" fontAlgn="base"/>
                      <a:r>
                        <a:rPr lang="en-US" sz="1200" dirty="0">
                          <a:solidFill>
                            <a:schemeClr val="tx1"/>
                          </a:solidFill>
                          <a:effectLst/>
                          <a:latin typeface="Calisto MT"/>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ctr" rtl="0">
                        <a:buNone/>
                      </a:pPr>
                      <a:r>
                        <a:rPr lang="en-US" sz="1200" b="0" i="0" dirty="0" err="1">
                          <a:solidFill>
                            <a:schemeClr val="tx1"/>
                          </a:solidFill>
                          <a:effectLst/>
                          <a:latin typeface="Calisto MT"/>
                        </a:rPr>
                        <a:t>Sgd</a:t>
                      </a:r>
                      <a:r>
                        <a:rPr lang="en-US" sz="1200" b="0" i="0" u="none" strike="noStrike" noProof="0" dirty="0">
                          <a:solidFill>
                            <a:schemeClr val="tx1"/>
                          </a:solidFill>
                          <a:effectLst/>
                          <a:latin typeface="Calisto MT"/>
                        </a:rPr>
                        <a:t>(2 layers)</a:t>
                      </a:r>
                      <a:endParaRPr lang="en-US" sz="1200" b="0" i="0" dirty="0">
                        <a:solidFill>
                          <a:schemeClr val="tx1"/>
                        </a:solidFill>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ctr" rtl="0">
                        <a:buNone/>
                      </a:pPr>
                      <a:r>
                        <a:rPr lang="en-US" sz="1200" b="0" i="0" dirty="0">
                          <a:solidFill>
                            <a:schemeClr val="tx1"/>
                          </a:solidFill>
                          <a:effectLst/>
                          <a:latin typeface="Calisto MT"/>
                        </a:rPr>
                        <a:t>30</a:t>
                      </a:r>
                      <a:endParaRPr lang="en-US" sz="1200" b="0" i="0" dirty="0">
                        <a:solidFill>
                          <a:schemeClr val="tx1"/>
                        </a:solidFill>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ctr" rtl="0">
                        <a:buNone/>
                      </a:pPr>
                      <a:r>
                        <a:rPr lang="en-US" sz="1200" b="0" i="0" dirty="0">
                          <a:solidFill>
                            <a:schemeClr val="tx1"/>
                          </a:solidFill>
                          <a:effectLst/>
                          <a:latin typeface="Calisto MT"/>
                        </a:rPr>
                        <a:t>90/10</a:t>
                      </a:r>
                      <a:endParaRPr lang="en-US" sz="1200" b="0" i="0">
                        <a:solidFill>
                          <a:schemeClr val="tx1"/>
                        </a:solidFill>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ctr" rtl="0">
                        <a:buNone/>
                      </a:pPr>
                      <a:r>
                        <a:rPr lang="en-US" sz="1200" b="0" i="0" dirty="0">
                          <a:solidFill>
                            <a:srgbClr val="00B050"/>
                          </a:solidFill>
                          <a:effectLst/>
                          <a:latin typeface="Calisto MT"/>
                        </a:rPr>
                        <a:t>84.90</a:t>
                      </a:r>
                      <a:endParaRPr lang="en-US" sz="1200" b="0" i="0">
                        <a:solidFill>
                          <a:srgbClr val="00B050"/>
                        </a:solidFill>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ctr" rtl="0">
                        <a:buNone/>
                      </a:pPr>
                      <a:r>
                        <a:rPr lang="en-US" sz="1200" b="0" i="0" dirty="0">
                          <a:solidFill>
                            <a:srgbClr val="FF0000"/>
                          </a:solidFill>
                          <a:effectLst/>
                          <a:latin typeface="Calisto MT"/>
                        </a:rPr>
                        <a:t>68.91</a:t>
                      </a:r>
                      <a:endParaRPr lang="en-US" sz="1200" b="0" i="0">
                        <a:solidFill>
                          <a:srgbClr val="FF0000"/>
                        </a:solidFill>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ctr" rtl="0">
                        <a:buNone/>
                      </a:pPr>
                      <a:r>
                        <a:rPr lang="en-US" sz="1200" b="0" i="0" dirty="0">
                          <a:solidFill>
                            <a:srgbClr val="00B050"/>
                          </a:solidFill>
                          <a:effectLst/>
                          <a:latin typeface="Calisto MT"/>
                        </a:rPr>
                        <a:t>88.77</a:t>
                      </a:r>
                      <a:endParaRPr lang="en-US" sz="1200" b="0" i="0" dirty="0">
                        <a:solidFill>
                          <a:srgbClr val="00B050"/>
                        </a:solidFill>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ctr" rtl="0">
                        <a:buNone/>
                      </a:pPr>
                      <a:r>
                        <a:rPr lang="en-SG" sz="1200" b="0" i="0" u="none" strike="noStrike" dirty="0">
                          <a:solidFill>
                            <a:srgbClr val="00B050"/>
                          </a:solidFill>
                          <a:effectLst/>
                          <a:latin typeface="Calibri"/>
                        </a:rPr>
                        <a:t>80.86</a:t>
                      </a:r>
                      <a:endParaRPr lang="en-SG" sz="1200" b="0" i="0" dirty="0">
                        <a:solidFill>
                          <a:srgbClr val="00B050"/>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77072866"/>
                  </a:ext>
                </a:extLst>
              </a:tr>
              <a:tr h="331596">
                <a:tc>
                  <a:txBody>
                    <a:bodyPr/>
                    <a:lstStyle/>
                    <a:p>
                      <a:pPr algn="ctr" fontAlgn="base"/>
                      <a:r>
                        <a:rPr lang="en-US" sz="1200" dirty="0">
                          <a:solidFill>
                            <a:schemeClr val="tx1"/>
                          </a:solidFill>
                          <a:effectLst/>
                          <a:latin typeface="Calisto MT"/>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chemeClr val="tx1"/>
                          </a:solidFill>
                          <a:effectLst/>
                          <a:latin typeface="Calisto MT"/>
                        </a:rPr>
                        <a:t>Adam (3 layers)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chemeClr val="tx1"/>
                          </a:solidFill>
                          <a:effectLst/>
                          <a:latin typeface="Calisto MT"/>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chemeClr val="tx1"/>
                          </a:solidFill>
                          <a:effectLst/>
                          <a:latin typeface="Calisto MT"/>
                        </a:rPr>
                        <a:t>70/30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rgbClr val="FF0000"/>
                          </a:solidFill>
                          <a:effectLst/>
                          <a:latin typeface="Calisto MT"/>
                        </a:rPr>
                        <a:t>72.70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rgbClr val="FF0000"/>
                          </a:solidFill>
                          <a:effectLst/>
                          <a:latin typeface="Calisto MT"/>
                        </a:rPr>
                        <a:t>77.66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rgbClr val="00B050"/>
                          </a:solidFill>
                          <a:effectLst/>
                          <a:latin typeface="Calisto MT"/>
                        </a:rPr>
                        <a:t>90.03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SG" sz="1200" dirty="0">
                          <a:solidFill>
                            <a:srgbClr val="00B050"/>
                          </a:solidFill>
                          <a:effectLst/>
                          <a:latin typeface="Calibri"/>
                        </a:rPr>
                        <a:t>80.13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38116147"/>
                  </a:ext>
                </a:extLst>
              </a:tr>
              <a:tr h="331596">
                <a:tc>
                  <a:txBody>
                    <a:bodyPr/>
                    <a:lstStyle/>
                    <a:p>
                      <a:pPr algn="ctr" fontAlgn="base"/>
                      <a:r>
                        <a:rPr lang="en-US" sz="1200" dirty="0">
                          <a:solidFill>
                            <a:schemeClr val="tx1"/>
                          </a:solidFill>
                          <a:effectLst/>
                          <a:latin typeface="Calisto MT"/>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chemeClr val="tx1"/>
                          </a:solidFill>
                          <a:effectLst/>
                          <a:latin typeface="Calisto MT"/>
                        </a:rPr>
                        <a:t>Adam (4 layers)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chemeClr val="tx1"/>
                          </a:solidFill>
                          <a:effectLst/>
                          <a:latin typeface="Calisto MT"/>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chemeClr val="tx1"/>
                          </a:solidFill>
                          <a:effectLst/>
                          <a:latin typeface="Calisto MT"/>
                        </a:rPr>
                        <a:t>70/30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rgbClr val="FF0000"/>
                          </a:solidFill>
                          <a:effectLst/>
                          <a:latin typeface="Calisto MT"/>
                        </a:rPr>
                        <a:t>74.53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rgbClr val="FF0000"/>
                          </a:solidFill>
                          <a:effectLst/>
                          <a:latin typeface="Calisto MT"/>
                        </a:rPr>
                        <a:t>76.52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rgbClr val="00B050"/>
                          </a:solidFill>
                          <a:effectLst/>
                          <a:latin typeface="Calisto MT"/>
                        </a:rPr>
                        <a:t>89.86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rgbClr val="00B050"/>
                          </a:solidFill>
                          <a:effectLst/>
                          <a:latin typeface="Calibri"/>
                        </a:rPr>
                        <a:t>80.30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2361821"/>
                  </a:ext>
                </a:extLst>
              </a:tr>
              <a:tr h="331596">
                <a:tc>
                  <a:txBody>
                    <a:bodyPr/>
                    <a:lstStyle/>
                    <a:p>
                      <a:pPr algn="ctr" fontAlgn="base"/>
                      <a:r>
                        <a:rPr lang="en-US" sz="1200" dirty="0">
                          <a:solidFill>
                            <a:schemeClr val="tx1"/>
                          </a:solidFill>
                          <a:effectLst/>
                          <a:latin typeface="Calisto MT"/>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chemeClr val="tx1"/>
                          </a:solidFill>
                          <a:effectLst/>
                          <a:latin typeface="Calisto MT"/>
                        </a:rPr>
                        <a:t>Adam (5 layers)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chemeClr val="tx1"/>
                          </a:solidFill>
                          <a:effectLst/>
                          <a:latin typeface="Calisto MT"/>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chemeClr val="tx1"/>
                          </a:solidFill>
                          <a:effectLst/>
                          <a:latin typeface="Calisto MT"/>
                        </a:rPr>
                        <a:t>70/30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rgbClr val="FF0000"/>
                          </a:solidFill>
                          <a:effectLst/>
                          <a:latin typeface="Calisto MT"/>
                        </a:rPr>
                        <a:t>76.87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rgbClr val="FF0000"/>
                          </a:solidFill>
                          <a:effectLst/>
                          <a:latin typeface="Calisto MT"/>
                        </a:rPr>
                        <a:t>71.78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rgbClr val="00B050"/>
                          </a:solidFill>
                          <a:effectLst/>
                          <a:latin typeface="Calisto MT"/>
                        </a:rPr>
                        <a:t>90.60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rgbClr val="FF0000"/>
                          </a:solidFill>
                          <a:effectLst/>
                          <a:latin typeface="Calibri"/>
                        </a:rPr>
                        <a:t>79.75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6997731"/>
                  </a:ext>
                </a:extLst>
              </a:tr>
              <a:tr h="331596">
                <a:tc>
                  <a:txBody>
                    <a:bodyPr/>
                    <a:lstStyle/>
                    <a:p>
                      <a:pPr algn="ctr" fontAlgn="base"/>
                      <a:r>
                        <a:rPr lang="en-US" sz="1200" dirty="0">
                          <a:solidFill>
                            <a:schemeClr val="tx1"/>
                          </a:solidFill>
                          <a:effectLst/>
                          <a:latin typeface="Calisto MT"/>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chemeClr val="tx1"/>
                          </a:solidFill>
                          <a:effectLst/>
                          <a:latin typeface="Calisto MT"/>
                        </a:rPr>
                        <a:t>Adam (6 layers)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chemeClr val="tx1"/>
                          </a:solidFill>
                          <a:effectLst/>
                          <a:latin typeface="Calisto MT"/>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chemeClr val="tx1"/>
                          </a:solidFill>
                          <a:effectLst/>
                          <a:latin typeface="Calisto MT"/>
                        </a:rPr>
                        <a:t>70/30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rgbClr val="00B050"/>
                          </a:solidFill>
                          <a:effectLst/>
                          <a:latin typeface="Calisto MT"/>
                        </a:rPr>
                        <a:t>80.70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rgbClr val="FF0000"/>
                          </a:solidFill>
                          <a:effectLst/>
                          <a:latin typeface="Calisto MT"/>
                        </a:rPr>
                        <a:t>70.90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rgbClr val="00B050"/>
                          </a:solidFill>
                          <a:effectLst/>
                          <a:latin typeface="Calisto MT"/>
                        </a:rPr>
                        <a:t>88.32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rgbClr val="FF0000"/>
                          </a:solidFill>
                          <a:effectLst/>
                          <a:latin typeface="Calibri"/>
                        </a:rPr>
                        <a:t>79.97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22679647"/>
                  </a:ext>
                </a:extLst>
              </a:tr>
              <a:tr h="330506">
                <a:tc>
                  <a:txBody>
                    <a:bodyPr/>
                    <a:lstStyle/>
                    <a:p>
                      <a:pPr algn="ctr" fontAlgn="base"/>
                      <a:r>
                        <a:rPr lang="en-US" sz="1200" dirty="0">
                          <a:solidFill>
                            <a:schemeClr val="tx1"/>
                          </a:solidFill>
                          <a:effectLst/>
                          <a:latin typeface="Calisto MT"/>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chemeClr val="tx1"/>
                          </a:solidFill>
                          <a:effectLst/>
                          <a:latin typeface="Calisto MT"/>
                        </a:rPr>
                        <a:t>Adam (7 layers)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chemeClr val="tx1"/>
                          </a:solidFill>
                          <a:effectLst/>
                          <a:latin typeface="Calisto MT"/>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chemeClr val="tx1"/>
                          </a:solidFill>
                          <a:effectLst/>
                          <a:latin typeface="Calisto MT"/>
                        </a:rPr>
                        <a:t>70/30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rgbClr val="FF0000"/>
                          </a:solidFill>
                          <a:effectLst/>
                          <a:latin typeface="Calisto MT"/>
                        </a:rPr>
                        <a:t>73.63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rgbClr val="FF0000"/>
                          </a:solidFill>
                          <a:effectLst/>
                          <a:latin typeface="Calisto MT"/>
                        </a:rPr>
                        <a:t>75.56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rgbClr val="00B050"/>
                          </a:solidFill>
                          <a:effectLst/>
                          <a:latin typeface="Calisto MT"/>
                        </a:rPr>
                        <a:t>90.07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rgbClr val="FF0000"/>
                          </a:solidFill>
                          <a:effectLst/>
                          <a:latin typeface="Calibri"/>
                        </a:rPr>
                        <a:t>79.75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23336656"/>
                  </a:ext>
                </a:extLst>
              </a:tr>
              <a:tr h="331596">
                <a:tc>
                  <a:txBody>
                    <a:bodyPr/>
                    <a:lstStyle/>
                    <a:p>
                      <a:pPr algn="ctr" fontAlgn="base"/>
                      <a:r>
                        <a:rPr lang="en-US" sz="1200" dirty="0">
                          <a:solidFill>
                            <a:schemeClr val="tx1"/>
                          </a:solidFill>
                          <a:effectLst/>
                          <a:latin typeface="Calisto MT"/>
                        </a:rPr>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chemeClr val="tx1"/>
                          </a:solidFill>
                          <a:effectLst/>
                          <a:latin typeface="Calisto MT"/>
                        </a:rPr>
                        <a:t>Adam (8 layers)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chemeClr val="tx1"/>
                          </a:solidFill>
                          <a:effectLst/>
                          <a:latin typeface="Calisto MT"/>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chemeClr val="tx1"/>
                          </a:solidFill>
                          <a:effectLst/>
                          <a:latin typeface="Calisto MT"/>
                        </a:rPr>
                        <a:t>70/30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rgbClr val="00B050"/>
                          </a:solidFill>
                          <a:effectLst/>
                          <a:latin typeface="Calisto MT"/>
                        </a:rPr>
                        <a:t>81.77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rgbClr val="FF0000"/>
                          </a:solidFill>
                          <a:effectLst/>
                          <a:latin typeface="Calisto MT"/>
                        </a:rPr>
                        <a:t>68.71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rgbClr val="00B050"/>
                          </a:solidFill>
                          <a:effectLst/>
                          <a:latin typeface="Calisto MT"/>
                        </a:rPr>
                        <a:t>90.41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rgbClr val="00B050"/>
                          </a:solidFill>
                          <a:effectLst/>
                          <a:latin typeface="Calibri"/>
                        </a:rPr>
                        <a:t>80.30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81046240"/>
                  </a:ext>
                </a:extLst>
              </a:tr>
              <a:tr h="331596">
                <a:tc>
                  <a:txBody>
                    <a:bodyPr/>
                    <a:lstStyle/>
                    <a:p>
                      <a:pPr algn="ctr" fontAlgn="base"/>
                      <a:r>
                        <a:rPr lang="en-US" sz="1200" dirty="0">
                          <a:solidFill>
                            <a:schemeClr val="tx1"/>
                          </a:solidFill>
                          <a:effectLst/>
                          <a:latin typeface="Calisto MT"/>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chemeClr val="tx1"/>
                          </a:solidFill>
                          <a:effectLst/>
                          <a:latin typeface="Calisto MT"/>
                        </a:rPr>
                        <a:t>Adam (9 layers)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chemeClr val="tx1"/>
                          </a:solidFill>
                          <a:effectLst/>
                          <a:latin typeface="Calisto MT"/>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chemeClr val="tx1"/>
                          </a:solidFill>
                          <a:effectLst/>
                          <a:latin typeface="Calisto MT"/>
                        </a:rPr>
                        <a:t>70/30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rgbClr val="FF0000"/>
                          </a:solidFill>
                          <a:effectLst/>
                          <a:latin typeface="Calisto MT"/>
                        </a:rPr>
                        <a:t>70.25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rgbClr val="00B050"/>
                          </a:solidFill>
                          <a:effectLst/>
                          <a:latin typeface="Calisto MT"/>
                        </a:rPr>
                        <a:t>80.83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rgbClr val="00B050"/>
                          </a:solidFill>
                          <a:effectLst/>
                          <a:latin typeface="Calisto MT"/>
                        </a:rPr>
                        <a:t>89.46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rgbClr val="00B050"/>
                          </a:solidFill>
                          <a:effectLst/>
                          <a:latin typeface="Calibri"/>
                        </a:rPr>
                        <a:t>80.18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51645572"/>
                  </a:ext>
                </a:extLst>
              </a:tr>
              <a:tr h="331596">
                <a:tc>
                  <a:txBody>
                    <a:bodyPr/>
                    <a:lstStyle/>
                    <a:p>
                      <a:pPr algn="ctr" fontAlgn="base"/>
                      <a:r>
                        <a:rPr lang="en-US" sz="1200" dirty="0">
                          <a:solidFill>
                            <a:schemeClr val="tx1"/>
                          </a:solidFill>
                          <a:effectLst/>
                          <a:latin typeface="Calisto MT"/>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chemeClr val="tx1"/>
                          </a:solidFill>
                          <a:effectLst/>
                          <a:latin typeface="Calisto MT"/>
                        </a:rPr>
                        <a:t>RFC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chemeClr val="tx1"/>
                          </a:solidFill>
                          <a:effectLst/>
                          <a:latin typeface="Calisto MT"/>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chemeClr val="tx1"/>
                          </a:solidFill>
                          <a:effectLst/>
                          <a:latin typeface="Calisto MT"/>
                        </a:rPr>
                        <a:t>70/30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rgbClr val="FF0000"/>
                          </a:solidFill>
                          <a:effectLst/>
                          <a:latin typeface="Calisto MT"/>
                        </a:rPr>
                        <a:t>74.42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rgbClr val="FF0000"/>
                          </a:solidFill>
                          <a:effectLst/>
                          <a:latin typeface="Calisto MT"/>
                        </a:rPr>
                        <a:t>77.11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rgbClr val="00B050"/>
                          </a:solidFill>
                          <a:effectLst/>
                          <a:latin typeface="Calisto MT"/>
                        </a:rPr>
                        <a:t>91.56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SG" sz="1200" dirty="0">
                          <a:solidFill>
                            <a:srgbClr val="00B050"/>
                          </a:solidFill>
                          <a:effectLst/>
                          <a:latin typeface="Calibri"/>
                        </a:rPr>
                        <a:t>81.03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30841615"/>
                  </a:ext>
                </a:extLst>
              </a:tr>
              <a:tr h="609420">
                <a:tc>
                  <a:txBody>
                    <a:bodyPr/>
                    <a:lstStyle/>
                    <a:p>
                      <a:pPr algn="ctr" fontAlgn="base"/>
                      <a:r>
                        <a:rPr lang="en-US" sz="1200" dirty="0">
                          <a:solidFill>
                            <a:schemeClr val="tx1"/>
                          </a:solidFill>
                          <a:effectLst/>
                          <a:latin typeface="Calisto MT"/>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chemeClr val="tx1"/>
                          </a:solidFill>
                          <a:effectLst/>
                          <a:latin typeface="Calisto MT"/>
                        </a:rPr>
                        <a:t>RFC </a:t>
                      </a:r>
                      <a:br>
                        <a:rPr lang="en-US" sz="1200" dirty="0">
                          <a:solidFill>
                            <a:srgbClr val="000000"/>
                          </a:solidFill>
                          <a:effectLst/>
                          <a:latin typeface="Calisto MT"/>
                        </a:rPr>
                      </a:br>
                      <a:r>
                        <a:rPr lang="en-US" sz="1200" dirty="0">
                          <a:solidFill>
                            <a:schemeClr val="tx1"/>
                          </a:solidFill>
                          <a:effectLst/>
                          <a:latin typeface="Calisto MT"/>
                        </a:rPr>
                        <a:t>(Feat </a:t>
                      </a:r>
                      <a:r>
                        <a:rPr lang="en-US" sz="1200" err="1">
                          <a:solidFill>
                            <a:schemeClr val="tx1"/>
                          </a:solidFill>
                          <a:effectLst/>
                          <a:latin typeface="Calisto MT"/>
                        </a:rPr>
                        <a:t>Impt</a:t>
                      </a:r>
                      <a:r>
                        <a:rPr lang="en-US" sz="1200" dirty="0">
                          <a:solidFill>
                            <a:schemeClr val="tx1"/>
                          </a:solidFill>
                          <a:effectLst/>
                          <a:latin typeface="Calisto MT"/>
                        </a:rPr>
                        <a:t> 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chemeClr val="tx1"/>
                          </a:solidFill>
                          <a:effectLst/>
                          <a:latin typeface="Calisto MT"/>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chemeClr val="tx1"/>
                          </a:solidFill>
                          <a:effectLst/>
                          <a:latin typeface="Calisto MT"/>
                        </a:rPr>
                        <a:t>70/30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rgbClr val="FF0000"/>
                          </a:solidFill>
                          <a:effectLst/>
                          <a:latin typeface="Calisto MT"/>
                        </a:rPr>
                        <a:t>73.43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rgbClr val="FF0000"/>
                          </a:solidFill>
                          <a:effectLst/>
                          <a:latin typeface="Calisto MT"/>
                        </a:rPr>
                        <a:t>74.08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rgbClr val="00B050"/>
                          </a:solidFill>
                          <a:effectLst/>
                          <a:latin typeface="Calisto MT"/>
                        </a:rPr>
                        <a:t>90.33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SG" sz="1200" dirty="0">
                          <a:solidFill>
                            <a:srgbClr val="FF0000"/>
                          </a:solidFill>
                          <a:effectLst/>
                          <a:latin typeface="Calibri"/>
                        </a:rPr>
                        <a:t>79.28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34721949"/>
                  </a:ext>
                </a:extLst>
              </a:tr>
              <a:tr h="331596">
                <a:tc>
                  <a:txBody>
                    <a:bodyPr/>
                    <a:lstStyle/>
                    <a:p>
                      <a:pPr algn="ctr" fontAlgn="base"/>
                      <a:r>
                        <a:rPr lang="en-US" sz="1200" dirty="0">
                          <a:solidFill>
                            <a:schemeClr val="tx1"/>
                          </a:solidFill>
                          <a:effectLst/>
                          <a:latin typeface="Calisto MT"/>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chemeClr val="tx1"/>
                          </a:solidFill>
                          <a:effectLst/>
                          <a:latin typeface="Calisto MT"/>
                        </a:rPr>
                        <a:t>RFC (Sangeetha)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chemeClr val="tx1"/>
                          </a:solidFill>
                          <a:effectLst/>
                          <a:latin typeface="Calisto MT"/>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chemeClr val="tx1"/>
                          </a:solidFill>
                          <a:effectLst/>
                          <a:latin typeface="Calisto MT"/>
                        </a:rPr>
                        <a:t>70/30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rgbClr val="FF0000"/>
                          </a:solidFill>
                          <a:effectLst/>
                          <a:latin typeface="Calisto MT"/>
                        </a:rPr>
                        <a:t>72.3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rgbClr val="FF0000"/>
                          </a:solidFill>
                          <a:effectLst/>
                          <a:latin typeface="Calisto MT"/>
                        </a:rPr>
                        <a:t>76.3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US" sz="1200" dirty="0">
                          <a:solidFill>
                            <a:srgbClr val="00B050"/>
                          </a:solidFill>
                          <a:effectLst/>
                          <a:latin typeface="Calisto MT"/>
                        </a:rPr>
                        <a:t>91.8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a:r>
                        <a:rPr lang="en-SG" sz="1200" dirty="0">
                          <a:solidFill>
                            <a:srgbClr val="00B050"/>
                          </a:solidFill>
                          <a:effectLst/>
                          <a:latin typeface="Calibri"/>
                        </a:rPr>
                        <a:t>80.13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8608151"/>
                  </a:ext>
                </a:extLst>
              </a:tr>
            </a:tbl>
          </a:graphicData>
        </a:graphic>
      </p:graphicFrame>
      <p:sp>
        <p:nvSpPr>
          <p:cNvPr id="5" name="Title 3">
            <a:extLst>
              <a:ext uri="{FF2B5EF4-FFF2-40B4-BE49-F238E27FC236}">
                <a16:creationId xmlns:a16="http://schemas.microsoft.com/office/drawing/2014/main" id="{0D0A2AA7-E20C-8CAD-C27A-836FA07AB615}"/>
              </a:ext>
            </a:extLst>
          </p:cNvPr>
          <p:cNvSpPr txBox="1">
            <a:spLocks/>
          </p:cNvSpPr>
          <p:nvPr/>
        </p:nvSpPr>
        <p:spPr>
          <a:xfrm>
            <a:off x="1299367" y="-85440"/>
            <a:ext cx="9601196" cy="1303867"/>
          </a:xfrm>
          <a:prstGeom prst="rect">
            <a:avLst/>
          </a:prstGeom>
        </p:spPr>
        <p:txBody>
          <a:bodyPr lIns="91440" tIns="45720" rIns="91440" bIns="45720" anchor="t"/>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t>Results (ML &amp; DL)</a:t>
            </a:r>
          </a:p>
        </p:txBody>
      </p:sp>
    </p:spTree>
    <p:extLst>
      <p:ext uri="{BB962C8B-B14F-4D97-AF65-F5344CB8AC3E}">
        <p14:creationId xmlns:p14="http://schemas.microsoft.com/office/powerpoint/2010/main" val="25348446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61B2E-15DE-704C-0783-2F25E684E76D}"/>
              </a:ext>
            </a:extLst>
          </p:cNvPr>
          <p:cNvSpPr>
            <a:spLocks noGrp="1"/>
          </p:cNvSpPr>
          <p:nvPr>
            <p:ph type="title"/>
          </p:nvPr>
        </p:nvSpPr>
        <p:spPr/>
        <p:txBody>
          <a:bodyPr/>
          <a:lstStyle/>
          <a:p>
            <a:r>
              <a:rPr lang="en-US" dirty="0"/>
              <a:t>Future Plan</a:t>
            </a:r>
            <a:endParaRPr lang="en-SG" dirty="0"/>
          </a:p>
        </p:txBody>
      </p:sp>
      <p:sp>
        <p:nvSpPr>
          <p:cNvPr id="3" name="Content Placeholder 2">
            <a:extLst>
              <a:ext uri="{FF2B5EF4-FFF2-40B4-BE49-F238E27FC236}">
                <a16:creationId xmlns:a16="http://schemas.microsoft.com/office/drawing/2014/main" id="{089FDF7F-D712-58B4-B70D-4234E7492A32}"/>
              </a:ext>
            </a:extLst>
          </p:cNvPr>
          <p:cNvSpPr>
            <a:spLocks noGrp="1"/>
          </p:cNvSpPr>
          <p:nvPr>
            <p:ph idx="1"/>
          </p:nvPr>
        </p:nvSpPr>
        <p:spPr/>
        <p:txBody>
          <a:bodyPr/>
          <a:lstStyle/>
          <a:p>
            <a:r>
              <a:rPr lang="en-US" dirty="0"/>
              <a:t>Deep Learning experiments with </a:t>
            </a:r>
            <a:r>
              <a:rPr lang="en-US" dirty="0" err="1"/>
              <a:t>sgd</a:t>
            </a:r>
            <a:r>
              <a:rPr lang="en-US" dirty="0"/>
              <a:t> at higher </a:t>
            </a:r>
            <a:r>
              <a:rPr lang="en-US" dirty="0" err="1"/>
              <a:t>layesr</a:t>
            </a:r>
            <a:endParaRPr lang="en-US" dirty="0"/>
          </a:p>
          <a:p>
            <a:r>
              <a:rPr lang="en-US" dirty="0"/>
              <a:t>More microfluidics experiment</a:t>
            </a:r>
          </a:p>
          <a:p>
            <a:r>
              <a:rPr lang="en-SG" dirty="0"/>
              <a:t>Train model with only High and Low efficiencies</a:t>
            </a:r>
          </a:p>
        </p:txBody>
      </p:sp>
    </p:spTree>
    <p:extLst>
      <p:ext uri="{BB962C8B-B14F-4D97-AF65-F5344CB8AC3E}">
        <p14:creationId xmlns:p14="http://schemas.microsoft.com/office/powerpoint/2010/main" val="13948165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61B2E-15DE-704C-0783-2F25E684E76D}"/>
              </a:ext>
            </a:extLst>
          </p:cNvPr>
          <p:cNvSpPr>
            <a:spLocks noGrp="1"/>
          </p:cNvSpPr>
          <p:nvPr>
            <p:ph type="title"/>
          </p:nvPr>
        </p:nvSpPr>
        <p:spPr/>
        <p:txBody>
          <a:bodyPr/>
          <a:lstStyle/>
          <a:p>
            <a:r>
              <a:rPr lang="en-US" dirty="0"/>
              <a:t>Future Plan</a:t>
            </a:r>
            <a:endParaRPr lang="en-SG" dirty="0"/>
          </a:p>
        </p:txBody>
      </p:sp>
      <p:sp>
        <p:nvSpPr>
          <p:cNvPr id="3" name="Content Placeholder 2">
            <a:extLst>
              <a:ext uri="{FF2B5EF4-FFF2-40B4-BE49-F238E27FC236}">
                <a16:creationId xmlns:a16="http://schemas.microsoft.com/office/drawing/2014/main" id="{089FDF7F-D712-58B4-B70D-4234E7492A32}"/>
              </a:ext>
            </a:extLst>
          </p:cNvPr>
          <p:cNvSpPr>
            <a:spLocks noGrp="1"/>
          </p:cNvSpPr>
          <p:nvPr>
            <p:ph idx="1"/>
          </p:nvPr>
        </p:nvSpPr>
        <p:spPr/>
        <p:txBody>
          <a:bodyPr/>
          <a:lstStyle/>
          <a:p>
            <a:pPr marL="0" indent="0">
              <a:buNone/>
            </a:pPr>
            <a:endParaRPr lang="en-SG" dirty="0"/>
          </a:p>
        </p:txBody>
      </p:sp>
      <p:graphicFrame>
        <p:nvGraphicFramePr>
          <p:cNvPr id="4" name="Table 4">
            <a:extLst>
              <a:ext uri="{FF2B5EF4-FFF2-40B4-BE49-F238E27FC236}">
                <a16:creationId xmlns:a16="http://schemas.microsoft.com/office/drawing/2014/main" id="{63689AAB-1DDC-2129-491C-096810587B35}"/>
              </a:ext>
            </a:extLst>
          </p:cNvPr>
          <p:cNvGraphicFramePr>
            <a:graphicFrameLocks/>
          </p:cNvGraphicFramePr>
          <p:nvPr>
            <p:extLst>
              <p:ext uri="{D42A27DB-BD31-4B8C-83A1-F6EECF244321}">
                <p14:modId xmlns:p14="http://schemas.microsoft.com/office/powerpoint/2010/main" val="4183670728"/>
              </p:ext>
            </p:extLst>
          </p:nvPr>
        </p:nvGraphicFramePr>
        <p:xfrm>
          <a:off x="0" y="0"/>
          <a:ext cx="13229858" cy="6857997"/>
        </p:xfrm>
        <a:graphic>
          <a:graphicData uri="http://schemas.openxmlformats.org/drawingml/2006/table">
            <a:tbl>
              <a:tblPr firstRow="1" bandRow="1">
                <a:tableStyleId>{5C22544A-7EE6-4342-B048-85BDC9FD1C3A}</a:tableStyleId>
              </a:tblPr>
              <a:tblGrid>
                <a:gridCol w="1258843">
                  <a:extLst>
                    <a:ext uri="{9D8B030D-6E8A-4147-A177-3AD203B41FA5}">
                      <a16:colId xmlns:a16="http://schemas.microsoft.com/office/drawing/2014/main" val="3321579921"/>
                    </a:ext>
                  </a:extLst>
                </a:gridCol>
                <a:gridCol w="677711">
                  <a:extLst>
                    <a:ext uri="{9D8B030D-6E8A-4147-A177-3AD203B41FA5}">
                      <a16:colId xmlns:a16="http://schemas.microsoft.com/office/drawing/2014/main" val="2587456260"/>
                    </a:ext>
                  </a:extLst>
                </a:gridCol>
                <a:gridCol w="243744">
                  <a:extLst>
                    <a:ext uri="{9D8B030D-6E8A-4147-A177-3AD203B41FA5}">
                      <a16:colId xmlns:a16="http://schemas.microsoft.com/office/drawing/2014/main" val="2809662298"/>
                    </a:ext>
                  </a:extLst>
                </a:gridCol>
                <a:gridCol w="243268">
                  <a:extLst>
                    <a:ext uri="{9D8B030D-6E8A-4147-A177-3AD203B41FA5}">
                      <a16:colId xmlns:a16="http://schemas.microsoft.com/office/drawing/2014/main" val="3631123032"/>
                    </a:ext>
                  </a:extLst>
                </a:gridCol>
                <a:gridCol w="243268">
                  <a:extLst>
                    <a:ext uri="{9D8B030D-6E8A-4147-A177-3AD203B41FA5}">
                      <a16:colId xmlns:a16="http://schemas.microsoft.com/office/drawing/2014/main" val="2492396639"/>
                    </a:ext>
                  </a:extLst>
                </a:gridCol>
                <a:gridCol w="289312">
                  <a:extLst>
                    <a:ext uri="{9D8B030D-6E8A-4147-A177-3AD203B41FA5}">
                      <a16:colId xmlns:a16="http://schemas.microsoft.com/office/drawing/2014/main" val="3437452405"/>
                    </a:ext>
                  </a:extLst>
                </a:gridCol>
                <a:gridCol w="357234">
                  <a:extLst>
                    <a:ext uri="{9D8B030D-6E8A-4147-A177-3AD203B41FA5}">
                      <a16:colId xmlns:a16="http://schemas.microsoft.com/office/drawing/2014/main" val="3807181822"/>
                    </a:ext>
                  </a:extLst>
                </a:gridCol>
                <a:gridCol w="288696">
                  <a:extLst>
                    <a:ext uri="{9D8B030D-6E8A-4147-A177-3AD203B41FA5}">
                      <a16:colId xmlns:a16="http://schemas.microsoft.com/office/drawing/2014/main" val="2155538504"/>
                    </a:ext>
                  </a:extLst>
                </a:gridCol>
                <a:gridCol w="243268">
                  <a:extLst>
                    <a:ext uri="{9D8B030D-6E8A-4147-A177-3AD203B41FA5}">
                      <a16:colId xmlns:a16="http://schemas.microsoft.com/office/drawing/2014/main" val="23357886"/>
                    </a:ext>
                  </a:extLst>
                </a:gridCol>
                <a:gridCol w="310155">
                  <a:extLst>
                    <a:ext uri="{9D8B030D-6E8A-4147-A177-3AD203B41FA5}">
                      <a16:colId xmlns:a16="http://schemas.microsoft.com/office/drawing/2014/main" val="424562398"/>
                    </a:ext>
                  </a:extLst>
                </a:gridCol>
                <a:gridCol w="136467">
                  <a:extLst>
                    <a:ext uri="{9D8B030D-6E8A-4147-A177-3AD203B41FA5}">
                      <a16:colId xmlns:a16="http://schemas.microsoft.com/office/drawing/2014/main" val="4174105097"/>
                    </a:ext>
                  </a:extLst>
                </a:gridCol>
                <a:gridCol w="136467">
                  <a:extLst>
                    <a:ext uri="{9D8B030D-6E8A-4147-A177-3AD203B41FA5}">
                      <a16:colId xmlns:a16="http://schemas.microsoft.com/office/drawing/2014/main" val="2134111788"/>
                    </a:ext>
                  </a:extLst>
                </a:gridCol>
                <a:gridCol w="136467">
                  <a:extLst>
                    <a:ext uri="{9D8B030D-6E8A-4147-A177-3AD203B41FA5}">
                      <a16:colId xmlns:a16="http://schemas.microsoft.com/office/drawing/2014/main" val="1053417371"/>
                    </a:ext>
                  </a:extLst>
                </a:gridCol>
                <a:gridCol w="280924">
                  <a:extLst>
                    <a:ext uri="{9D8B030D-6E8A-4147-A177-3AD203B41FA5}">
                      <a16:colId xmlns:a16="http://schemas.microsoft.com/office/drawing/2014/main" val="1815004359"/>
                    </a:ext>
                  </a:extLst>
                </a:gridCol>
                <a:gridCol w="262780">
                  <a:extLst>
                    <a:ext uri="{9D8B030D-6E8A-4147-A177-3AD203B41FA5}">
                      <a16:colId xmlns:a16="http://schemas.microsoft.com/office/drawing/2014/main" val="3656373698"/>
                    </a:ext>
                  </a:extLst>
                </a:gridCol>
                <a:gridCol w="136467">
                  <a:extLst>
                    <a:ext uri="{9D8B030D-6E8A-4147-A177-3AD203B41FA5}">
                      <a16:colId xmlns:a16="http://schemas.microsoft.com/office/drawing/2014/main" val="2066909692"/>
                    </a:ext>
                  </a:extLst>
                </a:gridCol>
                <a:gridCol w="196854">
                  <a:extLst>
                    <a:ext uri="{9D8B030D-6E8A-4147-A177-3AD203B41FA5}">
                      <a16:colId xmlns:a16="http://schemas.microsoft.com/office/drawing/2014/main" val="739922055"/>
                    </a:ext>
                  </a:extLst>
                </a:gridCol>
                <a:gridCol w="272158">
                  <a:extLst>
                    <a:ext uri="{9D8B030D-6E8A-4147-A177-3AD203B41FA5}">
                      <a16:colId xmlns:a16="http://schemas.microsoft.com/office/drawing/2014/main" val="2021631060"/>
                    </a:ext>
                  </a:extLst>
                </a:gridCol>
                <a:gridCol w="149888">
                  <a:extLst>
                    <a:ext uri="{9D8B030D-6E8A-4147-A177-3AD203B41FA5}">
                      <a16:colId xmlns:a16="http://schemas.microsoft.com/office/drawing/2014/main" val="3195850411"/>
                    </a:ext>
                  </a:extLst>
                </a:gridCol>
                <a:gridCol w="136467">
                  <a:extLst>
                    <a:ext uri="{9D8B030D-6E8A-4147-A177-3AD203B41FA5}">
                      <a16:colId xmlns:a16="http://schemas.microsoft.com/office/drawing/2014/main" val="1773120153"/>
                    </a:ext>
                  </a:extLst>
                </a:gridCol>
                <a:gridCol w="280924">
                  <a:extLst>
                    <a:ext uri="{9D8B030D-6E8A-4147-A177-3AD203B41FA5}">
                      <a16:colId xmlns:a16="http://schemas.microsoft.com/office/drawing/2014/main" val="64638259"/>
                    </a:ext>
                  </a:extLst>
                </a:gridCol>
                <a:gridCol w="291221">
                  <a:extLst>
                    <a:ext uri="{9D8B030D-6E8A-4147-A177-3AD203B41FA5}">
                      <a16:colId xmlns:a16="http://schemas.microsoft.com/office/drawing/2014/main" val="783304937"/>
                    </a:ext>
                  </a:extLst>
                </a:gridCol>
                <a:gridCol w="365343">
                  <a:extLst>
                    <a:ext uri="{9D8B030D-6E8A-4147-A177-3AD203B41FA5}">
                      <a16:colId xmlns:a16="http://schemas.microsoft.com/office/drawing/2014/main" val="2879757742"/>
                    </a:ext>
                  </a:extLst>
                </a:gridCol>
                <a:gridCol w="300324">
                  <a:extLst>
                    <a:ext uri="{9D8B030D-6E8A-4147-A177-3AD203B41FA5}">
                      <a16:colId xmlns:a16="http://schemas.microsoft.com/office/drawing/2014/main" val="623272878"/>
                    </a:ext>
                  </a:extLst>
                </a:gridCol>
                <a:gridCol w="365343">
                  <a:extLst>
                    <a:ext uri="{9D8B030D-6E8A-4147-A177-3AD203B41FA5}">
                      <a16:colId xmlns:a16="http://schemas.microsoft.com/office/drawing/2014/main" val="1151149896"/>
                    </a:ext>
                  </a:extLst>
                </a:gridCol>
                <a:gridCol w="300324">
                  <a:extLst>
                    <a:ext uri="{9D8B030D-6E8A-4147-A177-3AD203B41FA5}">
                      <a16:colId xmlns:a16="http://schemas.microsoft.com/office/drawing/2014/main" val="2202206852"/>
                    </a:ext>
                  </a:extLst>
                </a:gridCol>
                <a:gridCol w="300324">
                  <a:extLst>
                    <a:ext uri="{9D8B030D-6E8A-4147-A177-3AD203B41FA5}">
                      <a16:colId xmlns:a16="http://schemas.microsoft.com/office/drawing/2014/main" val="3586790661"/>
                    </a:ext>
                  </a:extLst>
                </a:gridCol>
                <a:gridCol w="266357">
                  <a:extLst>
                    <a:ext uri="{9D8B030D-6E8A-4147-A177-3AD203B41FA5}">
                      <a16:colId xmlns:a16="http://schemas.microsoft.com/office/drawing/2014/main" val="109840851"/>
                    </a:ext>
                  </a:extLst>
                </a:gridCol>
                <a:gridCol w="136467">
                  <a:extLst>
                    <a:ext uri="{9D8B030D-6E8A-4147-A177-3AD203B41FA5}">
                      <a16:colId xmlns:a16="http://schemas.microsoft.com/office/drawing/2014/main" val="165793193"/>
                    </a:ext>
                  </a:extLst>
                </a:gridCol>
                <a:gridCol w="136467">
                  <a:extLst>
                    <a:ext uri="{9D8B030D-6E8A-4147-A177-3AD203B41FA5}">
                      <a16:colId xmlns:a16="http://schemas.microsoft.com/office/drawing/2014/main" val="354043167"/>
                    </a:ext>
                  </a:extLst>
                </a:gridCol>
                <a:gridCol w="136467">
                  <a:extLst>
                    <a:ext uri="{9D8B030D-6E8A-4147-A177-3AD203B41FA5}">
                      <a16:colId xmlns:a16="http://schemas.microsoft.com/office/drawing/2014/main" val="1182632667"/>
                    </a:ext>
                  </a:extLst>
                </a:gridCol>
                <a:gridCol w="183070">
                  <a:extLst>
                    <a:ext uri="{9D8B030D-6E8A-4147-A177-3AD203B41FA5}">
                      <a16:colId xmlns:a16="http://schemas.microsoft.com/office/drawing/2014/main" val="321327239"/>
                    </a:ext>
                  </a:extLst>
                </a:gridCol>
                <a:gridCol w="361551">
                  <a:extLst>
                    <a:ext uri="{9D8B030D-6E8A-4147-A177-3AD203B41FA5}">
                      <a16:colId xmlns:a16="http://schemas.microsoft.com/office/drawing/2014/main" val="3579269114"/>
                    </a:ext>
                  </a:extLst>
                </a:gridCol>
                <a:gridCol w="243268">
                  <a:extLst>
                    <a:ext uri="{9D8B030D-6E8A-4147-A177-3AD203B41FA5}">
                      <a16:colId xmlns:a16="http://schemas.microsoft.com/office/drawing/2014/main" val="958319374"/>
                    </a:ext>
                  </a:extLst>
                </a:gridCol>
                <a:gridCol w="243268">
                  <a:extLst>
                    <a:ext uri="{9D8B030D-6E8A-4147-A177-3AD203B41FA5}">
                      <a16:colId xmlns:a16="http://schemas.microsoft.com/office/drawing/2014/main" val="3739745497"/>
                    </a:ext>
                  </a:extLst>
                </a:gridCol>
                <a:gridCol w="357235">
                  <a:extLst>
                    <a:ext uri="{9D8B030D-6E8A-4147-A177-3AD203B41FA5}">
                      <a16:colId xmlns:a16="http://schemas.microsoft.com/office/drawing/2014/main" val="2237060188"/>
                    </a:ext>
                  </a:extLst>
                </a:gridCol>
                <a:gridCol w="243268">
                  <a:extLst>
                    <a:ext uri="{9D8B030D-6E8A-4147-A177-3AD203B41FA5}">
                      <a16:colId xmlns:a16="http://schemas.microsoft.com/office/drawing/2014/main" val="2424563237"/>
                    </a:ext>
                  </a:extLst>
                </a:gridCol>
                <a:gridCol w="243268">
                  <a:extLst>
                    <a:ext uri="{9D8B030D-6E8A-4147-A177-3AD203B41FA5}">
                      <a16:colId xmlns:a16="http://schemas.microsoft.com/office/drawing/2014/main" val="614202428"/>
                    </a:ext>
                  </a:extLst>
                </a:gridCol>
                <a:gridCol w="243268">
                  <a:extLst>
                    <a:ext uri="{9D8B030D-6E8A-4147-A177-3AD203B41FA5}">
                      <a16:colId xmlns:a16="http://schemas.microsoft.com/office/drawing/2014/main" val="2726653846"/>
                    </a:ext>
                  </a:extLst>
                </a:gridCol>
                <a:gridCol w="280924">
                  <a:extLst>
                    <a:ext uri="{9D8B030D-6E8A-4147-A177-3AD203B41FA5}">
                      <a16:colId xmlns:a16="http://schemas.microsoft.com/office/drawing/2014/main" val="1182249819"/>
                    </a:ext>
                  </a:extLst>
                </a:gridCol>
                <a:gridCol w="434578">
                  <a:extLst>
                    <a:ext uri="{9D8B030D-6E8A-4147-A177-3AD203B41FA5}">
                      <a16:colId xmlns:a16="http://schemas.microsoft.com/office/drawing/2014/main" val="1534750762"/>
                    </a:ext>
                  </a:extLst>
                </a:gridCol>
                <a:gridCol w="278505">
                  <a:extLst>
                    <a:ext uri="{9D8B030D-6E8A-4147-A177-3AD203B41FA5}">
                      <a16:colId xmlns:a16="http://schemas.microsoft.com/office/drawing/2014/main" val="49919812"/>
                    </a:ext>
                  </a:extLst>
                </a:gridCol>
                <a:gridCol w="136467">
                  <a:extLst>
                    <a:ext uri="{9D8B030D-6E8A-4147-A177-3AD203B41FA5}">
                      <a16:colId xmlns:a16="http://schemas.microsoft.com/office/drawing/2014/main" val="4277856334"/>
                    </a:ext>
                  </a:extLst>
                </a:gridCol>
                <a:gridCol w="277295">
                  <a:extLst>
                    <a:ext uri="{9D8B030D-6E8A-4147-A177-3AD203B41FA5}">
                      <a16:colId xmlns:a16="http://schemas.microsoft.com/office/drawing/2014/main" val="2355813448"/>
                    </a:ext>
                  </a:extLst>
                </a:gridCol>
                <a:gridCol w="136467">
                  <a:extLst>
                    <a:ext uri="{9D8B030D-6E8A-4147-A177-3AD203B41FA5}">
                      <a16:colId xmlns:a16="http://schemas.microsoft.com/office/drawing/2014/main" val="3699611383"/>
                    </a:ext>
                  </a:extLst>
                </a:gridCol>
                <a:gridCol w="276085">
                  <a:extLst>
                    <a:ext uri="{9D8B030D-6E8A-4147-A177-3AD203B41FA5}">
                      <a16:colId xmlns:a16="http://schemas.microsoft.com/office/drawing/2014/main" val="341177891"/>
                    </a:ext>
                  </a:extLst>
                </a:gridCol>
                <a:gridCol w="136467">
                  <a:extLst>
                    <a:ext uri="{9D8B030D-6E8A-4147-A177-3AD203B41FA5}">
                      <a16:colId xmlns:a16="http://schemas.microsoft.com/office/drawing/2014/main" val="1087515139"/>
                    </a:ext>
                  </a:extLst>
                </a:gridCol>
                <a:gridCol w="274875">
                  <a:extLst>
                    <a:ext uri="{9D8B030D-6E8A-4147-A177-3AD203B41FA5}">
                      <a16:colId xmlns:a16="http://schemas.microsoft.com/office/drawing/2014/main" val="230196262"/>
                    </a:ext>
                  </a:extLst>
                </a:gridCol>
              </a:tblGrid>
              <a:tr h="247500">
                <a:tc>
                  <a:txBody>
                    <a:bodyPr/>
                    <a:lstStyle/>
                    <a:p>
                      <a:pPr algn="ctr"/>
                      <a:r>
                        <a:rPr lang="en-US" sz="1000" dirty="0"/>
                        <a:t>Month</a:t>
                      </a:r>
                      <a:endParaRPr lang="en-SG" sz="1000" dirty="0"/>
                    </a:p>
                  </a:txBody>
                  <a:tcPr/>
                </a:tc>
                <a:tc gridSpan="2">
                  <a:txBody>
                    <a:bodyPr/>
                    <a:lstStyle/>
                    <a:p>
                      <a:pPr algn="ctr"/>
                      <a:r>
                        <a:rPr lang="en-US" sz="1000" dirty="0"/>
                        <a:t>Aug</a:t>
                      </a:r>
                      <a:endParaRPr lang="en-SG" sz="1000" dirty="0"/>
                    </a:p>
                  </a:txBody>
                  <a:tcPr/>
                </a:tc>
                <a:tc hMerge="1">
                  <a:txBody>
                    <a:bodyPr/>
                    <a:lstStyle/>
                    <a:p>
                      <a:endParaRPr lang="en-SG" dirty="0"/>
                    </a:p>
                  </a:txBody>
                  <a:tcPr/>
                </a:tc>
                <a:tc gridSpan="4">
                  <a:txBody>
                    <a:bodyPr/>
                    <a:lstStyle/>
                    <a:p>
                      <a:pPr algn="ctr"/>
                      <a:r>
                        <a:rPr lang="en-US" sz="1000" dirty="0"/>
                        <a:t>Sep</a:t>
                      </a:r>
                      <a:endParaRPr lang="en-SG" sz="1000"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gridSpan="6">
                  <a:txBody>
                    <a:bodyPr/>
                    <a:lstStyle/>
                    <a:p>
                      <a:pPr algn="ctr"/>
                      <a:r>
                        <a:rPr lang="en-US" sz="1000" dirty="0"/>
                        <a:t>Oct</a:t>
                      </a:r>
                      <a:endParaRPr lang="en-SG" sz="1000"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pPr algn="ctr"/>
                      <a:r>
                        <a:rPr lang="en-US" sz="1000"/>
                        <a:t>Nov</a:t>
                      </a:r>
                      <a:endParaRPr lang="en-SG" dirty="0"/>
                    </a:p>
                  </a:txBody>
                  <a:tcPr/>
                </a:tc>
                <a:tc hMerge="1">
                  <a:txBody>
                    <a:bodyPr/>
                    <a:lstStyle/>
                    <a:p>
                      <a:endParaRPr lang="en-SG"/>
                    </a:p>
                  </a:txBody>
                  <a:tcPr/>
                </a:tc>
                <a:tc gridSpan="7">
                  <a:txBody>
                    <a:bodyPr/>
                    <a:lstStyle/>
                    <a:p>
                      <a:pPr algn="ctr"/>
                      <a:r>
                        <a:rPr lang="en-US" sz="1000" dirty="0"/>
                        <a:t>Nov</a:t>
                      </a:r>
                      <a:endParaRPr lang="en-SG" dirty="0"/>
                    </a:p>
                  </a:txBody>
                  <a:tcPr/>
                </a:tc>
                <a:tc hMerge="1">
                  <a:txBody>
                    <a:bodyPr/>
                    <a:lstStyle/>
                    <a:p>
                      <a:pPr algn="ctr"/>
                      <a:r>
                        <a:rPr lang="en-US" sz="1000" dirty="0"/>
                        <a:t>Nov</a:t>
                      </a:r>
                      <a:endParaRPr lang="en-SG" sz="1000" dirty="0"/>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r>
                        <a:rPr lang="en-US" sz="1000"/>
                        <a:t>Dec</a:t>
                      </a:r>
                      <a:endParaRPr lang="en-SG"/>
                    </a:p>
                  </a:txBody>
                  <a:tcPr/>
                </a:tc>
                <a:tc gridSpan="5">
                  <a:txBody>
                    <a:bodyPr/>
                    <a:lstStyle/>
                    <a:p>
                      <a:r>
                        <a:rPr lang="en-US" sz="1000"/>
                        <a:t>Dec</a:t>
                      </a:r>
                      <a:endParaRPr lang="en-SG"/>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gridSpan="7">
                  <a:txBody>
                    <a:bodyPr/>
                    <a:lstStyle/>
                    <a:p>
                      <a:pPr algn="ctr"/>
                      <a:r>
                        <a:rPr lang="en-US" sz="1000" dirty="0"/>
                        <a:t>Jan</a:t>
                      </a:r>
                      <a:endParaRPr lang="en-SG" sz="1000" dirty="0"/>
                    </a:p>
                  </a:txBody>
                  <a:tcPr/>
                </a:tc>
                <a:tc hMerge="1">
                  <a:txBody>
                    <a:bodyPr/>
                    <a:lstStyle/>
                    <a:p>
                      <a:r>
                        <a:rPr lang="en-US" dirty="0"/>
                        <a:t>Jan</a:t>
                      </a:r>
                      <a:endParaRPr lang="en-SG" dirty="0"/>
                    </a:p>
                  </a:txBody>
                  <a:tcPr/>
                </a:tc>
                <a:tc hMerge="1">
                  <a:txBody>
                    <a:bodyPr/>
                    <a:lstStyle/>
                    <a:p>
                      <a:pPr algn="ctr"/>
                      <a:endParaRPr lang="en-SG" sz="1000" dirty="0"/>
                    </a:p>
                  </a:txBody>
                  <a:tcPr/>
                </a:tc>
                <a:tc hMerge="1">
                  <a:txBody>
                    <a:bodyPr/>
                    <a:lstStyle/>
                    <a:p>
                      <a:pPr algn="ctr"/>
                      <a:endParaRPr lang="en-SG" sz="1000" dirty="0"/>
                    </a:p>
                  </a:txBody>
                  <a:tcPr/>
                </a:tc>
                <a:tc hMerge="1">
                  <a:txBody>
                    <a:bodyPr/>
                    <a:lstStyle/>
                    <a:p>
                      <a:endParaRPr lang="en-SG"/>
                    </a:p>
                  </a:txBody>
                  <a:tcPr/>
                </a:tc>
                <a:tc hMerge="1">
                  <a:txBody>
                    <a:bodyPr/>
                    <a:lstStyle/>
                    <a:p>
                      <a:pPr algn="ctr"/>
                      <a:endParaRPr lang="en-SG" sz="1000" dirty="0"/>
                    </a:p>
                  </a:txBody>
                  <a:tcPr/>
                </a:tc>
                <a:tc hMerge="1">
                  <a:txBody>
                    <a:bodyPr/>
                    <a:lstStyle/>
                    <a:p>
                      <a:pPr algn="ctr"/>
                      <a:endParaRPr lang="en-SG" sz="1000" dirty="0"/>
                    </a:p>
                  </a:txBody>
                  <a:tcPr/>
                </a:tc>
                <a:tc gridSpan="4">
                  <a:txBody>
                    <a:bodyPr/>
                    <a:lstStyle/>
                    <a:p>
                      <a:pPr algn="ctr"/>
                      <a:r>
                        <a:rPr lang="en-US" sz="1000" dirty="0"/>
                        <a:t>FEB</a:t>
                      </a:r>
                      <a:endParaRPr lang="en-SG" sz="1000" dirty="0"/>
                    </a:p>
                  </a:txBody>
                  <a:tcPr/>
                </a:tc>
                <a:tc hMerge="1">
                  <a:txBody>
                    <a:bodyPr/>
                    <a:lstStyle/>
                    <a:p>
                      <a:pPr algn="ctr"/>
                      <a:endParaRPr lang="en-SG" sz="1000" dirty="0"/>
                    </a:p>
                  </a:txBody>
                  <a:tcPr/>
                </a:tc>
                <a:tc hMerge="1">
                  <a:txBody>
                    <a:bodyPr/>
                    <a:lstStyle/>
                    <a:p>
                      <a:pPr algn="ctr"/>
                      <a:endParaRPr lang="en-SG" sz="1000" dirty="0"/>
                    </a:p>
                  </a:txBody>
                  <a:tcPr/>
                </a:tc>
                <a:tc hMerge="1">
                  <a:txBody>
                    <a:bodyPr/>
                    <a:lstStyle/>
                    <a:p>
                      <a:pPr algn="ctr"/>
                      <a:endParaRPr lang="en-SG" sz="1000" dirty="0"/>
                    </a:p>
                  </a:txBody>
                  <a:tcPr/>
                </a:tc>
                <a:tc gridSpan="4">
                  <a:txBody>
                    <a:bodyPr/>
                    <a:lstStyle/>
                    <a:p>
                      <a:pPr algn="ctr"/>
                      <a:r>
                        <a:rPr lang="en-US" sz="1000" dirty="0"/>
                        <a:t>MAR</a:t>
                      </a:r>
                    </a:p>
                  </a:txBody>
                  <a:tcPr/>
                </a:tc>
                <a:tc hMerge="1">
                  <a:txBody>
                    <a:bodyPr/>
                    <a:lstStyle/>
                    <a:p>
                      <a:pPr algn="ctr"/>
                      <a:endParaRPr lang="en-SG" sz="1000" dirty="0"/>
                    </a:p>
                  </a:txBody>
                  <a:tcPr/>
                </a:tc>
                <a:tc hMerge="1">
                  <a:txBody>
                    <a:bodyPr/>
                    <a:lstStyle/>
                    <a:p>
                      <a:pPr algn="ctr"/>
                      <a:endParaRPr lang="en-SG" sz="1000" dirty="0"/>
                    </a:p>
                  </a:txBody>
                  <a:tcPr/>
                </a:tc>
                <a:tc hMerge="1">
                  <a:txBody>
                    <a:bodyPr/>
                    <a:lstStyle/>
                    <a:p>
                      <a:pPr algn="ctr"/>
                      <a:endParaRPr lang="en-SG" sz="1000" dirty="0"/>
                    </a:p>
                  </a:txBody>
                  <a:tcPr/>
                </a:tc>
                <a:tc gridSpan="5">
                  <a:txBody>
                    <a:bodyPr/>
                    <a:lstStyle/>
                    <a:p>
                      <a:pPr algn="ctr"/>
                      <a:r>
                        <a:rPr lang="en-US" sz="1000" dirty="0"/>
                        <a:t>APR</a:t>
                      </a:r>
                      <a:endParaRPr lang="en-SG" sz="1000" dirty="0"/>
                    </a:p>
                  </a:txBody>
                  <a:tcPr/>
                </a:tc>
                <a:tc hMerge="1">
                  <a:txBody>
                    <a:bodyPr/>
                    <a:lstStyle/>
                    <a:p>
                      <a:pPr algn="ctr"/>
                      <a:endParaRPr lang="en-SG" sz="1000" dirty="0"/>
                    </a:p>
                  </a:txBody>
                  <a:tcPr/>
                </a:tc>
                <a:tc hMerge="1">
                  <a:txBody>
                    <a:bodyPr/>
                    <a:lstStyle/>
                    <a:p>
                      <a:endParaRPr lang="en-SG"/>
                    </a:p>
                  </a:txBody>
                  <a:tcPr/>
                </a:tc>
                <a:tc hMerge="1">
                  <a:txBody>
                    <a:bodyPr/>
                    <a:lstStyle/>
                    <a:p>
                      <a:pPr algn="ctr"/>
                      <a:endParaRPr lang="en-SG" sz="1000" dirty="0"/>
                    </a:p>
                  </a:txBody>
                  <a:tcPr/>
                </a:tc>
                <a:tc hMerge="1">
                  <a:txBody>
                    <a:bodyPr/>
                    <a:lstStyle/>
                    <a:p>
                      <a:endParaRPr lang="en-SG"/>
                    </a:p>
                  </a:txBody>
                  <a:tcPr/>
                </a:tc>
                <a:tc gridSpan="3">
                  <a:txBody>
                    <a:bodyPr/>
                    <a:lstStyle/>
                    <a:p>
                      <a:pPr algn="ctr"/>
                      <a:r>
                        <a:rPr lang="en-US" sz="1000" dirty="0"/>
                        <a:t>MAY</a:t>
                      </a:r>
                      <a:endParaRPr lang="en-SG" sz="1000" dirty="0"/>
                    </a:p>
                  </a:txBody>
                  <a:tcPr/>
                </a:tc>
                <a:tc hMerge="1">
                  <a:txBody>
                    <a:bodyPr/>
                    <a:lstStyle/>
                    <a:p>
                      <a:endParaRPr lang="en-SG"/>
                    </a:p>
                  </a:txBody>
                  <a:tcPr/>
                </a:tc>
                <a:tc hMerge="1">
                  <a:txBody>
                    <a:bodyPr/>
                    <a:lstStyle/>
                    <a:p>
                      <a:pPr algn="ctr"/>
                      <a:endParaRPr lang="en-SG" sz="1000" dirty="0"/>
                    </a:p>
                  </a:txBody>
                  <a:tcPr/>
                </a:tc>
                <a:extLst>
                  <a:ext uri="{0D108BD9-81ED-4DB2-BD59-A6C34878D82A}">
                    <a16:rowId xmlns:a16="http://schemas.microsoft.com/office/drawing/2014/main" val="1467539764"/>
                  </a:ext>
                </a:extLst>
              </a:tr>
              <a:tr h="402188">
                <a:tc>
                  <a:txBody>
                    <a:bodyPr/>
                    <a:lstStyle/>
                    <a:p>
                      <a:pPr algn="ctr"/>
                      <a:r>
                        <a:rPr lang="en-US" sz="1000" b="1" dirty="0">
                          <a:solidFill>
                            <a:schemeClr val="tx1"/>
                          </a:solidFill>
                        </a:rPr>
                        <a:t>Week</a:t>
                      </a:r>
                      <a:endParaRPr lang="en-SG" sz="1000" b="1" dirty="0">
                        <a:solidFill>
                          <a:schemeClr val="tx1"/>
                        </a:solidFill>
                      </a:endParaRPr>
                    </a:p>
                  </a:txBody>
                  <a:tcPr>
                    <a:solidFill>
                      <a:schemeClr val="accent1"/>
                    </a:solidFill>
                  </a:tcPr>
                </a:tc>
                <a:tc>
                  <a:txBody>
                    <a:bodyPr/>
                    <a:lstStyle/>
                    <a:p>
                      <a:pPr algn="ctr"/>
                      <a:r>
                        <a:rPr lang="en-US" sz="1000" dirty="0"/>
                        <a:t>2</a:t>
                      </a:r>
                      <a:endParaRPr lang="en-SG" sz="1000" dirty="0"/>
                    </a:p>
                  </a:txBody>
                  <a:tcPr>
                    <a:solidFill>
                      <a:schemeClr val="accent1"/>
                    </a:solidFill>
                  </a:tcPr>
                </a:tc>
                <a:tc>
                  <a:txBody>
                    <a:bodyPr/>
                    <a:lstStyle/>
                    <a:p>
                      <a:pPr algn="ctr"/>
                      <a:r>
                        <a:rPr lang="en-US" sz="1000" dirty="0"/>
                        <a:t>3</a:t>
                      </a:r>
                      <a:endParaRPr lang="en-SG" sz="1000" dirty="0"/>
                    </a:p>
                  </a:txBody>
                  <a:tcPr>
                    <a:solidFill>
                      <a:schemeClr val="accent1"/>
                    </a:solidFill>
                  </a:tcPr>
                </a:tc>
                <a:tc>
                  <a:txBody>
                    <a:bodyPr/>
                    <a:lstStyle/>
                    <a:p>
                      <a:pPr algn="ctr"/>
                      <a:r>
                        <a:rPr lang="en-US" sz="1000" dirty="0"/>
                        <a:t>4</a:t>
                      </a:r>
                      <a:endParaRPr lang="en-SG" sz="1000" dirty="0"/>
                    </a:p>
                  </a:txBody>
                  <a:tcPr>
                    <a:solidFill>
                      <a:schemeClr val="accent1"/>
                    </a:solidFill>
                  </a:tcPr>
                </a:tc>
                <a:tc>
                  <a:txBody>
                    <a:bodyPr/>
                    <a:lstStyle/>
                    <a:p>
                      <a:pPr algn="ctr"/>
                      <a:r>
                        <a:rPr lang="en-US" sz="1000" dirty="0"/>
                        <a:t>5</a:t>
                      </a:r>
                      <a:endParaRPr lang="en-SG" sz="1000" dirty="0"/>
                    </a:p>
                  </a:txBody>
                  <a:tcPr>
                    <a:solidFill>
                      <a:schemeClr val="accent1"/>
                    </a:solidFill>
                  </a:tcPr>
                </a:tc>
                <a:tc>
                  <a:txBody>
                    <a:bodyPr/>
                    <a:lstStyle/>
                    <a:p>
                      <a:pPr algn="ctr"/>
                      <a:r>
                        <a:rPr lang="en-US" sz="1000" dirty="0"/>
                        <a:t>6</a:t>
                      </a:r>
                      <a:endParaRPr lang="en-SG" sz="1000" dirty="0"/>
                    </a:p>
                  </a:txBody>
                  <a:tcPr>
                    <a:solidFill>
                      <a:schemeClr val="accent1"/>
                    </a:solidFill>
                  </a:tcPr>
                </a:tc>
                <a:tc>
                  <a:txBody>
                    <a:bodyPr/>
                    <a:lstStyle/>
                    <a:p>
                      <a:pPr algn="ctr"/>
                      <a:r>
                        <a:rPr lang="en-US" sz="1000" dirty="0"/>
                        <a:t>RW</a:t>
                      </a:r>
                      <a:endParaRPr lang="en-SG" sz="1000" dirty="0"/>
                    </a:p>
                  </a:txBody>
                  <a:tcPr>
                    <a:solidFill>
                      <a:schemeClr val="accent1"/>
                    </a:solidFill>
                  </a:tcPr>
                </a:tc>
                <a:tc>
                  <a:txBody>
                    <a:bodyPr/>
                    <a:lstStyle/>
                    <a:p>
                      <a:pPr algn="ctr"/>
                      <a:r>
                        <a:rPr lang="en-US" sz="1000" dirty="0"/>
                        <a:t>7</a:t>
                      </a:r>
                      <a:endParaRPr lang="en-SG" sz="1000" dirty="0"/>
                    </a:p>
                  </a:txBody>
                  <a:tcPr>
                    <a:solidFill>
                      <a:schemeClr val="accent1"/>
                    </a:solidFill>
                  </a:tcPr>
                </a:tc>
                <a:tc>
                  <a:txBody>
                    <a:bodyPr/>
                    <a:lstStyle/>
                    <a:p>
                      <a:pPr algn="ctr"/>
                      <a:r>
                        <a:rPr lang="en-US" sz="1000" dirty="0"/>
                        <a:t>8</a:t>
                      </a:r>
                      <a:endParaRPr lang="en-SG" sz="1000" dirty="0"/>
                    </a:p>
                  </a:txBody>
                  <a:tcPr>
                    <a:solidFill>
                      <a:schemeClr val="accent1"/>
                    </a:solidFill>
                  </a:tcPr>
                </a:tc>
                <a:tc>
                  <a:txBody>
                    <a:bodyPr/>
                    <a:lstStyle/>
                    <a:p>
                      <a:pPr algn="ctr"/>
                      <a:r>
                        <a:rPr lang="en-US" sz="1000" dirty="0"/>
                        <a:t>9</a:t>
                      </a:r>
                      <a:endParaRPr lang="en-SG" sz="1000" dirty="0"/>
                    </a:p>
                  </a:txBody>
                  <a:tcPr>
                    <a:solidFill>
                      <a:schemeClr val="accent1"/>
                    </a:solidFill>
                  </a:tcPr>
                </a:tc>
                <a:tc gridSpan="3">
                  <a:txBody>
                    <a:bodyPr/>
                    <a:lstStyle/>
                    <a:p>
                      <a:pPr algn="ctr"/>
                      <a:r>
                        <a:rPr lang="en-US" sz="1000" dirty="0"/>
                        <a:t>10</a:t>
                      </a:r>
                      <a:endParaRPr lang="en-SG" sz="1000" dirty="0"/>
                    </a:p>
                  </a:txBody>
                  <a:tcPr>
                    <a:solidFill>
                      <a:schemeClr val="accent1"/>
                    </a:solidFill>
                  </a:tcPr>
                </a:tc>
                <a:tc hMerge="1">
                  <a:txBody>
                    <a:bodyPr/>
                    <a:lstStyle/>
                    <a:p>
                      <a:pPr algn="ctr"/>
                      <a:r>
                        <a:rPr lang="en-US" sz="1000" dirty="0"/>
                        <a:t>11</a:t>
                      </a:r>
                      <a:endParaRPr lang="en-SG" dirty="0"/>
                    </a:p>
                  </a:txBody>
                  <a:tcPr>
                    <a:solidFill>
                      <a:schemeClr val="accent1"/>
                    </a:solidFill>
                  </a:tcPr>
                </a:tc>
                <a:tc hMerge="1">
                  <a:txBody>
                    <a:bodyPr/>
                    <a:lstStyle/>
                    <a:p>
                      <a:endParaRPr lang="en-SG"/>
                    </a:p>
                  </a:txBody>
                  <a:tcPr/>
                </a:tc>
                <a:tc>
                  <a:txBody>
                    <a:bodyPr/>
                    <a:lstStyle/>
                    <a:p>
                      <a:r>
                        <a:rPr lang="en-US" sz="1000" dirty="0"/>
                        <a:t>11</a:t>
                      </a:r>
                      <a:endParaRPr lang="en-SG" dirty="0"/>
                    </a:p>
                  </a:txBody>
                  <a:tcPr>
                    <a:solidFill>
                      <a:schemeClr val="accent1"/>
                    </a:solidFill>
                  </a:tcPr>
                </a:tc>
                <a:tc>
                  <a:txBody>
                    <a:bodyPr/>
                    <a:lstStyle/>
                    <a:p>
                      <a:pPr algn="ctr"/>
                      <a:r>
                        <a:rPr lang="en-US" sz="1000" dirty="0"/>
                        <a:t>12</a:t>
                      </a:r>
                      <a:endParaRPr lang="en-SG" sz="1000" dirty="0"/>
                    </a:p>
                  </a:txBody>
                  <a:tcPr>
                    <a:solidFill>
                      <a:schemeClr val="accent1"/>
                    </a:solidFill>
                  </a:tcPr>
                </a:tc>
                <a:tc gridSpan="2">
                  <a:txBody>
                    <a:bodyPr/>
                    <a:lstStyle/>
                    <a:p>
                      <a:pPr algn="ctr"/>
                      <a:r>
                        <a:rPr lang="en-US" sz="1000" dirty="0"/>
                        <a:t>13</a:t>
                      </a:r>
                      <a:endParaRPr lang="en-SG" sz="1000" dirty="0"/>
                    </a:p>
                  </a:txBody>
                  <a:tcPr>
                    <a:solidFill>
                      <a:schemeClr val="accent1"/>
                    </a:solidFill>
                  </a:tcPr>
                </a:tc>
                <a:tc hMerge="1">
                  <a:txBody>
                    <a:bodyPr/>
                    <a:lstStyle/>
                    <a:p>
                      <a:r>
                        <a:rPr lang="en-US" sz="1000" dirty="0"/>
                        <a:t>13</a:t>
                      </a:r>
                      <a:endParaRPr lang="en-SG" dirty="0"/>
                    </a:p>
                  </a:txBody>
                  <a:tcPr>
                    <a:solidFill>
                      <a:schemeClr val="accent1"/>
                    </a:solidFill>
                  </a:tcPr>
                </a:tc>
                <a:tc>
                  <a:txBody>
                    <a:bodyPr/>
                    <a:lstStyle/>
                    <a:p>
                      <a:r>
                        <a:rPr lang="en-US" sz="1000" dirty="0"/>
                        <a:t>14</a:t>
                      </a:r>
                      <a:endParaRPr lang="en-SG" dirty="0"/>
                    </a:p>
                  </a:txBody>
                  <a:tcPr>
                    <a:solidFill>
                      <a:schemeClr val="accent1"/>
                    </a:solidFill>
                  </a:tcPr>
                </a:tc>
                <a:tc gridSpan="2">
                  <a:txBody>
                    <a:bodyPr/>
                    <a:lstStyle/>
                    <a:p>
                      <a:r>
                        <a:rPr lang="en-US" sz="1000" dirty="0"/>
                        <a:t>15</a:t>
                      </a:r>
                      <a:endParaRPr lang="en-SG" dirty="0"/>
                    </a:p>
                  </a:txBody>
                  <a:tcPr>
                    <a:solidFill>
                      <a:schemeClr val="accent1"/>
                    </a:solidFill>
                  </a:tcPr>
                </a:tc>
                <a:tc hMerge="1">
                  <a:txBody>
                    <a:bodyPr/>
                    <a:lstStyle/>
                    <a:p>
                      <a:r>
                        <a:rPr lang="en-US" sz="1000" dirty="0"/>
                        <a:t>16</a:t>
                      </a:r>
                      <a:endParaRPr lang="en-SG" dirty="0"/>
                    </a:p>
                  </a:txBody>
                  <a:tcPr>
                    <a:solidFill>
                      <a:schemeClr val="accent1"/>
                    </a:solidFill>
                  </a:tcPr>
                </a:tc>
                <a:tc>
                  <a:txBody>
                    <a:bodyPr/>
                    <a:lstStyle/>
                    <a:p>
                      <a:r>
                        <a:rPr lang="en-US" sz="1000" dirty="0"/>
                        <a:t>16</a:t>
                      </a:r>
                      <a:endParaRPr lang="en-SG" dirty="0"/>
                    </a:p>
                  </a:txBody>
                  <a:tcPr>
                    <a:solidFill>
                      <a:schemeClr val="accent1"/>
                    </a:solidFill>
                  </a:tcPr>
                </a:tc>
                <a:tc>
                  <a:txBody>
                    <a:bodyPr/>
                    <a:lstStyle/>
                    <a:p>
                      <a:pPr algn="ctr"/>
                      <a:r>
                        <a:rPr lang="en-US" sz="1000" dirty="0"/>
                        <a:t>17</a:t>
                      </a:r>
                      <a:endParaRPr lang="en-SG" sz="1000" dirty="0"/>
                    </a:p>
                  </a:txBody>
                  <a:tcPr>
                    <a:solidFill>
                      <a:schemeClr val="accent1"/>
                    </a:solidFill>
                  </a:tcPr>
                </a:tc>
                <a:tc>
                  <a:txBody>
                    <a:bodyPr/>
                    <a:lstStyle/>
                    <a:p>
                      <a:pPr algn="ctr"/>
                      <a:r>
                        <a:rPr lang="en-US" sz="1000" dirty="0"/>
                        <a:t>V1</a:t>
                      </a:r>
                      <a:endParaRPr lang="en-SG" sz="1000" dirty="0"/>
                    </a:p>
                  </a:txBody>
                  <a:tcPr>
                    <a:solidFill>
                      <a:schemeClr val="accent1"/>
                    </a:solidFill>
                  </a:tcPr>
                </a:tc>
                <a:tc>
                  <a:txBody>
                    <a:bodyPr/>
                    <a:lstStyle/>
                    <a:p>
                      <a:pPr algn="ctr"/>
                      <a:r>
                        <a:rPr lang="en-US" sz="1000" dirty="0"/>
                        <a:t>V2</a:t>
                      </a:r>
                      <a:endParaRPr lang="en-SG" sz="1000" dirty="0"/>
                    </a:p>
                  </a:txBody>
                  <a:tcPr>
                    <a:solidFill>
                      <a:schemeClr val="accent1"/>
                    </a:solidFill>
                  </a:tcPr>
                </a:tc>
                <a:tc>
                  <a:txBody>
                    <a:bodyPr/>
                    <a:lstStyle/>
                    <a:p>
                      <a:pPr algn="ctr"/>
                      <a:r>
                        <a:rPr lang="en-US" sz="1000" dirty="0"/>
                        <a:t>V3</a:t>
                      </a:r>
                      <a:endParaRPr lang="en-SG" sz="1000" dirty="0"/>
                    </a:p>
                  </a:txBody>
                  <a:tcPr>
                    <a:solidFill>
                      <a:schemeClr val="accent1"/>
                    </a:solidFill>
                  </a:tcPr>
                </a:tc>
                <a:tc>
                  <a:txBody>
                    <a:bodyPr/>
                    <a:lstStyle/>
                    <a:p>
                      <a:pPr algn="ctr"/>
                      <a:r>
                        <a:rPr lang="en-US" sz="1000" dirty="0"/>
                        <a:t>V4</a:t>
                      </a:r>
                      <a:endParaRPr lang="en-SG" sz="1000" dirty="0"/>
                    </a:p>
                  </a:txBody>
                  <a:tcPr>
                    <a:solidFill>
                      <a:schemeClr val="accent1"/>
                    </a:solidFill>
                  </a:tcPr>
                </a:tc>
                <a:tc>
                  <a:txBody>
                    <a:bodyPr/>
                    <a:lstStyle/>
                    <a:p>
                      <a:pPr algn="ctr"/>
                      <a:r>
                        <a:rPr lang="en-US" sz="1000" dirty="0"/>
                        <a:t>V5</a:t>
                      </a:r>
                      <a:endParaRPr lang="en-SG" sz="1000" dirty="0"/>
                    </a:p>
                  </a:txBody>
                  <a:tcPr>
                    <a:solidFill>
                      <a:schemeClr val="accent1"/>
                    </a:solidFill>
                  </a:tcPr>
                </a:tc>
                <a:tc>
                  <a:txBody>
                    <a:bodyPr/>
                    <a:lstStyle/>
                    <a:p>
                      <a:pPr algn="ctr"/>
                      <a:r>
                        <a:rPr lang="en-US" sz="1000" dirty="0"/>
                        <a:t>1</a:t>
                      </a:r>
                      <a:endParaRPr lang="en-SG" sz="1000" dirty="0"/>
                    </a:p>
                  </a:txBody>
                  <a:tcPr>
                    <a:solidFill>
                      <a:schemeClr val="accent1"/>
                    </a:solidFill>
                  </a:tcPr>
                </a:tc>
                <a:tc gridSpan="2">
                  <a:txBody>
                    <a:bodyPr/>
                    <a:lstStyle/>
                    <a:p>
                      <a:pPr algn="ctr"/>
                      <a:r>
                        <a:rPr lang="en-US" sz="1000" dirty="0"/>
                        <a:t>2</a:t>
                      </a:r>
                      <a:endParaRPr lang="en-SG" sz="1000" dirty="0"/>
                    </a:p>
                  </a:txBody>
                  <a:tcPr>
                    <a:solidFill>
                      <a:schemeClr val="accent1"/>
                    </a:solidFill>
                  </a:tcPr>
                </a:tc>
                <a:tc hMerge="1">
                  <a:txBody>
                    <a:bodyPr/>
                    <a:lstStyle/>
                    <a:p>
                      <a:endParaRPr lang="en-SG"/>
                    </a:p>
                  </a:txBody>
                  <a:tcPr/>
                </a:tc>
                <a:tc gridSpan="2">
                  <a:txBody>
                    <a:bodyPr/>
                    <a:lstStyle/>
                    <a:p>
                      <a:pPr algn="ctr"/>
                      <a:r>
                        <a:rPr lang="en-US" sz="1000" dirty="0"/>
                        <a:t>3</a:t>
                      </a:r>
                      <a:endParaRPr lang="en-SG" sz="1000" dirty="0"/>
                    </a:p>
                  </a:txBody>
                  <a:tcPr>
                    <a:solidFill>
                      <a:schemeClr val="accent1"/>
                    </a:solidFill>
                  </a:tcPr>
                </a:tc>
                <a:tc hMerge="1">
                  <a:txBody>
                    <a:bodyPr/>
                    <a:lstStyle/>
                    <a:p>
                      <a:pPr algn="ctr"/>
                      <a:endParaRPr lang="en-SG" sz="1000" dirty="0"/>
                    </a:p>
                  </a:txBody>
                  <a:tcPr>
                    <a:solidFill>
                      <a:schemeClr val="accent1"/>
                    </a:solidFill>
                  </a:tcPr>
                </a:tc>
                <a:tc>
                  <a:txBody>
                    <a:bodyPr/>
                    <a:lstStyle/>
                    <a:p>
                      <a:pPr algn="ctr"/>
                      <a:r>
                        <a:rPr lang="en-US" sz="1000" dirty="0"/>
                        <a:t>4</a:t>
                      </a:r>
                      <a:endParaRPr lang="en-SG" sz="1000" dirty="0"/>
                    </a:p>
                  </a:txBody>
                  <a:tcPr>
                    <a:solidFill>
                      <a:schemeClr val="accent1"/>
                    </a:solidFill>
                  </a:tcPr>
                </a:tc>
                <a:tc>
                  <a:txBody>
                    <a:bodyPr/>
                    <a:lstStyle/>
                    <a:p>
                      <a:pPr algn="ctr"/>
                      <a:r>
                        <a:rPr lang="en-US" sz="1000" dirty="0"/>
                        <a:t>5</a:t>
                      </a:r>
                      <a:endParaRPr lang="en-SG" sz="1000" dirty="0"/>
                    </a:p>
                  </a:txBody>
                  <a:tcPr>
                    <a:solidFill>
                      <a:schemeClr val="accent1"/>
                    </a:solidFill>
                  </a:tcPr>
                </a:tc>
                <a:tc>
                  <a:txBody>
                    <a:bodyPr/>
                    <a:lstStyle/>
                    <a:p>
                      <a:pPr algn="ctr"/>
                      <a:r>
                        <a:rPr lang="en-US" sz="1000" dirty="0"/>
                        <a:t>6</a:t>
                      </a:r>
                      <a:endParaRPr lang="en-SG" sz="1000" dirty="0"/>
                    </a:p>
                  </a:txBody>
                  <a:tcPr>
                    <a:solidFill>
                      <a:schemeClr val="accent1"/>
                    </a:solidFill>
                  </a:tcPr>
                </a:tc>
                <a:tc>
                  <a:txBody>
                    <a:bodyPr/>
                    <a:lstStyle/>
                    <a:p>
                      <a:pPr algn="ctr"/>
                      <a:r>
                        <a:rPr lang="en-US" sz="1000" dirty="0"/>
                        <a:t>RW</a:t>
                      </a:r>
                      <a:endParaRPr lang="en-SG" sz="1000" dirty="0"/>
                    </a:p>
                  </a:txBody>
                  <a:tcPr>
                    <a:solidFill>
                      <a:schemeClr val="accent1"/>
                    </a:solidFill>
                  </a:tcPr>
                </a:tc>
                <a:tc>
                  <a:txBody>
                    <a:bodyPr/>
                    <a:lstStyle/>
                    <a:p>
                      <a:pPr algn="ctr"/>
                      <a:r>
                        <a:rPr lang="en-US" sz="1000" dirty="0"/>
                        <a:t>7</a:t>
                      </a:r>
                      <a:endParaRPr lang="en-SG" sz="1000" dirty="0"/>
                    </a:p>
                  </a:txBody>
                  <a:tcPr>
                    <a:solidFill>
                      <a:schemeClr val="accent1"/>
                    </a:solidFill>
                  </a:tcPr>
                </a:tc>
                <a:tc>
                  <a:txBody>
                    <a:bodyPr/>
                    <a:lstStyle/>
                    <a:p>
                      <a:pPr algn="ctr"/>
                      <a:r>
                        <a:rPr lang="en-US" sz="1000" dirty="0"/>
                        <a:t>8</a:t>
                      </a:r>
                      <a:endParaRPr lang="en-SG" sz="1000" dirty="0"/>
                    </a:p>
                  </a:txBody>
                  <a:tcPr>
                    <a:solidFill>
                      <a:schemeClr val="accent1"/>
                    </a:solidFill>
                  </a:tcPr>
                </a:tc>
                <a:tc>
                  <a:txBody>
                    <a:bodyPr/>
                    <a:lstStyle/>
                    <a:p>
                      <a:pPr algn="ctr"/>
                      <a:r>
                        <a:rPr lang="en-US" sz="1000" dirty="0"/>
                        <a:t>9</a:t>
                      </a:r>
                      <a:endParaRPr lang="en-SG" sz="1000" dirty="0"/>
                    </a:p>
                  </a:txBody>
                  <a:tcPr>
                    <a:solidFill>
                      <a:schemeClr val="accent1"/>
                    </a:solidFill>
                  </a:tcPr>
                </a:tc>
                <a:tc>
                  <a:txBody>
                    <a:bodyPr/>
                    <a:lstStyle/>
                    <a:p>
                      <a:pPr algn="ctr"/>
                      <a:r>
                        <a:rPr lang="en-US" sz="1000" dirty="0"/>
                        <a:t>10</a:t>
                      </a:r>
                      <a:endParaRPr lang="en-SG" sz="1000" dirty="0"/>
                    </a:p>
                  </a:txBody>
                  <a:tcPr>
                    <a:solidFill>
                      <a:schemeClr val="accent1"/>
                    </a:solidFill>
                  </a:tcPr>
                </a:tc>
                <a:tc>
                  <a:txBody>
                    <a:bodyPr/>
                    <a:lstStyle/>
                    <a:p>
                      <a:pPr algn="ctr"/>
                      <a:r>
                        <a:rPr lang="en-US" sz="1000" dirty="0"/>
                        <a:t>11</a:t>
                      </a:r>
                      <a:endParaRPr lang="en-SG" sz="1000" dirty="0"/>
                    </a:p>
                  </a:txBody>
                  <a:tcPr>
                    <a:solidFill>
                      <a:schemeClr val="accent1"/>
                    </a:solidFill>
                  </a:tcPr>
                </a:tc>
                <a:tc gridSpan="2">
                  <a:txBody>
                    <a:bodyPr/>
                    <a:lstStyle/>
                    <a:p>
                      <a:pPr algn="ctr"/>
                      <a:r>
                        <a:rPr lang="en-US" sz="1000" dirty="0"/>
                        <a:t>12</a:t>
                      </a:r>
                      <a:endParaRPr lang="en-SG" sz="1000" dirty="0"/>
                    </a:p>
                  </a:txBody>
                  <a:tcPr>
                    <a:solidFill>
                      <a:schemeClr val="accent1"/>
                    </a:solidFill>
                  </a:tcPr>
                </a:tc>
                <a:tc hMerge="1">
                  <a:txBody>
                    <a:bodyPr/>
                    <a:lstStyle/>
                    <a:p>
                      <a:endParaRPr lang="en-SG"/>
                    </a:p>
                  </a:txBody>
                  <a:tcPr/>
                </a:tc>
                <a:tc gridSpan="2">
                  <a:txBody>
                    <a:bodyPr/>
                    <a:lstStyle/>
                    <a:p>
                      <a:pPr algn="ctr"/>
                      <a:r>
                        <a:rPr lang="en-US" sz="1000" dirty="0"/>
                        <a:t>13</a:t>
                      </a:r>
                      <a:endParaRPr lang="en-SG" sz="1000" dirty="0"/>
                    </a:p>
                  </a:txBody>
                  <a:tcPr>
                    <a:solidFill>
                      <a:schemeClr val="accent1"/>
                    </a:solidFill>
                  </a:tcPr>
                </a:tc>
                <a:tc hMerge="1">
                  <a:txBody>
                    <a:bodyPr/>
                    <a:lstStyle/>
                    <a:p>
                      <a:endParaRPr lang="en-SG"/>
                    </a:p>
                  </a:txBody>
                  <a:tcPr/>
                </a:tc>
                <a:tc gridSpan="2">
                  <a:txBody>
                    <a:bodyPr/>
                    <a:lstStyle/>
                    <a:p>
                      <a:pPr algn="ctr"/>
                      <a:r>
                        <a:rPr lang="en-US" sz="1000" dirty="0"/>
                        <a:t>17</a:t>
                      </a:r>
                      <a:endParaRPr lang="en-SG" sz="1000" dirty="0"/>
                    </a:p>
                  </a:txBody>
                  <a:tcPr>
                    <a:solidFill>
                      <a:schemeClr val="accent1"/>
                    </a:solidFill>
                  </a:tcPr>
                </a:tc>
                <a:tc hMerge="1">
                  <a:txBody>
                    <a:bodyPr/>
                    <a:lstStyle/>
                    <a:p>
                      <a:endParaRPr lang="en-SG"/>
                    </a:p>
                  </a:txBody>
                  <a:tcPr/>
                </a:tc>
                <a:tc>
                  <a:txBody>
                    <a:bodyPr/>
                    <a:lstStyle/>
                    <a:p>
                      <a:pPr algn="ctr"/>
                      <a:r>
                        <a:rPr lang="en-US" sz="1000" dirty="0"/>
                        <a:t>19</a:t>
                      </a:r>
                      <a:endParaRPr lang="en-SG" sz="1000" dirty="0"/>
                    </a:p>
                  </a:txBody>
                  <a:tcPr>
                    <a:solidFill>
                      <a:schemeClr val="accent1"/>
                    </a:solidFill>
                  </a:tcPr>
                </a:tc>
                <a:extLst>
                  <a:ext uri="{0D108BD9-81ED-4DB2-BD59-A6C34878D82A}">
                    <a16:rowId xmlns:a16="http://schemas.microsoft.com/office/drawing/2014/main" val="2188056444"/>
                  </a:ext>
                </a:extLst>
              </a:tr>
              <a:tr h="371250">
                <a:tc>
                  <a:txBody>
                    <a:bodyPr/>
                    <a:lstStyle/>
                    <a:p>
                      <a:r>
                        <a:rPr lang="en-US" sz="1100" dirty="0"/>
                        <a:t>Familiarize</a:t>
                      </a:r>
                      <a:endParaRPr lang="en-SG" sz="1100" dirty="0"/>
                    </a:p>
                  </a:txBody>
                  <a:tcPr/>
                </a:tc>
                <a:tc gridSpan="4">
                  <a:txBody>
                    <a:bodyPr/>
                    <a:lstStyle/>
                    <a:p>
                      <a:endParaRPr lang="en-SG" dirty="0">
                        <a:highlight>
                          <a:srgbClr val="0000FF"/>
                        </a:highlight>
                      </a:endParaRPr>
                    </a:p>
                  </a:txBody>
                  <a:tcPr>
                    <a:solidFill>
                      <a:srgbClr val="00B0F0"/>
                    </a:solidFill>
                  </a:tcPr>
                </a:tc>
                <a:tc hMerge="1">
                  <a:txBody>
                    <a:bodyPr/>
                    <a:lstStyle/>
                    <a:p>
                      <a:endParaRPr lang="en-SG" dirty="0">
                        <a:highlight>
                          <a:srgbClr val="0000FF"/>
                        </a:highlight>
                      </a:endParaRPr>
                    </a:p>
                  </a:txBody>
                  <a:tcPr>
                    <a:solidFill>
                      <a:srgbClr val="00B0F0"/>
                    </a:solidFill>
                  </a:tcPr>
                </a:tc>
                <a:tc hMerge="1">
                  <a:txBody>
                    <a:bodyPr/>
                    <a:lstStyle/>
                    <a:p>
                      <a:endParaRPr lang="en-SG" dirty="0">
                        <a:highlight>
                          <a:srgbClr val="0000FF"/>
                        </a:highlight>
                      </a:endParaRPr>
                    </a:p>
                  </a:txBody>
                  <a:tcPr>
                    <a:solidFill>
                      <a:srgbClr val="00B0F0"/>
                    </a:solidFill>
                  </a:tcPr>
                </a:tc>
                <a:tc hMerge="1">
                  <a:txBody>
                    <a:bodyPr/>
                    <a:lstStyle/>
                    <a:p>
                      <a:endParaRPr lang="en-SG" dirty="0">
                        <a:highlight>
                          <a:srgbClr val="0000FF"/>
                        </a:highlight>
                      </a:endParaRPr>
                    </a:p>
                  </a:txBody>
                  <a:tcPr>
                    <a:solidFill>
                      <a:srgbClr val="00B0F0"/>
                    </a:solidFill>
                  </a:tcPr>
                </a:tc>
                <a:tc gridSpan="43">
                  <a:txBody>
                    <a:bodyPr/>
                    <a:lstStyle/>
                    <a:p>
                      <a:endParaRPr lang="en-SG" dirty="0"/>
                    </a:p>
                  </a:txBody>
                  <a:tcPr/>
                </a:tc>
                <a:tc hMerge="1">
                  <a:txBody>
                    <a:bodyPr/>
                    <a:lstStyle/>
                    <a:p>
                      <a:endParaRPr lang="en-SG" dirty="0"/>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dirty="0"/>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a:p>
                  </a:txBody>
                  <a:tcPr/>
                </a:tc>
                <a:tc hMerge="1">
                  <a:txBody>
                    <a:bodyPr/>
                    <a:lstStyle/>
                    <a:p>
                      <a:endParaRPr lang="en-SG" dirty="0"/>
                    </a:p>
                  </a:txBody>
                  <a:tcPr/>
                </a:tc>
                <a:tc hMerge="1">
                  <a:txBody>
                    <a:bodyPr/>
                    <a:lstStyle/>
                    <a:p>
                      <a:endParaRPr lang="en-SG"/>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a:p>
                  </a:txBody>
                  <a:tcPr/>
                </a:tc>
                <a:tc hMerge="1">
                  <a:txBody>
                    <a:bodyPr/>
                    <a:lstStyle/>
                    <a:p>
                      <a:endParaRPr lang="en-SG" dirty="0"/>
                    </a:p>
                  </a:txBody>
                  <a:tcPr/>
                </a:tc>
                <a:tc hMerge="1">
                  <a:txBody>
                    <a:bodyPr/>
                    <a:lstStyle/>
                    <a:p>
                      <a:endParaRPr lang="en-SG"/>
                    </a:p>
                  </a:txBody>
                  <a:tcPr/>
                </a:tc>
                <a:tc hMerge="1">
                  <a:txBody>
                    <a:bodyPr/>
                    <a:lstStyle/>
                    <a:p>
                      <a:endParaRPr lang="en-SG" dirty="0"/>
                    </a:p>
                  </a:txBody>
                  <a:tcPr/>
                </a:tc>
                <a:tc hMerge="1">
                  <a:txBody>
                    <a:bodyPr/>
                    <a:lstStyle/>
                    <a:p>
                      <a:endParaRPr lang="en-SG"/>
                    </a:p>
                  </a:txBody>
                  <a:tcPr/>
                </a:tc>
                <a:tc hMerge="1">
                  <a:txBody>
                    <a:bodyPr/>
                    <a:lstStyle/>
                    <a:p>
                      <a:endParaRPr lang="en-SG" dirty="0"/>
                    </a:p>
                  </a:txBody>
                  <a:tcPr/>
                </a:tc>
                <a:extLst>
                  <a:ext uri="{0D108BD9-81ED-4DB2-BD59-A6C34878D82A}">
                    <a16:rowId xmlns:a16="http://schemas.microsoft.com/office/drawing/2014/main" val="3976442625"/>
                  </a:ext>
                </a:extLst>
              </a:tr>
              <a:tr h="376840">
                <a:tc>
                  <a:txBody>
                    <a:bodyPr/>
                    <a:lstStyle/>
                    <a:p>
                      <a:r>
                        <a:rPr lang="en-US" sz="1100" dirty="0"/>
                        <a:t>Feature Selection</a:t>
                      </a:r>
                      <a:endParaRPr lang="en-SG" sz="1100" dirty="0"/>
                    </a:p>
                  </a:txBody>
                  <a:tcPr/>
                </a:tc>
                <a:tc gridSpan="4">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gridSpan="4">
                  <a:txBody>
                    <a:bodyPr/>
                    <a:lstStyle/>
                    <a:p>
                      <a:endParaRPr lang="en-SG" dirty="0"/>
                    </a:p>
                  </a:txBody>
                  <a:tcPr>
                    <a:solidFill>
                      <a:srgbClr val="0070C0"/>
                    </a:solidFill>
                  </a:tcPr>
                </a:tc>
                <a:tc hMerge="1">
                  <a:txBody>
                    <a:bodyPr/>
                    <a:lstStyle/>
                    <a:p>
                      <a:endParaRPr lang="en-SG" dirty="0"/>
                    </a:p>
                  </a:txBody>
                  <a:tcPr>
                    <a:solidFill>
                      <a:srgbClr val="0070C0"/>
                    </a:solidFill>
                  </a:tcPr>
                </a:tc>
                <a:tc hMerge="1">
                  <a:txBody>
                    <a:bodyPr/>
                    <a:lstStyle/>
                    <a:p>
                      <a:endParaRPr lang="en-SG" dirty="0"/>
                    </a:p>
                  </a:txBody>
                  <a:tcPr>
                    <a:solidFill>
                      <a:srgbClr val="0070C0"/>
                    </a:solidFill>
                  </a:tcPr>
                </a:tc>
                <a:tc hMerge="1">
                  <a:txBody>
                    <a:bodyPr/>
                    <a:lstStyle/>
                    <a:p>
                      <a:endParaRPr lang="en-SG" dirty="0"/>
                    </a:p>
                  </a:txBody>
                  <a:tcPr>
                    <a:solidFill>
                      <a:srgbClr val="0070C0"/>
                    </a:solidFill>
                  </a:tcPr>
                </a:tc>
                <a:tc gridSpan="39">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a:p>
                  </a:txBody>
                  <a:tcPr/>
                </a:tc>
                <a:tc hMerge="1">
                  <a:txBody>
                    <a:bodyPr/>
                    <a:lstStyle/>
                    <a:p>
                      <a:endParaRPr lang="en-SG"/>
                    </a:p>
                  </a:txBody>
                  <a:tcPr/>
                </a:tc>
                <a:tc hMerge="1">
                  <a:txBody>
                    <a:bodyPr/>
                    <a:lstStyle/>
                    <a:p>
                      <a:endParaRPr lang="en-SG" dirty="0"/>
                    </a:p>
                  </a:txBody>
                  <a:tcPr>
                    <a:solidFill>
                      <a:schemeClr val="accent5">
                        <a:lumMod val="20000"/>
                        <a:lumOff val="80000"/>
                      </a:schemeClr>
                    </a:solidFill>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a:p>
                  </a:txBody>
                  <a:tcPr/>
                </a:tc>
                <a:tc hMerge="1">
                  <a:txBody>
                    <a:bodyPr/>
                    <a:lstStyle/>
                    <a:p>
                      <a:endParaRPr lang="en-SG" dirty="0"/>
                    </a:p>
                  </a:txBody>
                  <a:tcPr>
                    <a:solidFill>
                      <a:schemeClr val="accent5">
                        <a:lumMod val="20000"/>
                        <a:lumOff val="80000"/>
                      </a:schemeClr>
                    </a:solidFill>
                  </a:tcPr>
                </a:tc>
                <a:tc hMerge="1">
                  <a:txBody>
                    <a:bodyPr/>
                    <a:lstStyle/>
                    <a:p>
                      <a:endParaRPr lang="en-SG"/>
                    </a:p>
                  </a:txBody>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a:p>
                  </a:txBody>
                  <a:tcPr/>
                </a:tc>
                <a:tc hMerge="1">
                  <a:txBody>
                    <a:bodyPr/>
                    <a:lstStyle/>
                    <a:p>
                      <a:endParaRPr lang="en-SG" dirty="0"/>
                    </a:p>
                  </a:txBody>
                  <a:tcPr>
                    <a:solidFill>
                      <a:schemeClr val="accent5">
                        <a:lumMod val="20000"/>
                        <a:lumOff val="80000"/>
                      </a:schemeClr>
                    </a:solidFill>
                  </a:tcPr>
                </a:tc>
                <a:tc hMerge="1">
                  <a:txBody>
                    <a:bodyPr/>
                    <a:lstStyle/>
                    <a:p>
                      <a:endParaRPr lang="en-SG"/>
                    </a:p>
                  </a:txBody>
                  <a:tcPr/>
                </a:tc>
                <a:tc hMerge="1">
                  <a:txBody>
                    <a:bodyPr/>
                    <a:lstStyle/>
                    <a:p>
                      <a:endParaRPr lang="en-SG" dirty="0"/>
                    </a:p>
                  </a:txBody>
                  <a:tcPr>
                    <a:solidFill>
                      <a:schemeClr val="accent5">
                        <a:lumMod val="20000"/>
                        <a:lumOff val="80000"/>
                      </a:schemeClr>
                    </a:solidFill>
                  </a:tcPr>
                </a:tc>
                <a:tc hMerge="1">
                  <a:txBody>
                    <a:bodyPr/>
                    <a:lstStyle/>
                    <a:p>
                      <a:endParaRPr lang="en-SG"/>
                    </a:p>
                  </a:txBody>
                  <a:tcPr/>
                </a:tc>
                <a:tc hMerge="1">
                  <a:txBody>
                    <a:bodyPr/>
                    <a:lstStyle/>
                    <a:p>
                      <a:endParaRPr lang="en-SG" dirty="0"/>
                    </a:p>
                  </a:txBody>
                  <a:tcPr>
                    <a:solidFill>
                      <a:schemeClr val="accent5">
                        <a:lumMod val="20000"/>
                        <a:lumOff val="80000"/>
                      </a:schemeClr>
                    </a:solidFill>
                  </a:tcPr>
                </a:tc>
                <a:extLst>
                  <a:ext uri="{0D108BD9-81ED-4DB2-BD59-A6C34878D82A}">
                    <a16:rowId xmlns:a16="http://schemas.microsoft.com/office/drawing/2014/main" val="1047735081"/>
                  </a:ext>
                </a:extLst>
              </a:tr>
              <a:tr h="483129">
                <a:tc>
                  <a:txBody>
                    <a:bodyPr/>
                    <a:lstStyle/>
                    <a:p>
                      <a:r>
                        <a:rPr lang="en-US" sz="1100" dirty="0"/>
                        <a:t>Hyper-</a:t>
                      </a:r>
                    </a:p>
                    <a:p>
                      <a:r>
                        <a:rPr lang="en-US" sz="1100" dirty="0"/>
                        <a:t>parameter tuning</a:t>
                      </a:r>
                      <a:endParaRPr lang="en-SG" sz="1100" dirty="0"/>
                    </a:p>
                  </a:txBody>
                  <a:tcPr/>
                </a:tc>
                <a:tc gridSpan="8">
                  <a:txBody>
                    <a:bodyPr/>
                    <a:lstStyle/>
                    <a:p>
                      <a:endParaRPr lang="en-SG" dirty="0"/>
                    </a:p>
                  </a:txBody>
                  <a:tcPr>
                    <a:solidFill>
                      <a:schemeClr val="accent5">
                        <a:lumMod val="20000"/>
                        <a:lumOff val="80000"/>
                      </a:schemeClr>
                    </a:solidFill>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gridSpan="3">
                  <a:txBody>
                    <a:bodyPr/>
                    <a:lstStyle/>
                    <a:p>
                      <a:endParaRPr lang="en-SG" dirty="0"/>
                    </a:p>
                  </a:txBody>
                  <a:tcPr>
                    <a:solidFill>
                      <a:srgbClr val="7030A0"/>
                    </a:solidFill>
                  </a:tcPr>
                </a:tc>
                <a:tc hMerge="1">
                  <a:txBody>
                    <a:bodyPr/>
                    <a:lstStyle/>
                    <a:p>
                      <a:endParaRPr lang="en-SG"/>
                    </a:p>
                  </a:txBody>
                  <a:tcPr/>
                </a:tc>
                <a:tc hMerge="1">
                  <a:txBody>
                    <a:bodyPr/>
                    <a:lstStyle/>
                    <a:p>
                      <a:endParaRPr lang="en-SG"/>
                    </a:p>
                  </a:txBody>
                  <a:tcPr/>
                </a:tc>
                <a:tc gridSpan="36">
                  <a:txBody>
                    <a:bodyPr/>
                    <a:lstStyle/>
                    <a:p>
                      <a:endParaRPr lang="en-SG" dirty="0"/>
                    </a:p>
                  </a:txBody>
                  <a:tcPr>
                    <a:solidFill>
                      <a:schemeClr val="accent5">
                        <a:lumMod val="20000"/>
                        <a:lumOff val="80000"/>
                      </a:schemeClr>
                    </a:solidFill>
                  </a:tcPr>
                </a:tc>
                <a:tc hMerge="1">
                  <a:txBody>
                    <a:bodyPr/>
                    <a:lstStyle/>
                    <a:p>
                      <a:endParaRPr lang="en-SG"/>
                    </a:p>
                  </a:txBody>
                  <a:tcPr/>
                </a:tc>
                <a:tc hMerge="1">
                  <a:txBody>
                    <a:bodyPr/>
                    <a:lstStyle/>
                    <a:p>
                      <a:endParaRPr lang="en-SG"/>
                    </a:p>
                  </a:txBody>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a:p>
                  </a:txBody>
                  <a:tcPr/>
                </a:tc>
                <a:tc hMerge="1">
                  <a:txBody>
                    <a:bodyPr/>
                    <a:lstStyle/>
                    <a:p>
                      <a:endParaRPr lang="en-SG" dirty="0"/>
                    </a:p>
                  </a:txBody>
                  <a:tcPr>
                    <a:solidFill>
                      <a:schemeClr val="accent5">
                        <a:lumMod val="20000"/>
                        <a:lumOff val="80000"/>
                      </a:schemeClr>
                    </a:solidFill>
                  </a:tcPr>
                </a:tc>
                <a:tc hMerge="1">
                  <a:txBody>
                    <a:bodyPr/>
                    <a:lstStyle/>
                    <a:p>
                      <a:endParaRPr lang="en-SG"/>
                    </a:p>
                  </a:txBody>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a:p>
                  </a:txBody>
                  <a:tcPr/>
                </a:tc>
                <a:tc hMerge="1">
                  <a:txBody>
                    <a:bodyPr/>
                    <a:lstStyle/>
                    <a:p>
                      <a:endParaRPr lang="en-SG" dirty="0"/>
                    </a:p>
                  </a:txBody>
                  <a:tcPr>
                    <a:solidFill>
                      <a:schemeClr val="accent5">
                        <a:lumMod val="20000"/>
                        <a:lumOff val="80000"/>
                      </a:schemeClr>
                    </a:solidFill>
                  </a:tcPr>
                </a:tc>
                <a:tc hMerge="1">
                  <a:txBody>
                    <a:bodyPr/>
                    <a:lstStyle/>
                    <a:p>
                      <a:endParaRPr lang="en-SG"/>
                    </a:p>
                  </a:txBody>
                  <a:tcPr/>
                </a:tc>
                <a:tc hMerge="1">
                  <a:txBody>
                    <a:bodyPr/>
                    <a:lstStyle/>
                    <a:p>
                      <a:endParaRPr lang="en-SG" dirty="0"/>
                    </a:p>
                  </a:txBody>
                  <a:tcPr>
                    <a:solidFill>
                      <a:schemeClr val="accent5">
                        <a:lumMod val="20000"/>
                        <a:lumOff val="80000"/>
                      </a:schemeClr>
                    </a:solidFill>
                  </a:tcPr>
                </a:tc>
                <a:tc hMerge="1">
                  <a:txBody>
                    <a:bodyPr/>
                    <a:lstStyle/>
                    <a:p>
                      <a:endParaRPr lang="en-SG"/>
                    </a:p>
                  </a:txBody>
                  <a:tcPr/>
                </a:tc>
                <a:tc hMerge="1">
                  <a:txBody>
                    <a:bodyPr/>
                    <a:lstStyle/>
                    <a:p>
                      <a:endParaRPr lang="en-SG" dirty="0"/>
                    </a:p>
                  </a:txBody>
                  <a:tcPr>
                    <a:solidFill>
                      <a:schemeClr val="accent5">
                        <a:lumMod val="20000"/>
                        <a:lumOff val="80000"/>
                      </a:schemeClr>
                    </a:solidFill>
                  </a:tcPr>
                </a:tc>
                <a:extLst>
                  <a:ext uri="{0D108BD9-81ED-4DB2-BD59-A6C34878D82A}">
                    <a16:rowId xmlns:a16="http://schemas.microsoft.com/office/drawing/2014/main" val="403212313"/>
                  </a:ext>
                </a:extLst>
              </a:tr>
              <a:tr h="603282">
                <a:tc>
                  <a:txBody>
                    <a:bodyPr/>
                    <a:lstStyle/>
                    <a:p>
                      <a:r>
                        <a:rPr lang="en-US" sz="1100" dirty="0"/>
                        <a:t>Other Classification Model</a:t>
                      </a:r>
                      <a:endParaRPr lang="en-SG" sz="1100" dirty="0"/>
                    </a:p>
                  </a:txBody>
                  <a:tcPr/>
                </a:tc>
                <a:tc gridSpan="11">
                  <a:txBody>
                    <a:bodyPr/>
                    <a:lstStyle/>
                    <a:p>
                      <a:endParaRPr lang="en-SG" dirty="0"/>
                    </a:p>
                  </a:txBody>
                  <a:tcPr>
                    <a:solidFill>
                      <a:schemeClr val="accent5">
                        <a:lumMod val="20000"/>
                        <a:lumOff val="80000"/>
                      </a:schemeClr>
                    </a:solidFill>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dirty="0"/>
                    </a:p>
                  </a:txBody>
                  <a:tcPr>
                    <a:solidFill>
                      <a:srgbClr val="7030A0"/>
                    </a:solidFill>
                  </a:tcPr>
                </a:tc>
                <a:tc hMerge="1">
                  <a:txBody>
                    <a:bodyPr/>
                    <a:lstStyle/>
                    <a:p>
                      <a:endParaRPr lang="en-SG"/>
                    </a:p>
                  </a:txBody>
                  <a:tcPr/>
                </a:tc>
                <a:tc hMerge="1">
                  <a:txBody>
                    <a:bodyPr/>
                    <a:lstStyle/>
                    <a:p>
                      <a:endParaRPr lang="en-SG"/>
                    </a:p>
                  </a:txBody>
                  <a:tcPr/>
                </a:tc>
                <a:tc gridSpan="4">
                  <a:txBody>
                    <a:bodyPr/>
                    <a:lstStyle/>
                    <a:p>
                      <a:endParaRPr lang="en-SG" dirty="0"/>
                    </a:p>
                  </a:txBody>
                  <a:tcPr>
                    <a:solidFill>
                      <a:schemeClr val="accent6">
                        <a:lumMod val="75000"/>
                      </a:schemeClr>
                    </a:solidFill>
                  </a:tcPr>
                </a:tc>
                <a:tc hMerge="1">
                  <a:txBody>
                    <a:bodyPr/>
                    <a:lstStyle/>
                    <a:p>
                      <a:endParaRPr lang="en-SG"/>
                    </a:p>
                  </a:txBody>
                  <a:tcPr/>
                </a:tc>
                <a:tc hMerge="1">
                  <a:txBody>
                    <a:bodyPr/>
                    <a:lstStyle/>
                    <a:p>
                      <a:endParaRPr lang="en-SG"/>
                    </a:p>
                  </a:txBody>
                  <a:tcPr/>
                </a:tc>
                <a:tc hMerge="1">
                  <a:txBody>
                    <a:bodyPr/>
                    <a:lstStyle/>
                    <a:p>
                      <a:endParaRPr lang="en-SG" dirty="0"/>
                    </a:p>
                  </a:txBody>
                  <a:tcPr>
                    <a:solidFill>
                      <a:schemeClr val="accent6">
                        <a:lumMod val="75000"/>
                      </a:schemeClr>
                    </a:solidFill>
                  </a:tcPr>
                </a:tc>
                <a:tc gridSpan="32">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a:p>
                  </a:txBody>
                  <a:tcPr/>
                </a:tc>
                <a:tc hMerge="1">
                  <a:txBody>
                    <a:bodyPr/>
                    <a:lstStyle/>
                    <a:p>
                      <a:endParaRPr lang="en-SG" dirty="0"/>
                    </a:p>
                  </a:txBody>
                  <a:tcPr>
                    <a:solidFill>
                      <a:schemeClr val="accent5">
                        <a:lumMod val="20000"/>
                        <a:lumOff val="80000"/>
                      </a:schemeClr>
                    </a:solidFill>
                  </a:tcPr>
                </a:tc>
                <a:tc hMerge="1">
                  <a:txBody>
                    <a:bodyPr/>
                    <a:lstStyle/>
                    <a:p>
                      <a:endParaRPr lang="en-SG"/>
                    </a:p>
                  </a:txBody>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a:p>
                  </a:txBody>
                  <a:tcPr/>
                </a:tc>
                <a:tc hMerge="1">
                  <a:txBody>
                    <a:bodyPr/>
                    <a:lstStyle/>
                    <a:p>
                      <a:endParaRPr lang="en-SG" dirty="0"/>
                    </a:p>
                  </a:txBody>
                  <a:tcPr>
                    <a:solidFill>
                      <a:schemeClr val="accent5">
                        <a:lumMod val="20000"/>
                        <a:lumOff val="80000"/>
                      </a:schemeClr>
                    </a:solidFill>
                  </a:tcPr>
                </a:tc>
                <a:tc hMerge="1">
                  <a:txBody>
                    <a:bodyPr/>
                    <a:lstStyle/>
                    <a:p>
                      <a:endParaRPr lang="en-SG"/>
                    </a:p>
                  </a:txBody>
                  <a:tcPr/>
                </a:tc>
                <a:tc hMerge="1">
                  <a:txBody>
                    <a:bodyPr/>
                    <a:lstStyle/>
                    <a:p>
                      <a:endParaRPr lang="en-SG" dirty="0"/>
                    </a:p>
                  </a:txBody>
                  <a:tcPr>
                    <a:solidFill>
                      <a:schemeClr val="accent5">
                        <a:lumMod val="20000"/>
                        <a:lumOff val="80000"/>
                      </a:schemeClr>
                    </a:solidFill>
                  </a:tcPr>
                </a:tc>
                <a:tc hMerge="1">
                  <a:txBody>
                    <a:bodyPr/>
                    <a:lstStyle/>
                    <a:p>
                      <a:endParaRPr lang="en-SG"/>
                    </a:p>
                  </a:txBody>
                  <a:tcPr/>
                </a:tc>
                <a:tc hMerge="1">
                  <a:txBody>
                    <a:bodyPr/>
                    <a:lstStyle/>
                    <a:p>
                      <a:endParaRPr lang="en-SG" dirty="0"/>
                    </a:p>
                  </a:txBody>
                  <a:tcPr>
                    <a:solidFill>
                      <a:schemeClr val="accent5">
                        <a:lumMod val="20000"/>
                        <a:lumOff val="80000"/>
                      </a:schemeClr>
                    </a:solidFill>
                  </a:tcPr>
                </a:tc>
                <a:extLst>
                  <a:ext uri="{0D108BD9-81ED-4DB2-BD59-A6C34878D82A}">
                    <a16:rowId xmlns:a16="http://schemas.microsoft.com/office/drawing/2014/main" val="3710360323"/>
                  </a:ext>
                </a:extLst>
              </a:tr>
              <a:tr h="483129">
                <a:tc>
                  <a:txBody>
                    <a:bodyPr/>
                    <a:lstStyle/>
                    <a:p>
                      <a:r>
                        <a:rPr lang="en-US" sz="1100" dirty="0"/>
                        <a:t>Cross fold validation</a:t>
                      </a:r>
                      <a:endParaRPr lang="en-SG" sz="1100" dirty="0"/>
                    </a:p>
                  </a:txBody>
                  <a:tcPr/>
                </a:tc>
                <a:tc gridSpan="15">
                  <a:txBody>
                    <a:bodyPr/>
                    <a:lstStyle/>
                    <a:p>
                      <a:endParaRPr lang="en-SG" dirty="0"/>
                    </a:p>
                  </a:txBody>
                  <a:tcPr>
                    <a:solidFill>
                      <a:schemeClr val="accent5">
                        <a:lumMod val="20000"/>
                        <a:lumOff val="80000"/>
                      </a:schemeClr>
                    </a:solidFill>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dirty="0"/>
                    </a:p>
                  </a:txBody>
                  <a:tcPr>
                    <a:solidFill>
                      <a:schemeClr val="accent5">
                        <a:lumMod val="20000"/>
                        <a:lumOff val="80000"/>
                      </a:schemeClr>
                    </a:solidFill>
                  </a:tcPr>
                </a:tc>
                <a:tc hMerge="1">
                  <a:txBody>
                    <a:bodyPr/>
                    <a:lstStyle/>
                    <a:p>
                      <a:endParaRPr lang="en-SG"/>
                    </a:p>
                  </a:txBody>
                  <a:tcPr/>
                </a:tc>
                <a:tc hMerge="1">
                  <a:txBody>
                    <a:bodyPr/>
                    <a:lstStyle/>
                    <a:p>
                      <a:endParaRPr lang="en-SG"/>
                    </a:p>
                  </a:txBody>
                  <a:tcPr/>
                </a:tc>
                <a:tc hMerge="1">
                  <a:txBody>
                    <a:bodyPr/>
                    <a:lstStyle/>
                    <a:p>
                      <a:endParaRPr lang="en-SG" dirty="0"/>
                    </a:p>
                  </a:txBody>
                  <a:tcPr>
                    <a:solidFill>
                      <a:schemeClr val="accent5">
                        <a:lumMod val="20000"/>
                        <a:lumOff val="80000"/>
                      </a:schemeClr>
                    </a:solidFill>
                  </a:tcPr>
                </a:tc>
                <a:tc gridSpan="3">
                  <a:txBody>
                    <a:bodyPr/>
                    <a:lstStyle/>
                    <a:p>
                      <a:endParaRPr lang="en-SG" dirty="0"/>
                    </a:p>
                  </a:txBody>
                  <a:tcPr>
                    <a:solidFill>
                      <a:schemeClr val="accent6">
                        <a:lumMod val="50000"/>
                      </a:schemeClr>
                    </a:solidFill>
                  </a:tcPr>
                </a:tc>
                <a:tc hMerge="1">
                  <a:txBody>
                    <a:bodyPr/>
                    <a:lstStyle/>
                    <a:p>
                      <a:endParaRPr lang="en-SG" dirty="0"/>
                    </a:p>
                  </a:txBody>
                  <a:tcPr>
                    <a:solidFill>
                      <a:schemeClr val="accent6">
                        <a:lumMod val="50000"/>
                      </a:schemeClr>
                    </a:solidFill>
                  </a:tcPr>
                </a:tc>
                <a:tc hMerge="1">
                  <a:txBody>
                    <a:bodyPr/>
                    <a:lstStyle/>
                    <a:p>
                      <a:endParaRPr lang="en-SG" dirty="0"/>
                    </a:p>
                  </a:txBody>
                  <a:tcPr>
                    <a:solidFill>
                      <a:schemeClr val="accent6">
                        <a:lumMod val="50000"/>
                      </a:schemeClr>
                    </a:solidFill>
                  </a:tcPr>
                </a:tc>
                <a:tc gridSpan="29">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a:p>
                  </a:txBody>
                  <a:tcPr/>
                </a:tc>
                <a:tc hMerge="1">
                  <a:txBody>
                    <a:bodyPr/>
                    <a:lstStyle/>
                    <a:p>
                      <a:endParaRPr lang="en-SG" dirty="0"/>
                    </a:p>
                  </a:txBody>
                  <a:tcPr>
                    <a:solidFill>
                      <a:schemeClr val="accent5">
                        <a:lumMod val="20000"/>
                        <a:lumOff val="80000"/>
                      </a:schemeClr>
                    </a:solidFill>
                  </a:tcPr>
                </a:tc>
                <a:tc hMerge="1">
                  <a:txBody>
                    <a:bodyPr/>
                    <a:lstStyle/>
                    <a:p>
                      <a:endParaRPr lang="en-SG"/>
                    </a:p>
                  </a:txBody>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a:p>
                  </a:txBody>
                  <a:tcPr/>
                </a:tc>
                <a:tc hMerge="1">
                  <a:txBody>
                    <a:bodyPr/>
                    <a:lstStyle/>
                    <a:p>
                      <a:endParaRPr lang="en-SG" dirty="0"/>
                    </a:p>
                  </a:txBody>
                  <a:tcPr>
                    <a:solidFill>
                      <a:schemeClr val="accent5">
                        <a:lumMod val="20000"/>
                        <a:lumOff val="80000"/>
                      </a:schemeClr>
                    </a:solidFill>
                  </a:tcPr>
                </a:tc>
                <a:tc hMerge="1">
                  <a:txBody>
                    <a:bodyPr/>
                    <a:lstStyle/>
                    <a:p>
                      <a:endParaRPr lang="en-SG"/>
                    </a:p>
                  </a:txBody>
                  <a:tcPr/>
                </a:tc>
                <a:tc hMerge="1">
                  <a:txBody>
                    <a:bodyPr/>
                    <a:lstStyle/>
                    <a:p>
                      <a:endParaRPr lang="en-SG" dirty="0"/>
                    </a:p>
                  </a:txBody>
                  <a:tcPr>
                    <a:solidFill>
                      <a:schemeClr val="accent5">
                        <a:lumMod val="20000"/>
                        <a:lumOff val="80000"/>
                      </a:schemeClr>
                    </a:solidFill>
                  </a:tcPr>
                </a:tc>
                <a:tc hMerge="1">
                  <a:txBody>
                    <a:bodyPr/>
                    <a:lstStyle/>
                    <a:p>
                      <a:endParaRPr lang="en-SG"/>
                    </a:p>
                  </a:txBody>
                  <a:tcPr/>
                </a:tc>
                <a:tc hMerge="1">
                  <a:txBody>
                    <a:bodyPr/>
                    <a:lstStyle/>
                    <a:p>
                      <a:endParaRPr lang="en-SG" dirty="0"/>
                    </a:p>
                  </a:txBody>
                  <a:tcPr>
                    <a:solidFill>
                      <a:schemeClr val="accent5">
                        <a:lumMod val="20000"/>
                        <a:lumOff val="80000"/>
                      </a:schemeClr>
                    </a:solidFill>
                  </a:tcPr>
                </a:tc>
                <a:extLst>
                  <a:ext uri="{0D108BD9-81ED-4DB2-BD59-A6C34878D82A}">
                    <a16:rowId xmlns:a16="http://schemas.microsoft.com/office/drawing/2014/main" val="3308422251"/>
                  </a:ext>
                </a:extLst>
              </a:tr>
              <a:tr h="37125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dirty="0"/>
                        <a:t>Deep learning</a:t>
                      </a:r>
                      <a:endParaRPr lang="en-SG" sz="1100" dirty="0"/>
                    </a:p>
                  </a:txBody>
                  <a:tcPr/>
                </a:tc>
                <a:tc gridSpan="18">
                  <a:txBody>
                    <a:bodyPr/>
                    <a:lstStyle/>
                    <a:p>
                      <a:endParaRPr lang="en-SG" dirty="0"/>
                    </a:p>
                  </a:txBody>
                  <a:tcPr>
                    <a:solidFill>
                      <a:schemeClr val="accent5">
                        <a:lumMod val="20000"/>
                        <a:lumOff val="80000"/>
                      </a:schemeClr>
                    </a:solidFill>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dirty="0"/>
                    </a:p>
                  </a:txBody>
                  <a:tcPr>
                    <a:solidFill>
                      <a:schemeClr val="accent6">
                        <a:lumMod val="50000"/>
                      </a:schemeClr>
                    </a:solidFill>
                  </a:tcPr>
                </a:tc>
                <a:tc hMerge="1">
                  <a:txBody>
                    <a:bodyPr/>
                    <a:lstStyle/>
                    <a:p>
                      <a:endParaRPr lang="en-SG"/>
                    </a:p>
                  </a:txBody>
                  <a:tcPr/>
                </a:tc>
                <a:tc hMerge="1">
                  <a:txBody>
                    <a:bodyPr/>
                    <a:lstStyle/>
                    <a:p>
                      <a:endParaRPr lang="en-SG" dirty="0"/>
                    </a:p>
                  </a:txBody>
                  <a:tcPr>
                    <a:solidFill>
                      <a:schemeClr val="accent5">
                        <a:lumMod val="20000"/>
                        <a:lumOff val="80000"/>
                      </a:schemeClr>
                    </a:solidFill>
                  </a:tcPr>
                </a:tc>
                <a:tc gridSpan="8">
                  <a:txBody>
                    <a:bodyPr/>
                    <a:lstStyle/>
                    <a:p>
                      <a:endParaRPr lang="en-SG" dirty="0"/>
                    </a:p>
                  </a:txBody>
                  <a:tcPr>
                    <a:solidFill>
                      <a:srgbClr val="FF0000"/>
                    </a:solidFill>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gridSpan="2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a:p>
                  </a:txBody>
                  <a:tcPr/>
                </a:tc>
                <a:tc hMerge="1">
                  <a:txBody>
                    <a:bodyPr/>
                    <a:lstStyle/>
                    <a:p>
                      <a:endParaRPr lang="en-SG" dirty="0"/>
                    </a:p>
                  </a:txBody>
                  <a:tcPr>
                    <a:solidFill>
                      <a:schemeClr val="accent5">
                        <a:lumMod val="20000"/>
                        <a:lumOff val="80000"/>
                      </a:schemeClr>
                    </a:solidFill>
                  </a:tcPr>
                </a:tc>
                <a:tc hMerge="1">
                  <a:txBody>
                    <a:bodyPr/>
                    <a:lstStyle/>
                    <a:p>
                      <a:endParaRPr lang="en-SG"/>
                    </a:p>
                  </a:txBody>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a:p>
                  </a:txBody>
                  <a:tcPr/>
                </a:tc>
                <a:tc hMerge="1">
                  <a:txBody>
                    <a:bodyPr/>
                    <a:lstStyle/>
                    <a:p>
                      <a:endParaRPr lang="en-SG" dirty="0"/>
                    </a:p>
                  </a:txBody>
                  <a:tcPr>
                    <a:solidFill>
                      <a:schemeClr val="accent5">
                        <a:lumMod val="20000"/>
                        <a:lumOff val="80000"/>
                      </a:schemeClr>
                    </a:solidFill>
                  </a:tcPr>
                </a:tc>
                <a:tc hMerge="1">
                  <a:txBody>
                    <a:bodyPr/>
                    <a:lstStyle/>
                    <a:p>
                      <a:endParaRPr lang="en-SG"/>
                    </a:p>
                  </a:txBody>
                  <a:tcPr/>
                </a:tc>
                <a:tc hMerge="1">
                  <a:txBody>
                    <a:bodyPr/>
                    <a:lstStyle/>
                    <a:p>
                      <a:endParaRPr lang="en-SG" dirty="0"/>
                    </a:p>
                  </a:txBody>
                  <a:tcPr>
                    <a:solidFill>
                      <a:schemeClr val="accent5">
                        <a:lumMod val="20000"/>
                        <a:lumOff val="80000"/>
                      </a:schemeClr>
                    </a:solidFill>
                  </a:tcPr>
                </a:tc>
                <a:tc hMerge="1">
                  <a:txBody>
                    <a:bodyPr/>
                    <a:lstStyle/>
                    <a:p>
                      <a:endParaRPr lang="en-SG"/>
                    </a:p>
                  </a:txBody>
                  <a:tcPr/>
                </a:tc>
                <a:tc hMerge="1">
                  <a:txBody>
                    <a:bodyPr/>
                    <a:lstStyle/>
                    <a:p>
                      <a:endParaRPr lang="en-SG" dirty="0"/>
                    </a:p>
                  </a:txBody>
                  <a:tcPr>
                    <a:solidFill>
                      <a:schemeClr val="accent5">
                        <a:lumMod val="20000"/>
                        <a:lumOff val="80000"/>
                      </a:schemeClr>
                    </a:solidFill>
                  </a:tcPr>
                </a:tc>
                <a:extLst>
                  <a:ext uri="{0D108BD9-81ED-4DB2-BD59-A6C34878D82A}">
                    <a16:rowId xmlns:a16="http://schemas.microsoft.com/office/drawing/2014/main" val="4059159666"/>
                  </a:ext>
                </a:extLst>
              </a:tr>
              <a:tr h="483129">
                <a:tc>
                  <a:txBody>
                    <a:bodyPr/>
                    <a:lstStyle/>
                    <a:p>
                      <a:r>
                        <a:rPr lang="en-US" sz="1100" dirty="0"/>
                        <a:t>Predictive Capability</a:t>
                      </a:r>
                      <a:endParaRPr lang="en-SG" sz="1100" dirty="0"/>
                    </a:p>
                  </a:txBody>
                  <a:tcPr/>
                </a:tc>
                <a:tc gridSpan="26">
                  <a:txBody>
                    <a:bodyPr/>
                    <a:lstStyle/>
                    <a:p>
                      <a:endParaRPr lang="en-SG" dirty="0"/>
                    </a:p>
                  </a:txBody>
                  <a:tcPr>
                    <a:solidFill>
                      <a:schemeClr val="accent5">
                        <a:lumMod val="20000"/>
                        <a:lumOff val="80000"/>
                      </a:schemeClr>
                    </a:solidFill>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a:p>
                  </a:txBody>
                  <a:tcPr/>
                </a:tc>
                <a:tc hMerge="1">
                  <a:txBody>
                    <a:bodyPr/>
                    <a:lstStyle/>
                    <a:p>
                      <a:endParaRPr lang="en-SG"/>
                    </a:p>
                  </a:txBody>
                  <a:tcPr/>
                </a:tc>
                <a:tc hMerge="1">
                  <a:txBody>
                    <a:bodyPr/>
                    <a:lstStyle/>
                    <a:p>
                      <a:endParaRPr lang="en-SG" dirty="0"/>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gridSpan="13">
                  <a:txBody>
                    <a:bodyPr/>
                    <a:lstStyle/>
                    <a:p>
                      <a:endParaRPr lang="en-SG" dirty="0"/>
                    </a:p>
                  </a:txBody>
                  <a:tcPr>
                    <a:solidFill>
                      <a:srgbClr val="C00000"/>
                    </a:solidFill>
                  </a:tcPr>
                </a:tc>
                <a:tc hMerge="1">
                  <a:txBody>
                    <a:bodyPr/>
                    <a:lstStyle/>
                    <a:p>
                      <a:endParaRPr lang="en-SG" dirty="0"/>
                    </a:p>
                  </a:txBody>
                  <a:tcPr>
                    <a:solidFill>
                      <a:srgbClr val="C00000"/>
                    </a:solidFill>
                  </a:tcPr>
                </a:tc>
                <a:tc hMerge="1">
                  <a:txBody>
                    <a:bodyPr/>
                    <a:lstStyle/>
                    <a:p>
                      <a:endParaRPr lang="en-SG"/>
                    </a:p>
                  </a:txBody>
                  <a:tcPr/>
                </a:tc>
                <a:tc hMerge="1">
                  <a:txBody>
                    <a:bodyPr/>
                    <a:lstStyle/>
                    <a:p>
                      <a:endParaRPr lang="en-SG" dirty="0"/>
                    </a:p>
                  </a:txBody>
                  <a:tcPr>
                    <a:solidFill>
                      <a:srgbClr val="C00000"/>
                    </a:solidFill>
                  </a:tcPr>
                </a:tc>
                <a:tc hMerge="1">
                  <a:txBody>
                    <a:bodyPr/>
                    <a:lstStyle/>
                    <a:p>
                      <a:endParaRPr lang="en-SG"/>
                    </a:p>
                  </a:txBody>
                  <a:tcPr/>
                </a:tc>
                <a:tc hMerge="1">
                  <a:txBody>
                    <a:bodyPr/>
                    <a:lstStyle/>
                    <a:p>
                      <a:endParaRPr lang="en-SG" dirty="0"/>
                    </a:p>
                  </a:txBody>
                  <a:tcPr>
                    <a:solidFill>
                      <a:srgbClr val="C00000"/>
                    </a:solidFill>
                  </a:tcPr>
                </a:tc>
                <a:tc hMerge="1">
                  <a:txBody>
                    <a:bodyPr/>
                    <a:lstStyle/>
                    <a:p>
                      <a:endParaRPr lang="en-SG" dirty="0"/>
                    </a:p>
                  </a:txBody>
                  <a:tcPr>
                    <a:solidFill>
                      <a:srgbClr val="C00000"/>
                    </a:solidFill>
                  </a:tcPr>
                </a:tc>
                <a:tc hMerge="1">
                  <a:txBody>
                    <a:bodyPr/>
                    <a:lstStyle/>
                    <a:p>
                      <a:endParaRPr lang="en-SG" dirty="0"/>
                    </a:p>
                  </a:txBody>
                  <a:tcPr>
                    <a:solidFill>
                      <a:srgbClr val="C00000"/>
                    </a:solidFill>
                  </a:tcPr>
                </a:tc>
                <a:tc hMerge="1">
                  <a:txBody>
                    <a:bodyPr/>
                    <a:lstStyle/>
                    <a:p>
                      <a:endParaRPr lang="en-SG" dirty="0"/>
                    </a:p>
                  </a:txBody>
                  <a:tcPr>
                    <a:solidFill>
                      <a:srgbClr val="C00000"/>
                    </a:solidFill>
                  </a:tcPr>
                </a:tc>
                <a:tc hMerge="1">
                  <a:txBody>
                    <a:bodyPr/>
                    <a:lstStyle/>
                    <a:p>
                      <a:endParaRPr lang="en-SG" dirty="0"/>
                    </a:p>
                  </a:txBody>
                  <a:tcPr>
                    <a:solidFill>
                      <a:srgbClr val="C00000"/>
                    </a:solidFill>
                  </a:tcPr>
                </a:tc>
                <a:tc hMerge="1">
                  <a:txBody>
                    <a:bodyPr/>
                    <a:lstStyle/>
                    <a:p>
                      <a:endParaRPr lang="en-SG" dirty="0"/>
                    </a:p>
                  </a:txBody>
                  <a:tcPr>
                    <a:solidFill>
                      <a:srgbClr val="C00000"/>
                    </a:solidFill>
                  </a:tcPr>
                </a:tc>
                <a:tc hMerge="1">
                  <a:txBody>
                    <a:bodyPr/>
                    <a:lstStyle/>
                    <a:p>
                      <a:endParaRPr lang="en-SG" dirty="0"/>
                    </a:p>
                  </a:txBody>
                  <a:tcPr>
                    <a:solidFill>
                      <a:srgbClr val="C00000"/>
                    </a:solidFill>
                  </a:tcPr>
                </a:tc>
                <a:tc hMerge="1">
                  <a:txBody>
                    <a:bodyPr/>
                    <a:lstStyle/>
                    <a:p>
                      <a:endParaRPr lang="en-SG" dirty="0"/>
                    </a:p>
                  </a:txBody>
                  <a:tcPr>
                    <a:solidFill>
                      <a:srgbClr val="C00000"/>
                    </a:solidFill>
                  </a:tcPr>
                </a:tc>
                <a:tc gridSpan="8">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a:p>
                  </a:txBody>
                  <a:tcPr/>
                </a:tc>
                <a:tc hMerge="1">
                  <a:txBody>
                    <a:bodyPr/>
                    <a:lstStyle/>
                    <a:p>
                      <a:endParaRPr lang="en-SG" dirty="0"/>
                    </a:p>
                  </a:txBody>
                  <a:tcPr>
                    <a:solidFill>
                      <a:schemeClr val="accent5">
                        <a:lumMod val="20000"/>
                        <a:lumOff val="80000"/>
                      </a:schemeClr>
                    </a:solidFill>
                  </a:tcPr>
                </a:tc>
                <a:tc hMerge="1">
                  <a:txBody>
                    <a:bodyPr/>
                    <a:lstStyle/>
                    <a:p>
                      <a:endParaRPr lang="en-SG"/>
                    </a:p>
                  </a:txBody>
                  <a:tcPr/>
                </a:tc>
                <a:tc hMerge="1">
                  <a:txBody>
                    <a:bodyPr/>
                    <a:lstStyle/>
                    <a:p>
                      <a:endParaRPr lang="en-SG" dirty="0"/>
                    </a:p>
                  </a:txBody>
                  <a:tcPr>
                    <a:solidFill>
                      <a:schemeClr val="accent5">
                        <a:lumMod val="20000"/>
                        <a:lumOff val="80000"/>
                      </a:schemeClr>
                    </a:solidFill>
                  </a:tcPr>
                </a:tc>
                <a:tc hMerge="1">
                  <a:txBody>
                    <a:bodyPr/>
                    <a:lstStyle/>
                    <a:p>
                      <a:endParaRPr lang="en-SG"/>
                    </a:p>
                  </a:txBody>
                  <a:tcPr/>
                </a:tc>
                <a:tc hMerge="1">
                  <a:txBody>
                    <a:bodyPr/>
                    <a:lstStyle/>
                    <a:p>
                      <a:endParaRPr lang="en-SG" dirty="0"/>
                    </a:p>
                  </a:txBody>
                  <a:tcPr>
                    <a:solidFill>
                      <a:schemeClr val="accent5">
                        <a:lumMod val="20000"/>
                        <a:lumOff val="80000"/>
                      </a:schemeClr>
                    </a:solidFill>
                  </a:tcPr>
                </a:tc>
                <a:extLst>
                  <a:ext uri="{0D108BD9-81ED-4DB2-BD59-A6C34878D82A}">
                    <a16:rowId xmlns:a16="http://schemas.microsoft.com/office/drawing/2014/main" val="4090870906"/>
                  </a:ext>
                </a:extLst>
              </a:tr>
              <a:tr h="483129">
                <a:tc>
                  <a:txBody>
                    <a:bodyPr/>
                    <a:lstStyle/>
                    <a:p>
                      <a:r>
                        <a:rPr lang="en-US" sz="1100" dirty="0"/>
                        <a:t>Progress Report 1 </a:t>
                      </a:r>
                      <a:endParaRPr lang="en-SG" sz="1100" dirty="0"/>
                    </a:p>
                  </a:txBody>
                  <a:tcPr/>
                </a:tc>
                <a:tc gridSpan="7">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a:txBody>
                    <a:bodyPr/>
                    <a:lstStyle/>
                    <a:p>
                      <a:endParaRPr lang="en-SG" dirty="0"/>
                    </a:p>
                  </a:txBody>
                  <a:tcPr>
                    <a:solidFill>
                      <a:srgbClr val="00B050"/>
                    </a:solidFill>
                  </a:tcPr>
                </a:tc>
                <a:tc gridSpan="39">
                  <a:txBody>
                    <a:bodyPr/>
                    <a:lstStyle/>
                    <a:p>
                      <a:endParaRPr lang="en-SG" dirty="0"/>
                    </a:p>
                  </a:txBody>
                  <a:tcPr>
                    <a:solidFill>
                      <a:schemeClr val="accent5">
                        <a:lumMod val="20000"/>
                        <a:lumOff val="80000"/>
                      </a:schemeClr>
                    </a:solidFill>
                  </a:tcPr>
                </a:tc>
                <a:tc hMerge="1">
                  <a:txBody>
                    <a:bodyPr/>
                    <a:lstStyle/>
                    <a:p>
                      <a:endParaRPr lang="en-SG"/>
                    </a:p>
                  </a:txBody>
                  <a:tcPr>
                    <a:solidFill>
                      <a:schemeClr val="accent5">
                        <a:lumMod val="20000"/>
                        <a:lumOff val="80000"/>
                      </a:schemeClr>
                    </a:solidFill>
                  </a:tcPr>
                </a:tc>
                <a:tc hMerge="1">
                  <a:txBody>
                    <a:bodyPr/>
                    <a:lstStyle/>
                    <a:p>
                      <a:endParaRPr lang="en-SG"/>
                    </a:p>
                  </a:txBody>
                  <a:tcPr>
                    <a:solidFill>
                      <a:schemeClr val="accent5">
                        <a:lumMod val="20000"/>
                        <a:lumOff val="80000"/>
                      </a:schemeClr>
                    </a:solidFill>
                  </a:tcPr>
                </a:tc>
                <a:tc hMerge="1">
                  <a:txBody>
                    <a:bodyPr/>
                    <a:lstStyle/>
                    <a:p>
                      <a:endParaRPr lang="en-SG"/>
                    </a:p>
                  </a:txBody>
                  <a:tcPr/>
                </a:tc>
                <a:tc hMerge="1">
                  <a:txBody>
                    <a:bodyPr/>
                    <a:lstStyle/>
                    <a:p>
                      <a:endParaRPr lang="en-SG"/>
                    </a:p>
                  </a:txBody>
                  <a:tcPr/>
                </a:tc>
                <a:tc hMerge="1">
                  <a:txBody>
                    <a:bodyPr/>
                    <a:lstStyle/>
                    <a:p>
                      <a:endParaRPr lang="en-SG" dirty="0"/>
                    </a:p>
                  </a:txBody>
                  <a:tcPr>
                    <a:solidFill>
                      <a:schemeClr val="accent5">
                        <a:lumMod val="20000"/>
                        <a:lumOff val="80000"/>
                      </a:schemeClr>
                    </a:solidFill>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a:p>
                  </a:txBody>
                  <a:tcPr/>
                </a:tc>
                <a:tc hMerge="1">
                  <a:txBody>
                    <a:bodyPr/>
                    <a:lstStyle/>
                    <a:p>
                      <a:endParaRPr lang="en-SG" dirty="0"/>
                    </a:p>
                  </a:txBody>
                  <a:tcPr>
                    <a:solidFill>
                      <a:schemeClr val="accent5">
                        <a:lumMod val="20000"/>
                        <a:lumOff val="80000"/>
                      </a:schemeClr>
                    </a:solidFill>
                  </a:tcPr>
                </a:tc>
                <a:tc hMerge="1">
                  <a:txBody>
                    <a:bodyPr/>
                    <a:lstStyle/>
                    <a:p>
                      <a:endParaRPr lang="en-SG"/>
                    </a:p>
                  </a:txBody>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a:p>
                  </a:txBody>
                  <a:tcPr/>
                </a:tc>
                <a:tc hMerge="1">
                  <a:txBody>
                    <a:bodyPr/>
                    <a:lstStyle/>
                    <a:p>
                      <a:endParaRPr lang="en-SG" dirty="0"/>
                    </a:p>
                  </a:txBody>
                  <a:tcPr>
                    <a:solidFill>
                      <a:schemeClr val="accent5">
                        <a:lumMod val="20000"/>
                        <a:lumOff val="80000"/>
                      </a:schemeClr>
                    </a:solidFill>
                  </a:tcPr>
                </a:tc>
                <a:tc hMerge="1">
                  <a:txBody>
                    <a:bodyPr/>
                    <a:lstStyle/>
                    <a:p>
                      <a:endParaRPr lang="en-SG"/>
                    </a:p>
                  </a:txBody>
                  <a:tcPr/>
                </a:tc>
                <a:tc hMerge="1">
                  <a:txBody>
                    <a:bodyPr/>
                    <a:lstStyle/>
                    <a:p>
                      <a:endParaRPr lang="en-SG" dirty="0"/>
                    </a:p>
                  </a:txBody>
                  <a:tcPr>
                    <a:solidFill>
                      <a:schemeClr val="accent5">
                        <a:lumMod val="20000"/>
                        <a:lumOff val="80000"/>
                      </a:schemeClr>
                    </a:solidFill>
                  </a:tcPr>
                </a:tc>
                <a:tc hMerge="1">
                  <a:txBody>
                    <a:bodyPr/>
                    <a:lstStyle/>
                    <a:p>
                      <a:endParaRPr lang="en-SG"/>
                    </a:p>
                  </a:txBody>
                  <a:tcPr/>
                </a:tc>
                <a:tc hMerge="1">
                  <a:txBody>
                    <a:bodyPr/>
                    <a:lstStyle/>
                    <a:p>
                      <a:endParaRPr lang="en-SG" dirty="0"/>
                    </a:p>
                  </a:txBody>
                  <a:tcPr>
                    <a:solidFill>
                      <a:schemeClr val="accent5">
                        <a:lumMod val="20000"/>
                        <a:lumOff val="80000"/>
                      </a:schemeClr>
                    </a:solidFill>
                  </a:tcPr>
                </a:tc>
                <a:extLst>
                  <a:ext uri="{0D108BD9-81ED-4DB2-BD59-A6C34878D82A}">
                    <a16:rowId xmlns:a16="http://schemas.microsoft.com/office/drawing/2014/main" val="791222953"/>
                  </a:ext>
                </a:extLst>
              </a:tr>
              <a:tr h="376840">
                <a:tc>
                  <a:txBody>
                    <a:bodyPr/>
                    <a:lstStyle/>
                    <a:p>
                      <a:r>
                        <a:rPr lang="en-US" sz="1100" dirty="0"/>
                        <a:t>Preliminary Oral 1</a:t>
                      </a:r>
                      <a:endParaRPr lang="en-SG" sz="1100" dirty="0"/>
                    </a:p>
                  </a:txBody>
                  <a:tcPr/>
                </a:tc>
                <a:tc gridSpan="10">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gridSpan="3">
                  <a:txBody>
                    <a:bodyPr/>
                    <a:lstStyle/>
                    <a:p>
                      <a:endParaRPr lang="en-SG" dirty="0"/>
                    </a:p>
                  </a:txBody>
                  <a:tcPr>
                    <a:solidFill>
                      <a:srgbClr val="00B050"/>
                    </a:solidFill>
                  </a:tcPr>
                </a:tc>
                <a:tc hMerge="1">
                  <a:txBody>
                    <a:bodyPr/>
                    <a:lstStyle/>
                    <a:p>
                      <a:endParaRPr lang="en-SG"/>
                    </a:p>
                  </a:txBody>
                  <a:tcPr/>
                </a:tc>
                <a:tc hMerge="1">
                  <a:txBody>
                    <a:bodyPr/>
                    <a:lstStyle/>
                    <a:p>
                      <a:endParaRPr lang="en-SG" dirty="0"/>
                    </a:p>
                  </a:txBody>
                  <a:tcPr>
                    <a:solidFill>
                      <a:srgbClr val="00B050"/>
                    </a:solidFill>
                  </a:tcPr>
                </a:tc>
                <a:tc gridSpan="34">
                  <a:txBody>
                    <a:bodyPr/>
                    <a:lstStyle/>
                    <a:p>
                      <a:endParaRPr lang="en-SG" dirty="0"/>
                    </a:p>
                  </a:txBody>
                  <a:tcPr>
                    <a:solidFill>
                      <a:schemeClr val="accent5">
                        <a:lumMod val="20000"/>
                        <a:lumOff val="80000"/>
                      </a:schemeClr>
                    </a:solidFill>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a:p>
                  </a:txBody>
                  <a:tcPr/>
                </a:tc>
                <a:tc hMerge="1">
                  <a:txBody>
                    <a:bodyPr/>
                    <a:lstStyle/>
                    <a:p>
                      <a:endParaRPr lang="en-SG" dirty="0"/>
                    </a:p>
                  </a:txBody>
                  <a:tcPr>
                    <a:solidFill>
                      <a:schemeClr val="accent5">
                        <a:lumMod val="20000"/>
                        <a:lumOff val="80000"/>
                      </a:schemeClr>
                    </a:solidFill>
                  </a:tcPr>
                </a:tc>
                <a:tc hMerge="1">
                  <a:txBody>
                    <a:bodyPr/>
                    <a:lstStyle/>
                    <a:p>
                      <a:endParaRPr lang="en-SG"/>
                    </a:p>
                  </a:txBody>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dirty="0"/>
                    </a:p>
                  </a:txBody>
                  <a:tcPr>
                    <a:solidFill>
                      <a:schemeClr val="accent5">
                        <a:lumMod val="20000"/>
                        <a:lumOff val="80000"/>
                      </a:schemeClr>
                    </a:solidFill>
                  </a:tcPr>
                </a:tc>
                <a:tc hMerge="1">
                  <a:txBody>
                    <a:bodyPr/>
                    <a:lstStyle/>
                    <a:p>
                      <a:endParaRPr lang="en-SG"/>
                    </a:p>
                  </a:txBody>
                  <a:tcPr/>
                </a:tc>
                <a:tc hMerge="1">
                  <a:txBody>
                    <a:bodyPr/>
                    <a:lstStyle/>
                    <a:p>
                      <a:endParaRPr lang="en-SG" dirty="0"/>
                    </a:p>
                  </a:txBody>
                  <a:tcPr>
                    <a:solidFill>
                      <a:schemeClr val="accent5">
                        <a:lumMod val="20000"/>
                        <a:lumOff val="80000"/>
                      </a:schemeClr>
                    </a:solidFill>
                  </a:tcPr>
                </a:tc>
                <a:tc hMerge="1">
                  <a:txBody>
                    <a:bodyPr/>
                    <a:lstStyle/>
                    <a:p>
                      <a:endParaRPr lang="en-SG"/>
                    </a:p>
                  </a:txBody>
                  <a:tcPr/>
                </a:tc>
                <a:tc hMerge="1">
                  <a:txBody>
                    <a:bodyPr/>
                    <a:lstStyle/>
                    <a:p>
                      <a:endParaRPr lang="en-SG" dirty="0"/>
                    </a:p>
                  </a:txBody>
                  <a:tcPr>
                    <a:solidFill>
                      <a:schemeClr val="accent5">
                        <a:lumMod val="20000"/>
                        <a:lumOff val="80000"/>
                      </a:schemeClr>
                    </a:solidFill>
                  </a:tcPr>
                </a:tc>
                <a:tc hMerge="1">
                  <a:txBody>
                    <a:bodyPr/>
                    <a:lstStyle/>
                    <a:p>
                      <a:endParaRPr lang="en-SG"/>
                    </a:p>
                  </a:txBody>
                  <a:tcPr/>
                </a:tc>
                <a:tc hMerge="1">
                  <a:txBody>
                    <a:bodyPr/>
                    <a:lstStyle/>
                    <a:p>
                      <a:endParaRPr lang="en-SG" dirty="0"/>
                    </a:p>
                  </a:txBody>
                  <a:tcPr>
                    <a:solidFill>
                      <a:schemeClr val="accent5">
                        <a:lumMod val="20000"/>
                        <a:lumOff val="80000"/>
                      </a:schemeClr>
                    </a:solidFill>
                  </a:tcPr>
                </a:tc>
                <a:extLst>
                  <a:ext uri="{0D108BD9-81ED-4DB2-BD59-A6C34878D82A}">
                    <a16:rowId xmlns:a16="http://schemas.microsoft.com/office/drawing/2014/main" val="1643796269"/>
                  </a:ext>
                </a:extLst>
              </a:tr>
              <a:tr h="483129">
                <a:tc>
                  <a:txBody>
                    <a:bodyPr/>
                    <a:lstStyle/>
                    <a:p>
                      <a:r>
                        <a:rPr lang="en-US" sz="1100" dirty="0"/>
                        <a:t>Progress Report 2</a:t>
                      </a:r>
                      <a:endParaRPr lang="en-SG" sz="1100" dirty="0"/>
                    </a:p>
                  </a:txBody>
                  <a:tcPr/>
                </a:tc>
                <a:tc gridSpan="26">
                  <a:txBody>
                    <a:bodyPr/>
                    <a:lstStyle/>
                    <a:p>
                      <a:endParaRPr lang="en-SG" dirty="0"/>
                    </a:p>
                  </a:txBody>
                  <a:tcPr>
                    <a:solidFill>
                      <a:schemeClr val="accent5">
                        <a:lumMod val="20000"/>
                        <a:lumOff val="80000"/>
                      </a:schemeClr>
                    </a:solidFill>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solidFill>
                      <a:srgbClr val="00B050"/>
                    </a:solidFill>
                  </a:tcPr>
                </a:tc>
                <a:tc hMerge="1">
                  <a:txBody>
                    <a:bodyPr/>
                    <a:lstStyle/>
                    <a:p>
                      <a:endParaRPr lang="en-SG"/>
                    </a:p>
                  </a:txBody>
                  <a:tcPr/>
                </a:tc>
                <a:tc hMerge="1">
                  <a:txBody>
                    <a:bodyPr/>
                    <a:lstStyle/>
                    <a:p>
                      <a:endParaRPr lang="en-SG"/>
                    </a:p>
                  </a:txBody>
                  <a:tcPr/>
                </a:tc>
                <a:tc hMerge="1">
                  <a:txBody>
                    <a:bodyPr/>
                    <a:lstStyle/>
                    <a:p>
                      <a:endParaRPr lang="en-SG" dirty="0"/>
                    </a:p>
                  </a:txBody>
                  <a:tcPr>
                    <a:solidFill>
                      <a:schemeClr val="accent5">
                        <a:lumMod val="20000"/>
                        <a:lumOff val="80000"/>
                      </a:schemeClr>
                    </a:solidFill>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gridSpan="2">
                  <a:txBody>
                    <a:bodyPr/>
                    <a:lstStyle/>
                    <a:p>
                      <a:endParaRPr lang="en-SG" dirty="0"/>
                    </a:p>
                  </a:txBody>
                  <a:tcPr>
                    <a:solidFill>
                      <a:srgbClr val="00B050"/>
                    </a:solidFill>
                  </a:tcPr>
                </a:tc>
                <a:tc hMerge="1">
                  <a:txBody>
                    <a:bodyPr/>
                    <a:lstStyle/>
                    <a:p>
                      <a:endParaRPr lang="en-SG" dirty="0"/>
                    </a:p>
                  </a:txBody>
                  <a:tcPr/>
                </a:tc>
                <a:tc gridSpan="19">
                  <a:txBody>
                    <a:bodyPr/>
                    <a:lstStyle/>
                    <a:p>
                      <a:endParaRPr lang="en-SG" dirty="0"/>
                    </a:p>
                  </a:txBody>
                  <a:tcPr>
                    <a:solidFill>
                      <a:schemeClr val="accent5">
                        <a:lumMod val="20000"/>
                        <a:lumOff val="80000"/>
                      </a:schemeClr>
                    </a:solidFill>
                  </a:tcPr>
                </a:tc>
                <a:tc hMerge="1">
                  <a:txBody>
                    <a:bodyPr/>
                    <a:lstStyle/>
                    <a:p>
                      <a:endParaRPr lang="en-SG" dirty="0"/>
                    </a:p>
                  </a:txBody>
                  <a:tcPr/>
                </a:tc>
                <a:tc hMerge="1">
                  <a:txBody>
                    <a:bodyPr/>
                    <a:lstStyle/>
                    <a:p>
                      <a:endParaRPr lang="en-SG"/>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extLst>
                  <a:ext uri="{0D108BD9-81ED-4DB2-BD59-A6C34878D82A}">
                    <a16:rowId xmlns:a16="http://schemas.microsoft.com/office/drawing/2014/main" val="178573588"/>
                  </a:ext>
                </a:extLst>
              </a:tr>
              <a:tr h="376840">
                <a:tc>
                  <a:txBody>
                    <a:bodyPr/>
                    <a:lstStyle/>
                    <a:p>
                      <a:r>
                        <a:rPr lang="en-US" sz="1100" dirty="0"/>
                        <a:t>Preliminary Oral 2</a:t>
                      </a:r>
                      <a:endParaRPr lang="en-SG" sz="1100" dirty="0"/>
                    </a:p>
                  </a:txBody>
                  <a:tcPr/>
                </a:tc>
                <a:tc gridSpan="28">
                  <a:txBody>
                    <a:bodyPr/>
                    <a:lstStyle/>
                    <a:p>
                      <a:endParaRPr lang="en-SG" dirty="0"/>
                    </a:p>
                  </a:txBody>
                  <a:tcPr>
                    <a:solidFill>
                      <a:schemeClr val="accent5">
                        <a:lumMod val="20000"/>
                        <a:lumOff val="80000"/>
                      </a:schemeClr>
                    </a:solidFill>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a:p>
                  </a:txBody>
                  <a:tcPr/>
                </a:tc>
                <a:tc hMerge="1">
                  <a:txBody>
                    <a:bodyPr/>
                    <a:lstStyle/>
                    <a:p>
                      <a:endParaRPr lang="en-SG"/>
                    </a:p>
                  </a:txBody>
                  <a:tcPr/>
                </a:tc>
                <a:tc hMerge="1">
                  <a:txBody>
                    <a:bodyPr/>
                    <a:lstStyle/>
                    <a:p>
                      <a:endParaRPr lang="en-SG" dirty="0"/>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gridSpan="2">
                  <a:txBody>
                    <a:bodyPr/>
                    <a:lstStyle/>
                    <a:p>
                      <a:endParaRPr lang="en-SG" dirty="0"/>
                    </a:p>
                  </a:txBody>
                  <a:tcPr>
                    <a:solidFill>
                      <a:srgbClr val="00B050"/>
                    </a:solidFill>
                  </a:tcPr>
                </a:tc>
                <a:tc hMerge="1">
                  <a:txBody>
                    <a:bodyPr/>
                    <a:lstStyle/>
                    <a:p>
                      <a:endParaRPr lang="en-SG" dirty="0"/>
                    </a:p>
                  </a:txBody>
                  <a:tcPr/>
                </a:tc>
                <a:tc gridSpan="17">
                  <a:txBody>
                    <a:bodyPr/>
                    <a:lstStyle/>
                    <a:p>
                      <a:endParaRPr lang="en-SG" dirty="0"/>
                    </a:p>
                  </a:txBody>
                  <a:tcPr>
                    <a:solidFill>
                      <a:schemeClr val="accent5">
                        <a:lumMod val="20000"/>
                        <a:lumOff val="80000"/>
                      </a:schemeClr>
                    </a:solidFill>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extLst>
                  <a:ext uri="{0D108BD9-81ED-4DB2-BD59-A6C34878D82A}">
                    <a16:rowId xmlns:a16="http://schemas.microsoft.com/office/drawing/2014/main" val="3901677927"/>
                  </a:ext>
                </a:extLst>
              </a:tr>
              <a:tr h="376840">
                <a:tc>
                  <a:txBody>
                    <a:bodyPr/>
                    <a:lstStyle/>
                    <a:p>
                      <a:r>
                        <a:rPr lang="en-US" sz="1100" dirty="0"/>
                        <a:t>FYP work end</a:t>
                      </a:r>
                      <a:endParaRPr lang="en-SG" sz="1100" dirty="0"/>
                    </a:p>
                  </a:txBody>
                  <a:tcPr/>
                </a:tc>
                <a:tc gridSpan="38">
                  <a:txBody>
                    <a:bodyPr/>
                    <a:lstStyle/>
                    <a:p>
                      <a:endParaRPr lang="en-SG" dirty="0"/>
                    </a:p>
                  </a:txBody>
                  <a:tcPr>
                    <a:solidFill>
                      <a:schemeClr val="accent5">
                        <a:lumMod val="20000"/>
                        <a:lumOff val="80000"/>
                      </a:schemeClr>
                    </a:solidFill>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a:p>
                  </a:txBody>
                  <a:tcPr/>
                </a:tc>
                <a:tc hMerge="1">
                  <a:txBody>
                    <a:bodyPr/>
                    <a:lstStyle/>
                    <a:p>
                      <a:endParaRPr lang="en-SG"/>
                    </a:p>
                  </a:txBody>
                  <a:tcPr/>
                </a:tc>
                <a:tc hMerge="1">
                  <a:txBody>
                    <a:bodyPr/>
                    <a:lstStyle/>
                    <a:p>
                      <a:endParaRPr lang="en-SG" dirty="0"/>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a:txBody>
                    <a:bodyPr/>
                    <a:lstStyle/>
                    <a:p>
                      <a:endParaRPr lang="en-SG" dirty="0"/>
                    </a:p>
                  </a:txBody>
                  <a:tcPr>
                    <a:solidFill>
                      <a:srgbClr val="00B050"/>
                    </a:solidFill>
                  </a:tcPr>
                </a:tc>
                <a:tc gridSpan="8">
                  <a:txBody>
                    <a:bodyPr/>
                    <a:lstStyle/>
                    <a:p>
                      <a:endParaRPr lang="en-SG" dirty="0"/>
                    </a:p>
                  </a:txBody>
                  <a:tcPr>
                    <a:solidFill>
                      <a:schemeClr val="accent5">
                        <a:lumMod val="20000"/>
                        <a:lumOff val="80000"/>
                      </a:schemeClr>
                    </a:solidFill>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extLst>
                  <a:ext uri="{0D108BD9-81ED-4DB2-BD59-A6C34878D82A}">
                    <a16:rowId xmlns:a16="http://schemas.microsoft.com/office/drawing/2014/main" val="387549373"/>
                  </a:ext>
                </a:extLst>
              </a:tr>
              <a:tr h="469761">
                <a:tc>
                  <a:txBody>
                    <a:bodyPr/>
                    <a:lstStyle/>
                    <a:p>
                      <a:r>
                        <a:rPr lang="en-US" sz="1100" dirty="0"/>
                        <a:t>Thesis Submission</a:t>
                      </a:r>
                      <a:endParaRPr lang="en-SG" sz="1100" dirty="0"/>
                    </a:p>
                  </a:txBody>
                  <a:tcPr/>
                </a:tc>
                <a:tc gridSpan="41">
                  <a:txBody>
                    <a:bodyPr/>
                    <a:lstStyle/>
                    <a:p>
                      <a:endParaRPr lang="en-SG" dirty="0"/>
                    </a:p>
                  </a:txBody>
                  <a:tcPr>
                    <a:solidFill>
                      <a:schemeClr val="accent5">
                        <a:lumMod val="20000"/>
                        <a:lumOff val="80000"/>
                      </a:schemeClr>
                    </a:solidFill>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dirty="0"/>
                    </a:p>
                  </a:txBody>
                  <a:tcPr/>
                </a:tc>
                <a:tc hMerge="1">
                  <a:txBody>
                    <a:bodyPr/>
                    <a:lstStyle/>
                    <a:p>
                      <a:endParaRPr lang="en-SG" dirty="0"/>
                    </a:p>
                  </a:txBody>
                  <a:tcPr/>
                </a:tc>
                <a:tc gridSpan="2">
                  <a:txBody>
                    <a:bodyPr/>
                    <a:lstStyle/>
                    <a:p>
                      <a:endParaRPr lang="en-SG" dirty="0"/>
                    </a:p>
                  </a:txBody>
                  <a:tcPr>
                    <a:solidFill>
                      <a:srgbClr val="00B050"/>
                    </a:solidFill>
                  </a:tcPr>
                </a:tc>
                <a:tc hMerge="1">
                  <a:txBody>
                    <a:bodyPr/>
                    <a:lstStyle/>
                    <a:p>
                      <a:endParaRPr lang="en-SG" dirty="0"/>
                    </a:p>
                  </a:txBody>
                  <a:tcPr/>
                </a:tc>
                <a:tc gridSpan="4">
                  <a:txBody>
                    <a:bodyPr/>
                    <a:lstStyle/>
                    <a:p>
                      <a:endParaRPr lang="en-SG" dirty="0"/>
                    </a:p>
                  </a:txBody>
                  <a:tcPr>
                    <a:solidFill>
                      <a:schemeClr val="accent5">
                        <a:lumMod val="20000"/>
                        <a:lumOff val="80000"/>
                      </a:schemeClr>
                    </a:solidFill>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extLst>
                  <a:ext uri="{0D108BD9-81ED-4DB2-BD59-A6C34878D82A}">
                    <a16:rowId xmlns:a16="http://schemas.microsoft.com/office/drawing/2014/main" val="936286425"/>
                  </a:ext>
                </a:extLst>
              </a:tr>
              <a:tr h="469761">
                <a:tc>
                  <a:txBody>
                    <a:bodyPr/>
                    <a:lstStyle/>
                    <a:p>
                      <a:r>
                        <a:rPr lang="en-US" sz="1100" dirty="0"/>
                        <a:t>Final Submission</a:t>
                      </a:r>
                      <a:endParaRPr lang="en-SG" sz="1100" dirty="0"/>
                    </a:p>
                  </a:txBody>
                  <a:tcPr/>
                </a:tc>
                <a:tc gridSpan="45">
                  <a:txBody>
                    <a:bodyPr/>
                    <a:lstStyle/>
                    <a:p>
                      <a:endParaRPr lang="en-SG" dirty="0"/>
                    </a:p>
                  </a:txBody>
                  <a:tcPr>
                    <a:solidFill>
                      <a:schemeClr val="accent5">
                        <a:lumMod val="20000"/>
                        <a:lumOff val="80000"/>
                      </a:schemeClr>
                    </a:solidFill>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gridSpan="2">
                  <a:txBody>
                    <a:bodyPr/>
                    <a:lstStyle/>
                    <a:p>
                      <a:endParaRPr lang="en-SG" dirty="0"/>
                    </a:p>
                  </a:txBody>
                  <a:tcPr>
                    <a:solidFill>
                      <a:srgbClr val="00B050"/>
                    </a:solidFill>
                  </a:tcPr>
                </a:tc>
                <a:tc hMerge="1">
                  <a:txBody>
                    <a:bodyPr/>
                    <a:lstStyle/>
                    <a:p>
                      <a:endParaRPr lang="en-SG" dirty="0"/>
                    </a:p>
                  </a:txBody>
                  <a:tcPr/>
                </a:tc>
                <a:extLst>
                  <a:ext uri="{0D108BD9-81ED-4DB2-BD59-A6C34878D82A}">
                    <a16:rowId xmlns:a16="http://schemas.microsoft.com/office/drawing/2014/main" val="25990218"/>
                  </a:ext>
                </a:extLst>
              </a:tr>
            </a:tbl>
          </a:graphicData>
        </a:graphic>
      </p:graphicFrame>
    </p:spTree>
    <p:extLst>
      <p:ext uri="{BB962C8B-B14F-4D97-AF65-F5344CB8AC3E}">
        <p14:creationId xmlns:p14="http://schemas.microsoft.com/office/powerpoint/2010/main" val="13078862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AA676-89FE-3582-A3DE-1778F5427120}"/>
              </a:ext>
            </a:extLst>
          </p:cNvPr>
          <p:cNvSpPr>
            <a:spLocks noGrp="1"/>
          </p:cNvSpPr>
          <p:nvPr>
            <p:ph type="ctrTitle"/>
          </p:nvPr>
        </p:nvSpPr>
        <p:spPr/>
        <p:txBody>
          <a:bodyPr/>
          <a:lstStyle/>
          <a:p>
            <a:r>
              <a:rPr lang="en-US" dirty="0"/>
              <a:t>Thank You</a:t>
            </a:r>
            <a:endParaRPr lang="en-SG" dirty="0"/>
          </a:p>
        </p:txBody>
      </p:sp>
      <p:sp>
        <p:nvSpPr>
          <p:cNvPr id="3" name="Subtitle 2">
            <a:extLst>
              <a:ext uri="{FF2B5EF4-FFF2-40B4-BE49-F238E27FC236}">
                <a16:creationId xmlns:a16="http://schemas.microsoft.com/office/drawing/2014/main" id="{613E7E5A-0A18-E7C9-14FB-50BB8A3D6F40}"/>
              </a:ext>
            </a:extLst>
          </p:cNvPr>
          <p:cNvSpPr>
            <a:spLocks noGrp="1"/>
          </p:cNvSpPr>
          <p:nvPr>
            <p:ph type="subTitle" idx="1"/>
          </p:nvPr>
        </p:nvSpPr>
        <p:spPr/>
        <p:txBody>
          <a:bodyPr/>
          <a:lstStyle/>
          <a:p>
            <a:r>
              <a:rPr lang="en-US" dirty="0"/>
              <a:t>Questions?</a:t>
            </a:r>
            <a:endParaRPr lang="en-SG" dirty="0"/>
          </a:p>
        </p:txBody>
      </p:sp>
    </p:spTree>
    <p:extLst>
      <p:ext uri="{BB962C8B-B14F-4D97-AF65-F5344CB8AC3E}">
        <p14:creationId xmlns:p14="http://schemas.microsoft.com/office/powerpoint/2010/main" val="2456071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22AC0F86-9A78-4E84-A4B4-ADB8B2629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4AF78B9E-8BE2-4706-9377-A05FA25ABA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2" name="Picture 11">
              <a:extLst>
                <a:ext uri="{FF2B5EF4-FFF2-40B4-BE49-F238E27FC236}">
                  <a16:creationId xmlns:a16="http://schemas.microsoft.com/office/drawing/2014/main" id="{32CDFDE2-4DB3-4623-BA21-187D1B710FB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Rectangle 12">
              <a:extLst>
                <a:ext uri="{FF2B5EF4-FFF2-40B4-BE49-F238E27FC236}">
                  <a16:creationId xmlns:a16="http://schemas.microsoft.com/office/drawing/2014/main" id="{ED74B2AA-1443-4E9B-8462-F7F5B8525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SG"/>
            </a:p>
          </p:txBody>
        </p:sp>
        <p:pic>
          <p:nvPicPr>
            <p:cNvPr id="14" name="Picture 13">
              <a:extLst>
                <a:ext uri="{FF2B5EF4-FFF2-40B4-BE49-F238E27FC236}">
                  <a16:creationId xmlns:a16="http://schemas.microsoft.com/office/drawing/2014/main" id="{9BB652B6-7300-49EC-9422-EF5342492AF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8" name="Picture 7">
              <a:extLst>
                <a:ext uri="{FF2B5EF4-FFF2-40B4-BE49-F238E27FC236}">
                  <a16:creationId xmlns:a16="http://schemas.microsoft.com/office/drawing/2014/main" id="{D0909587-01DE-424D-A15F-DAA28CF2CD3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B602C00D-CCB0-BA14-F727-229AD0E287A6}"/>
              </a:ext>
            </a:extLst>
          </p:cNvPr>
          <p:cNvSpPr>
            <a:spLocks noGrp="1"/>
          </p:cNvSpPr>
          <p:nvPr>
            <p:ph type="title"/>
          </p:nvPr>
        </p:nvSpPr>
        <p:spPr>
          <a:xfrm>
            <a:off x="7535825" y="982132"/>
            <a:ext cx="3360772" cy="1303867"/>
          </a:xfrm>
        </p:spPr>
        <p:txBody>
          <a:bodyPr>
            <a:normAutofit/>
          </a:bodyPr>
          <a:lstStyle/>
          <a:p>
            <a:r>
              <a:rPr lang="en-US" sz="4100">
                <a:ln>
                  <a:solidFill>
                    <a:prstClr val="black">
                      <a:lumMod val="75000"/>
                      <a:lumOff val="25000"/>
                      <a:alpha val="10000"/>
                    </a:prstClr>
                  </a:solidFill>
                </a:ln>
                <a:effectLst>
                  <a:outerShdw blurRad="9525" dist="25400" dir="14640000" algn="tl" rotWithShape="0">
                    <a:prstClr val="black">
                      <a:alpha val="30000"/>
                    </a:prstClr>
                  </a:outerShdw>
                </a:effectLst>
              </a:rPr>
              <a:t>Project Outline</a:t>
            </a:r>
            <a:endParaRPr lang="en-SG" sz="4100"/>
          </a:p>
        </p:txBody>
      </p:sp>
      <p:sp>
        <p:nvSpPr>
          <p:cNvPr id="10" name="Rectangle 9">
            <a:extLst>
              <a:ext uri="{FF2B5EF4-FFF2-40B4-BE49-F238E27FC236}">
                <a16:creationId xmlns:a16="http://schemas.microsoft.com/office/drawing/2014/main" id="{69A54E25-1C05-48E5-A5CC-3778C1D363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594268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9BA695B-7D5D-2089-5D10-8629E3596FB8}"/>
              </a:ext>
            </a:extLst>
          </p:cNvPr>
          <p:cNvPicPr>
            <a:picLocks noChangeAspect="1"/>
          </p:cNvPicPr>
          <p:nvPr/>
        </p:nvPicPr>
        <p:blipFill rotWithShape="1">
          <a:blip r:embed="rId6"/>
          <a:srcRect r="43571" b="2"/>
          <a:stretch/>
        </p:blipFill>
        <p:spPr>
          <a:xfrm>
            <a:off x="1092516" y="1176165"/>
            <a:ext cx="5950163" cy="4349563"/>
          </a:xfrm>
          <a:prstGeom prst="rect">
            <a:avLst/>
          </a:prstGeom>
        </p:spPr>
      </p:pic>
      <p:cxnSp>
        <p:nvCxnSpPr>
          <p:cNvPr id="16" name="Straight Connector 15">
            <a:extLst>
              <a:ext uri="{FF2B5EF4-FFF2-40B4-BE49-F238E27FC236}">
                <a16:creationId xmlns:a16="http://schemas.microsoft.com/office/drawing/2014/main" id="{0E5D0023-B23E-4823-8D72-B07FFF8CAE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0089" y="2400639"/>
            <a:ext cx="3376508"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C1D67702-F034-0AE2-5D70-0D526A7BB581}"/>
              </a:ext>
            </a:extLst>
          </p:cNvPr>
          <p:cNvSpPr>
            <a:spLocks noGrp="1"/>
          </p:cNvSpPr>
          <p:nvPr>
            <p:ph idx="1"/>
          </p:nvPr>
        </p:nvSpPr>
        <p:spPr>
          <a:xfrm>
            <a:off x="7157884" y="2556932"/>
            <a:ext cx="4253828" cy="3318927"/>
          </a:xfrm>
        </p:spPr>
        <p:txBody>
          <a:bodyPr>
            <a:normAutofit/>
          </a:bodyPr>
          <a:lstStyle/>
          <a:p>
            <a:pPr marL="37465" indent="0">
              <a:lnSpc>
                <a:spcPct val="90000"/>
              </a:lnSpc>
              <a:buNone/>
            </a:pPr>
            <a:r>
              <a:rPr lang="en-US" sz="1700"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Title: </a:t>
            </a:r>
            <a:br>
              <a:rPr lang="en-US" sz="1700"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br>
            <a:r>
              <a:rPr lang="en-US" sz="1700"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'Machine learning for Biodesign of engineered biological systems'</a:t>
            </a:r>
          </a:p>
          <a:p>
            <a:pPr marL="37465" indent="0">
              <a:lnSpc>
                <a:spcPct val="90000"/>
              </a:lnSpc>
              <a:buNone/>
            </a:pPr>
            <a:r>
              <a:rPr lang="en-US" sz="1700"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Concept: </a:t>
            </a:r>
            <a:br>
              <a:rPr lang="en-US" sz="1700"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br>
            <a:r>
              <a:rPr lang="en-US" sz="1700"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Experiments</a:t>
            </a:r>
            <a:r>
              <a:rPr lang="en-SG" sz="1700"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were conducted to record the fluorescence activity of randomly mutated Flavone Synthase enzymes and their corresponding DNA sequences. </a:t>
            </a:r>
          </a:p>
          <a:p>
            <a:pPr marL="37465" indent="0">
              <a:lnSpc>
                <a:spcPct val="90000"/>
              </a:lnSpc>
              <a:buNone/>
            </a:pPr>
            <a:r>
              <a:rPr lang="en-SG" sz="1700"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Goal:</a:t>
            </a:r>
            <a:br>
              <a:rPr lang="en-SG" sz="1700"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br>
            <a:r>
              <a:rPr lang="en-SG" sz="1700"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Utilise Machine Learning to identify the most productive enzyme variants, ultimately determining the efficacy of specific mutations.</a:t>
            </a:r>
          </a:p>
          <a:p>
            <a:pPr>
              <a:lnSpc>
                <a:spcPct val="90000"/>
              </a:lnSpc>
            </a:pPr>
            <a:endParaRPr lang="en-SG" sz="1700" dirty="0"/>
          </a:p>
        </p:txBody>
      </p:sp>
    </p:spTree>
    <p:extLst>
      <p:ext uri="{BB962C8B-B14F-4D97-AF65-F5344CB8AC3E}">
        <p14:creationId xmlns:p14="http://schemas.microsoft.com/office/powerpoint/2010/main" val="2718867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C4999-7DCB-EFD6-C90C-581E75EED8BE}"/>
              </a:ext>
            </a:extLst>
          </p:cNvPr>
          <p:cNvSpPr>
            <a:spLocks noGrp="1"/>
          </p:cNvSpPr>
          <p:nvPr>
            <p:ph type="title"/>
          </p:nvPr>
        </p:nvSpPr>
        <p:spPr/>
        <p:txBody>
          <a:bodyPr/>
          <a:lstStyle/>
          <a:p>
            <a:r>
              <a:rPr lang="en-SG" dirty="0"/>
              <a:t>Literature Reviews</a:t>
            </a:r>
            <a:endParaRPr lang="en-US" dirty="0"/>
          </a:p>
        </p:txBody>
      </p:sp>
      <p:grpSp>
        <p:nvGrpSpPr>
          <p:cNvPr id="27" name="Group 26">
            <a:extLst>
              <a:ext uri="{FF2B5EF4-FFF2-40B4-BE49-F238E27FC236}">
                <a16:creationId xmlns:a16="http://schemas.microsoft.com/office/drawing/2014/main" id="{6822BB1D-355A-1B12-1104-7B889493FBBC}"/>
              </a:ext>
            </a:extLst>
          </p:cNvPr>
          <p:cNvGrpSpPr/>
          <p:nvPr/>
        </p:nvGrpSpPr>
        <p:grpSpPr>
          <a:xfrm>
            <a:off x="1417319" y="2624328"/>
            <a:ext cx="2425007" cy="3127248"/>
            <a:chOff x="1417320" y="2624328"/>
            <a:chExt cx="1911096" cy="3127248"/>
          </a:xfrm>
        </p:grpSpPr>
        <p:sp>
          <p:nvSpPr>
            <p:cNvPr id="4" name="Rectangle: Rounded Corners 3">
              <a:extLst>
                <a:ext uri="{FF2B5EF4-FFF2-40B4-BE49-F238E27FC236}">
                  <a16:creationId xmlns:a16="http://schemas.microsoft.com/office/drawing/2014/main" id="{E6C17DBD-B3B7-D6DA-8029-A4BE159D92F0}"/>
                </a:ext>
              </a:extLst>
            </p:cNvPr>
            <p:cNvSpPr/>
            <p:nvPr/>
          </p:nvSpPr>
          <p:spPr>
            <a:xfrm>
              <a:off x="1417320" y="2624328"/>
              <a:ext cx="1911096" cy="3127248"/>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en-SG" sz="2000" dirty="0"/>
            </a:p>
            <a:p>
              <a:pPr algn="ctr"/>
              <a:endParaRPr lang="en-SG" sz="2000" dirty="0"/>
            </a:p>
            <a:p>
              <a:pPr algn="ctr"/>
              <a:r>
                <a:rPr lang="en-SG" sz="2000" dirty="0"/>
                <a:t>Central Dogma of Molecular Biology </a:t>
              </a:r>
            </a:p>
            <a:p>
              <a:pPr algn="ctr"/>
              <a:endParaRPr lang="en-SG" dirty="0"/>
            </a:p>
          </p:txBody>
        </p:sp>
        <p:pic>
          <p:nvPicPr>
            <p:cNvPr id="8" name="Graphic 7" descr="DNA with solid fill">
              <a:extLst>
                <a:ext uri="{FF2B5EF4-FFF2-40B4-BE49-F238E27FC236}">
                  <a16:creationId xmlns:a16="http://schemas.microsoft.com/office/drawing/2014/main" id="{EE71C6CC-854E-11BA-5A82-B255D325F71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15668" y="4263217"/>
              <a:ext cx="914400" cy="914400"/>
            </a:xfrm>
            <a:prstGeom prst="rect">
              <a:avLst/>
            </a:prstGeom>
          </p:spPr>
        </p:pic>
      </p:grpSp>
      <p:grpSp>
        <p:nvGrpSpPr>
          <p:cNvPr id="30" name="Group 29">
            <a:extLst>
              <a:ext uri="{FF2B5EF4-FFF2-40B4-BE49-F238E27FC236}">
                <a16:creationId xmlns:a16="http://schemas.microsoft.com/office/drawing/2014/main" id="{CA55BEAC-9AF9-E90E-98D2-9D7E48A1E779}"/>
              </a:ext>
            </a:extLst>
          </p:cNvPr>
          <p:cNvGrpSpPr/>
          <p:nvPr/>
        </p:nvGrpSpPr>
        <p:grpSpPr>
          <a:xfrm>
            <a:off x="8276281" y="2624328"/>
            <a:ext cx="2498400" cy="3127248"/>
            <a:chOff x="8414103" y="2624328"/>
            <a:chExt cx="1911600" cy="3127248"/>
          </a:xfrm>
        </p:grpSpPr>
        <p:sp>
          <p:nvSpPr>
            <p:cNvPr id="19" name="Rectangle: Rounded Corners 18">
              <a:extLst>
                <a:ext uri="{FF2B5EF4-FFF2-40B4-BE49-F238E27FC236}">
                  <a16:creationId xmlns:a16="http://schemas.microsoft.com/office/drawing/2014/main" id="{4121C977-1BFE-2FA3-8004-B0591931A997}"/>
                </a:ext>
              </a:extLst>
            </p:cNvPr>
            <p:cNvSpPr/>
            <p:nvPr/>
          </p:nvSpPr>
          <p:spPr>
            <a:xfrm>
              <a:off x="8414103" y="2624328"/>
              <a:ext cx="1911600" cy="3127248"/>
            </a:xfrm>
            <a:prstGeom prst="round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en-SG" sz="2000" dirty="0"/>
            </a:p>
            <a:p>
              <a:pPr algn="ctr"/>
              <a:endParaRPr lang="en-SG" sz="2000" dirty="0"/>
            </a:p>
            <a:p>
              <a:pPr algn="ctr"/>
              <a:r>
                <a:rPr lang="en-SG" sz="2000" dirty="0"/>
                <a:t>Machine Learning </a:t>
              </a:r>
              <a:endParaRPr lang="en-US" sz="2000" dirty="0"/>
            </a:p>
            <a:p>
              <a:pPr algn="ctr"/>
              <a:endParaRPr lang="en-US" sz="2400" dirty="0"/>
            </a:p>
          </p:txBody>
        </p:sp>
        <p:pic>
          <p:nvPicPr>
            <p:cNvPr id="20" name="Graphic 19" descr="Binary with solid fill">
              <a:extLst>
                <a:ext uri="{FF2B5EF4-FFF2-40B4-BE49-F238E27FC236}">
                  <a16:creationId xmlns:a16="http://schemas.microsoft.com/office/drawing/2014/main" id="{C627DFDB-E73F-F85D-7ECC-52370FE786B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163156" y="4486483"/>
              <a:ext cx="467868" cy="467868"/>
            </a:xfrm>
            <a:prstGeom prst="rect">
              <a:avLst/>
            </a:prstGeom>
          </p:spPr>
        </p:pic>
        <p:pic>
          <p:nvPicPr>
            <p:cNvPr id="21" name="Graphic 20" descr="Monitor with solid fill">
              <a:extLst>
                <a:ext uri="{FF2B5EF4-FFF2-40B4-BE49-F238E27FC236}">
                  <a16:creationId xmlns:a16="http://schemas.microsoft.com/office/drawing/2014/main" id="{C42C3AA3-4280-B8D3-BFC8-8ED236D3445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864562" y="4254099"/>
              <a:ext cx="1065057" cy="1065057"/>
            </a:xfrm>
            <a:prstGeom prst="rect">
              <a:avLst/>
            </a:prstGeom>
          </p:spPr>
        </p:pic>
      </p:grpSp>
      <p:grpSp>
        <p:nvGrpSpPr>
          <p:cNvPr id="29" name="Group 28">
            <a:extLst>
              <a:ext uri="{FF2B5EF4-FFF2-40B4-BE49-F238E27FC236}">
                <a16:creationId xmlns:a16="http://schemas.microsoft.com/office/drawing/2014/main" id="{C0B5DD59-DB57-7032-BC09-845E2D57B875}"/>
              </a:ext>
            </a:extLst>
          </p:cNvPr>
          <p:cNvGrpSpPr/>
          <p:nvPr/>
        </p:nvGrpSpPr>
        <p:grpSpPr>
          <a:xfrm>
            <a:off x="4846800" y="2624328"/>
            <a:ext cx="2498400" cy="3127248"/>
            <a:chOff x="6357926" y="2624328"/>
            <a:chExt cx="1911600" cy="3127248"/>
          </a:xfrm>
        </p:grpSpPr>
        <p:sp>
          <p:nvSpPr>
            <p:cNvPr id="6" name="Rectangle: Rounded Corners 5">
              <a:extLst>
                <a:ext uri="{FF2B5EF4-FFF2-40B4-BE49-F238E27FC236}">
                  <a16:creationId xmlns:a16="http://schemas.microsoft.com/office/drawing/2014/main" id="{3FE78471-0E40-E7A7-C938-C59756CE8DAF}"/>
                </a:ext>
              </a:extLst>
            </p:cNvPr>
            <p:cNvSpPr/>
            <p:nvPr/>
          </p:nvSpPr>
          <p:spPr>
            <a:xfrm>
              <a:off x="6357926" y="2624328"/>
              <a:ext cx="1911600" cy="3127248"/>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en-SG" sz="2000" dirty="0">
                <a:highlight>
                  <a:srgbClr val="FFFF00"/>
                </a:highlight>
              </a:endParaRPr>
            </a:p>
            <a:p>
              <a:pPr algn="ctr"/>
              <a:endParaRPr lang="en-SG" sz="2000" dirty="0"/>
            </a:p>
            <a:p>
              <a:pPr algn="ctr"/>
              <a:r>
                <a:rPr lang="en-SG" sz="2000" dirty="0"/>
                <a:t>Enzyme Engineering</a:t>
              </a:r>
              <a:endParaRPr lang="en-US" sz="2000" dirty="0"/>
            </a:p>
          </p:txBody>
        </p:sp>
        <p:pic>
          <p:nvPicPr>
            <p:cNvPr id="26" name="Graphic 25" descr="Petri Dish outline">
              <a:extLst>
                <a:ext uri="{FF2B5EF4-FFF2-40B4-BE49-F238E27FC236}">
                  <a16:creationId xmlns:a16="http://schemas.microsoft.com/office/drawing/2014/main" id="{FE167022-FB05-FE94-7B2D-0C54B66D326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839625" y="4312527"/>
              <a:ext cx="948202" cy="948202"/>
            </a:xfrm>
            <a:prstGeom prst="rect">
              <a:avLst/>
            </a:prstGeom>
          </p:spPr>
        </p:pic>
      </p:grpSp>
    </p:spTree>
    <p:extLst>
      <p:ext uri="{BB962C8B-B14F-4D97-AF65-F5344CB8AC3E}">
        <p14:creationId xmlns:p14="http://schemas.microsoft.com/office/powerpoint/2010/main" val="938934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487F6-5065-DB71-898E-6235B26D386F}"/>
              </a:ext>
            </a:extLst>
          </p:cNvPr>
          <p:cNvSpPr>
            <a:spLocks noGrp="1"/>
          </p:cNvSpPr>
          <p:nvPr>
            <p:ph type="title"/>
          </p:nvPr>
        </p:nvSpPr>
        <p:spPr>
          <a:xfrm>
            <a:off x="1295401" y="711199"/>
            <a:ext cx="4547838" cy="1582648"/>
          </a:xfrm>
        </p:spPr>
        <p:txBody>
          <a:bodyPr/>
          <a:lstStyle/>
          <a:p>
            <a:r>
              <a:rPr lang="en-SG" dirty="0"/>
              <a:t>Project Progression</a:t>
            </a:r>
            <a:endParaRPr lang="en-US" dirty="0"/>
          </a:p>
        </p:txBody>
      </p:sp>
      <p:sp>
        <p:nvSpPr>
          <p:cNvPr id="3" name="Content Placeholder 2">
            <a:extLst>
              <a:ext uri="{FF2B5EF4-FFF2-40B4-BE49-F238E27FC236}">
                <a16:creationId xmlns:a16="http://schemas.microsoft.com/office/drawing/2014/main" id="{2F96E9C5-B4E9-C503-38A1-2B680C06932C}"/>
              </a:ext>
            </a:extLst>
          </p:cNvPr>
          <p:cNvSpPr>
            <a:spLocks noGrp="1"/>
          </p:cNvSpPr>
          <p:nvPr>
            <p:ph idx="1"/>
          </p:nvPr>
        </p:nvSpPr>
        <p:spPr/>
        <p:txBody>
          <a:bodyPr/>
          <a:lstStyle/>
          <a:p>
            <a:r>
              <a:rPr lang="en-US" dirty="0"/>
              <a:t>Experiment:</a:t>
            </a:r>
            <a:br>
              <a:rPr lang="en-US" dirty="0"/>
            </a:br>
            <a:r>
              <a:rPr lang="en-US" dirty="0"/>
              <a:t>- Microfluidics</a:t>
            </a:r>
            <a:br>
              <a:rPr lang="en-US" dirty="0"/>
            </a:br>
            <a:endParaRPr lang="en-US" dirty="0"/>
          </a:p>
        </p:txBody>
      </p:sp>
      <p:pic>
        <p:nvPicPr>
          <p:cNvPr id="4" name="Picture 3" descr="A blue rectangular sign with black text&#10;&#10;Description automatically generated">
            <a:extLst>
              <a:ext uri="{FF2B5EF4-FFF2-40B4-BE49-F238E27FC236}">
                <a16:creationId xmlns:a16="http://schemas.microsoft.com/office/drawing/2014/main" id="{7755A02C-59A5-B223-C8D7-5DC60A2237C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83381"/>
          <a:stretch/>
        </p:blipFill>
        <p:spPr>
          <a:xfrm>
            <a:off x="5843239" y="727926"/>
            <a:ext cx="1137425" cy="1697464"/>
          </a:xfrm>
          <a:prstGeom prst="rect">
            <a:avLst/>
          </a:prstGeom>
        </p:spPr>
      </p:pic>
      <p:pic>
        <p:nvPicPr>
          <p:cNvPr id="5" name="Picture 4" descr="A blue rectangular sign with black text&#10;&#10;Description automatically generated">
            <a:extLst>
              <a:ext uri="{FF2B5EF4-FFF2-40B4-BE49-F238E27FC236}">
                <a16:creationId xmlns:a16="http://schemas.microsoft.com/office/drawing/2014/main" id="{273C5DFF-8913-37DB-B4BC-0218FFD9E792}"/>
              </a:ext>
            </a:extLst>
          </p:cNvPr>
          <p:cNvPicPr>
            <a:picLocks noChangeAspect="1"/>
          </p:cNvPicPr>
          <p:nvPr/>
        </p:nvPicPr>
        <p:blipFill rotWithShape="1">
          <a:blip r:embed="rId3" cstate="print">
            <a:alphaModFix amt="20000"/>
            <a:extLst>
              <a:ext uri="{28A0092B-C50C-407E-A947-70E740481C1C}">
                <a14:useLocalDpi xmlns:a14="http://schemas.microsoft.com/office/drawing/2010/main" val="0"/>
              </a:ext>
            </a:extLst>
          </a:blip>
          <a:srcRect l="15587" r="16092"/>
          <a:stretch/>
        </p:blipFill>
        <p:spPr>
          <a:xfrm>
            <a:off x="6898888" y="727926"/>
            <a:ext cx="4676078" cy="1697464"/>
          </a:xfrm>
          <a:prstGeom prst="rect">
            <a:avLst/>
          </a:prstGeom>
        </p:spPr>
      </p:pic>
    </p:spTree>
    <p:extLst>
      <p:ext uri="{BB962C8B-B14F-4D97-AF65-F5344CB8AC3E}">
        <p14:creationId xmlns:p14="http://schemas.microsoft.com/office/powerpoint/2010/main" val="123773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96E9C5-B4E9-C503-38A1-2B680C06932C}"/>
              </a:ext>
            </a:extLst>
          </p:cNvPr>
          <p:cNvSpPr>
            <a:spLocks noGrp="1"/>
          </p:cNvSpPr>
          <p:nvPr>
            <p:ph idx="1"/>
          </p:nvPr>
        </p:nvSpPr>
        <p:spPr/>
        <p:txBody>
          <a:bodyPr/>
          <a:lstStyle/>
          <a:p>
            <a:r>
              <a:rPr lang="en-US" dirty="0"/>
              <a:t>Experiment:</a:t>
            </a:r>
            <a:br>
              <a:rPr lang="en-US" dirty="0"/>
            </a:br>
            <a:r>
              <a:rPr lang="en-US" dirty="0"/>
              <a:t>- Microfluidics</a:t>
            </a:r>
            <a:br>
              <a:rPr lang="en-US" dirty="0"/>
            </a:br>
            <a:r>
              <a:rPr lang="en-US" dirty="0"/>
              <a:t>- Next Generation Sequencing</a:t>
            </a:r>
          </a:p>
        </p:txBody>
      </p:sp>
      <p:pic>
        <p:nvPicPr>
          <p:cNvPr id="4" name="Picture 3" descr="A blue rectangular sign with black text&#10;&#10;Description automatically generated">
            <a:extLst>
              <a:ext uri="{FF2B5EF4-FFF2-40B4-BE49-F238E27FC236}">
                <a16:creationId xmlns:a16="http://schemas.microsoft.com/office/drawing/2014/main" id="{7755A02C-59A5-B223-C8D7-5DC60A2237C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66763"/>
          <a:stretch/>
        </p:blipFill>
        <p:spPr>
          <a:xfrm>
            <a:off x="5843239" y="727926"/>
            <a:ext cx="2274849" cy="1697464"/>
          </a:xfrm>
          <a:prstGeom prst="rect">
            <a:avLst/>
          </a:prstGeom>
        </p:spPr>
      </p:pic>
      <p:pic>
        <p:nvPicPr>
          <p:cNvPr id="6" name="Picture 5" descr="A blue rectangular sign with black text&#10;&#10;Description automatically generated">
            <a:extLst>
              <a:ext uri="{FF2B5EF4-FFF2-40B4-BE49-F238E27FC236}">
                <a16:creationId xmlns:a16="http://schemas.microsoft.com/office/drawing/2014/main" id="{D285A61E-AA27-8B96-8AFE-C97659E80C82}"/>
              </a:ext>
            </a:extLst>
          </p:cNvPr>
          <p:cNvPicPr>
            <a:picLocks noChangeAspect="1"/>
          </p:cNvPicPr>
          <p:nvPr/>
        </p:nvPicPr>
        <p:blipFill rotWithShape="1">
          <a:blip r:embed="rId3" cstate="print">
            <a:alphaModFix amt="20000"/>
            <a:extLst>
              <a:ext uri="{28A0092B-C50C-407E-A947-70E740481C1C}">
                <a14:useLocalDpi xmlns:a14="http://schemas.microsoft.com/office/drawing/2010/main" val="0"/>
              </a:ext>
            </a:extLst>
          </a:blip>
          <a:srcRect l="15587" r="16092"/>
          <a:stretch/>
        </p:blipFill>
        <p:spPr>
          <a:xfrm>
            <a:off x="6898888" y="727926"/>
            <a:ext cx="4676078" cy="1697464"/>
          </a:xfrm>
          <a:prstGeom prst="rect">
            <a:avLst/>
          </a:prstGeom>
        </p:spPr>
      </p:pic>
      <p:sp>
        <p:nvSpPr>
          <p:cNvPr id="9" name="Title 1">
            <a:extLst>
              <a:ext uri="{FF2B5EF4-FFF2-40B4-BE49-F238E27FC236}">
                <a16:creationId xmlns:a16="http://schemas.microsoft.com/office/drawing/2014/main" id="{D21D016A-3F0B-231C-6F1A-16E4331C9A69}"/>
              </a:ext>
            </a:extLst>
          </p:cNvPr>
          <p:cNvSpPr txBox="1">
            <a:spLocks/>
          </p:cNvSpPr>
          <p:nvPr/>
        </p:nvSpPr>
        <p:spPr>
          <a:xfrm>
            <a:off x="1295401" y="711199"/>
            <a:ext cx="4547838" cy="1582648"/>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SG"/>
              <a:t>Project Progression</a:t>
            </a:r>
            <a:endParaRPr lang="en-US" dirty="0"/>
          </a:p>
        </p:txBody>
      </p:sp>
      <p:pic>
        <p:nvPicPr>
          <p:cNvPr id="2" name="Picture 1">
            <a:extLst>
              <a:ext uri="{FF2B5EF4-FFF2-40B4-BE49-F238E27FC236}">
                <a16:creationId xmlns:a16="http://schemas.microsoft.com/office/drawing/2014/main" id="{6508775B-19D9-BE7F-2099-9DAAE8919AF7}"/>
              </a:ext>
            </a:extLst>
          </p:cNvPr>
          <p:cNvPicPr>
            <a:picLocks noChangeAspect="1"/>
          </p:cNvPicPr>
          <p:nvPr/>
        </p:nvPicPr>
        <p:blipFill>
          <a:blip r:embed="rId4"/>
          <a:stretch>
            <a:fillRect/>
          </a:stretch>
        </p:blipFill>
        <p:spPr>
          <a:xfrm>
            <a:off x="974799" y="3878774"/>
            <a:ext cx="10242400" cy="2251300"/>
          </a:xfrm>
          <a:prstGeom prst="rect">
            <a:avLst/>
          </a:prstGeom>
        </p:spPr>
      </p:pic>
    </p:spTree>
    <p:extLst>
      <p:ext uri="{BB962C8B-B14F-4D97-AF65-F5344CB8AC3E}">
        <p14:creationId xmlns:p14="http://schemas.microsoft.com/office/powerpoint/2010/main" val="2159759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96E9C5-B4E9-C503-38A1-2B680C06932C}"/>
              </a:ext>
            </a:extLst>
          </p:cNvPr>
          <p:cNvSpPr>
            <a:spLocks noGrp="1"/>
          </p:cNvSpPr>
          <p:nvPr>
            <p:ph idx="1"/>
          </p:nvPr>
        </p:nvSpPr>
        <p:spPr/>
        <p:txBody>
          <a:bodyPr>
            <a:normAutofit/>
          </a:bodyPr>
          <a:lstStyle/>
          <a:p>
            <a:r>
              <a:rPr lang="en-US" dirty="0"/>
              <a:t>Experiment:</a:t>
            </a:r>
            <a:br>
              <a:rPr lang="en-US" dirty="0"/>
            </a:br>
            <a:r>
              <a:rPr lang="en-US" dirty="0"/>
              <a:t>- Microfluidics</a:t>
            </a:r>
            <a:br>
              <a:rPr lang="en-US" dirty="0"/>
            </a:br>
            <a:r>
              <a:rPr lang="en-US" dirty="0"/>
              <a:t>- Next Generation Sequencing</a:t>
            </a:r>
          </a:p>
          <a:p>
            <a:r>
              <a:rPr lang="en-US" dirty="0"/>
              <a:t>Machine Learning: </a:t>
            </a:r>
            <a:br>
              <a:rPr lang="en-US" dirty="0"/>
            </a:br>
            <a:r>
              <a:rPr lang="en-US" dirty="0"/>
              <a:t>- 500 DNA bases (active site)</a:t>
            </a:r>
            <a:br>
              <a:rPr lang="en-US" dirty="0"/>
            </a:br>
            <a:r>
              <a:rPr lang="en-US" dirty="0"/>
              <a:t>- 1.3 million substitution mutations filtered using BLAST</a:t>
            </a:r>
          </a:p>
          <a:p>
            <a:r>
              <a:rPr lang="en-US" dirty="0"/>
              <a:t>No. of Possible Mutations: 4^500 </a:t>
            </a:r>
            <a:r>
              <a:rPr lang="en-US" dirty="0">
                <a:sym typeface="Wingdings" panose="05000000000000000000" pitchFamily="2" charset="2"/>
              </a:rPr>
              <a:t> 302 digits</a:t>
            </a:r>
            <a:br>
              <a:rPr lang="en-US" dirty="0"/>
            </a:br>
            <a:endParaRPr lang="en-US" dirty="0"/>
          </a:p>
        </p:txBody>
      </p:sp>
      <p:pic>
        <p:nvPicPr>
          <p:cNvPr id="4" name="Picture 3" descr="A blue rectangular sign with black text&#10;&#10;Description automatically generated">
            <a:extLst>
              <a:ext uri="{FF2B5EF4-FFF2-40B4-BE49-F238E27FC236}">
                <a16:creationId xmlns:a16="http://schemas.microsoft.com/office/drawing/2014/main" id="{7755A02C-59A5-B223-C8D7-5DC60A2237C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49655"/>
          <a:stretch/>
        </p:blipFill>
        <p:spPr>
          <a:xfrm>
            <a:off x="5843239" y="711199"/>
            <a:ext cx="3445727" cy="1697464"/>
          </a:xfrm>
          <a:prstGeom prst="rect">
            <a:avLst/>
          </a:prstGeom>
        </p:spPr>
      </p:pic>
      <p:pic>
        <p:nvPicPr>
          <p:cNvPr id="5" name="Picture 4" descr="A blue rectangular sign with black text&#10;&#10;Description automatically generated">
            <a:extLst>
              <a:ext uri="{FF2B5EF4-FFF2-40B4-BE49-F238E27FC236}">
                <a16:creationId xmlns:a16="http://schemas.microsoft.com/office/drawing/2014/main" id="{7016AEF0-A345-CC70-70A4-7BE48EDDB0CE}"/>
              </a:ext>
            </a:extLst>
          </p:cNvPr>
          <p:cNvPicPr>
            <a:picLocks noChangeAspect="1"/>
          </p:cNvPicPr>
          <p:nvPr/>
        </p:nvPicPr>
        <p:blipFill rotWithShape="1">
          <a:blip r:embed="rId3" cstate="print">
            <a:alphaModFix amt="20000"/>
            <a:extLst>
              <a:ext uri="{28A0092B-C50C-407E-A947-70E740481C1C}">
                <a14:useLocalDpi xmlns:a14="http://schemas.microsoft.com/office/drawing/2010/main" val="0"/>
              </a:ext>
            </a:extLst>
          </a:blip>
          <a:srcRect l="15587" r="16092"/>
          <a:stretch/>
        </p:blipFill>
        <p:spPr>
          <a:xfrm>
            <a:off x="6898888" y="711199"/>
            <a:ext cx="4676078" cy="1697464"/>
          </a:xfrm>
          <a:prstGeom prst="rect">
            <a:avLst/>
          </a:prstGeom>
        </p:spPr>
      </p:pic>
      <p:sp>
        <p:nvSpPr>
          <p:cNvPr id="8" name="Title 1">
            <a:extLst>
              <a:ext uri="{FF2B5EF4-FFF2-40B4-BE49-F238E27FC236}">
                <a16:creationId xmlns:a16="http://schemas.microsoft.com/office/drawing/2014/main" id="{4068927C-93C5-2D1D-9166-A33D56232084}"/>
              </a:ext>
            </a:extLst>
          </p:cNvPr>
          <p:cNvSpPr txBox="1">
            <a:spLocks/>
          </p:cNvSpPr>
          <p:nvPr/>
        </p:nvSpPr>
        <p:spPr>
          <a:xfrm>
            <a:off x="1295401" y="711199"/>
            <a:ext cx="4547838" cy="1582648"/>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SG"/>
              <a:t>Project Progression</a:t>
            </a:r>
            <a:endParaRPr lang="en-US" dirty="0"/>
          </a:p>
        </p:txBody>
      </p:sp>
    </p:spTree>
    <p:extLst>
      <p:ext uri="{BB962C8B-B14F-4D97-AF65-F5344CB8AC3E}">
        <p14:creationId xmlns:p14="http://schemas.microsoft.com/office/powerpoint/2010/main" val="165190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96E9C5-B4E9-C503-38A1-2B680C06932C}"/>
              </a:ext>
            </a:extLst>
          </p:cNvPr>
          <p:cNvSpPr>
            <a:spLocks noGrp="1"/>
          </p:cNvSpPr>
          <p:nvPr>
            <p:ph idx="1"/>
          </p:nvPr>
        </p:nvSpPr>
        <p:spPr/>
        <p:txBody>
          <a:bodyPr/>
          <a:lstStyle/>
          <a:p>
            <a:r>
              <a:rPr lang="en-US" dirty="0"/>
              <a:t>Machine Learning: </a:t>
            </a:r>
            <a:br>
              <a:rPr lang="en-US" dirty="0"/>
            </a:br>
            <a:r>
              <a:rPr lang="en-US" dirty="0"/>
              <a:t>- One Hot Encoding of DNA sequence </a:t>
            </a:r>
            <a:br>
              <a:rPr lang="en-US" dirty="0">
                <a:sym typeface="Wingdings" panose="05000000000000000000" pitchFamily="2" charset="2"/>
              </a:rPr>
            </a:br>
            <a:r>
              <a:rPr lang="en-US" dirty="0">
                <a:sym typeface="Wingdings" panose="05000000000000000000" pitchFamily="2" charset="2"/>
              </a:rPr>
              <a:t>- A,T,C,G  Binary (0,1)</a:t>
            </a:r>
            <a:br>
              <a:rPr lang="en-US" dirty="0"/>
            </a:br>
            <a:r>
              <a:rPr lang="en-US" dirty="0"/>
              <a:t>- Python: </a:t>
            </a:r>
            <a:r>
              <a:rPr lang="en-US" dirty="0" err="1"/>
              <a:t>get_dummies</a:t>
            </a:r>
            <a:r>
              <a:rPr lang="en-US" dirty="0"/>
              <a:t> function </a:t>
            </a:r>
            <a:br>
              <a:rPr lang="en-US" dirty="0"/>
            </a:br>
            <a:endParaRPr lang="en-US" dirty="0"/>
          </a:p>
        </p:txBody>
      </p:sp>
      <p:pic>
        <p:nvPicPr>
          <p:cNvPr id="4" name="Picture 3" descr="A blue rectangular sign with black text&#10;&#10;Description automatically generated">
            <a:extLst>
              <a:ext uri="{FF2B5EF4-FFF2-40B4-BE49-F238E27FC236}">
                <a16:creationId xmlns:a16="http://schemas.microsoft.com/office/drawing/2014/main" id="{7755A02C-59A5-B223-C8D7-5DC60A2237C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33036"/>
          <a:stretch/>
        </p:blipFill>
        <p:spPr>
          <a:xfrm>
            <a:off x="5843239" y="727926"/>
            <a:ext cx="4583152" cy="1697464"/>
          </a:xfrm>
          <a:prstGeom prst="rect">
            <a:avLst/>
          </a:prstGeom>
        </p:spPr>
      </p:pic>
      <p:pic>
        <p:nvPicPr>
          <p:cNvPr id="5" name="Picture 4" descr="A blue rectangular sign with black text&#10;&#10;Description automatically generated">
            <a:extLst>
              <a:ext uri="{FF2B5EF4-FFF2-40B4-BE49-F238E27FC236}">
                <a16:creationId xmlns:a16="http://schemas.microsoft.com/office/drawing/2014/main" id="{ED9025C0-834F-C4CE-C596-E5FAAA03636F}"/>
              </a:ext>
            </a:extLst>
          </p:cNvPr>
          <p:cNvPicPr>
            <a:picLocks noChangeAspect="1"/>
          </p:cNvPicPr>
          <p:nvPr/>
        </p:nvPicPr>
        <p:blipFill rotWithShape="1">
          <a:blip r:embed="rId3" cstate="print">
            <a:alphaModFix amt="20000"/>
            <a:extLst>
              <a:ext uri="{28A0092B-C50C-407E-A947-70E740481C1C}">
                <a14:useLocalDpi xmlns:a14="http://schemas.microsoft.com/office/drawing/2010/main" val="0"/>
              </a:ext>
            </a:extLst>
          </a:blip>
          <a:srcRect l="15587" r="16092"/>
          <a:stretch/>
        </p:blipFill>
        <p:spPr>
          <a:xfrm>
            <a:off x="6898887" y="727926"/>
            <a:ext cx="4676078" cy="1697464"/>
          </a:xfrm>
          <a:prstGeom prst="rect">
            <a:avLst/>
          </a:prstGeom>
        </p:spPr>
      </p:pic>
      <p:sp>
        <p:nvSpPr>
          <p:cNvPr id="8" name="Title 1">
            <a:extLst>
              <a:ext uri="{FF2B5EF4-FFF2-40B4-BE49-F238E27FC236}">
                <a16:creationId xmlns:a16="http://schemas.microsoft.com/office/drawing/2014/main" id="{05962A98-37DB-8D09-01FF-5178D0758714}"/>
              </a:ext>
            </a:extLst>
          </p:cNvPr>
          <p:cNvSpPr txBox="1">
            <a:spLocks/>
          </p:cNvSpPr>
          <p:nvPr/>
        </p:nvSpPr>
        <p:spPr>
          <a:xfrm>
            <a:off x="1295401" y="711199"/>
            <a:ext cx="4547838" cy="1582648"/>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SG"/>
              <a:t>Project Progression</a:t>
            </a:r>
            <a:endParaRPr lang="en-US" dirty="0"/>
          </a:p>
        </p:txBody>
      </p:sp>
    </p:spTree>
    <p:extLst>
      <p:ext uri="{BB962C8B-B14F-4D97-AF65-F5344CB8AC3E}">
        <p14:creationId xmlns:p14="http://schemas.microsoft.com/office/powerpoint/2010/main" val="2742767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96E9C5-B4E9-C503-38A1-2B680C06932C}"/>
              </a:ext>
            </a:extLst>
          </p:cNvPr>
          <p:cNvSpPr>
            <a:spLocks noGrp="1"/>
          </p:cNvSpPr>
          <p:nvPr>
            <p:ph idx="1"/>
          </p:nvPr>
        </p:nvSpPr>
        <p:spPr/>
        <p:txBody>
          <a:bodyPr/>
          <a:lstStyle/>
          <a:p>
            <a:r>
              <a:rPr lang="en-US" dirty="0"/>
              <a:t>Random Forest Classification Model:</a:t>
            </a:r>
          </a:p>
          <a:p>
            <a:pPr marL="0" indent="0">
              <a:buNone/>
            </a:pPr>
            <a:r>
              <a:rPr lang="en-SG" sz="2000" kern="100" dirty="0">
                <a:effectLst/>
                <a:latin typeface="Calibri" panose="020F0502020204030204" pitchFamily="34" charset="0"/>
                <a:ea typeface="DengXian" panose="02010600030101010101" pitchFamily="2" charset="-122"/>
                <a:cs typeface="Times New Roman" panose="02020603050405020304" pitchFamily="18" charset="0"/>
              </a:rPr>
              <a:t>RFC is an ensemble learning method that combines the predictions of multiple decision trees to improve accuracy and robustness. It constructs a multitude of decision trees during training and outputs the mode of the classes (classification) or the average prediction (regression) of the individual trees.</a:t>
            </a:r>
          </a:p>
          <a:p>
            <a:pPr marL="0" indent="0">
              <a:buNone/>
            </a:pPr>
            <a:endParaRPr lang="en-US" dirty="0"/>
          </a:p>
        </p:txBody>
      </p:sp>
      <p:pic>
        <p:nvPicPr>
          <p:cNvPr id="4" name="Picture 3" descr="A blue rectangular sign with black text&#10;&#10;Description automatically generated">
            <a:extLst>
              <a:ext uri="{FF2B5EF4-FFF2-40B4-BE49-F238E27FC236}">
                <a16:creationId xmlns:a16="http://schemas.microsoft.com/office/drawing/2014/main" id="{7755A02C-59A5-B223-C8D7-5DC60A2237C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16092"/>
          <a:stretch/>
        </p:blipFill>
        <p:spPr>
          <a:xfrm>
            <a:off x="5843239" y="727926"/>
            <a:ext cx="5742878" cy="1697464"/>
          </a:xfrm>
          <a:prstGeom prst="rect">
            <a:avLst/>
          </a:prstGeom>
        </p:spPr>
      </p:pic>
      <p:sp>
        <p:nvSpPr>
          <p:cNvPr id="7" name="Title 1">
            <a:extLst>
              <a:ext uri="{FF2B5EF4-FFF2-40B4-BE49-F238E27FC236}">
                <a16:creationId xmlns:a16="http://schemas.microsoft.com/office/drawing/2014/main" id="{62E2F8E5-1AB0-534A-9AE2-1B2A086E25A6}"/>
              </a:ext>
            </a:extLst>
          </p:cNvPr>
          <p:cNvSpPr txBox="1">
            <a:spLocks/>
          </p:cNvSpPr>
          <p:nvPr/>
        </p:nvSpPr>
        <p:spPr>
          <a:xfrm>
            <a:off x="1295401" y="711199"/>
            <a:ext cx="4547838" cy="1582648"/>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SG"/>
              <a:t>Project Progression</a:t>
            </a:r>
            <a:endParaRPr lang="en-US" dirty="0"/>
          </a:p>
        </p:txBody>
      </p:sp>
    </p:spTree>
    <p:extLst>
      <p:ext uri="{BB962C8B-B14F-4D97-AF65-F5344CB8AC3E}">
        <p14:creationId xmlns:p14="http://schemas.microsoft.com/office/powerpoint/2010/main" val="223154699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3880</TotalTime>
  <Words>3358</Words>
  <Application>Microsoft Office PowerPoint</Application>
  <PresentationFormat>Widescreen</PresentationFormat>
  <Paragraphs>503</Paragraphs>
  <Slides>25</Slides>
  <Notes>25</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Google Sans</vt:lpstr>
      <vt:lpstr>Arial</vt:lpstr>
      <vt:lpstr>Calibri</vt:lpstr>
      <vt:lpstr>Calisto MT</vt:lpstr>
      <vt:lpstr>Garamond</vt:lpstr>
      <vt:lpstr>Wingdings</vt:lpstr>
      <vt:lpstr>Organic</vt:lpstr>
      <vt:lpstr>Oral Presentation 2</vt:lpstr>
      <vt:lpstr>Table of Content</vt:lpstr>
      <vt:lpstr>Project Outline</vt:lpstr>
      <vt:lpstr>Literature Reviews</vt:lpstr>
      <vt:lpstr>Project Progression</vt:lpstr>
      <vt:lpstr>PowerPoint Presentation</vt:lpstr>
      <vt:lpstr>PowerPoint Presentation</vt:lpstr>
      <vt:lpstr>PowerPoint Presentation</vt:lpstr>
      <vt:lpstr>PowerPoint Presentation</vt:lpstr>
      <vt:lpstr>PowerPoint Presentation</vt:lpstr>
      <vt:lpstr>Code example (Sample extraction)</vt:lpstr>
      <vt:lpstr>Code example (Pre-processing)</vt:lpstr>
      <vt:lpstr>Code example (One-Hot-Encoding)</vt:lpstr>
      <vt:lpstr>Code example (Model Building)</vt:lpstr>
      <vt:lpstr>Code example (Results)</vt:lpstr>
      <vt:lpstr>Code example (Results)</vt:lpstr>
      <vt:lpstr>Code example (Feature Importance and Selection)</vt:lpstr>
      <vt:lpstr>Results (Full dataset)</vt:lpstr>
      <vt:lpstr>PowerPoint Presentation</vt:lpstr>
      <vt:lpstr>Deep Learning Code</vt:lpstr>
      <vt:lpstr>PowerPoint Presentation</vt:lpstr>
      <vt:lpstr>PowerPoint Presentation</vt:lpstr>
      <vt:lpstr>Future Plan</vt:lpstr>
      <vt:lpstr>Future Plan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Oral Presentation 1</dc:title>
  <dc:creator>Liao Wenjun</dc:creator>
  <cp:lastModifiedBy>Liao Wenjun</cp:lastModifiedBy>
  <cp:revision>3</cp:revision>
  <dcterms:created xsi:type="dcterms:W3CDTF">2023-10-16T06:01:15Z</dcterms:created>
  <dcterms:modified xsi:type="dcterms:W3CDTF">2024-01-25T05:20:56Z</dcterms:modified>
</cp:coreProperties>
</file>