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0" r:id="rId4"/>
    <p:sldId id="258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447E2-88B7-400B-9DB5-364A5933FF76}" v="3" dt="2023-08-27T04:37:55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o Wenjun" userId="62aba800-726b-4f1f-9128-9238501e8526" providerId="ADAL" clId="{37C447E2-88B7-400B-9DB5-364A5933FF76}"/>
    <pc:docChg chg="undo custSel addSld modSld sldOrd">
      <pc:chgData name="Liao Wenjun" userId="62aba800-726b-4f1f-9128-9238501e8526" providerId="ADAL" clId="{37C447E2-88B7-400B-9DB5-364A5933FF76}" dt="2023-08-28T06:17:34.913" v="2497" actId="20577"/>
      <pc:docMkLst>
        <pc:docMk/>
      </pc:docMkLst>
      <pc:sldChg chg="modSp mod">
        <pc:chgData name="Liao Wenjun" userId="62aba800-726b-4f1f-9128-9238501e8526" providerId="ADAL" clId="{37C447E2-88B7-400B-9DB5-364A5933FF76}" dt="2023-08-27T04:32:21.128" v="27"/>
        <pc:sldMkLst>
          <pc:docMk/>
          <pc:sldMk cId="2305928002" sldId="256"/>
        </pc:sldMkLst>
        <pc:spChg chg="mod">
          <ac:chgData name="Liao Wenjun" userId="62aba800-726b-4f1f-9128-9238501e8526" providerId="ADAL" clId="{37C447E2-88B7-400B-9DB5-364A5933FF76}" dt="2023-08-27T04:32:21.128" v="27"/>
          <ac:spMkLst>
            <pc:docMk/>
            <pc:sldMk cId="2305928002" sldId="256"/>
            <ac:spMk id="2" creationId="{06511BB2-B254-2F5E-40E5-802C85AC6FF0}"/>
          </ac:spMkLst>
        </pc:spChg>
        <pc:spChg chg="mod">
          <ac:chgData name="Liao Wenjun" userId="62aba800-726b-4f1f-9128-9238501e8526" providerId="ADAL" clId="{37C447E2-88B7-400B-9DB5-364A5933FF76}" dt="2023-08-27T04:32:21.128" v="27"/>
          <ac:spMkLst>
            <pc:docMk/>
            <pc:sldMk cId="2305928002" sldId="256"/>
            <ac:spMk id="3" creationId="{90132398-6B18-2300-B29B-5BE481ECC0B0}"/>
          </ac:spMkLst>
        </pc:spChg>
      </pc:sldChg>
      <pc:sldChg chg="modSp new mod ord">
        <pc:chgData name="Liao Wenjun" userId="62aba800-726b-4f1f-9128-9238501e8526" providerId="ADAL" clId="{37C447E2-88B7-400B-9DB5-364A5933FF76}" dt="2023-08-28T04:10:29.795" v="1997"/>
        <pc:sldMkLst>
          <pc:docMk/>
          <pc:sldMk cId="1796827535" sldId="257"/>
        </pc:sldMkLst>
        <pc:spChg chg="mod">
          <ac:chgData name="Liao Wenjun" userId="62aba800-726b-4f1f-9128-9238501e8526" providerId="ADAL" clId="{37C447E2-88B7-400B-9DB5-364A5933FF76}" dt="2023-08-27T04:32:35.993" v="80" actId="27636"/>
          <ac:spMkLst>
            <pc:docMk/>
            <pc:sldMk cId="1796827535" sldId="257"/>
            <ac:spMk id="2" creationId="{DECFFCC6-2B22-6FB3-59D4-684DA4C14F3E}"/>
          </ac:spMkLst>
        </pc:spChg>
        <pc:spChg chg="mod">
          <ac:chgData name="Liao Wenjun" userId="62aba800-726b-4f1f-9128-9238501e8526" providerId="ADAL" clId="{37C447E2-88B7-400B-9DB5-364A5933FF76}" dt="2023-08-27T04:33:30.385" v="248" actId="20577"/>
          <ac:spMkLst>
            <pc:docMk/>
            <pc:sldMk cId="1796827535" sldId="257"/>
            <ac:spMk id="3" creationId="{DC8D421A-E632-DC3F-B0A8-BC8BB797A7DD}"/>
          </ac:spMkLst>
        </pc:spChg>
      </pc:sldChg>
      <pc:sldChg chg="addSp delSp modSp new mod modNotesTx">
        <pc:chgData name="Liao Wenjun" userId="62aba800-726b-4f1f-9128-9238501e8526" providerId="ADAL" clId="{37C447E2-88B7-400B-9DB5-364A5933FF76}" dt="2023-08-28T06:17:34.913" v="2497" actId="20577"/>
        <pc:sldMkLst>
          <pc:docMk/>
          <pc:sldMk cId="2141453027" sldId="258"/>
        </pc:sldMkLst>
        <pc:spChg chg="mod">
          <ac:chgData name="Liao Wenjun" userId="62aba800-726b-4f1f-9128-9238501e8526" providerId="ADAL" clId="{37C447E2-88B7-400B-9DB5-364A5933FF76}" dt="2023-08-27T04:51:30.389" v="1173" actId="20577"/>
          <ac:spMkLst>
            <pc:docMk/>
            <pc:sldMk cId="2141453027" sldId="258"/>
            <ac:spMk id="2" creationId="{13499726-89AB-0321-77B8-F21D90560FF6}"/>
          </ac:spMkLst>
        </pc:spChg>
        <pc:spChg chg="mod">
          <ac:chgData name="Liao Wenjun" userId="62aba800-726b-4f1f-9128-9238501e8526" providerId="ADAL" clId="{37C447E2-88B7-400B-9DB5-364A5933FF76}" dt="2023-08-28T06:17:34.913" v="2497" actId="20577"/>
          <ac:spMkLst>
            <pc:docMk/>
            <pc:sldMk cId="2141453027" sldId="258"/>
            <ac:spMk id="3" creationId="{801EA35E-31B4-7CF9-3E72-B8E32F8F534F}"/>
          </ac:spMkLst>
        </pc:spChg>
        <pc:spChg chg="add del">
          <ac:chgData name="Liao Wenjun" userId="62aba800-726b-4f1f-9128-9238501e8526" providerId="ADAL" clId="{37C447E2-88B7-400B-9DB5-364A5933FF76}" dt="2023-08-27T04:37:55.550" v="530"/>
          <ac:spMkLst>
            <pc:docMk/>
            <pc:sldMk cId="2141453027" sldId="258"/>
            <ac:spMk id="4" creationId="{D581DD3B-0E56-407B-24A1-67DD75F4F525}"/>
          </ac:spMkLst>
        </pc:spChg>
      </pc:sldChg>
      <pc:sldChg chg="modSp new mod modNotesTx">
        <pc:chgData name="Liao Wenjun" userId="62aba800-726b-4f1f-9128-9238501e8526" providerId="ADAL" clId="{37C447E2-88B7-400B-9DB5-364A5933FF76}" dt="2023-08-27T04:59:19.914" v="1709" actId="20577"/>
        <pc:sldMkLst>
          <pc:docMk/>
          <pc:sldMk cId="4282212929" sldId="259"/>
        </pc:sldMkLst>
        <pc:spChg chg="mod">
          <ac:chgData name="Liao Wenjun" userId="62aba800-726b-4f1f-9128-9238501e8526" providerId="ADAL" clId="{37C447E2-88B7-400B-9DB5-364A5933FF76}" dt="2023-08-27T04:55:46.300" v="1421" actId="20577"/>
          <ac:spMkLst>
            <pc:docMk/>
            <pc:sldMk cId="4282212929" sldId="259"/>
            <ac:spMk id="2" creationId="{A617E0DD-50C8-D271-7C8D-521B4B8886DB}"/>
          </ac:spMkLst>
        </pc:spChg>
        <pc:spChg chg="mod">
          <ac:chgData name="Liao Wenjun" userId="62aba800-726b-4f1f-9128-9238501e8526" providerId="ADAL" clId="{37C447E2-88B7-400B-9DB5-364A5933FF76}" dt="2023-08-27T04:59:19.914" v="1709" actId="20577"/>
          <ac:spMkLst>
            <pc:docMk/>
            <pc:sldMk cId="4282212929" sldId="259"/>
            <ac:spMk id="3" creationId="{88BE9CB7-A9DF-3C5F-73AD-10D4E89A1E82}"/>
          </ac:spMkLst>
        </pc:spChg>
      </pc:sldChg>
      <pc:sldChg chg="modSp new mod ord">
        <pc:chgData name="Liao Wenjun" userId="62aba800-726b-4f1f-9128-9238501e8526" providerId="ADAL" clId="{37C447E2-88B7-400B-9DB5-364A5933FF76}" dt="2023-08-28T05:37:52.661" v="2224" actId="20577"/>
        <pc:sldMkLst>
          <pc:docMk/>
          <pc:sldMk cId="4107167387" sldId="260"/>
        </pc:sldMkLst>
        <pc:spChg chg="mod">
          <ac:chgData name="Liao Wenjun" userId="62aba800-726b-4f1f-9128-9238501e8526" providerId="ADAL" clId="{37C447E2-88B7-400B-9DB5-364A5933FF76}" dt="2023-08-28T04:05:17.769" v="1776" actId="20577"/>
          <ac:spMkLst>
            <pc:docMk/>
            <pc:sldMk cId="4107167387" sldId="260"/>
            <ac:spMk id="2" creationId="{B8BCD7DB-C3CF-60B5-825F-E59978082789}"/>
          </ac:spMkLst>
        </pc:spChg>
        <pc:spChg chg="mod">
          <ac:chgData name="Liao Wenjun" userId="62aba800-726b-4f1f-9128-9238501e8526" providerId="ADAL" clId="{37C447E2-88B7-400B-9DB5-364A5933FF76}" dt="2023-08-28T05:37:52.661" v="2224" actId="20577"/>
          <ac:spMkLst>
            <pc:docMk/>
            <pc:sldMk cId="4107167387" sldId="260"/>
            <ac:spMk id="3" creationId="{0A02FD33-FDEC-A3FC-709D-82F95E938AFF}"/>
          </ac:spMkLst>
        </pc:spChg>
      </pc:sldChg>
      <pc:sldChg chg="modSp new mod">
        <pc:chgData name="Liao Wenjun" userId="62aba800-726b-4f1f-9128-9238501e8526" providerId="ADAL" clId="{37C447E2-88B7-400B-9DB5-364A5933FF76}" dt="2023-08-28T06:06:29.358" v="2399" actId="20577"/>
        <pc:sldMkLst>
          <pc:docMk/>
          <pc:sldMk cId="4087221428" sldId="261"/>
        </pc:sldMkLst>
        <pc:spChg chg="mod">
          <ac:chgData name="Liao Wenjun" userId="62aba800-726b-4f1f-9128-9238501e8526" providerId="ADAL" clId="{37C447E2-88B7-400B-9DB5-364A5933FF76}" dt="2023-08-28T06:03:01.101" v="2266" actId="20577"/>
          <ac:spMkLst>
            <pc:docMk/>
            <pc:sldMk cId="4087221428" sldId="261"/>
            <ac:spMk id="2" creationId="{662531A3-5C1E-728A-5573-AA55745F1679}"/>
          </ac:spMkLst>
        </pc:spChg>
        <pc:spChg chg="mod">
          <ac:chgData name="Liao Wenjun" userId="62aba800-726b-4f1f-9128-9238501e8526" providerId="ADAL" clId="{37C447E2-88B7-400B-9DB5-364A5933FF76}" dt="2023-08-28T06:06:29.358" v="2399" actId="20577"/>
          <ac:spMkLst>
            <pc:docMk/>
            <pc:sldMk cId="4087221428" sldId="261"/>
            <ac:spMk id="3" creationId="{AE5F07DD-C2A3-59E0-0385-4E2BE1F8D470}"/>
          </ac:spMkLst>
        </pc:spChg>
      </pc:sldChg>
      <pc:sldChg chg="modSp new mod">
        <pc:chgData name="Liao Wenjun" userId="62aba800-726b-4f1f-9128-9238501e8526" providerId="ADAL" clId="{37C447E2-88B7-400B-9DB5-364A5933FF76}" dt="2023-08-28T06:15:02.295" v="2495" actId="20577"/>
        <pc:sldMkLst>
          <pc:docMk/>
          <pc:sldMk cId="297775965" sldId="262"/>
        </pc:sldMkLst>
        <pc:spChg chg="mod">
          <ac:chgData name="Liao Wenjun" userId="62aba800-726b-4f1f-9128-9238501e8526" providerId="ADAL" clId="{37C447E2-88B7-400B-9DB5-364A5933FF76}" dt="2023-08-28T06:14:33.933" v="2418" actId="20577"/>
          <ac:spMkLst>
            <pc:docMk/>
            <pc:sldMk cId="297775965" sldId="262"/>
            <ac:spMk id="2" creationId="{5C7509B8-EDE5-45F8-0CD1-733B61FA6240}"/>
          </ac:spMkLst>
        </pc:spChg>
        <pc:spChg chg="mod">
          <ac:chgData name="Liao Wenjun" userId="62aba800-726b-4f1f-9128-9238501e8526" providerId="ADAL" clId="{37C447E2-88B7-400B-9DB5-364A5933FF76}" dt="2023-08-28T06:15:02.295" v="2495" actId="20577"/>
          <ac:spMkLst>
            <pc:docMk/>
            <pc:sldMk cId="297775965" sldId="262"/>
            <ac:spMk id="3" creationId="{8FD5DEE8-F547-410A-7A2A-5821466FB9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830CD-2050-4531-BF86-06A768CB469B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29F06-DA93-45DB-9C4B-9E859A0359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glossary.html#term-fi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ikit-learn.org/stable/glossary.html#term-y" TargetMode="External"/><Relationship Id="rId4" Type="http://schemas.openxmlformats.org/officeDocument/2006/relationships/hyperlink" Target="https://scikit-learn.org/stable/glossary.html#term-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b="1" dirty="0">
                <a:solidFill>
                  <a:srgbClr val="007020"/>
                </a:solidFill>
                <a:effectLst/>
              </a:rPr>
              <a:t>from</a:t>
            </a:r>
            <a:r>
              <a:rPr lang="en-SG" dirty="0"/>
              <a:t> </a:t>
            </a:r>
            <a:r>
              <a:rPr lang="en-SG" b="1" dirty="0" err="1">
                <a:solidFill>
                  <a:srgbClr val="0E84B5"/>
                </a:solidFill>
                <a:effectLst/>
              </a:rPr>
              <a:t>sklearn.ensemble</a:t>
            </a:r>
            <a:r>
              <a:rPr lang="en-SG" dirty="0"/>
              <a:t> </a:t>
            </a:r>
            <a:r>
              <a:rPr lang="en-SG" b="1" dirty="0">
                <a:solidFill>
                  <a:srgbClr val="007020"/>
                </a:solidFill>
                <a:effectLst/>
              </a:rPr>
              <a:t>import</a:t>
            </a:r>
            <a:r>
              <a:rPr lang="en-SG" dirty="0"/>
              <a:t> </a:t>
            </a:r>
            <a:r>
              <a:rPr lang="en-SG" dirty="0" err="1">
                <a:effectLst/>
              </a:rPr>
              <a:t>RandomForestClassifier</a:t>
            </a:r>
            <a:r>
              <a:rPr lang="en-SG" dirty="0"/>
              <a:t> </a:t>
            </a:r>
          </a:p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dirty="0" err="1">
                <a:effectLst/>
              </a:rPr>
              <a:t>clf</a:t>
            </a:r>
            <a:r>
              <a:rPr lang="en-SG" dirty="0"/>
              <a:t> </a:t>
            </a:r>
            <a:r>
              <a:rPr lang="en-SG" dirty="0">
                <a:solidFill>
                  <a:srgbClr val="666666"/>
                </a:solidFill>
                <a:effectLst/>
              </a:rPr>
              <a:t>=</a:t>
            </a:r>
            <a:r>
              <a:rPr lang="en-SG" dirty="0"/>
              <a:t> </a:t>
            </a:r>
            <a:r>
              <a:rPr lang="en-SG" dirty="0" err="1">
                <a:effectLst/>
              </a:rPr>
              <a:t>RandomForestClassifier</a:t>
            </a:r>
            <a:r>
              <a:rPr lang="en-SG" dirty="0">
                <a:effectLst/>
              </a:rPr>
              <a:t>(</a:t>
            </a:r>
            <a:r>
              <a:rPr lang="en-SG" dirty="0" err="1">
                <a:effectLst/>
              </a:rPr>
              <a:t>random_state</a:t>
            </a:r>
            <a:r>
              <a:rPr lang="en-SG" dirty="0">
                <a:solidFill>
                  <a:srgbClr val="666666"/>
                </a:solidFill>
                <a:effectLst/>
              </a:rPr>
              <a:t>=</a:t>
            </a:r>
            <a:r>
              <a:rPr lang="en-SG" dirty="0">
                <a:solidFill>
                  <a:srgbClr val="208050"/>
                </a:solidFill>
                <a:effectLst/>
              </a:rPr>
              <a:t>0</a:t>
            </a:r>
            <a:r>
              <a:rPr lang="en-SG" dirty="0">
                <a:effectLst/>
              </a:rPr>
              <a:t>)</a:t>
            </a:r>
            <a:r>
              <a:rPr lang="en-SG" dirty="0"/>
              <a:t> </a:t>
            </a:r>
          </a:p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dirty="0">
                <a:effectLst/>
              </a:rPr>
              <a:t>X</a:t>
            </a:r>
            <a:r>
              <a:rPr lang="en-SG" dirty="0"/>
              <a:t> </a:t>
            </a:r>
            <a:r>
              <a:rPr lang="en-SG" dirty="0">
                <a:solidFill>
                  <a:srgbClr val="666666"/>
                </a:solidFill>
                <a:effectLst/>
              </a:rPr>
              <a:t>=</a:t>
            </a:r>
            <a:r>
              <a:rPr lang="en-SG" dirty="0"/>
              <a:t> </a:t>
            </a:r>
            <a:r>
              <a:rPr lang="en-SG" dirty="0">
                <a:effectLst/>
              </a:rPr>
              <a:t>[[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1</a:t>
            </a:r>
            <a:r>
              <a:rPr lang="en-SG" dirty="0">
                <a:effectLst/>
              </a:rPr>
              <a:t>,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2</a:t>
            </a:r>
            <a:r>
              <a:rPr lang="en-SG" dirty="0">
                <a:effectLst/>
              </a:rPr>
              <a:t>,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3</a:t>
            </a:r>
            <a:r>
              <a:rPr lang="en-SG" dirty="0">
                <a:effectLst/>
              </a:rPr>
              <a:t>],</a:t>
            </a:r>
            <a:r>
              <a:rPr lang="en-SG" dirty="0"/>
              <a:t> </a:t>
            </a:r>
            <a:r>
              <a:rPr lang="en-SG" i="1" dirty="0">
                <a:solidFill>
                  <a:srgbClr val="408090"/>
                </a:solidFill>
                <a:effectLst/>
              </a:rPr>
              <a:t># 2 samples, 3 features</a:t>
            </a:r>
            <a:r>
              <a:rPr lang="en-SG" dirty="0"/>
              <a:t> </a:t>
            </a:r>
            <a:r>
              <a:rPr lang="en-SG" b="1" dirty="0">
                <a:solidFill>
                  <a:srgbClr val="C65D09"/>
                </a:solidFill>
                <a:effectLst/>
              </a:rPr>
              <a:t>... </a:t>
            </a:r>
            <a:r>
              <a:rPr lang="en-SG" dirty="0">
                <a:effectLst/>
              </a:rPr>
              <a:t>[</a:t>
            </a:r>
            <a:r>
              <a:rPr lang="en-SG" dirty="0">
                <a:solidFill>
                  <a:srgbClr val="208050"/>
                </a:solidFill>
                <a:effectLst/>
              </a:rPr>
              <a:t>11</a:t>
            </a:r>
            <a:r>
              <a:rPr lang="en-SG" dirty="0">
                <a:effectLst/>
              </a:rPr>
              <a:t>,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12</a:t>
            </a:r>
            <a:r>
              <a:rPr lang="en-SG" dirty="0">
                <a:effectLst/>
              </a:rPr>
              <a:t>,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13</a:t>
            </a:r>
            <a:r>
              <a:rPr lang="en-SG" dirty="0">
                <a:effectLst/>
              </a:rPr>
              <a:t>]]</a:t>
            </a:r>
            <a:r>
              <a:rPr lang="en-SG" dirty="0"/>
              <a:t> </a:t>
            </a:r>
          </a:p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dirty="0">
                <a:effectLst/>
              </a:rPr>
              <a:t>y</a:t>
            </a:r>
            <a:r>
              <a:rPr lang="en-SG" dirty="0"/>
              <a:t> </a:t>
            </a:r>
            <a:r>
              <a:rPr lang="en-SG" dirty="0">
                <a:solidFill>
                  <a:srgbClr val="666666"/>
                </a:solidFill>
                <a:effectLst/>
              </a:rPr>
              <a:t>=</a:t>
            </a:r>
            <a:r>
              <a:rPr lang="en-SG" dirty="0"/>
              <a:t> </a:t>
            </a:r>
            <a:r>
              <a:rPr lang="en-SG" dirty="0">
                <a:effectLst/>
              </a:rPr>
              <a:t>[</a:t>
            </a:r>
            <a:r>
              <a:rPr lang="en-SG" dirty="0">
                <a:solidFill>
                  <a:srgbClr val="208050"/>
                </a:solidFill>
                <a:effectLst/>
              </a:rPr>
              <a:t>0</a:t>
            </a:r>
            <a:r>
              <a:rPr lang="en-SG" dirty="0">
                <a:effectLst/>
              </a:rPr>
              <a:t>,</a:t>
            </a:r>
            <a:r>
              <a:rPr lang="en-SG" dirty="0"/>
              <a:t> </a:t>
            </a:r>
            <a:r>
              <a:rPr lang="en-SG" dirty="0">
                <a:solidFill>
                  <a:srgbClr val="208050"/>
                </a:solidFill>
                <a:effectLst/>
              </a:rPr>
              <a:t>1</a:t>
            </a:r>
            <a:r>
              <a:rPr lang="en-SG" dirty="0">
                <a:effectLst/>
              </a:rPr>
              <a:t>]</a:t>
            </a:r>
            <a:r>
              <a:rPr lang="en-SG" dirty="0"/>
              <a:t> </a:t>
            </a:r>
            <a:r>
              <a:rPr lang="en-SG" i="1" dirty="0">
                <a:solidFill>
                  <a:srgbClr val="408090"/>
                </a:solidFill>
                <a:effectLst/>
              </a:rPr>
              <a:t># classes of each sample</a:t>
            </a:r>
            <a:r>
              <a:rPr lang="en-SG" dirty="0"/>
              <a:t> </a:t>
            </a:r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dirty="0" err="1">
                <a:effectLst/>
              </a:rPr>
              <a:t>clf</a:t>
            </a:r>
            <a:r>
              <a:rPr lang="en-SG" dirty="0" err="1">
                <a:solidFill>
                  <a:srgbClr val="666666"/>
                </a:solidFill>
                <a:effectLst/>
              </a:rPr>
              <a:t>.</a:t>
            </a:r>
            <a:r>
              <a:rPr lang="en-SG" dirty="0" err="1">
                <a:effectLst/>
              </a:rPr>
              <a:t>fit</a:t>
            </a:r>
            <a:r>
              <a:rPr lang="en-SG" dirty="0">
                <a:effectLst/>
              </a:rPr>
              <a:t>(X,</a:t>
            </a:r>
            <a:r>
              <a:rPr lang="en-SG" dirty="0"/>
              <a:t> </a:t>
            </a:r>
            <a:r>
              <a:rPr lang="en-SG" dirty="0">
                <a:effectLst/>
              </a:rPr>
              <a:t>y)</a:t>
            </a:r>
            <a:r>
              <a:rPr lang="en-SG" dirty="0"/>
              <a:t> </a:t>
            </a:r>
            <a:r>
              <a:rPr lang="en-SG" dirty="0" err="1">
                <a:solidFill>
                  <a:srgbClr val="333333"/>
                </a:solidFill>
                <a:effectLst/>
              </a:rPr>
              <a:t>RandomForestClassifier</a:t>
            </a:r>
            <a:r>
              <a:rPr lang="en-SG" dirty="0">
                <a:solidFill>
                  <a:srgbClr val="333333"/>
                </a:solidFill>
                <a:effectLst/>
              </a:rPr>
              <a:t>(</a:t>
            </a:r>
            <a:r>
              <a:rPr lang="en-SG" dirty="0" err="1">
                <a:solidFill>
                  <a:srgbClr val="333333"/>
                </a:solidFill>
                <a:effectLst/>
              </a:rPr>
              <a:t>random_state</a:t>
            </a:r>
            <a:r>
              <a:rPr lang="en-SG" dirty="0">
                <a:solidFill>
                  <a:srgbClr val="333333"/>
                </a:solidFill>
                <a:effectLst/>
              </a:rPr>
              <a:t>=0)</a:t>
            </a:r>
          </a:p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clf.predict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(X)  # predict classes of the training data</a:t>
            </a:r>
          </a:p>
          <a:p>
            <a:pPr algn="l"/>
            <a:r>
              <a:rPr lang="en-SG" b="1" dirty="0">
                <a:solidFill>
                  <a:srgbClr val="C65D09"/>
                </a:solidFill>
                <a:effectLst/>
              </a:rPr>
              <a:t>&gt;&gt;&gt; 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clf.predict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([[4, 5, 6], [14, 15, 16]])  # predict classes of new data</a:t>
            </a:r>
            <a:endParaRPr lang="en-SG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SG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The </a:t>
            </a:r>
            <a:r>
              <a:rPr lang="en-SG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/>
              </a:rPr>
              <a:t>fit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 method generally accepts 2 inputs: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The samples matrix (or design matrix) </a:t>
            </a:r>
            <a:r>
              <a:rPr lang="en-SG" b="0" i="0" u="none" strike="noStrike" dirty="0">
                <a:solidFill>
                  <a:srgbClr val="2878A2"/>
                </a:solidFill>
                <a:effectLst/>
                <a:latin typeface="-apple-system"/>
                <a:hlinkClick r:id="rId4"/>
              </a:rPr>
              <a:t>X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. The size of X is typically (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n_samples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n_features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), which means that samples are </a:t>
            </a:r>
            <a:r>
              <a:rPr lang="en-SG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represented as rows and features are represented as columns</a:t>
            </a:r>
            <a:r>
              <a:rPr lang="en-SG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The target values </a:t>
            </a:r>
            <a:r>
              <a:rPr lang="en-SG" b="0" i="0" u="none" strike="noStrike" dirty="0">
                <a:solidFill>
                  <a:srgbClr val="2878A2"/>
                </a:solidFill>
                <a:effectLst/>
                <a:latin typeface="-apple-system"/>
                <a:hlinkClick r:id="rId5"/>
              </a:rPr>
              <a:t>y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 which are real numbers for regression tasks, or integers for classification (or any other discrete set of values). For unsupervised learning tasks, y does not need to be specified. y is usually a 1d array where the 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th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 entry corresponds to the target of the 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i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SG" b="0" i="0" dirty="0" err="1">
                <a:solidFill>
                  <a:srgbClr val="212529"/>
                </a:solidFill>
                <a:effectLst/>
                <a:latin typeface="-apple-system"/>
              </a:rPr>
              <a:t>th</a:t>
            </a:r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 sample (row) of X.</a:t>
            </a:r>
          </a:p>
          <a:p>
            <a:endParaRPr lang="en-SG" dirty="0"/>
          </a:p>
          <a:p>
            <a:r>
              <a:rPr lang="en-SG" b="0" i="0" dirty="0">
                <a:solidFill>
                  <a:srgbClr val="212529"/>
                </a:solidFill>
                <a:effectLst/>
                <a:latin typeface="-apple-system"/>
              </a:rPr>
              <a:t>Once the estimator is fitted, it can be used for predicting target values of new data. You don’t need to re-train the estimator: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9F06-DA93-45DB-9C4B-9E859A0359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89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Cross validation is like 5 fold. Split the initial data into train-train-train-train-test. Then train another model using train-train-train-test-train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29F06-DA93-45DB-9C4B-9E859A0359A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69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7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19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25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66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2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21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426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5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68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2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24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4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9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0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9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AC9480-CBD4-4A46-831B-58109DFCCE7A}" type="datetimeFigureOut">
              <a:rPr lang="en-SG" smtClean="0"/>
              <a:t>28/8/2023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105317-9365-4F82-A6D8-0DFDA2CD43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87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BB2-B254-2F5E-40E5-802C85AC6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Weekly Updates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2398-6B18-2300-B29B-5BE481ECC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28/08/2023</a:t>
            </a:r>
          </a:p>
        </p:txBody>
      </p:sp>
    </p:spTree>
    <p:extLst>
      <p:ext uri="{BB962C8B-B14F-4D97-AF65-F5344CB8AC3E}">
        <p14:creationId xmlns:p14="http://schemas.microsoft.com/office/powerpoint/2010/main" val="23059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09B8-EDE5-45F8-0CD1-733B61FA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DEE8-F547-410A-7A2A-5821466F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Research Article read up</a:t>
            </a:r>
          </a:p>
          <a:p>
            <a:r>
              <a:rPr lang="en-SG" dirty="0"/>
              <a:t>Machine Learning</a:t>
            </a:r>
          </a:p>
          <a:p>
            <a:r>
              <a:rPr lang="en-SG" dirty="0"/>
              <a:t>Git</a:t>
            </a:r>
          </a:p>
          <a:p>
            <a:r>
              <a:rPr lang="en-SG" dirty="0"/>
              <a:t>Future plans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7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D7DB-C3CF-60B5-825F-E5997808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article read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FD33-FDEC-A3FC-709D-82F95E93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SG" dirty="0"/>
              <a:t>Genetic Circuit Design Principles</a:t>
            </a:r>
          </a:p>
          <a:p>
            <a:r>
              <a:rPr lang="en-SG" dirty="0"/>
              <a:t>Understanding the applications, pros and cons of genetic circuits</a:t>
            </a:r>
          </a:p>
          <a:p>
            <a:r>
              <a:rPr lang="en-SG" dirty="0"/>
              <a:t>How to design genetic circuits </a:t>
            </a:r>
            <a:r>
              <a:rPr lang="en-SG" dirty="0">
                <a:sym typeface="Wingdings" panose="05000000000000000000" pitchFamily="2" charset="2"/>
              </a:rPr>
              <a:t> Modularity, Characterization, Standardization (DBTL)</a:t>
            </a:r>
          </a:p>
          <a:p>
            <a:r>
              <a:rPr lang="en-SG" dirty="0">
                <a:sym typeface="Wingdings" panose="05000000000000000000" pitchFamily="2" charset="2"/>
              </a:rPr>
              <a:t>Logic gates</a:t>
            </a:r>
          </a:p>
          <a:p>
            <a:r>
              <a:rPr lang="en-SG" dirty="0">
                <a:sym typeface="Wingdings" panose="05000000000000000000" pitchFamily="2" charset="2"/>
              </a:rPr>
              <a:t>Modelling Frameworks: ODE, still don’t understand, hopefully we learn during lecture </a:t>
            </a:r>
          </a:p>
          <a:p>
            <a:r>
              <a:rPr lang="en-SG" dirty="0">
                <a:sym typeface="Wingdings" panose="05000000000000000000" pitchFamily="2" charset="2"/>
              </a:rPr>
              <a:t>Steady-State Response Curve: will read up more on it</a:t>
            </a:r>
          </a:p>
          <a:p>
            <a:r>
              <a:rPr lang="en-SG" dirty="0">
                <a:sym typeface="Wingdings" panose="05000000000000000000" pitchFamily="2" charset="2"/>
              </a:rPr>
              <a:t>Deterministic kinetic modelling: need to read up more as well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16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9726-89AB-0321-77B8-F21D9056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(</a:t>
            </a:r>
            <a:r>
              <a:rPr lang="en-SG" dirty="0" err="1"/>
              <a:t>sklearn</a:t>
            </a:r>
            <a:r>
              <a:rPr lang="en-S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A35E-31B4-7CF9-3E72-B8E32F8F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Estimators: ML algorithms and models that can be fitted to some data (e.g. </a:t>
            </a:r>
            <a:r>
              <a:rPr lang="en-SG" dirty="0" err="1"/>
              <a:t>RandomForestClassifier</a:t>
            </a:r>
            <a:r>
              <a:rPr lang="en-SG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Data: sample matrix X with samples represented as rows and features as columns, sample matrix y is the target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Transformers(</a:t>
            </a:r>
            <a:r>
              <a:rPr lang="en-SG" dirty="0" err="1"/>
              <a:t>StandardScaler</a:t>
            </a:r>
            <a:r>
              <a:rPr lang="en-SG" dirty="0"/>
              <a:t>): scaled data according to computed scaling values. </a:t>
            </a:r>
            <a:r>
              <a:rPr lang="en-SG" dirty="0" err="1"/>
              <a:t>E.g</a:t>
            </a:r>
            <a:r>
              <a:rPr lang="en-SG" dirty="0"/>
              <a:t> 0-&gt; -1, 15-&gt; 1, -10-&gt; -1, 1 -&gt; 1</a:t>
            </a:r>
          </a:p>
          <a:p>
            <a:r>
              <a:rPr lang="en-SG" dirty="0"/>
              <a:t>Pipelines: Combine Transformers and Estimators: Prevents data leakages(disclosing some testing data into training </a:t>
            </a:r>
            <a:r>
              <a:rPr lang="en-SG"/>
              <a:t>data).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145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E0DD-50C8-D271-7C8D-521B4B8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Standard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9CB7-A9DF-3C5F-73AD-10D4E89A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SG" dirty="0"/>
              <a:t>Create a pipeline object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Load the dataset and split into train and test sets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Fit the dataset into the pipeline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Predict the accuracy of the test sets</a:t>
            </a:r>
          </a:p>
          <a:p>
            <a:pPr marL="494100" indent="-457200">
              <a:buFont typeface="+mj-lt"/>
              <a:buAutoNum type="arabicPeriod"/>
            </a:pPr>
            <a:r>
              <a:rPr lang="en-SG" dirty="0"/>
              <a:t>Model Evaluation: cross validation using </a:t>
            </a:r>
            <a:r>
              <a:rPr lang="en-SG" dirty="0" err="1"/>
              <a:t>LinearRegression</a:t>
            </a:r>
            <a:r>
              <a:rPr lang="en-SG" dirty="0"/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221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FCC6-2B22-6FB3-59D4-684DA4C1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Installing and familiarising with Git and </a:t>
            </a:r>
            <a:r>
              <a:rPr lang="en-SG" dirty="0" err="1"/>
              <a:t>Github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421A-E632-DC3F-B0A8-BC8BB797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Git Bash- Read up </a:t>
            </a:r>
            <a:r>
              <a:rPr lang="en-SG" dirty="0" err="1"/>
              <a:t>linux</a:t>
            </a:r>
            <a:r>
              <a:rPr lang="en-SG" dirty="0"/>
              <a:t> commands and tried creating repositories from Git bash</a:t>
            </a:r>
          </a:p>
          <a:p>
            <a:r>
              <a:rPr lang="en-SG" dirty="0" err="1"/>
              <a:t>Github</a:t>
            </a:r>
            <a:r>
              <a:rPr lang="en-SG" dirty="0"/>
              <a:t>: Created a new project and repository and added Jing </a:t>
            </a:r>
            <a:r>
              <a:rPr lang="en-SG" dirty="0" err="1"/>
              <a:t>Wui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682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31A3-5C1E-728A-5573-AA55745F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Plans for upcoming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07DD-C2A3-59E0-0385-4E2BE1F8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Recap on python plus do some examples using </a:t>
            </a:r>
            <a:r>
              <a:rPr lang="en-SG" dirty="0" err="1"/>
              <a:t>sklearn</a:t>
            </a:r>
            <a:r>
              <a:rPr lang="en-SG" dirty="0"/>
              <a:t> </a:t>
            </a:r>
          </a:p>
          <a:p>
            <a:r>
              <a:rPr lang="en-SG" dirty="0"/>
              <a:t>Read up more on research article</a:t>
            </a:r>
          </a:p>
          <a:p>
            <a:r>
              <a:rPr lang="en-SG" dirty="0"/>
              <a:t>Get the code for our project?</a:t>
            </a:r>
          </a:p>
        </p:txBody>
      </p:sp>
    </p:spTree>
    <p:extLst>
      <p:ext uri="{BB962C8B-B14F-4D97-AF65-F5344CB8AC3E}">
        <p14:creationId xmlns:p14="http://schemas.microsoft.com/office/powerpoint/2010/main" val="408722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</TotalTime>
  <Words>553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Calisto MT</vt:lpstr>
      <vt:lpstr>Wingdings</vt:lpstr>
      <vt:lpstr>Wingdings 2</vt:lpstr>
      <vt:lpstr>Slate</vt:lpstr>
      <vt:lpstr>Weekly Updates 1</vt:lpstr>
      <vt:lpstr>Table of content</vt:lpstr>
      <vt:lpstr>Research article read up</vt:lpstr>
      <vt:lpstr>Machine Learning (sklearn)</vt:lpstr>
      <vt:lpstr>Standard Procedure</vt:lpstr>
      <vt:lpstr>Installing and familiarising with Git and Github</vt:lpstr>
      <vt:lpstr>Plans for upcoming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 Wenjun</dc:creator>
  <cp:lastModifiedBy>Liao Wenjun</cp:lastModifiedBy>
  <cp:revision>1</cp:revision>
  <dcterms:created xsi:type="dcterms:W3CDTF">2023-08-27T04:30:06Z</dcterms:created>
  <dcterms:modified xsi:type="dcterms:W3CDTF">2023-08-28T06:17:39Z</dcterms:modified>
</cp:coreProperties>
</file>