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4" r:id="rId2"/>
  </p:sldMasterIdLst>
  <p:notesMasterIdLst>
    <p:notesMasterId r:id="rId24"/>
  </p:notesMasterIdLst>
  <p:handoutMasterIdLst>
    <p:handoutMasterId r:id="rId25"/>
  </p:handoutMasterIdLst>
  <p:sldIdLst>
    <p:sldId id="265" r:id="rId3"/>
    <p:sldId id="264" r:id="rId4"/>
    <p:sldId id="258" r:id="rId5"/>
    <p:sldId id="262" r:id="rId6"/>
    <p:sldId id="278" r:id="rId7"/>
    <p:sldId id="298" r:id="rId8"/>
    <p:sldId id="266" r:id="rId9"/>
    <p:sldId id="274" r:id="rId10"/>
    <p:sldId id="275" r:id="rId11"/>
    <p:sldId id="276" r:id="rId12"/>
    <p:sldId id="279" r:id="rId13"/>
    <p:sldId id="267" r:id="rId14"/>
    <p:sldId id="281" r:id="rId15"/>
    <p:sldId id="282" r:id="rId16"/>
    <p:sldId id="294" r:id="rId17"/>
    <p:sldId id="293" r:id="rId18"/>
    <p:sldId id="295" r:id="rId19"/>
    <p:sldId id="296" r:id="rId20"/>
    <p:sldId id="289" r:id="rId21"/>
    <p:sldId id="290" r:id="rId22"/>
    <p:sldId id="263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0" autoAdjust="0"/>
    <p:restoredTop sz="94672" autoAdjust="0"/>
  </p:normalViewPr>
  <p:slideViewPr>
    <p:cSldViewPr snapToGrid="0" snapToObjects="1" showGuides="1">
      <p:cViewPr>
        <p:scale>
          <a:sx n="50" d="100"/>
          <a:sy n="50" d="100"/>
        </p:scale>
        <p:origin x="296" y="476"/>
      </p:cViewPr>
      <p:guideLst>
        <p:guide orient="horz" pos="15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-1" fmla="*/ 0 w 3036565"/>
              <a:gd name="connsiteY0-2" fmla="*/ 0 h 3892048"/>
              <a:gd name="connsiteX1-3" fmla="*/ 2528981 w 3036565"/>
              <a:gd name="connsiteY1-4" fmla="*/ 0 h 3892048"/>
              <a:gd name="connsiteX2-5" fmla="*/ 3027362 w 3036565"/>
              <a:gd name="connsiteY2-6" fmla="*/ 498381 h 3892048"/>
              <a:gd name="connsiteX3-7" fmla="*/ 3036565 w 3036565"/>
              <a:gd name="connsiteY3-8" fmla="*/ 3892048 h 3892048"/>
              <a:gd name="connsiteX4-9" fmla="*/ 0 w 3036565"/>
              <a:gd name="connsiteY4-10" fmla="*/ 1885950 h 3892048"/>
              <a:gd name="connsiteX5-11" fmla="*/ 0 w 3036565"/>
              <a:gd name="connsiteY5-12" fmla="*/ 0 h 3892048"/>
              <a:gd name="connsiteX0-13" fmla="*/ 0 w 3036565"/>
              <a:gd name="connsiteY0-14" fmla="*/ 0 h 3892048"/>
              <a:gd name="connsiteX1-15" fmla="*/ 2528981 w 3036565"/>
              <a:gd name="connsiteY1-16" fmla="*/ 0 h 3892048"/>
              <a:gd name="connsiteX2-17" fmla="*/ 3027362 w 3036565"/>
              <a:gd name="connsiteY2-18" fmla="*/ 498381 h 3892048"/>
              <a:gd name="connsiteX3-19" fmla="*/ 3036565 w 3036565"/>
              <a:gd name="connsiteY3-20" fmla="*/ 3892048 h 3892048"/>
              <a:gd name="connsiteX4-21" fmla="*/ 9203 w 3036565"/>
              <a:gd name="connsiteY4-22" fmla="*/ 3892047 h 3892048"/>
              <a:gd name="connsiteX5-23" fmla="*/ 0 w 3036565"/>
              <a:gd name="connsiteY5-24" fmla="*/ 0 h 38920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 panose="020B0604020202020204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104557"/>
            <a:ext cx="6400800" cy="705749"/>
          </a:xfrm>
        </p:spPr>
        <p:txBody>
          <a:bodyPr>
            <a:normAutofit fontScale="90000"/>
          </a:bodyPr>
          <a:lstStyle/>
          <a:p>
            <a:r>
              <a:rPr lang="ru-RU" sz="4890" dirty="0"/>
              <a:t>Типовик</a:t>
            </a:r>
            <a:br>
              <a:rPr lang="ru-RU" sz="4000" dirty="0"/>
            </a:br>
            <a:r>
              <a:rPr lang="ru-RU" sz="4000" dirty="0"/>
              <a:t>вариант 7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970890"/>
          </a:xfrm>
        </p:spPr>
        <p:txBody>
          <a:bodyPr>
            <a:normAutofit fontScale="85000" lnSpcReduction="20000"/>
          </a:bodyPr>
          <a:lstStyle/>
          <a:p>
            <a:r>
              <a:rPr lang="ru-RU" altLang="en-US" dirty="0" err="1"/>
              <a:t>Ляо</a:t>
            </a:r>
            <a:r>
              <a:rPr lang="ru-RU" altLang="en-US" dirty="0"/>
              <a:t> </a:t>
            </a:r>
            <a:r>
              <a:rPr lang="ru-RU" altLang="en-US" dirty="0" err="1"/>
              <a:t>Ихун</a:t>
            </a:r>
            <a:endParaRPr lang="ru-RU" altLang="en-US" dirty="0"/>
          </a:p>
          <a:p>
            <a:r>
              <a:rPr lang="ru-RU" altLang="en-US" dirty="0" err="1"/>
              <a:t>Чебоксаров</a:t>
            </a:r>
            <a:r>
              <a:rPr lang="ru-RU" altLang="en-US" dirty="0"/>
              <a:t> Ярослав</a:t>
            </a:r>
          </a:p>
          <a:p>
            <a:r>
              <a:rPr lang="ru-RU" altLang="en-US" dirty="0"/>
              <a:t>Кузнецов  Максим Александрович</a:t>
            </a:r>
          </a:p>
          <a:p>
            <a:r>
              <a:rPr lang="ru-RU" altLang="en-US" dirty="0"/>
              <a:t>Кузьминов Арсений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875030"/>
            <a:ext cx="8229600" cy="816610"/>
          </a:xfrm>
        </p:spPr>
        <p:txBody>
          <a:bodyPr>
            <a:normAutofit fontScale="90000"/>
          </a:bodyPr>
          <a:lstStyle/>
          <a:p>
            <a:r>
              <a:rPr lang="ru-RU" altLang="en-US" sz="2665"/>
              <a:t>В</a:t>
            </a:r>
            <a:r>
              <a:rPr lang="en-US" sz="2665"/>
              <a:t>ычисл</a:t>
            </a:r>
            <a:r>
              <a:rPr lang="ru-RU" altLang="en-US" sz="2665"/>
              <a:t>ение</a:t>
            </a:r>
            <a:r>
              <a:rPr lang="en-US" sz="2665"/>
              <a:t> значение параметра р в полярном уравнении кривой для двух небесных тел, выясн</a:t>
            </a:r>
            <a:r>
              <a:rPr lang="ru-RU" altLang="en-US" sz="2665"/>
              <a:t>ение</a:t>
            </a:r>
            <a:r>
              <a:rPr lang="en-US" sz="2665"/>
              <a:t> геометрический смысл этого параметра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656590" y="2245995"/>
            <a:ext cx="37014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dirty="0"/>
              <a:t>Для Земли:</a:t>
            </a:r>
          </a:p>
          <a:p>
            <a:r>
              <a:rPr lang="ru-RU" altLang="en-US" dirty="0"/>
              <a:t>Перигелий=147.1 млн. км</a:t>
            </a:r>
          </a:p>
          <a:p>
            <a:r>
              <a:rPr lang="ru-RU" altLang="en-US" dirty="0"/>
              <a:t>Афелий=152.1 млн. км</a:t>
            </a:r>
          </a:p>
          <a:p>
            <a:r>
              <a:rPr lang="ru-RU" altLang="en-US" dirty="0"/>
              <a:t>Эксцентриситет=0.017</a:t>
            </a:r>
          </a:p>
          <a:p>
            <a:r>
              <a:rPr lang="ru-RU" altLang="en-US" dirty="0"/>
              <a:t>=</a:t>
            </a:r>
            <a:r>
              <a:rPr lang="en-US" altLang="zh-CN" dirty="0"/>
              <a:t>&gt;a=(147.1+152.1)/2=149.6</a:t>
            </a:r>
          </a:p>
          <a:p>
            <a:r>
              <a:rPr lang="en-US" altLang="zh-CN" dirty="0"/>
              <a:t>=&gt;p=149.6(1-0.017^2)=149.57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687070" y="1877695"/>
            <a:ext cx="334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dirty="0"/>
              <a:t>р=а(1-е</a:t>
            </a:r>
            <a:r>
              <a:rPr lang="en-US" altLang="zh-CN" dirty="0"/>
              <a:t>^2</a:t>
            </a:r>
            <a:r>
              <a:rPr lang="ru-RU" altLang="en-US" dirty="0"/>
              <a:t>)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4236720" y="2245995"/>
            <a:ext cx="30353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Для Марса:</a:t>
            </a:r>
            <a:br>
              <a:rPr lang="ru-RU"/>
            </a:br>
            <a:r>
              <a:rPr lang="ru-RU" altLang="en-US">
                <a:sym typeface="+mn-ea"/>
              </a:rPr>
              <a:t>Перигелий=206.6 млн. км</a:t>
            </a:r>
            <a:endParaRPr lang="ru-RU" altLang="en-US"/>
          </a:p>
          <a:p>
            <a:r>
              <a:rPr lang="ru-RU" altLang="en-US">
                <a:sym typeface="+mn-ea"/>
              </a:rPr>
              <a:t>Афелий=249.2 млн. км</a:t>
            </a:r>
            <a:endParaRPr lang="ru-RU" altLang="en-US"/>
          </a:p>
          <a:p>
            <a:r>
              <a:rPr lang="ru-RU" altLang="en-US">
                <a:sym typeface="+mn-ea"/>
              </a:rPr>
              <a:t>Эксцентриситет=0.094</a:t>
            </a:r>
          </a:p>
          <a:p>
            <a:r>
              <a:rPr lang="ru-RU" altLang="en-US">
                <a:sym typeface="+mn-ea"/>
              </a:rPr>
              <a:t>=</a:t>
            </a:r>
            <a:r>
              <a:rPr lang="en-US" altLang="zh-CN">
                <a:sym typeface="+mn-ea"/>
              </a:rPr>
              <a:t>&gt;a=(</a:t>
            </a:r>
            <a:r>
              <a:rPr lang="ru-RU" altLang="en-US">
                <a:sym typeface="+mn-ea"/>
              </a:rPr>
              <a:t>206.6+249.2</a:t>
            </a:r>
            <a:r>
              <a:rPr lang="en-US" altLang="zh-CN">
                <a:sym typeface="+mn-ea"/>
              </a:rPr>
              <a:t>)/2=</a:t>
            </a:r>
            <a:r>
              <a:rPr lang="ru-RU" altLang="en-US">
                <a:sym typeface="+mn-ea"/>
              </a:rPr>
              <a:t>227.9</a:t>
            </a:r>
            <a:endParaRPr lang="en-US" altLang="zh-CN"/>
          </a:p>
          <a:p>
            <a:r>
              <a:rPr lang="en-US" altLang="zh-CN">
                <a:sym typeface="+mn-ea"/>
              </a:rPr>
              <a:t>=&gt;p=</a:t>
            </a:r>
            <a:r>
              <a:rPr lang="ru-RU" altLang="en-US">
                <a:sym typeface="+mn-ea"/>
              </a:rPr>
              <a:t>227.9(</a:t>
            </a:r>
            <a:r>
              <a:rPr lang="en-US" altLang="zh-CN">
                <a:sym typeface="+mn-ea"/>
              </a:rPr>
              <a:t>1-0.0</a:t>
            </a:r>
            <a:r>
              <a:rPr lang="ru-RU" altLang="en-US">
                <a:sym typeface="+mn-ea"/>
              </a:rPr>
              <a:t>94</a:t>
            </a:r>
            <a:r>
              <a:rPr lang="en-US" altLang="zh-CN">
                <a:sym typeface="+mn-ea"/>
              </a:rPr>
              <a:t>^2)=</a:t>
            </a:r>
            <a:r>
              <a:rPr lang="ru-RU" altLang="en-US">
                <a:sym typeface="+mn-ea"/>
              </a:rPr>
              <a:t>225.89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2800" b="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Зависмость от </a:t>
            </a:r>
            <a:r>
              <a:rPr lang="en-US" altLang="ru-RU" sz="2800" b="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</a:t>
            </a:r>
            <a:r>
              <a:rPr lang="ru-RU" altLang="en-US" sz="2800" b="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()</a:t>
            </a:r>
            <a:r>
              <a:rPr lang="ru-RU" altLang="ru-RU" sz="2800" b="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</a:t>
            </a:r>
            <a:endParaRPr lang="en-US" sz="28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p到-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4990" y="1701800"/>
            <a:ext cx="2766695" cy="21177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281805" y="1547495"/>
            <a:ext cx="2882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Clr>
                <a:srgbClr val="1946BA"/>
              </a:buClr>
              <a:buFont typeface="Arial" panose="020B0604020202020204" pitchFamily="34" charset="0"/>
              <a:buNone/>
            </a:pPr>
            <a:r>
              <a:rPr lang="en-US" altLang="zh-CN" dirty="0">
                <a:sym typeface="+mn-ea"/>
              </a:rPr>
              <a:t>p - фокальный параметр</a:t>
            </a:r>
          </a:p>
          <a:p>
            <a:pPr indent="0">
              <a:buClr>
                <a:srgbClr val="1946BA"/>
              </a:buClr>
              <a:buFont typeface="Arial" panose="020B0604020202020204" pitchFamily="34" charset="0"/>
              <a:buNone/>
            </a:pPr>
            <a:r>
              <a:rPr lang="en-US" altLang="zh-CN" dirty="0">
                <a:sym typeface="+mn-ea"/>
              </a:rPr>
              <a:t>p </a:t>
            </a:r>
            <a:r>
              <a:rPr lang="ru-RU" altLang="en-US" dirty="0">
                <a:sym typeface="+mn-ea"/>
              </a:rPr>
              <a:t>=</a:t>
            </a:r>
            <a:r>
              <a:rPr lang="en-US" altLang="zh-CN" dirty="0">
                <a:sym typeface="+mn-ea"/>
              </a:rPr>
              <a:t>b^2/a=a(1-e^2)</a:t>
            </a:r>
            <a:endParaRPr lang="en-US" altLang="zh-CN" dirty="0"/>
          </a:p>
          <a:p>
            <a:r>
              <a:rPr lang="ru-RU" altLang="en-US" dirty="0">
                <a:sym typeface="+mn-ea"/>
              </a:rPr>
              <a:t>Когда </a:t>
            </a: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Ɛ</a:t>
            </a:r>
            <a:r>
              <a:rPr lang="ru-RU" altLang="en-US" dirty="0">
                <a:sym typeface="+mn-ea"/>
              </a:rPr>
              <a:t>= 0.9 и а=0, р изменяется от 0 до -10.При этом мы видим, что величина эллипса уменьшается, но форма не изменяется .</a:t>
            </a:r>
            <a:endParaRPr lang="ru-RU" alt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41960" y="1144429"/>
            <a:ext cx="4914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Clr>
                <a:srgbClr val="1946BA"/>
              </a:buClr>
              <a:buFont typeface="Arial" panose="020B0604020202020204" pitchFamily="34" charset="0"/>
              <a:buNone/>
            </a:pPr>
            <a:r>
              <a:rPr lang="en-US" altLang="zh-CN" dirty="0">
                <a:sym typeface="+mn-ea"/>
              </a:rPr>
              <a:t>p - фокальный параметр</a:t>
            </a:r>
          </a:p>
          <a:p>
            <a:pPr indent="0">
              <a:buClr>
                <a:srgbClr val="1946BA"/>
              </a:buClr>
              <a:buFont typeface="Arial" panose="020B0604020202020204" pitchFamily="34" charset="0"/>
              <a:buNone/>
            </a:pPr>
            <a:r>
              <a:rPr lang="en-US" altLang="zh-CN" dirty="0"/>
              <a:t>p </a:t>
            </a:r>
            <a:r>
              <a:rPr lang="ru-RU" altLang="en-US" dirty="0"/>
              <a:t>=</a:t>
            </a:r>
            <a:r>
              <a:rPr lang="en-US" altLang="zh-CN" dirty="0"/>
              <a:t>b^2/a=a(1-e^2)</a:t>
            </a:r>
          </a:p>
        </p:txBody>
      </p:sp>
      <p:pic>
        <p:nvPicPr>
          <p:cNvPr id="3" name="Content Placeholder 2" descr="p到1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1960" y="1918970"/>
            <a:ext cx="2760980" cy="16167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740785" y="1988820"/>
            <a:ext cx="34315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dirty="0"/>
              <a:t>Когда </a:t>
            </a: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Ɛ</a:t>
            </a:r>
            <a:r>
              <a:rPr lang="ru-RU" altLang="en-US" dirty="0"/>
              <a:t>= 0.9 и а=0, р изменяется от 0 до 10.При этом мы видим, что величина эллипса увеличивается, но форма не изменяется.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p=a(1-e^2), </a:t>
            </a:r>
            <a:r>
              <a:rPr lang="ru-RU" altLang="zh-CN" dirty="0"/>
              <a:t>и его </a:t>
            </a:r>
            <a:r>
              <a:rPr lang="ru-RU" altLang="zh-CN" dirty="0" err="1"/>
              <a:t>абслютное</a:t>
            </a:r>
            <a:r>
              <a:rPr lang="ru-RU" altLang="zh-CN" dirty="0"/>
              <a:t> значение влияет на  величину </a:t>
            </a:r>
            <a:r>
              <a:rPr lang="ru-RU" altLang="zh-CN" dirty="0" err="1"/>
              <a:t>эллипса.Чем</a:t>
            </a:r>
            <a:r>
              <a:rPr lang="ru-RU" altLang="zh-CN" dirty="0"/>
              <a:t> больше его </a:t>
            </a:r>
            <a:r>
              <a:rPr lang="ru-RU" altLang="zh-CN" dirty="0" err="1">
                <a:sym typeface="+mn-ea"/>
              </a:rPr>
              <a:t>абслютное</a:t>
            </a:r>
            <a:r>
              <a:rPr lang="ru-RU" altLang="zh-CN" dirty="0">
                <a:sym typeface="+mn-ea"/>
              </a:rPr>
              <a:t> значение, тем больше размер </a:t>
            </a:r>
            <a:r>
              <a:rPr lang="ru-RU" altLang="zh-CN" dirty="0" err="1">
                <a:sym typeface="+mn-ea"/>
              </a:rPr>
              <a:t>эллипса.Его</a:t>
            </a:r>
            <a:r>
              <a:rPr lang="ru-RU" altLang="zh-CN" dirty="0">
                <a:sym typeface="+mn-ea"/>
              </a:rPr>
              <a:t> знак влияет положение эллипса.</a:t>
            </a:r>
            <a:endParaRPr lang="ru-RU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dirty="0"/>
              <a:t>Г</a:t>
            </a:r>
            <a:r>
              <a:rPr lang="en-US" dirty="0" err="1"/>
              <a:t>еометрический</a:t>
            </a:r>
            <a:r>
              <a:rPr lang="en-US" dirty="0"/>
              <a:t> </a:t>
            </a:r>
            <a:r>
              <a:rPr lang="en-US" dirty="0" err="1"/>
              <a:t>смысл</a:t>
            </a:r>
            <a:r>
              <a:rPr lang="en-US" dirty="0"/>
              <a:t> </a:t>
            </a:r>
            <a:r>
              <a:rPr lang="en-US" dirty="0" err="1"/>
              <a:t>параметра</a:t>
            </a:r>
            <a:r>
              <a:rPr lang="ru-RU" dirty="0"/>
              <a:t> р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Колонтитул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2420" y="2002437"/>
            <a:ext cx="8229600" cy="62048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665" dirty="0"/>
              <a:t>Выясните, что такое космическая скорость, и установите, какие физические характеристики тела влияют на траекторию его движения в Солнечной системе (определяют значение эксцентриситета).</a:t>
            </a:r>
            <a:endParaRPr lang="en-US" sz="2665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Колонтитул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7" name="Text Box 6"/>
          <p:cNvSpPr txBox="1"/>
          <p:nvPr/>
        </p:nvSpPr>
        <p:spPr>
          <a:xfrm>
            <a:off x="845820" y="670560"/>
            <a:ext cx="62680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b="1">
                <a:sym typeface="+mn-ea"/>
              </a:rPr>
              <a:t>Космическая скорость:</a:t>
            </a:r>
            <a:endParaRPr lang="ru-RU" altLang="en-US" b="1"/>
          </a:p>
          <a:p>
            <a:r>
              <a:rPr lang="ru-RU" altLang="en-US" b="1">
                <a:sym typeface="+mn-ea"/>
              </a:rPr>
              <a:t>	</a:t>
            </a:r>
            <a:r>
              <a:rPr lang="ru-RU" altLang="en-US">
                <a:sym typeface="+mn-ea"/>
              </a:rPr>
              <a:t>Первая космическая скорость:</a:t>
            </a:r>
            <a:endParaRPr lang="ru-RU" altLang="en-US"/>
          </a:p>
          <a:p>
            <a:r>
              <a:rPr lang="ru-RU" altLang="en-US">
                <a:sym typeface="+mn-ea"/>
              </a:rPr>
              <a:t>	минимальная (для заданной высоты над поверхностью планеты) горизонтальная скорость, которую необходимо придать объекту, чтобы он совершал движение по круговой орбите вокруг планеты.</a:t>
            </a:r>
            <a:endParaRPr lang="ru-RU" altLang="en-US"/>
          </a:p>
          <a:p>
            <a:r>
              <a:rPr lang="ru-RU" altLang="en-US">
                <a:sym typeface="+mn-ea"/>
              </a:rPr>
              <a:t>	</a:t>
            </a:r>
            <a:endParaRPr lang="en-US"/>
          </a:p>
        </p:txBody>
      </p:sp>
      <p:pic>
        <p:nvPicPr>
          <p:cNvPr id="8" name="Content Placeholder 7" descr="gravity_5_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63260" y="2381885"/>
            <a:ext cx="1919605" cy="19964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0" y="564515"/>
            <a:ext cx="73856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>
                <a:sym typeface="+mn-ea"/>
              </a:rPr>
              <a:t>	Вторая космическая скорость:</a:t>
            </a:r>
            <a:endParaRPr lang="ru-RU" altLang="en-US"/>
          </a:p>
          <a:p>
            <a:r>
              <a:rPr lang="ru-RU" altLang="en-US">
                <a:sym typeface="+mn-ea"/>
              </a:rPr>
              <a:t>	наименьшая скорость, которую необходимо придать объекту (например, космическому аппарату), масса которого пренебрежимо мала по сравнению с массой небесного тела (например, планеты), для преодоления гравитационного притяжения этого небесного тела и покидания замкнутой орбиты вокруг него.</a:t>
            </a:r>
            <a:endParaRPr lang="en-US"/>
          </a:p>
        </p:txBody>
      </p:sp>
      <p:pic>
        <p:nvPicPr>
          <p:cNvPr id="6" name="Content Placeholder 5" descr="02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970905" y="2021840"/>
            <a:ext cx="2715895" cy="25888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ext Box 5"/>
          <p:cNvSpPr txBox="1"/>
          <p:nvPr/>
        </p:nvSpPr>
        <p:spPr>
          <a:xfrm>
            <a:off x="0" y="580390"/>
            <a:ext cx="73875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/>
              <a:t>	</a:t>
            </a:r>
            <a:r>
              <a:rPr lang="en-US"/>
              <a:t>Тре́тья косми́ческая ско́рость</a:t>
            </a:r>
            <a:r>
              <a:rPr lang="ru-RU" altLang="en-US"/>
              <a:t>:</a:t>
            </a:r>
          </a:p>
          <a:p>
            <a:r>
              <a:rPr lang="ru-RU" altLang="en-US"/>
              <a:t>	</a:t>
            </a:r>
            <a:r>
              <a:rPr lang="en-US"/>
              <a:t>минимальная скорость, которую необходимо придать находящемуся вблизи поверхности Земли телу, чтобы оно могл</a:t>
            </a:r>
            <a:r>
              <a:rPr lang="ru-RU" altLang="en-US"/>
              <a:t>о</a:t>
            </a:r>
            <a:r>
              <a:rPr lang="en-US"/>
              <a:t> преодолеть гравитационное притяжение Земли и Солнца и покинуть пределы Солнечной системы.</a:t>
            </a:r>
          </a:p>
          <a:p>
            <a:endParaRPr lang="en-US"/>
          </a:p>
        </p:txBody>
      </p:sp>
      <p:pic>
        <p:nvPicPr>
          <p:cNvPr id="7" name="Content Placeholder 6" descr="unnamed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88865" y="1867535"/>
            <a:ext cx="3797935" cy="28486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11532"/>
            <a:ext cx="8229600" cy="620483"/>
          </a:xfrm>
        </p:spPr>
        <p:txBody>
          <a:bodyPr>
            <a:normAutofit fontScale="90000"/>
          </a:bodyPr>
          <a:lstStyle/>
          <a:p>
            <a:r>
              <a:rPr lang="ru-RU" altLang="en-US" sz="2665">
                <a:sym typeface="+mn-ea"/>
              </a:rPr>
              <a:t>Ф</a:t>
            </a:r>
            <a:r>
              <a:rPr lang="en-US" sz="2665">
                <a:sym typeface="+mn-ea"/>
              </a:rPr>
              <a:t>изически</a:t>
            </a:r>
            <a:r>
              <a:rPr lang="ru-RU" altLang="en-US" sz="2665">
                <a:sym typeface="+mn-ea"/>
              </a:rPr>
              <a:t>е</a:t>
            </a:r>
            <a:r>
              <a:rPr lang="en-US" sz="2665">
                <a:sym typeface="+mn-ea"/>
              </a:rPr>
              <a:t> характеристик тела</a:t>
            </a:r>
            <a:r>
              <a:rPr lang="ru-RU" altLang="en-US" sz="2665">
                <a:sym typeface="+mn-ea"/>
              </a:rPr>
              <a:t>, которые </a:t>
            </a:r>
            <a:r>
              <a:rPr lang="en-US" sz="2665">
                <a:sym typeface="+mn-ea"/>
              </a:rPr>
              <a:t>влияют на траекторию его движения  в Солнечной системе</a:t>
            </a:r>
            <a:br>
              <a:rPr lang="en-US" sz="2665"/>
            </a:br>
            <a:endParaRPr lang="en-US" sz="266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7" name="Text Box 6"/>
          <p:cNvSpPr txBox="1"/>
          <p:nvPr/>
        </p:nvSpPr>
        <p:spPr>
          <a:xfrm>
            <a:off x="542925" y="1731645"/>
            <a:ext cx="68484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dirty="0"/>
              <a:t>Масса солнца - М, масса произвольного небесного тела- м. По закону Ньютона сила притяжения между ними </a:t>
            </a:r>
            <a:r>
              <a:rPr lang="en-US" altLang="zh-CN" dirty="0"/>
              <a:t>F=G(</a:t>
            </a:r>
            <a:r>
              <a:rPr lang="ru-RU" altLang="zh-CN" dirty="0"/>
              <a:t>Мм/</a:t>
            </a:r>
            <a:r>
              <a:rPr lang="en-US" altLang="zh-CN" dirty="0"/>
              <a:t>r^2)</a:t>
            </a:r>
            <a:r>
              <a:rPr lang="ru-RU" altLang="zh-CN" dirty="0"/>
              <a:t>, где </a:t>
            </a:r>
            <a:r>
              <a:rPr lang="en-US" altLang="zh-CN" dirty="0"/>
              <a:t>G </a:t>
            </a:r>
            <a:r>
              <a:rPr lang="ru-RU" altLang="zh-CN" dirty="0"/>
              <a:t>константа и </a:t>
            </a:r>
            <a:r>
              <a:rPr lang="en-US" altLang="zh-CN" dirty="0"/>
              <a:t>r </a:t>
            </a:r>
            <a:r>
              <a:rPr lang="ru-RU" altLang="zh-CN" dirty="0"/>
              <a:t>расстояние между солнцем и небесным телом . Ускорение небесного тела а=</a:t>
            </a:r>
            <a:r>
              <a:rPr lang="en-US" altLang="ru-RU" dirty="0"/>
              <a:t>G</a:t>
            </a:r>
            <a:r>
              <a:rPr lang="ru-RU" altLang="ru-RU" dirty="0"/>
              <a:t>М/</a:t>
            </a:r>
            <a:r>
              <a:rPr lang="en-US" altLang="ru-RU" dirty="0"/>
              <a:t>r</a:t>
            </a:r>
            <a:r>
              <a:rPr lang="en-US" altLang="zh-CN" dirty="0"/>
              <a:t>^2. </a:t>
            </a:r>
            <a:r>
              <a:rPr lang="ru-RU" altLang="en-US" dirty="0"/>
              <a:t>И скорость небесного тела </a:t>
            </a:r>
            <a:r>
              <a:rPr lang="en-US" altLang="zh-CN" dirty="0"/>
              <a:t>v=(</a:t>
            </a:r>
            <a:r>
              <a:rPr lang="en-US" altLang="zh-CN" dirty="0" err="1"/>
              <a:t>GMr</a:t>
            </a:r>
            <a:r>
              <a:rPr lang="en-US" altLang="zh-CN" dirty="0"/>
              <a:t>)^(1/2).</a:t>
            </a:r>
            <a:r>
              <a:rPr lang="ru-RU" altLang="zh-CN" dirty="0"/>
              <a:t>Заметим, что все параметры связны с М и расстоянием </a:t>
            </a:r>
            <a:r>
              <a:rPr lang="en-US" altLang="zh-CN" dirty="0"/>
              <a:t>r</a:t>
            </a:r>
            <a:r>
              <a:rPr lang="ru-RU" altLang="zh-CN" dirty="0"/>
              <a:t>,значит ,что влияющая на траекторию характеристика-расстояние </a:t>
            </a:r>
            <a:r>
              <a:rPr lang="en-US" altLang="zh-CN" dirty="0"/>
              <a:t>r.</a:t>
            </a:r>
            <a:r>
              <a:rPr lang="ru-RU" altLang="zh-CN" dirty="0"/>
              <a:t>Или по-другому </a:t>
            </a:r>
            <a:r>
              <a:rPr lang="en-US" altLang="ru-RU" dirty="0"/>
              <a:t>c </a:t>
            </a:r>
            <a:r>
              <a:rPr lang="ru-RU" altLang="ru-RU" dirty="0"/>
              <a:t>любым </a:t>
            </a:r>
            <a:r>
              <a:rPr lang="ru-RU" altLang="ru-RU" dirty="0" err="1"/>
              <a:t>параметром:а</a:t>
            </a:r>
            <a:r>
              <a:rPr lang="ru-RU" altLang="ru-RU" dirty="0"/>
              <a:t>, </a:t>
            </a:r>
            <a:r>
              <a:rPr lang="en-US" altLang="zh-CN" dirty="0"/>
              <a:t>v </a:t>
            </a:r>
            <a:r>
              <a:rPr lang="ru-RU" altLang="en-US" dirty="0"/>
              <a:t>и </a:t>
            </a:r>
            <a:r>
              <a:rPr lang="en-US" altLang="zh-CN" dirty="0"/>
              <a:t>r</a:t>
            </a:r>
            <a:r>
              <a:rPr lang="ru-RU" altLang="zh-CN" dirty="0"/>
              <a:t>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00910"/>
            <a:ext cx="8229600" cy="741680"/>
          </a:xfrm>
        </p:spPr>
        <p:txBody>
          <a:bodyPr/>
          <a:lstStyle/>
          <a:p>
            <a:pPr algn="ctr"/>
            <a:r>
              <a:rPr lang="ru-RU" altLang="en-US" b="0" dirty="0">
                <a:solidFill>
                  <a:srgbClr val="00B0F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innerShdw blurRad="63500" dist="50800">
                    <a:prstClr val="black">
                      <a:alpha val="50000"/>
                    </a:prstClr>
                  </a:innerShdw>
                </a:effectLst>
                <a:sym typeface="+mn-ea"/>
              </a:rPr>
              <a:t>Поверхности второго порядка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Колонтитул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Геометрия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6273934" cy="2848490"/>
          </a:xfrm>
        </p:spPr>
        <p:txBody>
          <a:bodyPr>
            <a:normAutofit/>
          </a:bodyPr>
          <a:lstStyle/>
          <a:p>
            <a:pPr lvl="1">
              <a:buClr>
                <a:srgbClr val="1946BA"/>
              </a:buClr>
            </a:pPr>
            <a:r>
              <a:rPr lang="ru-RU" dirty="0"/>
              <a:t>Исследование и построение траекторий движения небесных тел</a:t>
            </a:r>
          </a:p>
          <a:p>
            <a:pPr lvl="1">
              <a:buClr>
                <a:srgbClr val="1946BA"/>
              </a:buClr>
            </a:pPr>
            <a:r>
              <a:rPr lang="ru-RU" altLang="en-US" dirty="0"/>
              <a:t>Поверхности второго порядка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142875" y="633095"/>
            <a:ext cx="79140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dirty="0"/>
              <a:t>Фиксируем </a:t>
            </a:r>
            <a:r>
              <a:rPr lang="en-US" altLang="zh-CN" dirty="0"/>
              <a:t>A=B=C=4</a:t>
            </a:r>
            <a:r>
              <a:rPr lang="ru-RU" altLang="en-US" dirty="0"/>
              <a:t>.Если мы хотим, чтобы две поверхности пересекались, то  </a:t>
            </a:r>
            <a:r>
              <a:rPr lang="en-US" altLang="ru-RU" dirty="0"/>
              <a:t>a^2&gt;=4 </a:t>
            </a:r>
            <a:r>
              <a:rPr lang="ru-RU" altLang="en-US" dirty="0"/>
              <a:t>или </a:t>
            </a:r>
            <a:r>
              <a:rPr lang="en-US" altLang="zh-CN" dirty="0"/>
              <a:t>b&gt;=4</a:t>
            </a:r>
            <a:r>
              <a:rPr lang="ru-RU" altLang="zh-CN" dirty="0"/>
              <a:t>.Очевидно, что когда  а=</a:t>
            </a:r>
            <a:r>
              <a:rPr lang="en-US" altLang="zh-CN" dirty="0"/>
              <a:t>b=2</a:t>
            </a:r>
            <a:r>
              <a:rPr lang="ru-RU" altLang="zh-CN" dirty="0"/>
              <a:t>, на плоскости х</a:t>
            </a:r>
            <a:r>
              <a:rPr lang="en-US" altLang="zh-CN" dirty="0"/>
              <a:t>-y</a:t>
            </a:r>
            <a:r>
              <a:rPr lang="ru-RU" altLang="zh-CN" dirty="0"/>
              <a:t> с совпадают две поверхности.</a:t>
            </a:r>
          </a:p>
        </p:txBody>
      </p:sp>
      <p:pic>
        <p:nvPicPr>
          <p:cNvPr id="6" name="Content Placeholder 5" descr="WeChat截圖_202011101449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30980" y="1555115"/>
            <a:ext cx="4784090" cy="28486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/>
          <a:lstStyle/>
          <a:p>
            <a:r>
              <a:rPr lang="en-US" dirty="0"/>
              <a:t>www.</a:t>
            </a:r>
            <a:r>
              <a:rPr lang="pl-PL" dirty="0"/>
              <a:t>ifmo.ru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ИТМО\Презентации\Для ппт шаблонов-0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" y="4186820"/>
            <a:ext cx="9150350" cy="957262"/>
          </a:xfrm>
          <a:prstGeom prst="rect">
            <a:avLst/>
          </a:prstGeom>
          <a:noFill/>
        </p:spPr>
      </p:pic>
      <p:pic>
        <p:nvPicPr>
          <p:cNvPr id="1027" name="Picture 3" descr="E:\ИТМО\Презентации\Для ппт шаблонов-0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5" y="0"/>
            <a:ext cx="9163050" cy="1231900"/>
          </a:xfrm>
          <a:prstGeom prst="rect">
            <a:avLst/>
          </a:prstGeom>
          <a:noFill/>
        </p:spPr>
      </p:pic>
      <p:sp>
        <p:nvSpPr>
          <p:cNvPr id="16" name="Text Box 15"/>
          <p:cNvSpPr txBox="1"/>
          <p:nvPr/>
        </p:nvSpPr>
        <p:spPr>
          <a:xfrm>
            <a:off x="968375" y="1832610"/>
            <a:ext cx="64414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Исследование и построение траекторий движения небесных тел</a:t>
            </a:r>
            <a:endParaRPr lang="ru-RU" altLang="en-US" sz="3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53892"/>
            <a:ext cx="5018388" cy="2943032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anose="020B0604020202020204" pitchFamily="34" charset="0"/>
              <a:buChar char="•"/>
            </a:pPr>
            <a:r>
              <a:rPr lang="ru-RU" altLang="en-US" dirty="0"/>
              <a:t>Зависимость от </a:t>
            </a: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</a:rPr>
              <a:t>Ɛ</a:t>
            </a:r>
          </a:p>
          <a:p>
            <a:pPr lvl="1">
              <a:buClr>
                <a:srgbClr val="1946BA"/>
              </a:buClr>
              <a:buFont typeface="Arial" panose="020B0604020202020204" pitchFamily="34" charset="0"/>
              <a:buChar char="•"/>
            </a:pP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Ɛ - экцентриситет</a:t>
            </a:r>
            <a:endParaRPr lang="en-US" dirty="0"/>
          </a:p>
          <a:p>
            <a:pPr marL="0" indent="0">
              <a:buClr>
                <a:srgbClr val="1946BA"/>
              </a:buClr>
              <a:buNone/>
            </a:pPr>
            <a:r>
              <a:rPr lang="ru-RU" altLang="en-US" dirty="0"/>
              <a:t>         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 sz="26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1.вид траектории движения меньшего тела в зависимости от параметров и прификсированном </a:t>
            </a:r>
            <a:r>
              <a:rPr lang="en-US" altLang="en-US" sz="2665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p.</a:t>
            </a:r>
            <a:br>
              <a:rPr lang="ru-RU" altLang="en-US" sz="2665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ru-RU" altLang="en-US" sz="2665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Placeholder 3" descr="离心率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5958840" y="1487170"/>
            <a:ext cx="2427605" cy="141478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022975" y="3070860"/>
            <a:ext cx="22713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Когда а=0 и р=2, мы видим что  вид траектории движения меньшего тела  изменяется.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67956" y="819150"/>
            <a:ext cx="8874443" cy="1403349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1946BA"/>
              </a:buClr>
              <a:buFont typeface="Arial" panose="020B0604020202020204" pitchFamily="34" charset="0"/>
              <a:buChar char="•"/>
            </a:pPr>
            <a:r>
              <a:rPr lang="ru-RU" altLang="en-US" dirty="0">
                <a:sym typeface="+mn-ea"/>
              </a:rPr>
              <a:t>Зависимость от </a:t>
            </a:r>
            <a:r>
              <a:rPr lang="el-GR" altLang="en-US" dirty="0">
                <a:sym typeface="+mn-ea"/>
              </a:rPr>
              <a:t>α</a:t>
            </a:r>
            <a:endParaRPr lang="ru-RU" altLang="en-US" dirty="0"/>
          </a:p>
          <a:p>
            <a:pPr lvl="1">
              <a:buClr>
                <a:srgbClr val="1946BA"/>
              </a:buClr>
              <a:buFont typeface="Arial" panose="020B0604020202020204" pitchFamily="34" charset="0"/>
              <a:buChar char="•"/>
            </a:pPr>
            <a:r>
              <a:rPr lang="el-GR" altLang="en-US" dirty="0">
                <a:sym typeface="+mn-ea"/>
              </a:rPr>
              <a:t>α</a:t>
            </a:r>
            <a:r>
              <a:rPr lang="ru-RU" altLang="en-US" dirty="0">
                <a:sym typeface="+mn-ea"/>
              </a:rPr>
              <a:t> - угол между фокальной осью и полярной осью</a:t>
            </a:r>
          </a:p>
          <a:p>
            <a:pPr lvl="1">
              <a:buClr>
                <a:srgbClr val="1946BA"/>
              </a:buClr>
              <a:buFont typeface="Arial" panose="020B0604020202020204" pitchFamily="34" charset="0"/>
              <a:buChar char="•"/>
            </a:pPr>
            <a:r>
              <a:rPr lang="ru-RU" altLang="en-US" dirty="0">
                <a:sym typeface="+mn-ea"/>
              </a:rPr>
              <a:t>Когда </a:t>
            </a:r>
            <a:r>
              <a:rPr lang="el-GR" altLang="en-US" dirty="0">
                <a:sym typeface="+mn-ea"/>
              </a:rPr>
              <a:t>α</a:t>
            </a:r>
            <a:r>
              <a:rPr lang="ru-RU" altLang="en-US" dirty="0">
                <a:sym typeface="+mn-ea"/>
              </a:rPr>
              <a:t> увеличивается от 0 до 2</a:t>
            </a:r>
            <a:r>
              <a:rPr lang="el-GR" altLang="en-US" dirty="0">
                <a:sym typeface="+mn-ea"/>
              </a:rPr>
              <a:t>π</a:t>
            </a:r>
            <a:r>
              <a:rPr lang="ru-RU" altLang="en-US" dirty="0">
                <a:sym typeface="+mn-ea"/>
              </a:rPr>
              <a:t>, кривая вращается  против часовой стрелки(</a:t>
            </a:r>
            <a:r>
              <a:rPr lang="ru-RU" altLang="en-US" dirty="0"/>
              <a:t>р=2, </a:t>
            </a: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Ɛ</a:t>
            </a:r>
            <a:r>
              <a:rPr lang="ru-RU" altLang="en-US" dirty="0"/>
              <a:t>=0.8</a:t>
            </a:r>
            <a:r>
              <a:rPr lang="ru-RU" altLang="en-US" dirty="0">
                <a:sym typeface="+mn-ea"/>
              </a:rPr>
              <a:t>)</a:t>
            </a:r>
          </a:p>
          <a:p>
            <a:pPr lvl="1">
              <a:buClr>
                <a:srgbClr val="1946BA"/>
              </a:buClr>
              <a:buFont typeface="Arial" panose="020B0604020202020204" pitchFamily="34" charset="0"/>
              <a:buChar char="•"/>
            </a:pPr>
            <a:endParaRPr lang="ru-RU" altLang="en-US" dirty="0">
              <a:sym typeface="+mn-ea"/>
            </a:endParaRPr>
          </a:p>
          <a:p>
            <a:pPr lvl="1">
              <a:buClr>
                <a:srgbClr val="1946BA"/>
              </a:buClr>
              <a:buFont typeface="Arial" panose="020B0604020202020204" pitchFamily="34" charset="0"/>
              <a:buChar char="•"/>
            </a:pPr>
            <a:endParaRPr lang="ru-RU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Колонтитул</a:t>
            </a:r>
            <a:endParaRPr lang="en-US" dirty="0"/>
          </a:p>
        </p:txBody>
      </p:sp>
      <p:pic>
        <p:nvPicPr>
          <p:cNvPr id="11" name="Picture Placeholder 4" descr="角度">
            <a:extLst>
              <a:ext uri="{FF2B5EF4-FFF2-40B4-BE49-F238E27FC236}">
                <a16:creationId xmlns:a16="http://schemas.microsoft.com/office/drawing/2014/main" id="{C51D15C9-8E04-4D29-8255-DEC53373F39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659130" y="2448816"/>
            <a:ext cx="2452370" cy="14147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67956" y="819150"/>
            <a:ext cx="8874443" cy="1403349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1946BA"/>
              </a:buClr>
              <a:buFont typeface="Arial" panose="020B0604020202020204" pitchFamily="34" charset="0"/>
              <a:buChar char="•"/>
            </a:pPr>
            <a:r>
              <a:rPr lang="ru-RU" altLang="en-US" dirty="0">
                <a:sym typeface="+mn-ea"/>
              </a:rPr>
              <a:t>Зависимость от </a:t>
            </a:r>
            <a:r>
              <a:rPr lang="el-GR" altLang="en-US" dirty="0">
                <a:sym typeface="+mn-ea"/>
              </a:rPr>
              <a:t>α</a:t>
            </a:r>
            <a:endParaRPr lang="ru-RU" altLang="en-US" dirty="0"/>
          </a:p>
          <a:p>
            <a:pPr lvl="1">
              <a:buClr>
                <a:srgbClr val="1946BA"/>
              </a:buClr>
              <a:buFont typeface="Arial" panose="020B0604020202020204" pitchFamily="34" charset="0"/>
              <a:buChar char="•"/>
            </a:pPr>
            <a:r>
              <a:rPr lang="el-GR" altLang="en-US" dirty="0">
                <a:sym typeface="+mn-ea"/>
              </a:rPr>
              <a:t>α</a:t>
            </a:r>
            <a:r>
              <a:rPr lang="ru-RU" altLang="en-US" dirty="0">
                <a:sym typeface="+mn-ea"/>
              </a:rPr>
              <a:t> - угол между фокальной осью и полярной осью</a:t>
            </a:r>
          </a:p>
          <a:p>
            <a:pPr lvl="1">
              <a:buClr>
                <a:srgbClr val="1946BA"/>
              </a:buClr>
              <a:buFont typeface="Arial" panose="020B0604020202020204" pitchFamily="34" charset="0"/>
              <a:buChar char="•"/>
            </a:pPr>
            <a:r>
              <a:rPr lang="ru-RU" altLang="en-US" dirty="0">
                <a:sym typeface="+mn-ea"/>
              </a:rPr>
              <a:t>Когда </a:t>
            </a:r>
            <a:r>
              <a:rPr lang="el-GR" altLang="en-US" dirty="0">
                <a:sym typeface="+mn-ea"/>
              </a:rPr>
              <a:t>α</a:t>
            </a:r>
            <a:r>
              <a:rPr lang="ru-RU" altLang="en-US" dirty="0">
                <a:sym typeface="+mn-ea"/>
              </a:rPr>
              <a:t> уменьшается от 0 до -2</a:t>
            </a:r>
            <a:r>
              <a:rPr lang="el-GR" altLang="en-US" dirty="0">
                <a:sym typeface="+mn-ea"/>
              </a:rPr>
              <a:t>π</a:t>
            </a:r>
            <a:r>
              <a:rPr lang="ru-RU" altLang="en-US" dirty="0">
                <a:sym typeface="+mn-ea"/>
              </a:rPr>
              <a:t>, кривая вращается  по часовой стрелке(</a:t>
            </a:r>
            <a:r>
              <a:rPr lang="ru-RU" altLang="en-US" dirty="0"/>
              <a:t>р=2, </a:t>
            </a:r>
            <a:r>
              <a:rPr lang="ru-RU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Ɛ</a:t>
            </a:r>
            <a:r>
              <a:rPr lang="ru-RU" altLang="en-US" dirty="0"/>
              <a:t>=0.8</a:t>
            </a:r>
            <a:r>
              <a:rPr lang="ru-RU" altLang="en-US" dirty="0">
                <a:sym typeface="+mn-ea"/>
              </a:rPr>
              <a:t>)</a:t>
            </a:r>
          </a:p>
          <a:p>
            <a:pPr lvl="1">
              <a:buClr>
                <a:srgbClr val="1946BA"/>
              </a:buClr>
              <a:buFont typeface="Arial" panose="020B0604020202020204" pitchFamily="34" charset="0"/>
              <a:buChar char="•"/>
            </a:pPr>
            <a:endParaRPr lang="ru-RU" altLang="en-US" dirty="0">
              <a:sym typeface="+mn-ea"/>
            </a:endParaRPr>
          </a:p>
          <a:p>
            <a:pPr lvl="1">
              <a:buClr>
                <a:srgbClr val="1946BA"/>
              </a:buClr>
              <a:buFont typeface="Arial" panose="020B0604020202020204" pitchFamily="34" charset="0"/>
              <a:buChar char="•"/>
            </a:pPr>
            <a:endParaRPr lang="ru-RU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Колонтитул</a:t>
            </a:r>
            <a:endParaRPr lang="en-US" dirty="0"/>
          </a:p>
        </p:txBody>
      </p:sp>
      <p:pic>
        <p:nvPicPr>
          <p:cNvPr id="11" name="Picture Placeholder 4" descr="角度">
            <a:extLst>
              <a:ext uri="{FF2B5EF4-FFF2-40B4-BE49-F238E27FC236}">
                <a16:creationId xmlns:a16="http://schemas.microsoft.com/office/drawing/2014/main" id="{C51D15C9-8E04-4D29-8255-DEC53373F39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659130" y="2448816"/>
            <a:ext cx="2807970" cy="141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4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727114"/>
            <a:ext cx="8229600" cy="620483"/>
          </a:xfrm>
        </p:spPr>
        <p:txBody>
          <a:bodyPr/>
          <a:lstStyle/>
          <a:p>
            <a:r>
              <a:rPr lang="ru-RU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</a:t>
            </a:r>
            <a:r>
              <a:rPr lang="ru-RU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лиянии параметров а и </a:t>
            </a:r>
            <a:r>
              <a:rPr lang="ru-RU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Ɛ.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457200" y="1347470"/>
            <a:ext cx="6765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dirty="0"/>
              <a:t> Форма эллипса связна </a:t>
            </a:r>
            <a:r>
              <a:rPr lang="ru-RU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Ɛ,</a:t>
            </a:r>
            <a:r>
              <a:rPr lang="ru-RU" altLang="en-US" dirty="0"/>
              <a:t> а положение эллипса зависит от а(в какой четверти лежит).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ru-RU" alt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</a:t>
            </a:r>
            <a:r>
              <a:rPr 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олуч</a:t>
            </a:r>
            <a:r>
              <a:rPr lang="ru-RU" altLang="en-US" sz="240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ение</a:t>
            </a:r>
            <a:r>
              <a:rPr 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уравнени</a:t>
            </a:r>
            <a:r>
              <a:rPr lang="ru-RU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я</a:t>
            </a:r>
            <a:r>
              <a:rPr 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кривой</a:t>
            </a:r>
            <a:r>
              <a:rPr 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в </a:t>
            </a:r>
            <a:r>
              <a:rPr lang="en-US" sz="240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каноническом</a:t>
            </a:r>
            <a:r>
              <a:rPr lang="en-US" sz="24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виде</a:t>
            </a:r>
            <a:endParaRPr lang="en-US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Колонтитул</a:t>
            </a:r>
            <a:endParaRPr lang="en-US" dirty="0"/>
          </a:p>
        </p:txBody>
      </p:sp>
      <p:graphicFrame>
        <p:nvGraphicFramePr>
          <p:cNvPr id="21" name="Content Placeholder 20">
            <a:hlinkClick r:id="" action="ppaction://ole?verb=0"/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540068" y="1561148"/>
          <a:ext cx="4457065" cy="2745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3" imgW="2540000" imgH="2438400" progId="Equation.KSEE3">
                  <p:embed/>
                </p:oleObj>
              </mc:Choice>
              <mc:Fallback>
                <p:oleObj r:id="rId3" imgW="2540000" imgH="2438400" progId="Equation.KSEE3">
                  <p:embed/>
                  <p:pic>
                    <p:nvPicPr>
                      <p:cNvPr id="0" name="Picture 10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0068" y="1561148"/>
                        <a:ext cx="4457065" cy="2745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746250"/>
            <a:ext cx="6273800" cy="2121535"/>
          </a:xfrm>
        </p:spPr>
        <p:txBody>
          <a:bodyPr/>
          <a:lstStyle/>
          <a:p>
            <a:pPr marL="0" indent="0">
              <a:buNone/>
            </a:pPr>
            <a:r>
              <a:rPr lang="ru-RU" altLang="en-US" dirty="0"/>
              <a:t>1.Мы знаем что </a:t>
            </a:r>
            <a:r>
              <a:rPr lang="ru-RU" sz="1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Ɛ - это эксцентриситет эллипса, поэтому он влияет на  форму эллипса.</a:t>
            </a:r>
          </a:p>
          <a:p>
            <a:pPr marL="0" indent="0">
              <a:buNone/>
            </a:pPr>
            <a:r>
              <a:rPr lang="ru-RU" altLang="en-US" dirty="0"/>
              <a:t>2.После анализа каноническое уравнения, делаем вывод, что положение фокусов связно с </a:t>
            </a:r>
            <a:r>
              <a:rPr lang="ru-RU" sz="1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Ɛ.</a:t>
            </a:r>
            <a:endParaRPr lang="ru-RU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Влияние </a:t>
            </a:r>
            <a:r>
              <a:rPr lang="ru-RU" sz="2665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Ɛ</a:t>
            </a:r>
            <a:r>
              <a:rPr lang="ru-RU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на параметры канонического уравнения кривой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 dirty="0"/>
              <a:t>Колонтитул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636</Words>
  <Application>Microsoft Office PowerPoint</Application>
  <PresentationFormat>Экран (16:9)</PresentationFormat>
  <Paragraphs>78</Paragraphs>
  <Slides>21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宋体</vt:lpstr>
      <vt:lpstr>Arial</vt:lpstr>
      <vt:lpstr>Calibri</vt:lpstr>
      <vt:lpstr>Cover</vt:lpstr>
      <vt:lpstr>1_Cover</vt:lpstr>
      <vt:lpstr>Equation.KSEE3</vt:lpstr>
      <vt:lpstr>Типовик вариант 7</vt:lpstr>
      <vt:lpstr>Геометрия</vt:lpstr>
      <vt:lpstr>Презентация PowerPoint</vt:lpstr>
      <vt:lpstr>1.вид траектории движения меньшего тела в зависимости от параметров и прификсированном p. </vt:lpstr>
      <vt:lpstr>Презентация PowerPoint</vt:lpstr>
      <vt:lpstr>Презентация PowerPoint</vt:lpstr>
      <vt:lpstr>Влиянии параметров а и Ɛ.</vt:lpstr>
      <vt:lpstr>Получение уравнения кривой в каноническом виде</vt:lpstr>
      <vt:lpstr>Влияние Ɛ на параметры канонического уравнения кривой</vt:lpstr>
      <vt:lpstr>Вычисление значение параметра р в полярном уравнении кривой для двух небесных тел, выяснение геометрический смысл этого параметра</vt:lpstr>
      <vt:lpstr>Зависмость от p():</vt:lpstr>
      <vt:lpstr>Презентация PowerPoint</vt:lpstr>
      <vt:lpstr>Геометрический смысл параметра р</vt:lpstr>
      <vt:lpstr>Выясните, что такое космическая скорость, и установите, какие физические характеристики тела влияют на траекторию его движения в Солнечной системе (определяют значение эксцентриситета).</vt:lpstr>
      <vt:lpstr>Презентация PowerPoint</vt:lpstr>
      <vt:lpstr>Презентация PowerPoint</vt:lpstr>
      <vt:lpstr>Презентация PowerPoint</vt:lpstr>
      <vt:lpstr>Физические характеристик тела, которые влияют на траекторию его движения  в Солнечной системе </vt:lpstr>
      <vt:lpstr>Поверхности второго порядка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Yaroslav Cheboksarov</cp:lastModifiedBy>
  <cp:revision>78</cp:revision>
  <dcterms:created xsi:type="dcterms:W3CDTF">2014-06-27T12:30:00Z</dcterms:created>
  <dcterms:modified xsi:type="dcterms:W3CDTF">2020-11-11T10:15:22Z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