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4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FCD0-D835-486D-8E7D-D9950AF14C23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05DD-92A3-46FB-9B79-5DC59A87FC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FCD0-D835-486D-8E7D-D9950AF14C23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05DD-92A3-46FB-9B79-5DC59A87FC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FCD0-D835-486D-8E7D-D9950AF14C23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05DD-92A3-46FB-9B79-5DC59A87FC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FCD0-D835-486D-8E7D-D9950AF14C23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05DD-92A3-46FB-9B79-5DC59A87FC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FCD0-D835-486D-8E7D-D9950AF14C23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05DD-92A3-46FB-9B79-5DC59A87FC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FCD0-D835-486D-8E7D-D9950AF14C23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05DD-92A3-46FB-9B79-5DC59A87FC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FCD0-D835-486D-8E7D-D9950AF14C23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05DD-92A3-46FB-9B79-5DC59A87FC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FCD0-D835-486D-8E7D-D9950AF14C23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05DD-92A3-46FB-9B79-5DC59A87FC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FCD0-D835-486D-8E7D-D9950AF14C23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05DD-92A3-46FB-9B79-5DC59A87FC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FCD0-D835-486D-8E7D-D9950AF14C23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05DD-92A3-46FB-9B79-5DC59A87FC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FCD0-D835-486D-8E7D-D9950AF14C23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05DD-92A3-46FB-9B79-5DC59A87FC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FCD0-D835-486D-8E7D-D9950AF14C23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905DD-92A3-46FB-9B79-5DC59A87FC5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60648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Типичные ошибки в ДЗ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980728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1.010. Это сколько?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537628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Это -2. Не зависит от кода. 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185700"/>
            <a:ext cx="6048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 уже дальше, если это </a:t>
            </a:r>
            <a:r>
              <a:rPr lang="ru-RU" sz="2800" dirty="0" err="1" smtClean="0"/>
              <a:t>Спр</a:t>
            </a:r>
            <a:r>
              <a:rPr lang="ru-RU" sz="2800" dirty="0" smtClean="0"/>
              <a:t>, А = -2.</a:t>
            </a:r>
          </a:p>
          <a:p>
            <a:r>
              <a:rPr lang="ru-RU" sz="2800" dirty="0" smtClean="0"/>
              <a:t>А если это </a:t>
            </a:r>
            <a:r>
              <a:rPr lang="ru-RU" sz="2800" dirty="0" err="1" smtClean="0"/>
              <a:t>Сдоп</a:t>
            </a:r>
            <a:r>
              <a:rPr lang="ru-RU" sz="2800" dirty="0" smtClean="0"/>
              <a:t>, то </a:t>
            </a:r>
            <a:r>
              <a:rPr lang="ru-RU" sz="2800" dirty="0" err="1" smtClean="0"/>
              <a:t>Спр</a:t>
            </a:r>
            <a:r>
              <a:rPr lang="ru-RU" sz="2800" dirty="0" smtClean="0"/>
              <a:t> = 1.110 = -6.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51992" y="3337828"/>
            <a:ext cx="70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 в Дз4, умножение с коррекцией при А</a:t>
            </a:r>
            <a:r>
              <a:rPr lang="en-US" sz="2800" dirty="0" smtClean="0"/>
              <a:t>&lt;</a:t>
            </a:r>
            <a:r>
              <a:rPr lang="ru-RU" sz="2800" dirty="0" smtClean="0"/>
              <a:t>0.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933056"/>
            <a:ext cx="7344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 умножении на младшие нули, сдвиг не модифицированный, т.е. в освобождающиеся разряды заносятся нули.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12. Определить количество двоичных разрядов, необходимых для представления целых чисел со знаком, содержащих не более семи десятичных цифр</a:t>
            </a:r>
            <a:r>
              <a:rPr lang="ru-RU" sz="2800" dirty="0" smtClean="0"/>
              <a:t>. </a:t>
            </a:r>
            <a:r>
              <a:rPr lang="ru-RU" sz="2800" dirty="0"/>
              <a:t>Определить фактический диапазон представления целых чисел со знаком в полученном формате.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Число </a:t>
            </a:r>
            <a:r>
              <a:rPr lang="ru-RU" sz="2800" i="1" dirty="0" smtClean="0"/>
              <a:t>А</a:t>
            </a:r>
            <a:r>
              <a:rPr lang="en-US" sz="2800" dirty="0" smtClean="0"/>
              <a:t>&lt;</a:t>
            </a:r>
            <a:r>
              <a:rPr lang="ru-RU" sz="2800" dirty="0" smtClean="0"/>
              <a:t>10</a:t>
            </a:r>
            <a:r>
              <a:rPr lang="ru-RU" sz="2800" baseline="30000" dirty="0" smtClean="0"/>
              <a:t>7</a:t>
            </a:r>
            <a:r>
              <a:rPr lang="ru-RU" sz="2800" dirty="0" smtClean="0"/>
              <a:t> . Прологарифмируем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429000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/>
              <a:t>М</a:t>
            </a:r>
            <a:r>
              <a:rPr lang="en-US" sz="2800" i="1" dirty="0" smtClean="0"/>
              <a:t> </a:t>
            </a:r>
            <a:r>
              <a:rPr lang="ru-RU" sz="2800" i="1" dirty="0" smtClean="0"/>
              <a:t>=</a:t>
            </a:r>
            <a:r>
              <a:rPr lang="en-US" sz="2800" i="1" dirty="0" smtClean="0"/>
              <a:t> </a:t>
            </a:r>
            <a:r>
              <a:rPr lang="en-US" sz="2800" dirty="0" smtClean="0"/>
              <a:t>7</a:t>
            </a:r>
            <a:r>
              <a:rPr lang="en-US" sz="2800" i="1" dirty="0" smtClean="0"/>
              <a:t> </a:t>
            </a:r>
            <a:r>
              <a:rPr lang="en-US" sz="2800" i="1" dirty="0" smtClean="0">
                <a:sym typeface="Symbol"/>
              </a:rPr>
              <a:t>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(10) = 3</a:t>
            </a:r>
            <a:r>
              <a:rPr lang="ru-RU" sz="2800" dirty="0" smtClean="0"/>
              <a:t>,3 </a:t>
            </a:r>
            <a:r>
              <a:rPr lang="en-US" sz="2800" i="1" dirty="0" smtClean="0">
                <a:sym typeface="Symbol"/>
              </a:rPr>
              <a:t></a:t>
            </a:r>
            <a:r>
              <a:rPr lang="ru-RU" sz="2800" i="1" dirty="0" smtClean="0">
                <a:sym typeface="Symbol"/>
              </a:rPr>
              <a:t> </a:t>
            </a:r>
            <a:r>
              <a:rPr lang="ru-RU" sz="2800" dirty="0" smtClean="0">
                <a:sym typeface="Symbol"/>
              </a:rPr>
              <a:t>7</a:t>
            </a:r>
            <a:r>
              <a:rPr lang="ru-RU" sz="2800" dirty="0" smtClean="0"/>
              <a:t> = 23,1. Округлим и прибавим разряд на знак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8703" y="441214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N </a:t>
            </a:r>
            <a:r>
              <a:rPr lang="ru-RU" sz="2800" i="1" dirty="0" smtClean="0"/>
              <a:t>=</a:t>
            </a:r>
            <a:r>
              <a:rPr lang="en-US" sz="2800" i="1" dirty="0" smtClean="0"/>
              <a:t> </a:t>
            </a:r>
            <a:r>
              <a:rPr lang="ru-RU" sz="2800" dirty="0" smtClean="0"/>
              <a:t>25. 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51992" y="4994012"/>
            <a:ext cx="6616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Фактический диапазон представления</a:t>
            </a:r>
          </a:p>
          <a:p>
            <a:r>
              <a:rPr lang="ru-RU" sz="2800" dirty="0" smtClean="0"/>
              <a:t>-2</a:t>
            </a:r>
            <a:r>
              <a:rPr lang="ru-RU" sz="2800" baseline="30000" dirty="0" smtClean="0"/>
              <a:t>24</a:t>
            </a:r>
            <a:r>
              <a:rPr lang="ru-RU" sz="2800" dirty="0" smtClean="0"/>
              <a:t>= -16777216 </a:t>
            </a:r>
            <a:r>
              <a:rPr lang="ru-RU" sz="2800" dirty="0" smtClean="0">
                <a:sym typeface="Symbol"/>
              </a:rPr>
              <a:t> </a:t>
            </a:r>
            <a:r>
              <a:rPr lang="ru-RU" sz="2800" i="1" dirty="0" smtClean="0">
                <a:sym typeface="Symbol"/>
              </a:rPr>
              <a:t>А </a:t>
            </a:r>
            <a:r>
              <a:rPr lang="ru-RU" sz="2800" dirty="0" smtClean="0">
                <a:sym typeface="Symbol"/>
              </a:rPr>
              <a:t></a:t>
            </a:r>
            <a:r>
              <a:rPr lang="ru-RU" sz="2800" dirty="0" smtClean="0"/>
              <a:t> 16777215 = 2</a:t>
            </a:r>
            <a:r>
              <a:rPr lang="ru-RU" sz="2800" baseline="30000" dirty="0" smtClean="0"/>
              <a:t>24</a:t>
            </a:r>
            <a:r>
              <a:rPr lang="ru-RU" sz="2800" dirty="0" smtClean="0"/>
              <a:t> – 1.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0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13. Определить формат разрядной сетки для представления чисел с плавающей запятой из условия обеспечения заданного диапазона представления</a:t>
            </a:r>
            <a:r>
              <a:rPr lang="ru-RU" sz="2800" dirty="0" smtClean="0"/>
              <a:t>:</a:t>
            </a:r>
          </a:p>
          <a:p>
            <a:r>
              <a:rPr lang="ru-RU" sz="2800" dirty="0" smtClean="0"/>
              <a:t> </a:t>
            </a:r>
            <a:r>
              <a:rPr lang="ru-RU" sz="2800" dirty="0">
                <a:sym typeface="Symbol"/>
              </a:rPr>
              <a:t></a:t>
            </a:r>
            <a:r>
              <a:rPr lang="ru-RU" sz="2800" i="1" dirty="0"/>
              <a:t>А</a:t>
            </a:r>
            <a:r>
              <a:rPr lang="ru-RU" sz="2800" dirty="0"/>
              <a:t> </a:t>
            </a:r>
            <a:r>
              <a:rPr lang="ru-RU" sz="2800" dirty="0">
                <a:sym typeface="Symbol"/>
              </a:rPr>
              <a:t></a:t>
            </a:r>
            <a:r>
              <a:rPr lang="ru-RU" sz="2800" dirty="0"/>
              <a:t> &lt; 10</a:t>
            </a:r>
            <a:r>
              <a:rPr lang="ru-RU" sz="2800" baseline="30000" dirty="0"/>
              <a:t>70</a:t>
            </a:r>
            <a:r>
              <a:rPr lang="ru-RU" sz="2800" dirty="0"/>
              <a:t> и заданной точности (максимальная относительная погрешность не превосходит величины 10</a:t>
            </a:r>
            <a:r>
              <a:rPr lang="ru-RU" sz="2800" baseline="30000" dirty="0"/>
              <a:t>-11</a:t>
            </a:r>
            <a:r>
              <a:rPr lang="ru-RU" sz="2800" dirty="0"/>
              <a:t>), считая, что порядок представляется со смещением, равным весу старшего разряда. Основание порядка: </a:t>
            </a:r>
            <a:r>
              <a:rPr lang="ru-RU" sz="2800" i="1" dirty="0"/>
              <a:t>S</a:t>
            </a:r>
            <a:r>
              <a:rPr lang="ru-RU" sz="2800" dirty="0"/>
              <a:t>=4. </a:t>
            </a:r>
            <a:r>
              <a:rPr lang="ru-RU" sz="2800" dirty="0" smtClean="0"/>
              <a:t>Определить </a:t>
            </a:r>
            <a:r>
              <a:rPr lang="ru-RU" sz="2800" dirty="0"/>
              <a:t>фактический диапазон представления чисел в полученном формате и фактическую точность их представления (относительную погрешность).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72" y="82319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Важно помнить, что за диапазон отвечает характеристика формата, а за точность – мантисса.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53639" y="1034415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Диапазон: </a:t>
            </a:r>
            <a:r>
              <a:rPr lang="en-US" sz="2800" i="1" dirty="0" smtClean="0"/>
              <a:t>S</a:t>
            </a:r>
            <a:r>
              <a:rPr lang="en-US" sz="2800" i="1" baseline="30000" dirty="0" smtClean="0"/>
              <a:t>N </a:t>
            </a:r>
            <a:r>
              <a:rPr lang="en-US" sz="2800" dirty="0" smtClean="0"/>
              <a:t>=</a:t>
            </a:r>
            <a:r>
              <a:rPr lang="en-US" sz="2800" i="1" baseline="30000" dirty="0" smtClean="0"/>
              <a:t> </a:t>
            </a:r>
            <a:r>
              <a:rPr lang="ru-RU" sz="2800" dirty="0" smtClean="0"/>
              <a:t>4</a:t>
            </a:r>
            <a:r>
              <a:rPr lang="en-US" sz="2800" i="1" baseline="30000" dirty="0" smtClean="0"/>
              <a:t>N </a:t>
            </a:r>
            <a:r>
              <a:rPr lang="en-US" sz="2800" dirty="0" smtClean="0"/>
              <a:t>= 10</a:t>
            </a:r>
            <a:r>
              <a:rPr lang="en-US" sz="2800" baseline="30000" dirty="0" smtClean="0"/>
              <a:t>70</a:t>
            </a:r>
            <a:r>
              <a:rPr lang="en-US" sz="2800" dirty="0" smtClean="0"/>
              <a:t> , 2</a:t>
            </a:r>
            <a:r>
              <a:rPr lang="en-US" sz="2800" baseline="30000" dirty="0" smtClean="0"/>
              <a:t>2</a:t>
            </a:r>
            <a:r>
              <a:rPr lang="en-US" sz="2800" baseline="30000" dirty="0" smtClean="0">
                <a:sym typeface="Symbol"/>
              </a:rPr>
              <a:t></a:t>
            </a:r>
            <a:r>
              <a:rPr lang="en-US" sz="2800" i="1" baseline="30000" dirty="0" smtClean="0"/>
              <a:t>N</a:t>
            </a:r>
            <a:r>
              <a:rPr lang="en-US" sz="2800" i="1" dirty="0" smtClean="0"/>
              <a:t> </a:t>
            </a:r>
            <a:r>
              <a:rPr lang="en-US" sz="2800" dirty="0" smtClean="0"/>
              <a:t>=</a:t>
            </a:r>
            <a:r>
              <a:rPr lang="en-US" sz="2800" i="1" dirty="0" smtClean="0"/>
              <a:t> 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70</a:t>
            </a:r>
            <a:r>
              <a:rPr lang="en-US" sz="2800" dirty="0" smtClean="0"/>
              <a:t>. </a:t>
            </a:r>
            <a:r>
              <a:rPr lang="ru-RU" sz="2800" dirty="0" smtClean="0"/>
              <a:t>Логарифмируем:</a:t>
            </a:r>
            <a:r>
              <a:rPr lang="en-US" sz="2800" i="1" dirty="0" smtClean="0"/>
              <a:t> 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1578326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(2</a:t>
            </a:r>
            <a:r>
              <a:rPr lang="en-US" sz="2800" baseline="30000" dirty="0" smtClean="0"/>
              <a:t>2</a:t>
            </a:r>
            <a:r>
              <a:rPr lang="en-US" sz="2800" baseline="30000" dirty="0" smtClean="0">
                <a:sym typeface="Symbol"/>
              </a:rPr>
              <a:t></a:t>
            </a:r>
            <a:r>
              <a:rPr lang="en-US" sz="2800" i="1" baseline="30000" dirty="0" smtClean="0"/>
              <a:t>N</a:t>
            </a:r>
            <a:r>
              <a:rPr lang="en-US" sz="2800" dirty="0" smtClean="0"/>
              <a:t>) =</a:t>
            </a:r>
            <a:r>
              <a:rPr lang="en-US" sz="2800" i="1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(10</a:t>
            </a:r>
            <a:r>
              <a:rPr lang="en-US" sz="2800" baseline="30000" dirty="0" smtClean="0"/>
              <a:t>70</a:t>
            </a:r>
            <a:r>
              <a:rPr lang="en-US" sz="2800" dirty="0" smtClean="0"/>
              <a:t>). 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2107829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i="1" dirty="0" smtClean="0"/>
              <a:t>N </a:t>
            </a:r>
            <a:r>
              <a:rPr lang="en-US" sz="2800" dirty="0" smtClean="0"/>
              <a:t>=</a:t>
            </a:r>
            <a:r>
              <a:rPr lang="en-US" sz="2800" i="1" dirty="0" smtClean="0"/>
              <a:t> </a:t>
            </a:r>
            <a:r>
              <a:rPr lang="en-US" sz="2800" dirty="0" smtClean="0"/>
              <a:t>70</a:t>
            </a:r>
            <a:r>
              <a:rPr lang="en-US" sz="2800" dirty="0" smtClean="0">
                <a:sym typeface="Symbol"/>
              </a:rPr>
              <a:t> 3,3 = 231</a:t>
            </a:r>
            <a:r>
              <a:rPr lang="en-US" sz="2800" dirty="0" smtClean="0"/>
              <a:t>. </a:t>
            </a:r>
            <a:r>
              <a:rPr lang="en-US" sz="2800" i="1" dirty="0" smtClean="0"/>
              <a:t>N </a:t>
            </a:r>
            <a:r>
              <a:rPr lang="en-US" sz="2800" dirty="0" smtClean="0"/>
              <a:t>=</a:t>
            </a:r>
            <a:r>
              <a:rPr lang="en-US" sz="2800" i="1" dirty="0" smtClean="0"/>
              <a:t> </a:t>
            </a:r>
            <a:r>
              <a:rPr lang="en-US" sz="2800" dirty="0" smtClean="0"/>
              <a:t>115,5</a:t>
            </a:r>
            <a:r>
              <a:rPr lang="en-US" sz="2800" i="1" dirty="0" smtClean="0"/>
              <a:t>.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9024" y="2556861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 учетом смещения, для представления характеристики достаточно 8 разрядов.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23172" y="3362685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Погрешность представления чисел с плавающей точкой определяется погрешностью </a:t>
            </a:r>
            <a:r>
              <a:rPr lang="ru-RU" sz="2800" dirty="0" smtClean="0"/>
              <a:t>мантиссы. Заданная точность 10</a:t>
            </a:r>
            <a:r>
              <a:rPr lang="ru-RU" sz="2800" baseline="30000" dirty="0" smtClean="0"/>
              <a:t>-11</a:t>
            </a:r>
            <a:r>
              <a:rPr lang="ru-RU" sz="2800" dirty="0" smtClean="0"/>
              <a:t>. Погрешность дроби – </a:t>
            </a:r>
            <a:r>
              <a:rPr lang="en-US" sz="2800" i="1" dirty="0" smtClean="0"/>
              <a:t>S </a:t>
            </a:r>
            <a:r>
              <a:rPr lang="en-US" sz="2800" i="1" dirty="0" smtClean="0">
                <a:sym typeface="Symbol"/>
              </a:rPr>
              <a:t> </a:t>
            </a:r>
            <a:r>
              <a:rPr lang="en-US" sz="2800" dirty="0" smtClean="0">
                <a:sym typeface="Symbol"/>
              </a:rPr>
              <a:t>2</a:t>
            </a:r>
            <a:r>
              <a:rPr lang="en-US" sz="2800" i="1" baseline="30000" dirty="0" smtClean="0">
                <a:sym typeface="Symbol"/>
              </a:rPr>
              <a:t>-M</a:t>
            </a:r>
            <a:r>
              <a:rPr lang="ru-RU" sz="2800" i="1" dirty="0" smtClean="0">
                <a:sym typeface="Symbol"/>
              </a:rPr>
              <a:t>.</a:t>
            </a:r>
            <a:endParaRPr lang="ru-RU" sz="2800" dirty="0" smtClean="0"/>
          </a:p>
          <a:p>
            <a:r>
              <a:rPr lang="ru-RU" sz="2800" dirty="0" smtClean="0"/>
              <a:t>Логарифмируем</a:t>
            </a:r>
            <a:r>
              <a:rPr lang="ru-RU" sz="2800" dirty="0"/>
              <a:t>:</a:t>
            </a:r>
            <a:r>
              <a:rPr lang="en-US" sz="2800" i="1" dirty="0"/>
              <a:t> 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419872" y="4707085"/>
            <a:ext cx="382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(2</a:t>
            </a:r>
            <a:r>
              <a:rPr lang="ru-RU" sz="2800" baseline="30000" dirty="0" smtClean="0"/>
              <a:t>-</a:t>
            </a:r>
            <a:r>
              <a:rPr lang="ru-RU" sz="2800" i="1" baseline="30000" dirty="0" smtClean="0"/>
              <a:t>М</a:t>
            </a:r>
            <a:r>
              <a:rPr lang="ru-RU" sz="2800" baseline="30000" dirty="0" smtClean="0"/>
              <a:t>+2</a:t>
            </a:r>
            <a:r>
              <a:rPr lang="en-US" sz="2800" dirty="0" smtClean="0"/>
              <a:t>) =</a:t>
            </a:r>
            <a:r>
              <a:rPr lang="en-US" sz="2800" i="1" dirty="0" smtClean="0"/>
              <a:t> 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(10</a:t>
            </a:r>
            <a:r>
              <a:rPr lang="ru-RU" sz="2800" baseline="30000" dirty="0" smtClean="0"/>
              <a:t>-11</a:t>
            </a:r>
            <a:r>
              <a:rPr lang="en-US" sz="2800" dirty="0" smtClean="0"/>
              <a:t>). 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619672" y="5338072"/>
            <a:ext cx="547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/>
              <a:t>-М</a:t>
            </a:r>
            <a:r>
              <a:rPr lang="en-US" sz="2800" i="1" dirty="0" smtClean="0"/>
              <a:t> </a:t>
            </a:r>
            <a:r>
              <a:rPr lang="ru-RU" sz="2800" dirty="0" smtClean="0"/>
              <a:t>+</a:t>
            </a:r>
            <a:r>
              <a:rPr lang="ru-RU" sz="2800" i="1" dirty="0" smtClean="0"/>
              <a:t> </a:t>
            </a:r>
            <a:r>
              <a:rPr lang="ru-RU" sz="2800" dirty="0" smtClean="0"/>
              <a:t>2</a:t>
            </a:r>
            <a:r>
              <a:rPr lang="en-US" sz="2800" dirty="0" smtClean="0"/>
              <a:t>=</a:t>
            </a:r>
            <a:r>
              <a:rPr lang="en-US" sz="2800" i="1" dirty="0" smtClean="0"/>
              <a:t> </a:t>
            </a:r>
            <a:r>
              <a:rPr lang="ru-RU" sz="2800" dirty="0" smtClean="0"/>
              <a:t>-11</a:t>
            </a:r>
            <a:r>
              <a:rPr lang="en-US" sz="2800" dirty="0" smtClean="0">
                <a:sym typeface="Symbol"/>
              </a:rPr>
              <a:t> 3,3 = </a:t>
            </a:r>
            <a:r>
              <a:rPr lang="ru-RU" sz="2800" dirty="0" smtClean="0">
                <a:sym typeface="Symbol"/>
              </a:rPr>
              <a:t>- 36,</a:t>
            </a:r>
            <a:r>
              <a:rPr lang="en-US" sz="2800" dirty="0" smtClean="0">
                <a:sym typeface="Symbol"/>
              </a:rPr>
              <a:t>3</a:t>
            </a:r>
            <a:r>
              <a:rPr lang="en-US" sz="2800" dirty="0" smtClean="0"/>
              <a:t>. </a:t>
            </a:r>
            <a:r>
              <a:rPr lang="ru-RU" sz="2800" i="1" dirty="0" smtClean="0"/>
              <a:t>М</a:t>
            </a:r>
            <a:r>
              <a:rPr lang="en-US" sz="2800" i="1" dirty="0" smtClean="0"/>
              <a:t> </a:t>
            </a:r>
            <a:r>
              <a:rPr lang="en-US" sz="2800" dirty="0" smtClean="0"/>
              <a:t>=</a:t>
            </a:r>
            <a:r>
              <a:rPr lang="en-US" sz="2800" i="1" dirty="0" smtClean="0"/>
              <a:t> </a:t>
            </a:r>
            <a:r>
              <a:rPr lang="ru-RU" sz="2800" dirty="0" smtClean="0"/>
              <a:t>39</a:t>
            </a:r>
            <a:r>
              <a:rPr lang="en-US" sz="2800" i="1" dirty="0" smtClean="0"/>
              <a:t>.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5805264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Для обеспечения заданной точности достаточно для мантиссы 39 разрядов.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83881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332656"/>
            <a:ext cx="6616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Фактический диапазон представления</a:t>
            </a:r>
          </a:p>
          <a:p>
            <a:pPr algn="ctr"/>
            <a:r>
              <a:rPr lang="ru-RU" sz="2800" dirty="0" smtClean="0"/>
              <a:t>1/4 </a:t>
            </a:r>
            <a:r>
              <a:rPr lang="en-US" sz="2800" dirty="0">
                <a:sym typeface="Symbol"/>
              </a:rPr>
              <a:t></a:t>
            </a:r>
            <a:r>
              <a:rPr lang="ru-RU" sz="2800" dirty="0" smtClean="0"/>
              <a:t> 4</a:t>
            </a:r>
            <a:r>
              <a:rPr lang="ru-RU" sz="2800" baseline="30000" dirty="0" smtClean="0"/>
              <a:t>-</a:t>
            </a:r>
            <a:r>
              <a:rPr lang="en-US" sz="2800" baseline="30000" dirty="0" smtClean="0"/>
              <a:t>8</a:t>
            </a:r>
            <a:r>
              <a:rPr lang="ru-RU" sz="2800" baseline="30000" dirty="0" smtClean="0"/>
              <a:t> </a:t>
            </a:r>
            <a:r>
              <a:rPr lang="ru-RU" sz="2800" b="1" dirty="0"/>
              <a:t>≤ | </a:t>
            </a:r>
            <a:r>
              <a:rPr lang="en-US" sz="2800" b="1" i="1" dirty="0"/>
              <a:t>A</a:t>
            </a:r>
            <a:r>
              <a:rPr lang="ru-RU" sz="2800" b="1" baseline="-25000" dirty="0" err="1"/>
              <a:t>п.т</a:t>
            </a:r>
            <a:r>
              <a:rPr lang="ru-RU" sz="2800" b="1" baseline="-25000" dirty="0" smtClean="0"/>
              <a:t>.</a:t>
            </a:r>
            <a:r>
              <a:rPr lang="ru-RU" sz="2800" b="1" dirty="0" smtClean="0"/>
              <a:t>| </a:t>
            </a:r>
            <a:r>
              <a:rPr lang="en-US" sz="2800" b="1" dirty="0" smtClean="0"/>
              <a:t>&lt;</a:t>
            </a:r>
            <a:r>
              <a:rPr lang="ru-RU" sz="2800" b="1" dirty="0" smtClean="0"/>
              <a:t> </a:t>
            </a:r>
            <a:r>
              <a:rPr lang="ru-RU" sz="2800" dirty="0" smtClean="0"/>
              <a:t>1</a:t>
            </a:r>
            <a:r>
              <a:rPr lang="en-US" sz="2800" dirty="0">
                <a:sym typeface="Symbol"/>
              </a:rPr>
              <a:t> </a:t>
            </a:r>
            <a:r>
              <a:rPr lang="ru-RU" sz="2800" dirty="0" smtClean="0"/>
              <a:t> </a:t>
            </a:r>
            <a:r>
              <a:rPr lang="en-US" sz="2800" dirty="0" smtClean="0"/>
              <a:t>4</a:t>
            </a:r>
            <a:r>
              <a:rPr lang="en-US" sz="2800" baseline="30000" dirty="0" smtClean="0"/>
              <a:t>7</a:t>
            </a:r>
            <a:r>
              <a:rPr lang="ru-RU" sz="2800" dirty="0" smtClean="0"/>
              <a:t>, или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196752"/>
            <a:ext cx="6616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0,000004 </a:t>
            </a:r>
            <a:r>
              <a:rPr lang="ru-RU" sz="2800" b="1" dirty="0" smtClean="0"/>
              <a:t>≤ </a:t>
            </a:r>
            <a:r>
              <a:rPr lang="ru-RU" sz="2800" b="1" dirty="0"/>
              <a:t>| </a:t>
            </a:r>
            <a:r>
              <a:rPr lang="en-US" sz="2800" b="1" i="1" dirty="0"/>
              <a:t>A</a:t>
            </a:r>
            <a:r>
              <a:rPr lang="ru-RU" sz="2800" b="1" baseline="-25000" dirty="0" err="1"/>
              <a:t>п.т</a:t>
            </a:r>
            <a:r>
              <a:rPr lang="ru-RU" sz="2800" b="1" baseline="-25000" dirty="0" smtClean="0"/>
              <a:t>.</a:t>
            </a:r>
            <a:r>
              <a:rPr lang="ru-RU" sz="2800" b="1" dirty="0" smtClean="0"/>
              <a:t>| </a:t>
            </a:r>
            <a:r>
              <a:rPr lang="en-US" sz="2800" b="1" dirty="0" smtClean="0"/>
              <a:t>&lt;</a:t>
            </a:r>
            <a:r>
              <a:rPr lang="ru-RU" sz="2800" b="1" dirty="0" smtClean="0"/>
              <a:t> </a:t>
            </a:r>
            <a:r>
              <a:rPr lang="ru-RU" sz="2800" dirty="0"/>
              <a:t>16 </a:t>
            </a:r>
            <a:r>
              <a:rPr lang="ru-RU" sz="2800" dirty="0" smtClean="0"/>
              <a:t>384.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67744" y="1719972"/>
            <a:ext cx="3605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Фактическая </a:t>
            </a:r>
            <a:r>
              <a:rPr lang="ru-RU" sz="2800" dirty="0"/>
              <a:t>точность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2270112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S </a:t>
            </a:r>
            <a:r>
              <a:rPr lang="en-US" sz="2800" i="1" dirty="0">
                <a:sym typeface="Symbol"/>
              </a:rPr>
              <a:t> </a:t>
            </a:r>
            <a:r>
              <a:rPr lang="en-US" sz="2800" dirty="0" smtClean="0">
                <a:sym typeface="Symbol"/>
              </a:rPr>
              <a:t>2</a:t>
            </a:r>
            <a:r>
              <a:rPr lang="en-US" sz="2800" i="1" baseline="30000" dirty="0" smtClean="0">
                <a:sym typeface="Symbol"/>
              </a:rPr>
              <a:t>-M</a:t>
            </a:r>
            <a:r>
              <a:rPr lang="ru-RU" sz="2800" i="1" baseline="30000" dirty="0" smtClean="0">
                <a:sym typeface="Symbol"/>
              </a:rPr>
              <a:t> </a:t>
            </a:r>
            <a:r>
              <a:rPr lang="ru-RU" sz="2800" dirty="0" smtClean="0">
                <a:sym typeface="Symbol"/>
              </a:rPr>
              <a:t>= </a:t>
            </a:r>
            <a:r>
              <a:rPr lang="ru-RU" sz="2800" dirty="0" smtClean="0"/>
              <a:t>4</a:t>
            </a:r>
            <a:r>
              <a:rPr lang="en-US" sz="2800" i="1" dirty="0" smtClean="0"/>
              <a:t> </a:t>
            </a:r>
            <a:r>
              <a:rPr lang="en-US" sz="2800" i="1" dirty="0">
                <a:sym typeface="Symbol"/>
              </a:rPr>
              <a:t> </a:t>
            </a:r>
            <a:r>
              <a:rPr lang="en-US" sz="2800" dirty="0" smtClean="0">
                <a:sym typeface="Symbol"/>
              </a:rPr>
              <a:t>2</a:t>
            </a:r>
            <a:r>
              <a:rPr lang="en-US" sz="2800" i="1" baseline="30000" dirty="0" smtClean="0">
                <a:sym typeface="Symbol"/>
              </a:rPr>
              <a:t>-</a:t>
            </a:r>
            <a:r>
              <a:rPr lang="ru-RU" sz="2800" baseline="30000" dirty="0" smtClean="0">
                <a:sym typeface="Symbol"/>
              </a:rPr>
              <a:t>39</a:t>
            </a:r>
            <a:r>
              <a:rPr lang="ru-RU" sz="2800" dirty="0" smtClean="0">
                <a:sym typeface="Symbol"/>
              </a:rPr>
              <a:t> </a:t>
            </a:r>
            <a:r>
              <a:rPr lang="ru-RU" sz="2800" dirty="0">
                <a:sym typeface="Symbol"/>
              </a:rPr>
              <a:t>= 1/137 438 953 </a:t>
            </a:r>
            <a:r>
              <a:rPr lang="ru-RU" sz="2800" dirty="0" smtClean="0">
                <a:sym typeface="Symbol"/>
              </a:rPr>
              <a:t>472 </a:t>
            </a:r>
            <a:r>
              <a:rPr lang="ru-RU" sz="2800" dirty="0" smtClean="0">
                <a:sym typeface="Symbol" panose="05050102010706020507" pitchFamily="18" charset="2"/>
              </a:rPr>
              <a:t></a:t>
            </a:r>
            <a:r>
              <a:rPr lang="ru-RU" sz="2800" dirty="0" smtClean="0">
                <a:sym typeface="Symbol"/>
              </a:rPr>
              <a:t> 10</a:t>
            </a:r>
            <a:r>
              <a:rPr lang="ru-RU" sz="2800" baseline="30000" dirty="0" smtClean="0">
                <a:sym typeface="Symbol"/>
              </a:rPr>
              <a:t>-11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938464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Федеральное государственное автономное образовательное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 smtClean="0"/>
              <a:t>учреждение </a:t>
            </a:r>
            <a:r>
              <a:rPr lang="ru-RU" sz="2800" b="1" dirty="0"/>
              <a:t>высшего образования</a:t>
            </a:r>
            <a:br>
              <a:rPr lang="ru-RU" sz="2800" b="1" dirty="0"/>
            </a:br>
            <a:r>
              <a:rPr lang="ru-RU" sz="2800" b="1" dirty="0"/>
              <a:t>«Национальный исследовательский университет ИТМО</a:t>
            </a:r>
            <a:r>
              <a:rPr lang="ru-RU" sz="2800" b="1" dirty="0" smtClean="0"/>
              <a:t>»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7435" y="5330365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mtClean="0"/>
              <a:t>Сокращенное наименование:</a:t>
            </a:r>
            <a:r>
              <a:rPr lang="ru-RU" sz="2800" b="1" dirty="0"/>
              <a:t> </a:t>
            </a:r>
            <a:r>
              <a:rPr lang="ru-RU" sz="2800" dirty="0"/>
              <a:t>Университет ИТМО</a:t>
            </a:r>
          </a:p>
        </p:txBody>
      </p:sp>
    </p:spTree>
    <p:extLst>
      <p:ext uri="{BB962C8B-B14F-4D97-AF65-F5344CB8AC3E}">
        <p14:creationId xmlns:p14="http://schemas.microsoft.com/office/powerpoint/2010/main" xmlns="" val="5875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395</Words>
  <Application>Microsoft Office PowerPoint</Application>
  <PresentationFormat>Экран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Polyakov</dc:creator>
  <cp:lastModifiedBy>Polyakov</cp:lastModifiedBy>
  <cp:revision>37</cp:revision>
  <dcterms:created xsi:type="dcterms:W3CDTF">2020-11-27T12:33:16Z</dcterms:created>
  <dcterms:modified xsi:type="dcterms:W3CDTF">2020-12-03T14:31:18Z</dcterms:modified>
</cp:coreProperties>
</file>