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4" r:id="rId2"/>
  </p:sldMasterIdLst>
  <p:notesMasterIdLst>
    <p:notesMasterId r:id="rId10"/>
  </p:notesMasterIdLst>
  <p:handoutMasterIdLst>
    <p:handoutMasterId r:id="rId11"/>
  </p:handoutMasterIdLst>
  <p:sldIdLst>
    <p:sldId id="284" r:id="rId3"/>
    <p:sldId id="285" r:id="rId4"/>
    <p:sldId id="300" r:id="rId5"/>
    <p:sldId id="301" r:id="rId6"/>
    <p:sldId id="302" r:id="rId7"/>
    <p:sldId id="303" r:id="rId8"/>
    <p:sldId id="30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hong liao" initials="y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0" autoAdjust="0"/>
    <p:restoredTop sz="94690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570" y="1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-1" fmla="*/ 0 w 3036565"/>
              <a:gd name="connsiteY0-2" fmla="*/ 0 h 3892048"/>
              <a:gd name="connsiteX1-3" fmla="*/ 2528981 w 3036565"/>
              <a:gd name="connsiteY1-4" fmla="*/ 0 h 3892048"/>
              <a:gd name="connsiteX2-5" fmla="*/ 3027362 w 3036565"/>
              <a:gd name="connsiteY2-6" fmla="*/ 498381 h 3892048"/>
              <a:gd name="connsiteX3-7" fmla="*/ 3036565 w 3036565"/>
              <a:gd name="connsiteY3-8" fmla="*/ 3892048 h 3892048"/>
              <a:gd name="connsiteX4-9" fmla="*/ 0 w 3036565"/>
              <a:gd name="connsiteY4-10" fmla="*/ 1885950 h 3892048"/>
              <a:gd name="connsiteX5-11" fmla="*/ 0 w 3036565"/>
              <a:gd name="connsiteY5-12" fmla="*/ 0 h 3892048"/>
              <a:gd name="connsiteX0-13" fmla="*/ 0 w 3036565"/>
              <a:gd name="connsiteY0-14" fmla="*/ 0 h 3892048"/>
              <a:gd name="connsiteX1-15" fmla="*/ 2528981 w 3036565"/>
              <a:gd name="connsiteY1-16" fmla="*/ 0 h 3892048"/>
              <a:gd name="connsiteX2-17" fmla="*/ 3027362 w 3036565"/>
              <a:gd name="connsiteY2-18" fmla="*/ 498381 h 3892048"/>
              <a:gd name="connsiteX3-19" fmla="*/ 3036565 w 3036565"/>
              <a:gd name="connsiteY3-20" fmla="*/ 3892048 h 3892048"/>
              <a:gd name="connsiteX4-21" fmla="*/ 9203 w 3036565"/>
              <a:gd name="connsiteY4-22" fmla="*/ 3892047 h 3892048"/>
              <a:gd name="connsiteX5-23" fmla="*/ 0 w 3036565"/>
              <a:gd name="connsiteY5-24" fmla="*/ 0 h 389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5313" y="4532008"/>
            <a:ext cx="4656032" cy="27384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sls4utw9hg?lang=zh-C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8010"/>
            <a:ext cx="2891118" cy="332740"/>
          </a:xfrm>
        </p:spPr>
        <p:txBody>
          <a:bodyPr>
            <a:normAutofit fontScale="90000"/>
          </a:bodyPr>
          <a:lstStyle/>
          <a:p>
            <a:r>
              <a:rPr lang="ru-RU" sz="1900" b="1" dirty="0"/>
              <a:t>Задание №4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</a:t>
            </a:r>
          </a:p>
        </p:txBody>
      </p:sp>
      <p:pic>
        <p:nvPicPr>
          <p:cNvPr id="7" name="图片 6" descr="墙上的钟表&#10;&#10;中度可信度描述已自动生成">
            <a:extLst>
              <a:ext uri="{FF2B5EF4-FFF2-40B4-BE49-F238E27FC236}">
                <a16:creationId xmlns:a16="http://schemas.microsoft.com/office/drawing/2014/main" id="{3165D2D9-4424-4882-9A06-3C4BD836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51567"/>
            <a:ext cx="2929123" cy="1984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0460E9-5F30-478C-AE78-E4853A5D9E0F}"/>
                  </a:ext>
                </a:extLst>
              </p:cNvPr>
              <p:cNvSpPr txBox="1"/>
              <p:nvPr/>
            </p:nvSpPr>
            <p:spPr>
              <a:xfrm>
                <a:off x="3131285" y="3467319"/>
                <a:ext cx="288143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 −2&lt;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, 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0460E9-5F30-478C-AE78-E4853A5D9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85" y="3467319"/>
                <a:ext cx="2881430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368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4</a:t>
            </a:r>
            <a:endParaRPr lang="ru-RU" sz="1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717A0D-A62C-4F53-B517-9A9227BF3F14}"/>
                  </a:ext>
                </a:extLst>
              </p:cNvPr>
              <p:cNvSpPr txBox="1"/>
              <p:nvPr/>
            </p:nvSpPr>
            <p:spPr>
              <a:xfrm>
                <a:off x="1116106" y="1408084"/>
                <a:ext cx="6911788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altLang="zh-CN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altLang="zh-CN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717A0D-A62C-4F53-B517-9A9227BF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06" y="1408084"/>
                <a:ext cx="6911788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8381D2-1849-4B57-9F8E-013D103C8381}"/>
                  </a:ext>
                </a:extLst>
              </p:cNvPr>
              <p:cNvSpPr txBox="1"/>
              <p:nvPr/>
            </p:nvSpPr>
            <p:spPr>
              <a:xfrm>
                <a:off x="3255678" y="2673219"/>
                <a:ext cx="2632644" cy="833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8381D2-1849-4B57-9F8E-013D103C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678" y="2673219"/>
                <a:ext cx="2632644" cy="833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2827D-3CE2-48C6-8152-50A784F3B416}"/>
                  </a:ext>
                </a:extLst>
              </p:cNvPr>
              <p:cNvSpPr txBox="1"/>
              <p:nvPr/>
            </p:nvSpPr>
            <p:spPr>
              <a:xfrm>
                <a:off x="0" y="753267"/>
                <a:ext cx="9137276" cy="4288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1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altLang="zh-CN" sz="1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</m:nary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limLoc m:val="undOvr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𝑥𝑐𝑜𝑠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num>
                                    <m:den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𝑥𝑠𝑖𝑛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num>
                                    <m:den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altLang="zh-CN" sz="1200" b="0" dirty="0"/>
              </a:p>
              <a:p>
                <a:r>
                  <a:rPr lang="en-US" altLang="zh-CN" sz="12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𝑥𝑠𝑖𝑛</m:t>
                          </m:r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num>
                                    <m:den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num>
                                    <m:den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altLang="zh-CN" sz="1200" b="0" dirty="0"/>
              </a:p>
              <a:p>
                <a:r>
                  <a:rPr lang="en-US" altLang="zh-CN" sz="12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r>
                  <a:rPr lang="en-US" altLang="zh-CN" sz="1200" b="0" dirty="0"/>
                  <a:t> </a:t>
                </a:r>
              </a:p>
              <a:p>
                <a:endParaRPr lang="en-US" altLang="zh-CN" sz="12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2827D-3CE2-48C6-8152-50A784F3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3267"/>
                <a:ext cx="9137276" cy="428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4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5DBEBB-BD07-460E-8112-35A3F71509F4}"/>
                  </a:ext>
                </a:extLst>
              </p:cNvPr>
              <p:cNvSpPr txBox="1"/>
              <p:nvPr/>
            </p:nvSpPr>
            <p:spPr>
              <a:xfrm>
                <a:off x="0" y="692754"/>
                <a:ext cx="9144000" cy="3638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</m:nary>
                          <m:d>
                            <m:d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</m:e>
                          </m:nary>
                          <m:d>
                            <m:d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</m:nary>
                          <m:d>
                            <m:d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100" b="0" dirty="0"/>
              </a:p>
              <a:p>
                <a:r>
                  <a:rPr lang="en-US" altLang="zh-CN" sz="11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𝑥𝑐𝑜𝑠</m:t>
                          </m:r>
                          <m:d>
                            <m:d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𝑥𝑠𝑖</m:t>
                          </m:r>
                          <m:d>
                            <m:d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num>
                                <m:den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</m:oMath>
                  </m:oMathPara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d>
                                <m:dPr>
                                  <m:ctrlP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11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100" b="0" dirty="0"/>
              </a:p>
              <a:p>
                <a:r>
                  <a:rPr lang="en-US" altLang="zh-CN" sz="1100" dirty="0"/>
                  <a:t> </a:t>
                </a:r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11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100" b="0" dirty="0"/>
              </a:p>
              <a:p>
                <a:r>
                  <a:rPr lang="zh-CN" altLang="en-US" sz="1100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5DBEBB-BD07-460E-8112-35A3F715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2754"/>
                <a:ext cx="9144000" cy="3638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5F8F0D3-9C97-4F13-8E18-5084D0838C21}"/>
              </a:ext>
            </a:extLst>
          </p:cNvPr>
          <p:cNvSpPr txBox="1"/>
          <p:nvPr/>
        </p:nvSpPr>
        <p:spPr>
          <a:xfrm>
            <a:off x="3623982" y="2201058"/>
            <a:ext cx="189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zh-CN" dirty="0">
                <a:hlinkClick r:id="rId2"/>
              </a:rPr>
              <a:t>Ссылка к </a:t>
            </a:r>
            <a:r>
              <a:rPr lang="en-US" altLang="zh-CN" dirty="0" err="1">
                <a:hlinkClick r:id="rId2"/>
              </a:rPr>
              <a:t>desmos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80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59EEEA-460E-4696-804E-EE18A8C9FC3A}"/>
                  </a:ext>
                </a:extLst>
              </p:cNvPr>
              <p:cNvSpPr txBox="1"/>
              <p:nvPr/>
            </p:nvSpPr>
            <p:spPr>
              <a:xfrm>
                <a:off x="161365" y="699247"/>
                <a:ext cx="8821270" cy="10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Найдём сумму ряда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S(x)=g(0)=-0.5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59EEEA-460E-4696-804E-EE18A8C9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699247"/>
                <a:ext cx="8821270" cy="1050096"/>
              </a:xfrm>
              <a:prstGeom prst="rect">
                <a:avLst/>
              </a:prstGeom>
              <a:blipFill>
                <a:blip r:embed="rId2"/>
                <a:stretch>
                  <a:fillRect l="-552" b="-8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1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13250-A79C-49DA-845D-ADE787D06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61414"/>
            <a:ext cx="8666629" cy="1652588"/>
          </a:xfrm>
        </p:spPr>
        <p:txBody>
          <a:bodyPr/>
          <a:lstStyle/>
          <a:p>
            <a:r>
              <a:rPr lang="ru-RU" altLang="zh-CN" dirty="0"/>
              <a:t>Вывод:</a:t>
            </a:r>
          </a:p>
          <a:p>
            <a:r>
              <a:rPr lang="ru-RU" altLang="zh-CN" dirty="0"/>
              <a:t> Если мы можем найти исходную функцию, то будет легче найти сумму сложного ряда.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9961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135</Words>
  <Application>Microsoft Office PowerPoint</Application>
  <PresentationFormat>全屏显示(16:9)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Cover</vt:lpstr>
      <vt:lpstr>1_Cover</vt:lpstr>
      <vt:lpstr>Задание №4</vt:lpstr>
      <vt:lpstr>Задание №4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yihong liao</cp:lastModifiedBy>
  <cp:revision>86</cp:revision>
  <dcterms:created xsi:type="dcterms:W3CDTF">2014-06-27T12:30:00Z</dcterms:created>
  <dcterms:modified xsi:type="dcterms:W3CDTF">2021-12-18T19:54:38Z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