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24"/>
  </p:notesMasterIdLst>
  <p:handoutMasterIdLst>
    <p:handoutMasterId r:id="rId25"/>
  </p:handoutMasterIdLst>
  <p:sldIdLst>
    <p:sldId id="265" r:id="rId3"/>
    <p:sldId id="284" r:id="rId4"/>
    <p:sldId id="285" r:id="rId5"/>
    <p:sldId id="287" r:id="rId6"/>
    <p:sldId id="286" r:id="rId7"/>
    <p:sldId id="288" r:id="rId8"/>
    <p:sldId id="289" r:id="rId9"/>
    <p:sldId id="290" r:id="rId10"/>
    <p:sldId id="281" r:id="rId11"/>
    <p:sldId id="282" r:id="rId12"/>
    <p:sldId id="283" r:id="rId13"/>
    <p:sldId id="291" r:id="rId14"/>
    <p:sldId id="294" r:id="rId15"/>
    <p:sldId id="295" r:id="rId16"/>
    <p:sldId id="296" r:id="rId17"/>
    <p:sldId id="297" r:id="rId18"/>
    <p:sldId id="292" r:id="rId19"/>
    <p:sldId id="293" r:id="rId20"/>
    <p:sldId id="298" r:id="rId21"/>
    <p:sldId id="299" r:id="rId22"/>
    <p:sldId id="263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hong liao" initials="yl" lastIdx="1" clrIdx="0">
    <p:extLst>
      <p:ext uri="{19B8F6BF-5375-455C-9EA6-DF929625EA0E}">
        <p15:presenceInfo xmlns:p15="http://schemas.microsoft.com/office/powerpoint/2012/main" userId="882973351daa68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0" autoAdjust="0"/>
    <p:restoredTop sz="94690" autoAdjust="0"/>
  </p:normalViewPr>
  <p:slideViewPr>
    <p:cSldViewPr snapToGrid="0" snapToObjects="1" showGuides="1">
      <p:cViewPr varScale="1">
        <p:scale>
          <a:sx n="205" d="100"/>
          <a:sy n="205" d="100"/>
        </p:scale>
        <p:origin x="432" y="17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7522D34-3273-452E-9B8B-2D704605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DD26A-FC82-4F5A-97CA-E8369383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5313" y="4532008"/>
            <a:ext cx="4656032" cy="27384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2;&#1077;&#1090;&#1086;&#1076;_&#1043;&#1072;&#1091;&#1089;&#1089;&#1072;" TargetMode="External"/><Relationship Id="rId2" Type="http://schemas.openxmlformats.org/officeDocument/2006/relationships/hyperlink" Target="http://mathprofi.ru/differencialnye_uravnenija_primery_resheni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hprofi.ru/deistviya_s_matricami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1751682"/>
            <a:ext cx="6400800" cy="70574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DCDDDE"/>
                </a:solidFill>
                <a:latin typeface="Whitney"/>
              </a:rPr>
              <a:t>РГР5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290917" y="3278908"/>
            <a:ext cx="6562165" cy="1579417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 err="1"/>
              <a:t>P3211</a:t>
            </a:r>
            <a:endParaRPr lang="ru-RU" sz="2000" dirty="0"/>
          </a:p>
          <a:p>
            <a:r>
              <a:rPr lang="ru-RU" sz="2000" dirty="0"/>
              <a:t>Артемкин Артем</a:t>
            </a:r>
          </a:p>
          <a:p>
            <a:r>
              <a:rPr lang="ru-RU" sz="2000" dirty="0"/>
              <a:t>Закиров Тимур </a:t>
            </a:r>
            <a:endParaRPr lang="en-US" sz="2000" dirty="0"/>
          </a:p>
          <a:p>
            <a:r>
              <a:rPr lang="ru-RU" sz="2000" dirty="0" err="1"/>
              <a:t>Ляо</a:t>
            </a:r>
            <a:r>
              <a:rPr lang="ru-RU" sz="2000" dirty="0"/>
              <a:t> </a:t>
            </a:r>
            <a:r>
              <a:rPr lang="ru-RU" sz="2000" dirty="0" err="1"/>
              <a:t>Ихун</a:t>
            </a:r>
            <a:endParaRPr lang="ru-RU" sz="2000" dirty="0"/>
          </a:p>
          <a:p>
            <a:r>
              <a:rPr lang="ru-RU" sz="2000" dirty="0"/>
              <a:t>Сагайдак Алина</a:t>
            </a:r>
          </a:p>
          <a:p>
            <a:r>
              <a:rPr lang="ru-RU" sz="2000" dirty="0"/>
              <a:t>Соловьев Петр</a:t>
            </a:r>
          </a:p>
          <a:p>
            <a:r>
              <a:rPr lang="ru-RU" sz="2000" dirty="0" err="1"/>
              <a:t>Фисюк</a:t>
            </a:r>
            <a:r>
              <a:rPr lang="ru-RU" sz="2000" dirty="0"/>
              <a:t> </a:t>
            </a:r>
            <a:r>
              <a:rPr lang="ru-RU" sz="2000" dirty="0" err="1"/>
              <a:t>Алекстандр</a:t>
            </a:r>
            <a:endParaRPr lang="nl-NL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占位符 9">
                <a:extLst>
                  <a:ext uri="{FF2B5EF4-FFF2-40B4-BE49-F238E27FC236}">
                    <a16:creationId xmlns:a16="http://schemas.microsoft.com/office/drawing/2014/main" id="{F66F0412-C701-434B-89CA-A3C0CE27BF2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891573"/>
                <a:ext cx="8532159" cy="360449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ru-RU" altLang="zh-CN" b="1" dirty="0">
                    <a:solidFill>
                      <a:srgbClr val="000000"/>
                    </a:solidFill>
                  </a:rPr>
                  <a:t>Решение при помощи Определитель Вронского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  <a:p>
                <a:pPr algn="l"/>
                <a:r>
                  <a:rPr lang="en-US" altLang="zh-CN" dirty="0">
                    <a:solidFill>
                      <a:srgbClr val="000000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∈(0,1]</m:t>
                    </m:r>
                  </m:oMath>
                </a14:m>
                <a:r>
                  <a:rPr lang="ru-RU" altLang="zh-CN" dirty="0">
                    <a:solidFill>
                      <a:srgbClr val="000000"/>
                    </a:solidFill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𝑙𝑛𝑛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2)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ru-RU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zh-CN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𝑙𝑛𝑛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</a:endParaRPr>
              </a:p>
              <a:p>
                <a:pPr algn="l"/>
                <a:r>
                  <a:rPr lang="ru-RU" altLang="zh-CN" dirty="0">
                    <a:solidFill>
                      <a:srgbClr val="000000"/>
                    </a:solidFill>
                  </a:rPr>
                  <a:t>Видно ранг этого матрицы равен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n</a:t>
                </a:r>
                <a:r>
                  <a:rPr lang="ru-RU" altLang="zh-CN" dirty="0">
                    <a:solidFill>
                      <a:srgbClr val="000000"/>
                    </a:solidFill>
                  </a:rPr>
                  <a:t>, значит что его определень не равен 0.</a:t>
                </a:r>
              </a:p>
              <a:p>
                <a:pPr algn="l"/>
                <a:r>
                  <a:rPr lang="ru-RU" altLang="zh-CN" dirty="0">
                    <a:solidFill>
                      <a:srgbClr val="000000"/>
                    </a:solidFill>
                  </a:rPr>
                  <a:t>То в интерграле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(</a:t>
                </a:r>
                <a:r>
                  <a:rPr lang="ru-RU" altLang="zh-CN" dirty="0">
                    <a:solidFill>
                      <a:srgbClr val="000000"/>
                    </a:solidFill>
                  </a:rPr>
                  <a:t>0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,1] </a:t>
                </a:r>
                <a:r>
                  <a:rPr lang="ru-RU" altLang="zh-CN" dirty="0">
                    <a:solidFill>
                      <a:srgbClr val="000000"/>
                    </a:solidFill>
                  </a:rPr>
                  <a:t>функции линейно независимы.</a:t>
                </a:r>
              </a:p>
              <a:p>
                <a:pPr algn="l"/>
                <a:endParaRPr lang="ru-RU" altLang="zh-CN" dirty="0">
                  <a:solidFill>
                    <a:srgbClr val="000000"/>
                  </a:solidFill>
                </a:endParaRPr>
              </a:p>
              <a:p>
                <a:pPr algn="l"/>
                <a:r>
                  <a:rPr lang="ru-RU" altLang="zh-CN" dirty="0">
                    <a:solidFill>
                      <a:srgbClr val="000000"/>
                    </a:solidFill>
                  </a:rPr>
                  <a:t>2)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altLang="zh-CN" dirty="0">
                    <a:solidFill>
                      <a:srgbClr val="000000"/>
                    </a:solidFill>
                  </a:rPr>
                  <a:t>: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=…</m:t>
                      </m:r>
                      <m:r>
                        <a:rPr lang="ru-RU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</a:endParaRPr>
              </a:p>
              <a:p>
                <a:pPr algn="l"/>
                <a:r>
                  <a:rPr lang="ru-RU" altLang="zh-CN" dirty="0">
                    <a:solidFill>
                      <a:srgbClr val="000000"/>
                    </a:solidFill>
                  </a:rPr>
                  <a:t>	Функции линейно зависимы.</a:t>
                </a: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文本占位符 9">
                <a:extLst>
                  <a:ext uri="{FF2B5EF4-FFF2-40B4-BE49-F238E27FC236}">
                    <a16:creationId xmlns:a16="http://schemas.microsoft.com/office/drawing/2014/main" id="{F66F0412-C701-434B-89CA-A3C0CE27B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891573"/>
                <a:ext cx="8532159" cy="3604498"/>
              </a:xfrm>
              <a:blipFill>
                <a:blip r:embed="rId2"/>
                <a:stretch>
                  <a:fillRect l="-357" t="-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3E1EC16-EFAC-46A5-97C7-E93DA2D5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63273" cy="629586"/>
          </a:xfrm>
        </p:spPr>
        <p:txBody>
          <a:bodyPr>
            <a:normAutofit/>
          </a:bodyPr>
          <a:lstStyle/>
          <a:p>
            <a:pPr algn="l"/>
            <a:r>
              <a:rPr lang="ru-RU" sz="1900" b="1" dirty="0">
                <a:solidFill>
                  <a:schemeClr val="tx1"/>
                </a:solidFill>
              </a:rPr>
              <a:t>Задание №</a:t>
            </a:r>
            <a:r>
              <a:rPr lang="en-US" sz="1900" b="1" dirty="0">
                <a:solidFill>
                  <a:schemeClr val="tx1"/>
                </a:solidFill>
              </a:rPr>
              <a:t>2</a:t>
            </a:r>
            <a:r>
              <a:rPr lang="ru-RU" sz="1900" b="1" dirty="0">
                <a:solidFill>
                  <a:schemeClr val="tx1"/>
                </a:solidFill>
              </a:rPr>
              <a:t>.</a:t>
            </a:r>
            <a:r>
              <a:rPr lang="en-US" sz="1900" b="1" dirty="0">
                <a:solidFill>
                  <a:schemeClr val="tx1"/>
                </a:solidFill>
              </a:rPr>
              <a:t>4 </a:t>
            </a:r>
            <a:endParaRPr lang="ru-RU" sz="19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73FB1-0D8C-48B3-A5BE-F5F5D8472B69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4675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1C31B3-7242-48B7-A3BE-B38C04546B6B}"/>
              </a:ext>
            </a:extLst>
          </p:cNvPr>
          <p:cNvSpPr txBox="1"/>
          <p:nvPr/>
        </p:nvSpPr>
        <p:spPr>
          <a:xfrm>
            <a:off x="0" y="111334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zh-CN" sz="2000" b="1" dirty="0">
                <a:solidFill>
                  <a:srgbClr val="000000"/>
                </a:solidFill>
              </a:rPr>
              <a:t>Заключение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A89820-0066-4C1E-94CA-4328B6AA5763}"/>
              </a:ext>
            </a:extLst>
          </p:cNvPr>
          <p:cNvSpPr txBox="1"/>
          <p:nvPr/>
        </p:nvSpPr>
        <p:spPr>
          <a:xfrm>
            <a:off x="0" y="1590489"/>
            <a:ext cx="902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>
                <a:solidFill>
                  <a:srgbClr val="000000"/>
                </a:solidFill>
              </a:rPr>
              <a:t>	Обычно исследуем зависимость функций при помощи определителей Вронского и Грама. Если определитель Вронского не равен 0, то функции линейно независимы. А если он равен 0, то нам нужно использовать определитель Грама для дальнейшего доказательства. В этом случае, если у нас получается, что определитель Грама равен 0, то функции линейно зависимы, иначе линейно независимы.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01A81E-A0BA-46B1-8449-BE63EAE4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63273" cy="629586"/>
          </a:xfrm>
        </p:spPr>
        <p:txBody>
          <a:bodyPr>
            <a:normAutofit/>
          </a:bodyPr>
          <a:lstStyle/>
          <a:p>
            <a:pPr algn="l"/>
            <a:r>
              <a:rPr lang="ru-RU" sz="1900" b="1" dirty="0">
                <a:solidFill>
                  <a:schemeClr val="tx1"/>
                </a:solidFill>
              </a:rPr>
              <a:t>Задание №</a:t>
            </a:r>
            <a:r>
              <a:rPr lang="en-US" sz="1900" b="1" dirty="0">
                <a:solidFill>
                  <a:schemeClr val="tx1"/>
                </a:solidFill>
              </a:rPr>
              <a:t>2</a:t>
            </a:r>
            <a:r>
              <a:rPr lang="ru-RU" sz="1900" b="1" dirty="0">
                <a:solidFill>
                  <a:schemeClr val="tx1"/>
                </a:solidFill>
              </a:rPr>
              <a:t>.</a:t>
            </a:r>
            <a:r>
              <a:rPr lang="en-US" sz="1900" b="1" dirty="0">
                <a:solidFill>
                  <a:schemeClr val="tx1"/>
                </a:solidFill>
              </a:rPr>
              <a:t>4 </a:t>
            </a:r>
            <a:endParaRPr lang="ru-RU" sz="19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73E4A-F5E9-4032-A02A-B660D8E79765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7689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01A81E-A0BA-46B1-8449-BE63EAE4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63273" cy="629586"/>
          </a:xfrm>
        </p:spPr>
        <p:txBody>
          <a:bodyPr>
            <a:normAutofit/>
          </a:bodyPr>
          <a:lstStyle/>
          <a:p>
            <a:pPr algn="l"/>
            <a:r>
              <a:rPr lang="ru-RU" sz="1900" b="1" dirty="0">
                <a:solidFill>
                  <a:schemeClr val="tx1"/>
                </a:solidFill>
              </a:rPr>
              <a:t>Задание №3.</a:t>
            </a:r>
            <a:r>
              <a:rPr lang="en-US" sz="1900" b="1" dirty="0">
                <a:solidFill>
                  <a:schemeClr val="tx1"/>
                </a:solidFill>
              </a:rPr>
              <a:t>4 </a:t>
            </a:r>
            <a:endParaRPr lang="ru-RU" sz="19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910DA2-230E-4988-B653-FC98623F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2" y="1099522"/>
            <a:ext cx="7356212" cy="6295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9AC9B-8741-4434-93FA-9C5E8AF8A688}"/>
                  </a:ext>
                </a:extLst>
              </p:cNvPr>
              <p:cNvSpPr txBox="1"/>
              <p:nvPr/>
            </p:nvSpPr>
            <p:spPr>
              <a:xfrm>
                <a:off x="203200" y="1893455"/>
                <a:ext cx="7426036" cy="2361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</m:t>
                      </m:r>
                      <m:sSup>
                        <m:sSup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𝑥𝑦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𝑥𝑧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𝑦𝑥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𝑦𝑧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𝑧𝑥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𝑧𝑦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Запишем матрицу формы: 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9AC9B-8741-4434-93FA-9C5E8AF8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1893455"/>
                <a:ext cx="7426036" cy="2361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0102A7E-1791-45CA-976B-792EA6725E25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1459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01A81E-A0BA-46B1-8449-BE63EAE4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63273" cy="629586"/>
          </a:xfrm>
        </p:spPr>
        <p:txBody>
          <a:bodyPr>
            <a:normAutofit/>
          </a:bodyPr>
          <a:lstStyle/>
          <a:p>
            <a:pPr algn="l"/>
            <a:r>
              <a:rPr lang="ru-RU" sz="1900" b="1" dirty="0">
                <a:solidFill>
                  <a:schemeClr val="tx1"/>
                </a:solidFill>
              </a:rPr>
              <a:t>Задание №3.</a:t>
            </a:r>
            <a:r>
              <a:rPr lang="en-US" sz="1900" b="1" dirty="0">
                <a:solidFill>
                  <a:schemeClr val="tx1"/>
                </a:solidFill>
              </a:rPr>
              <a:t>4 </a:t>
            </a:r>
            <a:endParaRPr lang="ru-RU" sz="19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9AC9B-8741-4434-93FA-9C5E8AF8A688}"/>
                  </a:ext>
                </a:extLst>
              </p:cNvPr>
              <p:cNvSpPr txBox="1"/>
              <p:nvPr/>
            </p:nvSpPr>
            <p:spPr>
              <a:xfrm>
                <a:off x="203200" y="913607"/>
                <a:ext cx="7426036" cy="4065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Найдем ее собсвенные числа: 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5−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2−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5−</m:t>
                                </m:r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−21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+10= 0 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Найдем соственные вектора для каждого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 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9AC9B-8741-4434-93FA-9C5E8AF8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913607"/>
                <a:ext cx="7426036" cy="406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E5854A3-0EA2-4AB9-B7DA-0305AABA395E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9081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01A81E-A0BA-46B1-8449-BE63EAE4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63273" cy="629586"/>
          </a:xfrm>
        </p:spPr>
        <p:txBody>
          <a:bodyPr>
            <a:normAutofit/>
          </a:bodyPr>
          <a:lstStyle/>
          <a:p>
            <a:pPr algn="l"/>
            <a:r>
              <a:rPr lang="ru-RU" sz="1900" b="1" dirty="0">
                <a:solidFill>
                  <a:schemeClr val="tx1"/>
                </a:solidFill>
              </a:rPr>
              <a:t>Задание №3.</a:t>
            </a:r>
            <a:r>
              <a:rPr lang="en-US" sz="1900" b="1" dirty="0">
                <a:solidFill>
                  <a:schemeClr val="tx1"/>
                </a:solidFill>
              </a:rPr>
              <a:t>4 </a:t>
            </a:r>
            <a:endParaRPr lang="ru-RU" sz="19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9AC9B-8741-4434-93FA-9C5E8AF8A688}"/>
                  </a:ext>
                </a:extLst>
              </p:cNvPr>
              <p:cNvSpPr txBox="1"/>
              <p:nvPr/>
            </p:nvSpPr>
            <p:spPr>
              <a:xfrm>
                <a:off x="203199" y="913607"/>
                <a:ext cx="7546109" cy="348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общее решение </m:t>
                      </m:r>
                    </m:oMath>
                  </m:oMathPara>
                </a14:m>
                <a:endParaRPr lang="en-US" sz="16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фундаментальная система решений, т.е. собственные вектора </m:t>
                      </m:r>
                      <m:acc>
                        <m:accPr>
                          <m:chr m:val="⃗"/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ru-RU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и </m:t>
                      </m:r>
                      <m:acc>
                        <m:accPr>
                          <m:chr m:val="⃗"/>
                          <m:ctrlPr>
                            <a:rPr lang="ru-RU" sz="1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ru-RU" sz="1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9AC9B-8741-4434-93FA-9C5E8AF8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" y="913607"/>
                <a:ext cx="7546109" cy="34812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0F39AAE-9BDE-4E8F-AE15-D11A86333134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7002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01A81E-A0BA-46B1-8449-BE63EAE4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63273" cy="629586"/>
          </a:xfrm>
        </p:spPr>
        <p:txBody>
          <a:bodyPr>
            <a:normAutofit/>
          </a:bodyPr>
          <a:lstStyle/>
          <a:p>
            <a:pPr algn="l"/>
            <a:r>
              <a:rPr lang="ru-RU" sz="1900" b="1" dirty="0">
                <a:solidFill>
                  <a:schemeClr val="tx1"/>
                </a:solidFill>
              </a:rPr>
              <a:t>Задание №3.</a:t>
            </a:r>
            <a:r>
              <a:rPr lang="en-US" sz="1900" b="1" dirty="0">
                <a:solidFill>
                  <a:schemeClr val="tx1"/>
                </a:solidFill>
              </a:rPr>
              <a:t>4 </a:t>
            </a:r>
            <a:endParaRPr lang="ru-RU" sz="19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9AC9B-8741-4434-93FA-9C5E8AF8A688}"/>
                  </a:ext>
                </a:extLst>
              </p:cNvPr>
              <p:cNvSpPr txBox="1"/>
              <p:nvPr/>
            </p:nvSpPr>
            <p:spPr>
              <a:xfrm>
                <a:off x="203200" y="913607"/>
                <a:ext cx="6511636" cy="352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</a:rPr>
                        <m:t>𝐴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</a:rPr>
                        <m:t>−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</a:rPr>
                            <m:t>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</a:rPr>
                        <m:t>𝐸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</a:rPr>
                        <m:t>= 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</a:rPr>
                        <m:t>= 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</a:rPr>
                        <m:t> 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</a:rPr>
                        <m:t>𝑋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000000"/>
                                    </a:solidFill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ru-RU" sz="1600" i="1">
                                            <a:solidFill>
                                              <a:srgbClr val="000000"/>
                                            </a:solidFill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rgbClr val="000000"/>
                                            </a:solidFill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00"/>
                                        </a:solidFill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</a:rPr>
                        <m:t>−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</a:rPr>
                        <m:t>общее решение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ru-RU" sz="1400" i="1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ru-RU" sz="1400" i="1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solidFill>
                              <a:srgbClr val="000000"/>
                            </a:solidFill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sz="1400" i="1">
                                      <a:solidFill>
                                        <a:srgbClr val="000000"/>
                                      </a:solidFill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400" i="1">
                        <a:solidFill>
                          <a:srgbClr val="000000"/>
                        </a:solidFill>
                      </a:rPr>
                      <m:t>−</m:t>
                    </m:r>
                    <m:r>
                      <a:rPr lang="ru-RU" sz="1400" i="1">
                        <a:solidFill>
                          <a:srgbClr val="000000"/>
                        </a:solidFill>
                      </a:rPr>
                      <m:t>фундаментальная система решений, т.е. собственный вектор </m:t>
                    </m:r>
                    <m:acc>
                      <m:accPr>
                        <m:chr m:val="⃗"/>
                        <m:ctrlPr>
                          <a:rPr lang="ru-RU" sz="1400" i="1">
                            <a:solidFill>
                              <a:srgbClr val="000000"/>
                            </a:solidFill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1400" i="1">
                                <a:solidFill>
                                  <a:srgbClr val="00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rgbClr val="000000"/>
                                </a:solidFill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1400" i="1">
                        <a:solidFill>
                          <a:srgbClr val="000000"/>
                        </a:solidFill>
                      </a:rPr>
                      <m:t>: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600" dirty="0">
                  <a:solidFill>
                    <a:srgbClr val="000000"/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9AC9B-8741-4434-93FA-9C5E8AF8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913607"/>
                <a:ext cx="6511636" cy="352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580D7D-5E4D-4877-934A-8244528D03D7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11005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01A81E-A0BA-46B1-8449-BE63EAE4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63273" cy="629586"/>
          </a:xfrm>
        </p:spPr>
        <p:txBody>
          <a:bodyPr>
            <a:normAutofit/>
          </a:bodyPr>
          <a:lstStyle/>
          <a:p>
            <a:pPr algn="l"/>
            <a:r>
              <a:rPr lang="ru-RU" sz="1900" b="1" dirty="0">
                <a:solidFill>
                  <a:schemeClr val="tx1"/>
                </a:solidFill>
              </a:rPr>
              <a:t>Задание №3.</a:t>
            </a:r>
            <a:r>
              <a:rPr lang="en-US" sz="1900" b="1" dirty="0">
                <a:solidFill>
                  <a:schemeClr val="tx1"/>
                </a:solidFill>
              </a:rPr>
              <a:t>4 </a:t>
            </a:r>
            <a:endParaRPr lang="ru-RU" sz="19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70862E-1A92-4CF3-82A7-41CE2B300AE5}"/>
                  </a:ext>
                </a:extLst>
              </p:cNvPr>
              <p:cNvSpPr txBox="1"/>
              <p:nvPr/>
            </p:nvSpPr>
            <p:spPr>
              <a:xfrm>
                <a:off x="120072" y="978658"/>
                <a:ext cx="7047346" cy="245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Нормируем вектора </m:t>
                      </m:r>
                      <m:acc>
                        <m:accPr>
                          <m:chr m:val="⃗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состав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им из них</m:t>
                      </m:r>
                    </m:oMath>
                  </m:oMathPara>
                </a14:m>
                <a:endParaRPr lang="en-US" sz="16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матрицу ортогонального преобразования 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170862E-1A92-4CF3-82A7-41CE2B300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2" y="978658"/>
                <a:ext cx="7047346" cy="245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523A23-079C-490C-A639-473A48C2FCBE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1446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01A81E-A0BA-46B1-8449-BE63EAE4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63273" cy="629586"/>
          </a:xfrm>
        </p:spPr>
        <p:txBody>
          <a:bodyPr>
            <a:normAutofit/>
          </a:bodyPr>
          <a:lstStyle/>
          <a:p>
            <a:pPr algn="l"/>
            <a:r>
              <a:rPr lang="ru-RU" sz="1900" b="1" dirty="0">
                <a:solidFill>
                  <a:schemeClr val="tx1"/>
                </a:solidFill>
              </a:rPr>
              <a:t>Задание №4.</a:t>
            </a:r>
            <a:r>
              <a:rPr lang="en-US" sz="1900" b="1" dirty="0">
                <a:solidFill>
                  <a:schemeClr val="tx1"/>
                </a:solidFill>
              </a:rPr>
              <a:t>4 </a:t>
            </a:r>
            <a:endParaRPr lang="ru-RU" sz="19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18D12A-AA02-4B7C-8A36-0AB942B2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8" y="1109865"/>
            <a:ext cx="7215759" cy="7466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8E52FB-6424-41BA-AF38-D5C8D0338024}"/>
                  </a:ext>
                </a:extLst>
              </p:cNvPr>
              <p:cNvSpPr txBox="1"/>
              <p:nvPr/>
            </p:nvSpPr>
            <p:spPr>
              <a:xfrm>
                <a:off x="123968" y="2015425"/>
                <a:ext cx="6108419" cy="3031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ru-RU" sz="16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𝑧𝑥</m:t>
                    </m:r>
                    <m:r>
                      <a:rPr lang="ru-RU" sz="16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−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𝑧𝑥</m:t>
                    </m:r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−</m:t>
                    </m:r>
                    <m:d>
                      <m:d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𝑧𝑥</m:t>
                        </m:r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ru-RU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  <m:r>
                              <a:rPr lang="ru-RU" sz="16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ru-RU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+0.25</m:t>
                    </m:r>
                    <m:sSup>
                      <m:sSupPr>
                        <m:ctrlP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ru-R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limLoc m:val="subSup"/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0.25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−0.5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0.25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nary>
                        <m:naryPr>
                          <m:limLoc m:val="subSup"/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−0.5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R"/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8E52FB-6424-41BA-AF38-D5C8D0338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68" y="2015425"/>
                <a:ext cx="6108419" cy="3031727"/>
              </a:xfrm>
              <a:prstGeom prst="rect">
                <a:avLst/>
              </a:prstGeom>
              <a:blipFill>
                <a:blip r:embed="rId3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7553EE4-51D6-49A3-A95E-17201379C56A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02626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01A81E-A0BA-46B1-8449-BE63EAE4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63273" cy="629586"/>
          </a:xfrm>
        </p:spPr>
        <p:txBody>
          <a:bodyPr>
            <a:normAutofit/>
          </a:bodyPr>
          <a:lstStyle/>
          <a:p>
            <a:pPr algn="l"/>
            <a:r>
              <a:rPr lang="ru-RU" sz="1900" b="1" dirty="0">
                <a:solidFill>
                  <a:schemeClr val="tx1"/>
                </a:solidFill>
              </a:rPr>
              <a:t>Задание №4.</a:t>
            </a:r>
            <a:r>
              <a:rPr lang="en-US" sz="1900" b="1" dirty="0">
                <a:solidFill>
                  <a:schemeClr val="tx1"/>
                </a:solidFill>
              </a:rPr>
              <a:t>4 </a:t>
            </a:r>
            <a:endParaRPr lang="ru-RU" sz="19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8E52FB-6424-41BA-AF38-D5C8D0338024}"/>
                  </a:ext>
                </a:extLst>
              </p:cNvPr>
              <p:cNvSpPr txBox="1"/>
              <p:nvPr/>
            </p:nvSpPr>
            <p:spPr>
              <a:xfrm>
                <a:off x="123968" y="1055886"/>
                <a:ext cx="6108419" cy="3075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пусть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−0.5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𝑑𝑧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4) </a:t>
                </a:r>
                <a:endParaRPr lang="ru-RU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limLoc m:val="subSup"/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0.25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−0.5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0.25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nary>
                        <m:naryPr>
                          <m:limLoc m:val="subSup"/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−0.25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0.25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nary>
                        <m:naryPr>
                          <m:limLoc m:val="subSup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0.25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:endParaRPr lang="ru-RU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ru-RU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Тождество доказано, </a:t>
                </a:r>
                <a:r>
                  <a:rPr lang="ru-RU" dirty="0" err="1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чтд</a:t>
                </a:r>
                <a:endPara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arenR"/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8E52FB-6424-41BA-AF38-D5C8D0338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68" y="1055886"/>
                <a:ext cx="6108419" cy="3075265"/>
              </a:xfrm>
              <a:prstGeom prst="rect">
                <a:avLst/>
              </a:prstGeom>
              <a:blipFill>
                <a:blip r:embed="rId2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B8B5537-9F72-4385-8CCD-C32BCB4C6597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89477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01A81E-A0BA-46B1-8449-BE63EAE4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63273" cy="629586"/>
          </a:xfrm>
        </p:spPr>
        <p:txBody>
          <a:bodyPr>
            <a:normAutofit/>
          </a:bodyPr>
          <a:lstStyle/>
          <a:p>
            <a:pPr algn="l"/>
            <a:r>
              <a:rPr lang="ru-RU" sz="1900" b="1" dirty="0">
                <a:solidFill>
                  <a:schemeClr val="tx1"/>
                </a:solidFill>
              </a:rPr>
              <a:t>Вклад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E52FB-6424-41BA-AF38-D5C8D0338024}"/>
              </a:ext>
            </a:extLst>
          </p:cNvPr>
          <p:cNvSpPr txBox="1"/>
          <p:nvPr/>
        </p:nvSpPr>
        <p:spPr>
          <a:xfrm>
            <a:off x="123968" y="1055886"/>
            <a:ext cx="610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B5537-9F72-4385-8CCD-C32BCB4C6597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17</a:t>
            </a: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FC80824D-007B-42A7-8456-812A3BD7A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97873"/>
              </p:ext>
            </p:extLst>
          </p:nvPr>
        </p:nvGraphicFramePr>
        <p:xfrm>
          <a:off x="1379375" y="1368295"/>
          <a:ext cx="6096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09458">
                  <a:extLst>
                    <a:ext uri="{9D8B030D-6E8A-4147-A177-3AD203B41FA5}">
                      <a16:colId xmlns:a16="http://schemas.microsoft.com/office/drawing/2014/main" val="3538555455"/>
                    </a:ext>
                  </a:extLst>
                </a:gridCol>
                <a:gridCol w="1186542">
                  <a:extLst>
                    <a:ext uri="{9D8B030D-6E8A-4147-A177-3AD203B41FA5}">
                      <a16:colId xmlns:a16="http://schemas.microsoft.com/office/drawing/2014/main" val="3365456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Участник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Вклад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4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Артемкин Артем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5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Закиров Тимур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8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/>
                        <a:t>Ляо</a:t>
                      </a:r>
                      <a:r>
                        <a:rPr lang="ru-RU" sz="1800" dirty="0"/>
                        <a:t> </a:t>
                      </a:r>
                      <a:r>
                        <a:rPr lang="ru-RU" sz="1800" dirty="0" err="1"/>
                        <a:t>Ихун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57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Сагайдак Алина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8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Соловьев Петр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5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/>
                        <a:t>Фисюк</a:t>
                      </a:r>
                      <a:r>
                        <a:rPr lang="ru-RU" sz="1800" dirty="0"/>
                        <a:t> </a:t>
                      </a:r>
                      <a:r>
                        <a:rPr lang="ru-RU" sz="1800" dirty="0" err="1"/>
                        <a:t>Алекстандр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57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73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5873E-B0A1-490E-8147-979322C9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8363"/>
            <a:ext cx="2818151" cy="629586"/>
          </a:xfrm>
        </p:spPr>
        <p:txBody>
          <a:bodyPr>
            <a:normAutofit/>
          </a:bodyPr>
          <a:lstStyle/>
          <a:p>
            <a:r>
              <a:rPr lang="ru-RU" sz="1900" b="1" dirty="0"/>
              <a:t>Задание №</a:t>
            </a:r>
            <a:r>
              <a:rPr lang="en-US" sz="1900" b="1" dirty="0"/>
              <a:t>1</a:t>
            </a:r>
            <a:r>
              <a:rPr lang="ru-RU" sz="1900" b="1" dirty="0"/>
              <a:t>.</a:t>
            </a:r>
            <a:r>
              <a:rPr lang="en-US" sz="1900" b="1" dirty="0"/>
              <a:t>4</a:t>
            </a:r>
            <a:endParaRPr lang="ru-RU" sz="19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73EA2D-4A2A-4E6C-BD40-7CDA83C2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59" y="1040058"/>
            <a:ext cx="6934082" cy="2916893"/>
          </a:xfrm>
          <a:prstGeom prst="rect">
            <a:avLst/>
          </a:prstGeom>
          <a:ln w="3810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4665BD-65AD-4B94-9091-67D75BE12AAD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4301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01A81E-A0BA-46B1-8449-BE63EAE4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63273" cy="629586"/>
          </a:xfrm>
        </p:spPr>
        <p:txBody>
          <a:bodyPr>
            <a:normAutofit/>
          </a:bodyPr>
          <a:lstStyle/>
          <a:p>
            <a:pPr algn="l"/>
            <a:r>
              <a:rPr lang="ru-RU" sz="1900" b="1" dirty="0">
                <a:solidFill>
                  <a:schemeClr val="tx1"/>
                </a:solidFill>
              </a:rPr>
              <a:t>Ссылки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E52FB-6424-41BA-AF38-D5C8D0338024}"/>
              </a:ext>
            </a:extLst>
          </p:cNvPr>
          <p:cNvSpPr txBox="1"/>
          <p:nvPr/>
        </p:nvSpPr>
        <p:spPr>
          <a:xfrm>
            <a:off x="123968" y="1055886"/>
            <a:ext cx="610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B5537-9F72-4385-8CCD-C32BCB4C6597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992E4-E1D9-47DA-A0B7-6CAECF424CB5}"/>
              </a:ext>
            </a:extLst>
          </p:cNvPr>
          <p:cNvSpPr txBox="1"/>
          <p:nvPr/>
        </p:nvSpPr>
        <p:spPr>
          <a:xfrm>
            <a:off x="219270" y="1545743"/>
            <a:ext cx="6858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hlinkClick r:id="rId2"/>
              </a:rPr>
              <a:t>https://educon.by/index.php/materials/hmath/osnovy-matricy</a:t>
            </a:r>
            <a:endParaRPr lang="ru-RU" dirty="0">
              <a:hlinkClick r:id="rId2"/>
            </a:endParaRPr>
          </a:p>
          <a:p>
            <a:pPr>
              <a:spcAft>
                <a:spcPts val="1200"/>
              </a:spcAft>
            </a:pPr>
            <a:r>
              <a:rPr lang="en-US" dirty="0">
                <a:hlinkClick r:id="rId2"/>
              </a:rPr>
              <a:t>http://mathprofi.ru/differencialnye_uravnenija_primery_reshenii.html</a:t>
            </a:r>
            <a:endParaRPr lang="ru-RU" dirty="0"/>
          </a:p>
          <a:p>
            <a:pPr>
              <a:spcAft>
                <a:spcPts val="1200"/>
              </a:spcAft>
            </a:pPr>
            <a:r>
              <a:rPr lang="en-US" dirty="0">
                <a:hlinkClick r:id="rId3"/>
              </a:rPr>
              <a:t>https://ru.wikipedia.org/wiki/</a:t>
            </a:r>
            <a:r>
              <a:rPr lang="ru-RU" dirty="0" err="1">
                <a:hlinkClick r:id="rId3"/>
              </a:rPr>
              <a:t>Метод_Гаусса</a:t>
            </a:r>
            <a:endParaRPr lang="ru-RU" dirty="0"/>
          </a:p>
          <a:p>
            <a:pPr>
              <a:spcAft>
                <a:spcPts val="1200"/>
              </a:spcAft>
            </a:pPr>
            <a:r>
              <a:rPr lang="en-US" dirty="0">
                <a:hlinkClick r:id="rId4"/>
              </a:rPr>
              <a:t>http://mathprofi.ru/deistviya_s_matricami.html</a:t>
            </a:r>
            <a:endParaRPr lang="ru-RU"/>
          </a:p>
          <a:p>
            <a:pPr>
              <a:spcAft>
                <a:spcPts val="1200"/>
              </a:spcAft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51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7842D9B-4AE8-48F8-9646-7DC3316208A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62329" y="1117601"/>
                <a:ext cx="6720362" cy="342668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rgbClr val="000000"/>
                    </a:solidFill>
                  </a:rPr>
                  <a:t>Обозначим </a:t>
                </a:r>
                <a:r>
                  <a:rPr lang="en-US" dirty="0" err="1">
                    <a:solidFill>
                      <a:srgbClr val="000000"/>
                    </a:solidFill>
                  </a:rPr>
                  <a:t>x,y,z</a:t>
                </a:r>
                <a:r>
                  <a:rPr lang="ru-RU" dirty="0">
                    <a:solidFill>
                      <a:srgbClr val="000000"/>
                    </a:solidFill>
                  </a:rPr>
                  <a:t> количество листов материала, раскраиваемых разными способами.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Получим систему линейных уравнений: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=360,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=300,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=675.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rgbClr val="000000"/>
                  </a:solidFill>
                </a:endParaRPr>
              </a:p>
              <a:p>
                <a:r>
                  <a:rPr lang="ru-RU" dirty="0"/>
                  <a:t>Решим систему методом исключения неизвестных. Запишем расширенную матрицу системы и приведём её с помощью элементарных преобразований к треугольному виду:</a:t>
                </a:r>
                <a:endParaRPr lang="en-US" dirty="0"/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17842D9B-4AE8-48F8-9646-7DC331620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62329" y="1117601"/>
                <a:ext cx="6720362" cy="3426688"/>
              </a:xfrm>
              <a:blipFill>
                <a:blip r:embed="rId2"/>
                <a:stretch>
                  <a:fillRect l="-454" t="-5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C548D2A-749C-4216-8A22-D0F8C60D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8363"/>
            <a:ext cx="2818151" cy="629586"/>
          </a:xfrm>
        </p:spPr>
        <p:txBody>
          <a:bodyPr>
            <a:normAutofit/>
          </a:bodyPr>
          <a:lstStyle/>
          <a:p>
            <a:r>
              <a:rPr lang="ru-RU" sz="1900" b="1" dirty="0"/>
              <a:t>Задание №</a:t>
            </a:r>
            <a:r>
              <a:rPr lang="en-US" sz="1900" b="1" dirty="0"/>
              <a:t>1</a:t>
            </a:r>
            <a:r>
              <a:rPr lang="ru-RU" sz="1900" b="1" dirty="0"/>
              <a:t>.</a:t>
            </a:r>
            <a:r>
              <a:rPr lang="en-US" sz="1900" b="1" dirty="0"/>
              <a:t>4</a:t>
            </a:r>
            <a:endParaRPr lang="ru-RU" sz="19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740FC-CAFE-4B33-94DC-C6DCA11FBAA6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98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0D97812-CF78-46D2-A129-76366D0C05C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67855" y="1246909"/>
                <a:ext cx="7684654" cy="29371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 | 360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 | 300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 |675</m:t>
                                  </m:r>
                                </m:e>
                              </m:mr>
                            </m:m>
                          </m:num>
                          <m:den/>
                        </m:f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  | 300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  | 360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  | 675</m:t>
                                  </m:r>
                                </m:e>
                              </m:mr>
                            </m:m>
                          </m:num>
                          <m:den/>
                        </m:f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(1)=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  | 300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−16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−5  | −540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−23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 | −525</m:t>
                                  </m:r>
                                </m:e>
                              </m:mr>
                            </m:m>
                          </m:num>
                          <m:den/>
                        </m:f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(2)=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  | 300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  |540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−23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  |−525</m:t>
                                  </m:r>
                                </m:e>
                              </m:mr>
                            </m:m>
                          </m:num>
                          <m:den/>
                        </m:f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(3)=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  | 300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  | 540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67  | 4020</m:t>
                                  </m:r>
                                </m:e>
                              </m:mr>
                            </m:m>
                          </m:num>
                          <m:den/>
                        </m:f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(4)=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  |300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   |540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 |60</m:t>
                                  </m:r>
                                </m:e>
                              </m:mr>
                            </m:m>
                          </m:num>
                          <m:den/>
                        </m:f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(5)</a:t>
                </a:r>
              </a:p>
              <a:p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=300,</m:t>
                            </m:r>
                          </m:e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=5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=60.</m:t>
                            </m:r>
                          </m:e>
                        </m:eqAr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0D97812-CF78-46D2-A129-76366D0C0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67855" y="1246909"/>
                <a:ext cx="7684654" cy="29371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FFE5099-2620-41EF-885B-3475C1B0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8363"/>
            <a:ext cx="2818151" cy="629586"/>
          </a:xfrm>
        </p:spPr>
        <p:txBody>
          <a:bodyPr>
            <a:normAutofit/>
          </a:bodyPr>
          <a:lstStyle/>
          <a:p>
            <a:r>
              <a:rPr lang="ru-RU" sz="1900" b="1" dirty="0"/>
              <a:t>Задание №</a:t>
            </a:r>
            <a:r>
              <a:rPr lang="en-US" sz="1900" b="1" dirty="0"/>
              <a:t>1</a:t>
            </a:r>
            <a:r>
              <a:rPr lang="ru-RU" sz="1900" b="1" dirty="0"/>
              <a:t>.</a:t>
            </a:r>
            <a:r>
              <a:rPr lang="en-US" sz="1900" b="1" dirty="0"/>
              <a:t>4</a:t>
            </a:r>
            <a:endParaRPr lang="ru-RU" sz="19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87CE9-2297-43D9-AA93-DFD3A35DAE25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5697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F7D5120-6C7E-4ABB-B8AB-FD378F1DF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349" y="1122974"/>
            <a:ext cx="6510196" cy="3452345"/>
          </a:xfrm>
        </p:spPr>
        <p:txBody>
          <a:bodyPr/>
          <a:lstStyle/>
          <a:p>
            <a:pPr marL="342900" indent="-342900">
              <a:buAutoNum type="arabicParenBoth"/>
            </a:pPr>
            <a:r>
              <a:rPr lang="ru-RU" dirty="0">
                <a:solidFill>
                  <a:srgbClr val="000000"/>
                </a:solidFill>
              </a:rPr>
              <a:t>Меняем местами 2 строки.</a:t>
            </a:r>
          </a:p>
          <a:p>
            <a:pPr marL="342900" indent="-342900">
              <a:buAutoNum type="arabicParenBoth"/>
            </a:pPr>
            <a:r>
              <a:rPr lang="ru-RU" dirty="0">
                <a:solidFill>
                  <a:srgbClr val="000000"/>
                </a:solidFill>
              </a:rPr>
              <a:t>Из 2ой вычитаем 1ую, умноженную на 3 -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запишем  во 2ую строку ; из 3ей вычитаем 1ую, умноженную на 4 -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запишем в 3ю строку.</a:t>
            </a:r>
          </a:p>
          <a:p>
            <a:r>
              <a:rPr lang="ru-RU" dirty="0">
                <a:solidFill>
                  <a:srgbClr val="000000"/>
                </a:solidFill>
              </a:rPr>
              <a:t>(3) Разделим 2ю строку на (-1).</a:t>
            </a:r>
          </a:p>
          <a:p>
            <a:r>
              <a:rPr lang="ru-RU" dirty="0">
                <a:solidFill>
                  <a:srgbClr val="000000"/>
                </a:solidFill>
              </a:rPr>
              <a:t>(4) К 3ей строке, умноженной на 16, прибавим 2ую, умноженную на 23 -</a:t>
            </a:r>
            <a:r>
              <a:rPr lang="en-US" dirty="0">
                <a:solidFill>
                  <a:srgbClr val="000000"/>
                </a:solidFill>
              </a:rPr>
              <a:t>&gt; </a:t>
            </a:r>
            <a:r>
              <a:rPr lang="ru-RU" dirty="0">
                <a:solidFill>
                  <a:srgbClr val="000000"/>
                </a:solidFill>
              </a:rPr>
              <a:t>запишем в 3ю строку.</a:t>
            </a:r>
          </a:p>
          <a:p>
            <a:r>
              <a:rPr lang="ru-RU" dirty="0">
                <a:solidFill>
                  <a:srgbClr val="000000"/>
                </a:solidFill>
              </a:rPr>
              <a:t>(5) Разделим 3ю строку на 67.</a:t>
            </a:r>
          </a:p>
          <a:p>
            <a:r>
              <a:rPr lang="ru-RU" dirty="0">
                <a:solidFill>
                  <a:srgbClr val="000000"/>
                </a:solidFill>
              </a:rPr>
              <a:t>------------------------------------------------------------------------------------------------------</a:t>
            </a:r>
          </a:p>
          <a:p>
            <a:r>
              <a:rPr lang="ru-RU" b="1" dirty="0">
                <a:solidFill>
                  <a:srgbClr val="000000"/>
                </a:solidFill>
              </a:rPr>
              <a:t>Подставим значения и получим:</a:t>
            </a:r>
          </a:p>
          <a:p>
            <a:r>
              <a:rPr lang="en-US" dirty="0">
                <a:solidFill>
                  <a:srgbClr val="000000"/>
                </a:solidFill>
              </a:rPr>
              <a:t>x = 90, y = 15, z = 60.</a:t>
            </a:r>
          </a:p>
          <a:p>
            <a:r>
              <a:rPr lang="ru-RU" dirty="0">
                <a:solidFill>
                  <a:srgbClr val="000000"/>
                </a:solidFill>
              </a:rPr>
              <a:t>Итак, вектор </a:t>
            </a:r>
            <a:r>
              <a:rPr lang="en-US" dirty="0">
                <a:solidFill>
                  <a:srgbClr val="000000"/>
                </a:solidFill>
              </a:rPr>
              <a:t>C = (90,15,60)</a:t>
            </a:r>
            <a:r>
              <a:rPr lang="ru-RU" dirty="0">
                <a:solidFill>
                  <a:srgbClr val="000000"/>
                </a:solidFill>
              </a:rPr>
              <a:t> есть решение системы.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6CDE6C-C7D6-4AA4-BE29-B8A38BDB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8363"/>
            <a:ext cx="2818151" cy="629586"/>
          </a:xfrm>
        </p:spPr>
        <p:txBody>
          <a:bodyPr>
            <a:normAutofit/>
          </a:bodyPr>
          <a:lstStyle/>
          <a:p>
            <a:r>
              <a:rPr lang="ru-RU" sz="1900" b="1" dirty="0"/>
              <a:t>Задание №</a:t>
            </a:r>
            <a:r>
              <a:rPr lang="en-US" sz="1900" b="1" dirty="0"/>
              <a:t>1</a:t>
            </a:r>
            <a:r>
              <a:rPr lang="ru-RU" sz="1900" b="1" dirty="0"/>
              <a:t>.</a:t>
            </a:r>
            <a:r>
              <a:rPr lang="en-US" sz="1900" b="1" dirty="0"/>
              <a:t>4</a:t>
            </a:r>
            <a:endParaRPr lang="ru-RU" sz="19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6ACC0-49DC-4EFD-A3E0-CD9C14F89EDE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4847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877E13-F081-44BE-8844-C2D9E79B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8363"/>
            <a:ext cx="2818151" cy="629586"/>
          </a:xfrm>
        </p:spPr>
        <p:txBody>
          <a:bodyPr>
            <a:normAutofit/>
          </a:bodyPr>
          <a:lstStyle/>
          <a:p>
            <a:r>
              <a:rPr lang="ru-RU" sz="1900" b="1" dirty="0"/>
              <a:t>Задание №</a:t>
            </a:r>
            <a:r>
              <a:rPr lang="en-US" sz="1900" b="1" dirty="0"/>
              <a:t>2</a:t>
            </a:r>
            <a:r>
              <a:rPr lang="ru-RU" sz="1900" b="1" dirty="0"/>
              <a:t>.</a:t>
            </a:r>
            <a:r>
              <a:rPr lang="en-US" sz="1900" b="1" dirty="0"/>
              <a:t>4 </a:t>
            </a:r>
            <a:endParaRPr lang="ru-RU" sz="19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757403-50F0-4F7C-87F9-0B1100D6C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8" y="1146089"/>
            <a:ext cx="7057502" cy="1284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FACD95-F3D5-47DC-BD90-ED1E6D47AD4F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9272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49AA5B-3182-40EA-A5A9-C48F36629F1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2208" y="1057408"/>
                <a:ext cx="6558738" cy="32652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A)  </a:t>
                </a:r>
                <a14:m>
                  <m:oMath xmlns:m="http://schemas.openxmlformats.org/officeDocument/2006/math">
                    <m:r>
                      <a:rPr lang="ru-RU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𝑽</m:t>
                    </m:r>
                    <m:r>
                      <a:rPr lang="ru-RU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ru-RU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ru-RU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d>
                    <m:r>
                      <a:rPr lang="ru-R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   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ru-RU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  <m: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mr>
                      </m:m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 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𝑪</m:t>
                      </m:r>
                      <m:r>
                        <a:rPr lang="ru-RU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=(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mr>
                      </m:m>
                      <m:r>
                        <a:rPr lang="ru-RU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ru-RU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mr>
                      </m:m>
                      <m:r>
                        <a:rPr lang="ru-RU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  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=0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 =&gt;</m:t>
                      </m:r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векторы будут независимы</m:t>
                      </m:r>
                    </m:oMath>
                  </m:oMathPara>
                </a14:m>
                <a:endParaRPr lang="en-US" sz="16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16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−3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ru-RU" sz="16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16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6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=0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49AA5B-3182-40EA-A5A9-C48F36629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2208" y="1057408"/>
                <a:ext cx="6558738" cy="3265210"/>
              </a:xfrm>
              <a:blipFill>
                <a:blip r:embed="rId2"/>
                <a:stretch>
                  <a:fillRect l="-465" t="-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877E13-F081-44BE-8844-C2D9E79B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8363"/>
            <a:ext cx="2818151" cy="629586"/>
          </a:xfrm>
        </p:spPr>
        <p:txBody>
          <a:bodyPr>
            <a:normAutofit/>
          </a:bodyPr>
          <a:lstStyle/>
          <a:p>
            <a:r>
              <a:rPr lang="ru-RU" sz="1900" b="1" dirty="0"/>
              <a:t>Задание №</a:t>
            </a:r>
            <a:r>
              <a:rPr lang="en-US" sz="1900" b="1" dirty="0"/>
              <a:t>2</a:t>
            </a:r>
            <a:r>
              <a:rPr lang="ru-RU" sz="1900" b="1" dirty="0"/>
              <a:t>.</a:t>
            </a:r>
            <a:r>
              <a:rPr lang="en-US" sz="1900" b="1" dirty="0"/>
              <a:t>4 </a:t>
            </a:r>
            <a:endParaRPr lang="ru-RU" sz="19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5D62A-A410-4771-92CA-97BD75FCB04E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8564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49AA5B-3182-40EA-A5A9-C48F36629F1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2208" y="1057407"/>
                <a:ext cx="6808119" cy="3449937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ru-RU" dirty="0">
                    <a:solidFill>
                      <a:srgbClr val="000000"/>
                    </a:solidFill>
                  </a:rPr>
                  <a:t>Составим систему: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noBar"/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+3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=0</m:t>
                                  </m:r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−3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=0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noBar"/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=0</m:t>
                                  </m:r>
                                </m:num>
                                <m:den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+3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</a:rPr>
                                    <m:t>=0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</a:rPr>
                        <m:t> 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</a:endParaRPr>
              </a:p>
              <a:p>
                <a:pPr/>
                <a:r>
                  <a:rPr lang="ru-RU" dirty="0">
                    <a:solidFill>
                      <a:srgbClr val="000000"/>
                    </a:solidFill>
                  </a:rPr>
                  <a:t>Решим ее методом Гаусса: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</a:rPr>
                        <m:t>→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</a:rPr>
                        <m:t>→ 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</a:rPr>
                        <m:t>→ 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Ранг матрицы меньше числа неизвестных, значит система имеет бесконечное количество решений ⇒ вектора зависимы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0A49AA5B-3182-40EA-A5A9-C48F36629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2208" y="1057407"/>
                <a:ext cx="6808119" cy="3449937"/>
              </a:xfrm>
              <a:blipFill>
                <a:blip r:embed="rId2"/>
                <a:stretch>
                  <a:fillRect l="-448" t="-5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6877E13-F081-44BE-8844-C2D9E79B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18151" cy="629586"/>
          </a:xfrm>
        </p:spPr>
        <p:txBody>
          <a:bodyPr>
            <a:normAutofit/>
          </a:bodyPr>
          <a:lstStyle/>
          <a:p>
            <a:r>
              <a:rPr lang="ru-RU" sz="1900" b="1" dirty="0"/>
              <a:t>Задание №</a:t>
            </a:r>
            <a:r>
              <a:rPr lang="en-US" sz="1900" b="1" dirty="0"/>
              <a:t>2</a:t>
            </a:r>
            <a:r>
              <a:rPr lang="ru-RU" sz="1900" b="1" dirty="0"/>
              <a:t>.</a:t>
            </a:r>
            <a:r>
              <a:rPr lang="en-US" sz="1900" b="1" dirty="0"/>
              <a:t>4 </a:t>
            </a:r>
            <a:endParaRPr lang="ru-RU" sz="19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4F580-B3B9-4938-8A18-EC030FB6A180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8440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0408091-5D91-4E1F-BCF0-25EDBDA73E45}"/>
                  </a:ext>
                </a:extLst>
              </p:cNvPr>
              <p:cNvSpPr txBox="1"/>
              <p:nvPr/>
            </p:nvSpPr>
            <p:spPr>
              <a:xfrm>
                <a:off x="212437" y="1050373"/>
                <a:ext cx="6668654" cy="2339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endParaRPr lang="ru-RU" altLang="zh-CN" sz="1600" dirty="0">
                  <a:solidFill>
                    <a:srgbClr val="000000"/>
                  </a:solidFill>
                </a:endParaRPr>
              </a:p>
              <a:p>
                <a:r>
                  <a:rPr lang="ru-RU" altLang="zh-CN" sz="1600" b="1" dirty="0">
                    <a:solidFill>
                      <a:srgbClr val="000000"/>
                    </a:solidFill>
                  </a:rPr>
                  <a:t>Определение зависимости:</a:t>
                </a:r>
              </a:p>
              <a:p>
                <a:r>
                  <a:rPr lang="en-US" altLang="zh-CN" sz="1600" dirty="0">
                    <a:solidFill>
                      <a:srgbClr val="000000"/>
                    </a:solidFill>
                  </a:rPr>
                  <a:t>	</a:t>
                </a:r>
                <a:r>
                  <a:rPr lang="ru-RU" altLang="zh-CN" sz="1600" dirty="0">
                    <a:solidFill>
                      <a:srgbClr val="000000"/>
                    </a:solidFill>
                  </a:rPr>
                  <a:t>Существуют постоянные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altLang="zh-CN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не все равны 0</m:t>
                    </m:r>
                    <m:r>
                      <a:rPr lang="en-US" altLang="zh-CN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zh-CN" sz="1600" dirty="0">
                    <a:solidFill>
                      <a:srgbClr val="000000"/>
                    </a:solidFill>
                  </a:rPr>
                  <a:t>при которых:</a:t>
                </a:r>
              </a:p>
              <a:p>
                <a:r>
                  <a:rPr lang="en-US" altLang="zh-CN" sz="1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altLang="zh-CN" sz="1600" dirty="0">
                    <a:solidFill>
                      <a:srgbClr val="000000"/>
                    </a:solidFill>
                  </a:rPr>
                  <a:t> в интерграле (</a:t>
                </a:r>
                <a:r>
                  <a:rPr lang="en-US" altLang="zh-CN" sz="1600" dirty="0" err="1">
                    <a:solidFill>
                      <a:srgbClr val="000000"/>
                    </a:solidFill>
                  </a:rPr>
                  <a:t>a,b</a:t>
                </a:r>
                <a:r>
                  <a:rPr lang="ru-RU" altLang="zh-CN" sz="1600" dirty="0">
                    <a:solidFill>
                      <a:srgbClr val="000000"/>
                    </a:solidFill>
                  </a:rPr>
                  <a:t>)</a:t>
                </a:r>
                <a:r>
                  <a:rPr lang="en-US" altLang="zh-CN" sz="1600" dirty="0">
                    <a:solidFill>
                      <a:srgbClr val="000000"/>
                    </a:solidFill>
                  </a:rPr>
                  <a:t>,</a:t>
                </a:r>
                <a:r>
                  <a:rPr lang="ru-RU" altLang="zh-CN" sz="1600" dirty="0">
                    <a:solidFill>
                      <a:srgbClr val="000000"/>
                    </a:solidFill>
                  </a:rPr>
                  <a:t> то говорим что все функции линейно зависимы в интерграле (</a:t>
                </a:r>
                <a:r>
                  <a:rPr lang="en-US" altLang="zh-CN" sz="1600" dirty="0" err="1">
                    <a:solidFill>
                      <a:srgbClr val="000000"/>
                    </a:solidFill>
                  </a:rPr>
                  <a:t>a,b</a:t>
                </a:r>
                <a:r>
                  <a:rPr lang="ru-RU" altLang="zh-CN" sz="1600" dirty="0">
                    <a:solidFill>
                      <a:srgbClr val="000000"/>
                    </a:solidFill>
                  </a:rPr>
                  <a:t>).</a:t>
                </a:r>
                <a:endParaRPr lang="en-US" altLang="zh-CN" sz="1600" dirty="0">
                  <a:solidFill>
                    <a:srgbClr val="000000"/>
                  </a:solidFill>
                </a:endParaRPr>
              </a:p>
              <a:p>
                <a:endParaRPr lang="en-US" altLang="zh-CN" sz="1600" b="1" dirty="0">
                  <a:solidFill>
                    <a:srgbClr val="000000"/>
                  </a:solidFill>
                </a:endParaRPr>
              </a:p>
              <a:p>
                <a:r>
                  <a:rPr lang="ru-RU" altLang="zh-CN" sz="1600" b="1" dirty="0">
                    <a:solidFill>
                      <a:srgbClr val="000000"/>
                    </a:solidFill>
                  </a:rPr>
                  <a:t>Метод</a:t>
                </a:r>
                <a:r>
                  <a:rPr lang="en-US" altLang="zh-CN" sz="1600" b="1" dirty="0">
                    <a:solidFill>
                      <a:srgbClr val="000000"/>
                    </a:solidFill>
                  </a:rPr>
                  <a:t>: </a:t>
                </a:r>
                <a:r>
                  <a:rPr lang="ru-RU" altLang="zh-CN" sz="1600" dirty="0">
                    <a:solidFill>
                      <a:srgbClr val="000000"/>
                    </a:solidFill>
                  </a:rPr>
                  <a:t>Определитель Вронского</a:t>
                </a:r>
              </a:p>
              <a:p>
                <a:endParaRPr lang="ru-RU" altLang="zh-CN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0408091-5D91-4E1F-BCF0-25EDBDA73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7" y="1050373"/>
                <a:ext cx="6668654" cy="2339102"/>
              </a:xfrm>
              <a:prstGeom prst="rect">
                <a:avLst/>
              </a:prstGeom>
              <a:blipFill>
                <a:blip r:embed="rId2"/>
                <a:stretch>
                  <a:fillRect l="-5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ED5B146-B719-4629-A44D-0E4A4A09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363"/>
            <a:ext cx="2863273" cy="629586"/>
          </a:xfrm>
        </p:spPr>
        <p:txBody>
          <a:bodyPr>
            <a:normAutofit/>
          </a:bodyPr>
          <a:lstStyle/>
          <a:p>
            <a:pPr algn="l"/>
            <a:r>
              <a:rPr lang="ru-RU" sz="1900" b="1" dirty="0">
                <a:solidFill>
                  <a:schemeClr val="tx1"/>
                </a:solidFill>
              </a:rPr>
              <a:t>Задание №</a:t>
            </a:r>
            <a:r>
              <a:rPr lang="en-US" sz="1900" b="1" dirty="0">
                <a:solidFill>
                  <a:schemeClr val="tx1"/>
                </a:solidFill>
              </a:rPr>
              <a:t>2</a:t>
            </a:r>
            <a:r>
              <a:rPr lang="ru-RU" sz="1900" b="1" dirty="0">
                <a:solidFill>
                  <a:schemeClr val="tx1"/>
                </a:solidFill>
              </a:rPr>
              <a:t>.</a:t>
            </a:r>
            <a:r>
              <a:rPr lang="en-US" sz="1900" b="1" dirty="0">
                <a:solidFill>
                  <a:schemeClr val="tx1"/>
                </a:solidFill>
              </a:rPr>
              <a:t>4 </a:t>
            </a:r>
            <a:endParaRPr lang="ru-RU" sz="19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02EB6-1056-4D47-8672-C0D3F32AB3E8}"/>
              </a:ext>
            </a:extLst>
          </p:cNvPr>
          <p:cNvSpPr txBox="1"/>
          <p:nvPr/>
        </p:nvSpPr>
        <p:spPr>
          <a:xfrm>
            <a:off x="8155709" y="4655066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538162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6766</TotalTime>
  <Words>907</Words>
  <Application>Microsoft Office PowerPoint</Application>
  <PresentationFormat>Экран (16:9)</PresentationFormat>
  <Paragraphs>140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Whitney</vt:lpstr>
      <vt:lpstr>Cover</vt:lpstr>
      <vt:lpstr>1_Cover</vt:lpstr>
      <vt:lpstr>РГР5</vt:lpstr>
      <vt:lpstr>Задание №1.4</vt:lpstr>
      <vt:lpstr>Задание №1.4</vt:lpstr>
      <vt:lpstr>Задание №1.4</vt:lpstr>
      <vt:lpstr>Задание №1.4</vt:lpstr>
      <vt:lpstr>Задание №2.4 </vt:lpstr>
      <vt:lpstr>Задание №2.4 </vt:lpstr>
      <vt:lpstr>Задание №2.4 </vt:lpstr>
      <vt:lpstr>Задание №2.4 </vt:lpstr>
      <vt:lpstr>Задание №2.4 </vt:lpstr>
      <vt:lpstr>Задание №2.4 </vt:lpstr>
      <vt:lpstr>Задание №3.4 </vt:lpstr>
      <vt:lpstr>Задание №3.4 </vt:lpstr>
      <vt:lpstr>Задание №3.4 </vt:lpstr>
      <vt:lpstr>Задание №3.4 </vt:lpstr>
      <vt:lpstr>Задание №3.4 </vt:lpstr>
      <vt:lpstr>Задание №4.4 </vt:lpstr>
      <vt:lpstr>Задание №4.4 </vt:lpstr>
      <vt:lpstr>Вклад</vt:lpstr>
      <vt:lpstr>Ссылки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Тимур Закиров</cp:lastModifiedBy>
  <cp:revision>76</cp:revision>
  <dcterms:created xsi:type="dcterms:W3CDTF">2014-06-27T12:30:22Z</dcterms:created>
  <dcterms:modified xsi:type="dcterms:W3CDTF">2021-11-05T08:35:13Z</dcterms:modified>
</cp:coreProperties>
</file>