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2"/>
  </p:sldMasterIdLst>
  <p:notesMasterIdLst>
    <p:notesMasterId r:id="rId26"/>
  </p:notesMasterIdLst>
  <p:handoutMasterIdLst>
    <p:handoutMasterId r:id="rId27"/>
  </p:handoutMasterIdLst>
  <p:sldIdLst>
    <p:sldId id="265" r:id="rId3"/>
    <p:sldId id="264" r:id="rId4"/>
    <p:sldId id="310" r:id="rId5"/>
    <p:sldId id="262" r:id="rId6"/>
    <p:sldId id="278" r:id="rId7"/>
    <p:sldId id="307" r:id="rId8"/>
    <p:sldId id="308" r:id="rId9"/>
    <p:sldId id="275" r:id="rId10"/>
    <p:sldId id="276" r:id="rId11"/>
    <p:sldId id="279" r:id="rId12"/>
    <p:sldId id="267" r:id="rId13"/>
    <p:sldId id="281" r:id="rId14"/>
    <p:sldId id="282" r:id="rId15"/>
    <p:sldId id="297" r:id="rId16"/>
    <p:sldId id="298" r:id="rId17"/>
    <p:sldId id="296" r:id="rId18"/>
    <p:sldId id="309" r:id="rId19"/>
    <p:sldId id="290" r:id="rId20"/>
    <p:sldId id="303" r:id="rId21"/>
    <p:sldId id="305" r:id="rId22"/>
    <p:sldId id="306" r:id="rId23"/>
    <p:sldId id="302" r:id="rId24"/>
    <p:sldId id="26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201A0-2A80-40A1-BA86-945579E6CE5F}" v="39" dt="2020-11-20T14:41:40.309"/>
    <p1510:client id="{55AA6F92-3CE5-4D74-9A38-4C097F4C6EFA}" v="650" dt="2020-11-20T12:01:55.855"/>
    <p1510:client id="{A6D8AC64-9D8C-43F3-BC77-B135D3104A7F}" v="22" dt="2020-11-20T15:53:11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792" y="62"/>
      </p:cViewPr>
      <p:guideLst>
        <p:guide orient="horz" pos="15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-1" fmla="*/ 0 w 3036565"/>
              <a:gd name="connsiteY0-2" fmla="*/ 0 h 3892048"/>
              <a:gd name="connsiteX1-3" fmla="*/ 2528981 w 3036565"/>
              <a:gd name="connsiteY1-4" fmla="*/ 0 h 3892048"/>
              <a:gd name="connsiteX2-5" fmla="*/ 3027362 w 3036565"/>
              <a:gd name="connsiteY2-6" fmla="*/ 498381 h 3892048"/>
              <a:gd name="connsiteX3-7" fmla="*/ 3036565 w 3036565"/>
              <a:gd name="connsiteY3-8" fmla="*/ 3892048 h 3892048"/>
              <a:gd name="connsiteX4-9" fmla="*/ 0 w 3036565"/>
              <a:gd name="connsiteY4-10" fmla="*/ 1885950 h 3892048"/>
              <a:gd name="connsiteX5-11" fmla="*/ 0 w 3036565"/>
              <a:gd name="connsiteY5-12" fmla="*/ 0 h 3892048"/>
              <a:gd name="connsiteX0-13" fmla="*/ 0 w 3036565"/>
              <a:gd name="connsiteY0-14" fmla="*/ 0 h 3892048"/>
              <a:gd name="connsiteX1-15" fmla="*/ 2528981 w 3036565"/>
              <a:gd name="connsiteY1-16" fmla="*/ 0 h 3892048"/>
              <a:gd name="connsiteX2-17" fmla="*/ 3027362 w 3036565"/>
              <a:gd name="connsiteY2-18" fmla="*/ 498381 h 3892048"/>
              <a:gd name="connsiteX3-19" fmla="*/ 3036565 w 3036565"/>
              <a:gd name="connsiteY3-20" fmla="*/ 3892048 h 3892048"/>
              <a:gd name="connsiteX4-21" fmla="*/ 9203 w 3036565"/>
              <a:gd name="connsiteY4-22" fmla="*/ 3892047 h 3892048"/>
              <a:gd name="connsiteX5-23" fmla="*/ 0 w 3036565"/>
              <a:gd name="connsiteY5-24" fmla="*/ 0 h 389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geogebra.org/3d/sp8k2vpu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890" dirty="0"/>
              <a:t>Типовик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вариант 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altLang="en-US" dirty="0"/>
              <a:t>Ляо Ихун</a:t>
            </a:r>
            <a:endParaRPr lang="en-US" altLang="en-US" dirty="0"/>
          </a:p>
          <a:p>
            <a:r>
              <a:rPr lang="ru-RU" altLang="en-US" dirty="0"/>
              <a:t>Чебоксаров Ярослав</a:t>
            </a:r>
          </a:p>
          <a:p>
            <a:r>
              <a:rPr lang="ru-RU" altLang="en-US" dirty="0"/>
              <a:t>Кузнецов  Максим Александрович</a:t>
            </a:r>
          </a:p>
          <a:p>
            <a:r>
              <a:rPr lang="ru-RU" altLang="en-US" dirty="0"/>
              <a:t>Кузьминов Арсений</a:t>
            </a:r>
          </a:p>
          <a:p>
            <a:endParaRPr lang="ru-RU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6A1FD-8CDA-490A-98C6-3C90BDE72116}"/>
              </a:ext>
            </a:extLst>
          </p:cNvPr>
          <p:cNvSpPr txBox="1"/>
          <p:nvPr/>
        </p:nvSpPr>
        <p:spPr>
          <a:xfrm>
            <a:off x="8780930" y="4814047"/>
            <a:ext cx="1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2400" dirty="0">
                <a:latin typeface="Calibri"/>
                <a:cs typeface="Arial"/>
                <a:sym typeface="+mn-ea"/>
              </a:rPr>
              <a:t>4. </a:t>
            </a:r>
            <a:r>
              <a:rPr lang="ru-RU" altLang="en-US" sz="2400" dirty="0" err="1">
                <a:latin typeface="Calibri"/>
                <a:cs typeface="Arial"/>
                <a:sym typeface="+mn-ea"/>
              </a:rPr>
              <a:t>Зависмость</a:t>
            </a:r>
            <a:r>
              <a:rPr lang="ru-RU" altLang="en-US" sz="2400" dirty="0">
                <a:latin typeface="Calibri"/>
                <a:cs typeface="Arial"/>
                <a:sym typeface="+mn-ea"/>
              </a:rPr>
              <a:t> от </a:t>
            </a:r>
            <a:r>
              <a:rPr lang="en-US" altLang="ru-RU" sz="2400" dirty="0">
                <a:latin typeface="Calibri"/>
                <a:cs typeface="Arial"/>
                <a:sym typeface="+mn-ea"/>
              </a:rPr>
              <a:t>p</a:t>
            </a:r>
            <a:r>
              <a:rPr lang="ru-RU" altLang="ru-RU" sz="2400" dirty="0">
                <a:latin typeface="Calibri"/>
                <a:cs typeface="Arial"/>
                <a:sym typeface="+mn-ea"/>
              </a:rPr>
              <a:t>:</a:t>
            </a:r>
            <a:endParaRPr lang="en-US" sz="2400" b="0" dirty="0">
              <a:latin typeface="Calibri"/>
              <a:cs typeface="Arial"/>
            </a:endParaRPr>
          </a:p>
        </p:txBody>
      </p:sp>
      <p:pic>
        <p:nvPicPr>
          <p:cNvPr id="5" name="Content Placeholder 4" descr="p到-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4990" y="2298513"/>
            <a:ext cx="2413710" cy="18403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51474" y="2295488"/>
            <a:ext cx="288290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</a:pPr>
            <a:r>
              <a:rPr lang="ru-RU" altLang="en-US" dirty="0">
                <a:sym typeface="+mn-ea"/>
              </a:rPr>
              <a:t>Когда </a:t>
            </a:r>
            <a:r>
              <a:rPr lang="ru-RU" altLang="en-US" dirty="0">
                <a:latin typeface="Arial"/>
                <a:cs typeface="Arial"/>
                <a:sym typeface="+mn-ea"/>
              </a:rPr>
              <a:t>Ɛ</a:t>
            </a:r>
            <a:r>
              <a:rPr lang="ru-RU" altLang="en-US" dirty="0">
                <a:sym typeface="+mn-ea"/>
              </a:rPr>
              <a:t>= 0.9 и а=0, р изменяется с 0 до -10.При этом мы смотрим что величина эллипса уменьшается, но форма не изменяется </a:t>
            </a:r>
            <a:endParaRPr lang="ru-RU" altLang="en-US">
              <a:cs typeface="Calibri"/>
            </a:endParaRP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4156F-57D3-4A96-A81F-C4C25D12A2BB}"/>
              </a:ext>
            </a:extLst>
          </p:cNvPr>
          <p:cNvSpPr txBox="1"/>
          <p:nvPr/>
        </p:nvSpPr>
        <p:spPr>
          <a:xfrm>
            <a:off x="460562" y="154473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 - </a:t>
            </a:r>
            <a:r>
              <a:rPr lang="en-US" dirty="0" err="1"/>
              <a:t>фокальный</a:t>
            </a:r>
            <a:r>
              <a:rPr lang="en-US" dirty="0"/>
              <a:t> </a:t>
            </a:r>
            <a:r>
              <a:rPr lang="en-US" dirty="0" err="1"/>
              <a:t>параметр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/>
              <a:t>p </a:t>
            </a:r>
            <a:r>
              <a:rPr lang="ru-RU" dirty="0"/>
              <a:t>=</a:t>
            </a:r>
            <a:r>
              <a:rPr lang="en-US" dirty="0"/>
              <a:t>b^2/a=a(1-e^2)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26466-D692-413D-A240-9AF9EAB75242}"/>
              </a:ext>
            </a:extLst>
          </p:cNvPr>
          <p:cNvSpPr txBox="1"/>
          <p:nvPr/>
        </p:nvSpPr>
        <p:spPr>
          <a:xfrm>
            <a:off x="8725296" y="48077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9938" y="1547841"/>
            <a:ext cx="491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p - фокальный параметр</a:t>
            </a:r>
          </a:p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/>
              <a:t>p </a:t>
            </a:r>
            <a:r>
              <a:rPr lang="ru-RU" altLang="en-US" dirty="0"/>
              <a:t>=</a:t>
            </a:r>
            <a:r>
              <a:rPr lang="en-US" altLang="zh-CN" dirty="0"/>
              <a:t>b^2/a=a(1-e^2)</a:t>
            </a:r>
          </a:p>
        </p:txBody>
      </p:sp>
      <p:pic>
        <p:nvPicPr>
          <p:cNvPr id="3" name="Content Placeholder 2" descr="p到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960" y="2574514"/>
            <a:ext cx="2760980" cy="16167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74403" y="2568724"/>
            <a:ext cx="343154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altLang="en-US" dirty="0"/>
              <a:t>Когда </a:t>
            </a:r>
            <a:r>
              <a:rPr lang="ru-RU" altLang="en-US" dirty="0">
                <a:latin typeface="Arial"/>
                <a:cs typeface="Arial"/>
                <a:sym typeface="+mn-ea"/>
              </a:rPr>
              <a:t>Ɛ</a:t>
            </a:r>
            <a:r>
              <a:rPr lang="ru-RU" altLang="en-US" dirty="0"/>
              <a:t>= 0.9 и а=0, р изменяется с 0 до 10. При этом мы видим, что величина эллипса увеличивается, но форма не изменяется.</a:t>
            </a:r>
            <a:endParaRPr lang="ru-RU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08488144-841A-49D3-895A-933FD18D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/>
          <a:lstStyle/>
          <a:p>
            <a:r>
              <a:rPr lang="ru-RU" altLang="en-US" sz="2400" dirty="0">
                <a:latin typeface="Calibri"/>
                <a:cs typeface="Arial"/>
                <a:sym typeface="+mn-ea"/>
              </a:rPr>
              <a:t>4. </a:t>
            </a:r>
            <a:r>
              <a:rPr lang="ru-RU" altLang="en-US" sz="2400" dirty="0" err="1">
                <a:latin typeface="Calibri"/>
                <a:cs typeface="Arial"/>
                <a:sym typeface="+mn-ea"/>
              </a:rPr>
              <a:t>Зависмость</a:t>
            </a:r>
            <a:r>
              <a:rPr lang="ru-RU" altLang="en-US" sz="2400" dirty="0">
                <a:latin typeface="Calibri"/>
                <a:cs typeface="Arial"/>
                <a:sym typeface="+mn-ea"/>
              </a:rPr>
              <a:t> от </a:t>
            </a:r>
            <a:r>
              <a:rPr lang="en-US" altLang="ru-RU" sz="2400" dirty="0">
                <a:latin typeface="Calibri"/>
                <a:cs typeface="Arial"/>
                <a:sym typeface="+mn-ea"/>
              </a:rPr>
              <a:t>p</a:t>
            </a:r>
            <a:r>
              <a:rPr lang="ru-RU" altLang="ru-RU" sz="2400" dirty="0">
                <a:latin typeface="Calibri"/>
                <a:cs typeface="Arial"/>
                <a:sym typeface="+mn-ea"/>
              </a:rPr>
              <a:t>:</a:t>
            </a:r>
            <a:endParaRPr lang="en-US" sz="2400" b="0" dirty="0">
              <a:latin typeface="Calibri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8E06B-CCC8-42BD-B932-0C950B5A3F28}"/>
              </a:ext>
            </a:extLst>
          </p:cNvPr>
          <p:cNvSpPr txBox="1"/>
          <p:nvPr/>
        </p:nvSpPr>
        <p:spPr>
          <a:xfrm>
            <a:off x="8766560" y="47876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/>
              </a:rPr>
              <a:t>p=a(1-e^2), </a:t>
            </a:r>
            <a:r>
              <a:rPr lang="ru-RU" altLang="zh-CN" dirty="0">
                <a:ea typeface="宋体"/>
              </a:rPr>
              <a:t>и его абслютное значение влияет на  величину эллипса.Чем больше его </a:t>
            </a:r>
            <a:r>
              <a:rPr lang="ru-RU" altLang="zh-CN" dirty="0">
                <a:ea typeface="宋体"/>
                <a:sym typeface="+mn-ea"/>
              </a:rPr>
              <a:t>абслютное значение, тем больше размер эллипса. Его знак влияет на положение эллипса.</a:t>
            </a:r>
            <a:endParaRPr lang="ru-RU" altLang="zh-CN" dirty="0">
              <a:ea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2400" dirty="0"/>
              <a:t>4. Г</a:t>
            </a:r>
            <a:r>
              <a:rPr lang="en-US" sz="2400" dirty="0" err="1"/>
              <a:t>еометрический</a:t>
            </a:r>
            <a:r>
              <a:rPr lang="en-US" sz="2400" dirty="0"/>
              <a:t> </a:t>
            </a:r>
            <a:r>
              <a:rPr lang="en-US" sz="2400" dirty="0" err="1"/>
              <a:t>смысл</a:t>
            </a:r>
            <a:r>
              <a:rPr lang="en-US" sz="2400" dirty="0"/>
              <a:t> </a:t>
            </a:r>
            <a:r>
              <a:rPr lang="en-US" sz="2400" dirty="0" err="1"/>
              <a:t>этого</a:t>
            </a:r>
            <a:r>
              <a:rPr lang="en-US" sz="2400" dirty="0"/>
              <a:t> </a:t>
            </a:r>
            <a:r>
              <a:rPr lang="en-US" sz="2400" dirty="0" err="1"/>
              <a:t>параметра</a:t>
            </a:r>
            <a:endParaRPr lang="en-US" sz="2400" dirty="0" err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5FD55-8ADD-40E3-91E8-3369CE75344C}"/>
              </a:ext>
            </a:extLst>
          </p:cNvPr>
          <p:cNvSpPr txBox="1"/>
          <p:nvPr/>
        </p:nvSpPr>
        <p:spPr>
          <a:xfrm>
            <a:off x="8726219" y="4794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AA64445-1C47-4F13-A2DA-4B3C807E5084}"/>
              </a:ext>
            </a:extLst>
          </p:cNvPr>
          <p:cNvSpPr txBox="1">
            <a:spLocks/>
          </p:cNvSpPr>
          <p:nvPr/>
        </p:nvSpPr>
        <p:spPr>
          <a:xfrm>
            <a:off x="247090" y="187794"/>
            <a:ext cx="8221196" cy="246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ea typeface="+mj-lt"/>
                <a:cs typeface="+mj-lt"/>
              </a:rPr>
              <a:t>5. Выясните, что такое космическая скорость, и установите, какие физические характеристики тела влияют на траекторию его движения в Солнечной системе (определяют значение эксцентриситета).</a:t>
            </a:r>
            <a:endParaRPr lang="ru-RU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859E925-8E08-4052-ACFC-CDDA9FD543EA}"/>
              </a:ext>
            </a:extLst>
          </p:cNvPr>
          <p:cNvSpPr txBox="1"/>
          <p:nvPr/>
        </p:nvSpPr>
        <p:spPr>
          <a:xfrm>
            <a:off x="307938" y="2334634"/>
            <a:ext cx="62680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b="1">
                <a:sym typeface="+mn-ea"/>
              </a:rPr>
              <a:t>Космическая скорость:</a:t>
            </a:r>
            <a:endParaRPr lang="ru-RU" altLang="en-US" b="1"/>
          </a:p>
          <a:p>
            <a:r>
              <a:rPr lang="ru-RU" altLang="en-US" b="1">
                <a:sym typeface="+mn-ea"/>
              </a:rPr>
              <a:t>	</a:t>
            </a:r>
            <a:r>
              <a:rPr lang="ru-RU" altLang="en-US">
                <a:sym typeface="+mn-ea"/>
              </a:rPr>
              <a:t>Первая космическая скорость:</a:t>
            </a:r>
            <a:endParaRPr lang="ru-RU" altLang="en-US"/>
          </a:p>
          <a:p>
            <a:r>
              <a:rPr lang="ru-RU" altLang="en-US">
                <a:sym typeface="+mn-ea"/>
              </a:rPr>
              <a:t>	минимальная (для заданной высоты над поверхностью планеты) горизонтальная скорость, которую необходимо придать объекту, чтобы он совершал движение по круговой орбите вокруг планеты.</a:t>
            </a:r>
            <a:endParaRPr lang="ru-RU" altLang="en-US"/>
          </a:p>
          <a:p>
            <a:r>
              <a:rPr lang="ru-RU" altLang="en-US">
                <a:sym typeface="+mn-ea"/>
              </a:rPr>
              <a:t>	</a:t>
            </a:r>
            <a:endParaRPr lang="en-US"/>
          </a:p>
        </p:txBody>
      </p:sp>
      <p:pic>
        <p:nvPicPr>
          <p:cNvPr id="9" name="Content Placeholder 7" descr="gravity_5_4">
            <a:extLst>
              <a:ext uri="{FF2B5EF4-FFF2-40B4-BE49-F238E27FC236}">
                <a16:creationId xmlns:a16="http://schemas.microsoft.com/office/drawing/2014/main" id="{8C065766-EE5B-45D1-9360-C18D6B5132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3811" y="2415503"/>
            <a:ext cx="1919605" cy="1996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F1C15-D561-488F-A4C9-6B464EBD83DD}"/>
              </a:ext>
            </a:extLst>
          </p:cNvPr>
          <p:cNvSpPr txBox="1"/>
          <p:nvPr/>
        </p:nvSpPr>
        <p:spPr>
          <a:xfrm>
            <a:off x="8733416" y="4774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AA64445-1C47-4F13-A2DA-4B3C807E5084}"/>
              </a:ext>
            </a:extLst>
          </p:cNvPr>
          <p:cNvSpPr txBox="1">
            <a:spLocks/>
          </p:cNvSpPr>
          <p:nvPr/>
        </p:nvSpPr>
        <p:spPr>
          <a:xfrm>
            <a:off x="247090" y="187794"/>
            <a:ext cx="8221196" cy="246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ea typeface="+mj-lt"/>
                <a:cs typeface="+mj-lt"/>
              </a:rPr>
              <a:t>5. Выясните, что такое космическая скорость, и установите, какие физические характеристики тела влияют на траекторию его движения в Солнечной системе (определяют значение эксцентриситета).</a:t>
            </a:r>
            <a:endParaRPr lang="ru-RU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859E925-8E08-4052-ACFC-CDDA9FD543EA}"/>
              </a:ext>
            </a:extLst>
          </p:cNvPr>
          <p:cNvSpPr txBox="1"/>
          <p:nvPr/>
        </p:nvSpPr>
        <p:spPr>
          <a:xfrm>
            <a:off x="307938" y="2334634"/>
            <a:ext cx="626808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>
                <a:sym typeface="+mn-ea"/>
              </a:rPr>
              <a:t>Вторая космическая скорость:</a:t>
            </a:r>
            <a:endParaRPr lang="ru-RU" b="1" dirty="0">
              <a:ea typeface="+mn-lt"/>
              <a:cs typeface="+mn-lt"/>
            </a:endParaRPr>
          </a:p>
          <a:p>
            <a:r>
              <a:rPr lang="ru-RU" dirty="0">
                <a:sym typeface="+mn-ea"/>
              </a:rPr>
              <a:t>Наименьшая скорость, которую необходимо придать объекту (например, космическому аппарату), масса которого пренебрежимо мала по сравнению с массой небесного тела (например, планеты), для преодоления гравитационного притяжения этого небесного тела и покидания замкнутой орбиты вокруг него.</a:t>
            </a:r>
            <a:endParaRPr lang="ru-RU" dirty="0"/>
          </a:p>
          <a:p>
            <a:r>
              <a:rPr lang="ru-RU" altLang="en-US" dirty="0">
                <a:sym typeface="+mn-ea"/>
              </a:rPr>
              <a:t>	</a:t>
            </a:r>
            <a:endParaRPr lang="en-US"/>
          </a:p>
        </p:txBody>
      </p:sp>
      <p:pic>
        <p:nvPicPr>
          <p:cNvPr id="6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90F87CF-79A3-4D05-B45F-6E5F14D8CE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7599" y="2261580"/>
            <a:ext cx="2060202" cy="19688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6A19A9-91B1-4379-A166-736BC4A6DE7F}"/>
              </a:ext>
            </a:extLst>
          </p:cNvPr>
          <p:cNvSpPr txBox="1"/>
          <p:nvPr/>
        </p:nvSpPr>
        <p:spPr>
          <a:xfrm>
            <a:off x="8725296" y="4774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0744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AA64445-1C47-4F13-A2DA-4B3C807E5084}"/>
              </a:ext>
            </a:extLst>
          </p:cNvPr>
          <p:cNvSpPr txBox="1">
            <a:spLocks/>
          </p:cNvSpPr>
          <p:nvPr/>
        </p:nvSpPr>
        <p:spPr>
          <a:xfrm>
            <a:off x="247090" y="187794"/>
            <a:ext cx="8221196" cy="246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ea typeface="+mj-lt"/>
                <a:cs typeface="+mj-lt"/>
              </a:rPr>
              <a:t>5. Выясните, что такое космическая скорость, и установите, какие физические характеристики тела влияют на траекторию его движения в Солнечной системе (определяют значение эксцентриситета).</a:t>
            </a:r>
            <a:endParaRPr lang="ru-RU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859E925-8E08-4052-ACFC-CDDA9FD543EA}"/>
              </a:ext>
            </a:extLst>
          </p:cNvPr>
          <p:cNvSpPr txBox="1"/>
          <p:nvPr/>
        </p:nvSpPr>
        <p:spPr>
          <a:xfrm>
            <a:off x="307938" y="2334634"/>
            <a:ext cx="5604137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 err="1">
                <a:ea typeface="+mn-lt"/>
                <a:cs typeface="+mn-lt"/>
                <a:sym typeface="+mn-ea"/>
              </a:rPr>
              <a:t>Тре́тья</a:t>
            </a:r>
            <a:r>
              <a:rPr lang="en-US" b="1" dirty="0">
                <a:ea typeface="+mn-lt"/>
                <a:cs typeface="+mn-lt"/>
                <a:sym typeface="+mn-ea"/>
              </a:rPr>
              <a:t> </a:t>
            </a:r>
            <a:r>
              <a:rPr lang="en-US" b="1" dirty="0" err="1">
                <a:ea typeface="+mn-lt"/>
                <a:cs typeface="+mn-lt"/>
                <a:sym typeface="+mn-ea"/>
              </a:rPr>
              <a:t>косми́ческая</a:t>
            </a:r>
            <a:r>
              <a:rPr lang="en-US" b="1" dirty="0">
                <a:ea typeface="+mn-lt"/>
                <a:cs typeface="+mn-lt"/>
                <a:sym typeface="+mn-ea"/>
              </a:rPr>
              <a:t> </a:t>
            </a:r>
            <a:r>
              <a:rPr lang="en-US" b="1" dirty="0" err="1">
                <a:ea typeface="+mn-lt"/>
                <a:cs typeface="+mn-lt"/>
                <a:sym typeface="+mn-ea"/>
              </a:rPr>
              <a:t>ско́рость</a:t>
            </a:r>
            <a:r>
              <a:rPr lang="ru-RU" b="1" dirty="0">
                <a:ea typeface="+mn-lt"/>
                <a:cs typeface="+mn-lt"/>
                <a:sym typeface="+mn-ea"/>
              </a:rPr>
              <a:t>: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  <a:sym typeface="+mn-ea"/>
              </a:rPr>
              <a:t>минимальная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скорость</a:t>
            </a:r>
            <a:r>
              <a:rPr lang="en-US" dirty="0">
                <a:ea typeface="+mn-lt"/>
                <a:cs typeface="+mn-lt"/>
                <a:sym typeface="+mn-ea"/>
              </a:rPr>
              <a:t>, </a:t>
            </a:r>
            <a:r>
              <a:rPr lang="en-US" dirty="0" err="1">
                <a:ea typeface="+mn-lt"/>
                <a:cs typeface="+mn-lt"/>
                <a:sym typeface="+mn-ea"/>
              </a:rPr>
              <a:t>которую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необходимо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придать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находящемуся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вблизи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поверхности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Земли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телу</a:t>
            </a:r>
            <a:r>
              <a:rPr lang="en-US" dirty="0">
                <a:ea typeface="+mn-lt"/>
                <a:cs typeface="+mn-lt"/>
                <a:sym typeface="+mn-ea"/>
              </a:rPr>
              <a:t>, </a:t>
            </a:r>
            <a:r>
              <a:rPr lang="en-US" dirty="0" err="1">
                <a:ea typeface="+mn-lt"/>
                <a:cs typeface="+mn-lt"/>
                <a:sym typeface="+mn-ea"/>
              </a:rPr>
              <a:t>чтобы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оно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могл</a:t>
            </a:r>
            <a:r>
              <a:rPr lang="ru-RU" dirty="0">
                <a:ea typeface="+mn-lt"/>
                <a:cs typeface="+mn-lt"/>
                <a:sym typeface="+mn-ea"/>
              </a:rPr>
              <a:t>о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преодолеть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гравитационное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притяжение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Земли</a:t>
            </a:r>
            <a:r>
              <a:rPr lang="en-US" dirty="0">
                <a:ea typeface="+mn-lt"/>
                <a:cs typeface="+mn-lt"/>
                <a:sym typeface="+mn-ea"/>
              </a:rPr>
              <a:t> и </a:t>
            </a:r>
            <a:r>
              <a:rPr lang="en-US" dirty="0" err="1">
                <a:ea typeface="+mn-lt"/>
                <a:cs typeface="+mn-lt"/>
                <a:sym typeface="+mn-ea"/>
              </a:rPr>
              <a:t>Солнца</a:t>
            </a:r>
            <a:r>
              <a:rPr lang="en-US" dirty="0">
                <a:ea typeface="+mn-lt"/>
                <a:cs typeface="+mn-lt"/>
                <a:sym typeface="+mn-ea"/>
              </a:rPr>
              <a:t> и </a:t>
            </a:r>
            <a:r>
              <a:rPr lang="en-US" dirty="0" err="1">
                <a:ea typeface="+mn-lt"/>
                <a:cs typeface="+mn-lt"/>
                <a:sym typeface="+mn-ea"/>
              </a:rPr>
              <a:t>покинуть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пределы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Солнечной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системы</a:t>
            </a:r>
            <a:r>
              <a:rPr lang="en-US" dirty="0">
                <a:ea typeface="+mn-lt"/>
                <a:cs typeface="+mn-lt"/>
                <a:sym typeface="+mn-ea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ru-RU" b="1" dirty="0">
              <a:cs typeface="Calibri"/>
            </a:endParaRPr>
          </a:p>
          <a:p>
            <a:r>
              <a:rPr lang="ru-RU" altLang="en-US" dirty="0">
                <a:sym typeface="+mn-ea"/>
              </a:rPr>
              <a:t>	</a:t>
            </a:r>
            <a:endParaRPr lang="en-US"/>
          </a:p>
        </p:txBody>
      </p:sp>
      <p:pic>
        <p:nvPicPr>
          <p:cNvPr id="8" name="Рисунок 8" descr="Изображение выглядит как звезда, легкий, фотография, лицо&#10;&#10;Автоматически созданное описание">
            <a:extLst>
              <a:ext uri="{FF2B5EF4-FFF2-40B4-BE49-F238E27FC236}">
                <a16:creationId xmlns:a16="http://schemas.microsoft.com/office/drawing/2014/main" id="{65E6C046-2412-478F-AF57-DD81683719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69362" y="2300825"/>
            <a:ext cx="2721132" cy="20248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924E2-28ED-4FED-B39E-DE2555797007}"/>
              </a:ext>
            </a:extLst>
          </p:cNvPr>
          <p:cNvSpPr txBox="1"/>
          <p:nvPr/>
        </p:nvSpPr>
        <p:spPr>
          <a:xfrm>
            <a:off x="8747312" y="4774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4206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11532"/>
            <a:ext cx="8229600" cy="620483"/>
          </a:xfrm>
        </p:spPr>
        <p:txBody>
          <a:bodyPr>
            <a:normAutofit fontScale="90000"/>
          </a:bodyPr>
          <a:lstStyle/>
          <a:p>
            <a:r>
              <a:rPr lang="ru-RU" altLang="en-US" sz="2650" dirty="0">
                <a:sym typeface="+mn-ea"/>
              </a:rPr>
              <a:t>5. Ф</a:t>
            </a:r>
            <a:r>
              <a:rPr lang="en-US" sz="2650" dirty="0">
                <a:sym typeface="+mn-ea"/>
              </a:rPr>
              <a:t>изически</a:t>
            </a:r>
            <a:r>
              <a:rPr lang="ru-RU" altLang="en-US" sz="2650" dirty="0">
                <a:sym typeface="+mn-ea"/>
              </a:rPr>
              <a:t>е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характеристик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тела</a:t>
            </a:r>
            <a:r>
              <a:rPr lang="ru-RU" altLang="en-US" sz="2650" dirty="0">
                <a:sym typeface="+mn-ea"/>
              </a:rPr>
              <a:t>, которые </a:t>
            </a:r>
            <a:r>
              <a:rPr lang="en-US" sz="2650" dirty="0" err="1">
                <a:sym typeface="+mn-ea"/>
              </a:rPr>
              <a:t>влияют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на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траекторию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его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движения</a:t>
            </a:r>
            <a:r>
              <a:rPr lang="en-US" sz="2650" dirty="0">
                <a:sym typeface="+mn-ea"/>
              </a:rPr>
              <a:t>  в </a:t>
            </a:r>
            <a:r>
              <a:rPr lang="en-US" sz="2650" dirty="0" err="1">
                <a:sym typeface="+mn-ea"/>
              </a:rPr>
              <a:t>Солнечной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системе</a:t>
            </a:r>
            <a:r>
              <a:rPr lang="en-US" sz="2650" dirty="0"/>
              <a:t/>
            </a:r>
            <a:br>
              <a:rPr lang="en-US" sz="2650" dirty="0"/>
            </a:br>
            <a:endParaRPr lang="en-US" sz="2665"/>
          </a:p>
        </p:txBody>
      </p:sp>
      <p:sp>
        <p:nvSpPr>
          <p:cNvPr id="7" name="Text Box 6"/>
          <p:cNvSpPr txBox="1"/>
          <p:nvPr/>
        </p:nvSpPr>
        <p:spPr>
          <a:xfrm>
            <a:off x="542925" y="1731645"/>
            <a:ext cx="852095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altLang="en-US" sz="1600" i="1" dirty="0"/>
              <a:t>Масса солнца</a:t>
            </a:r>
            <a:r>
              <a:rPr lang="ru-RU" altLang="en-US" sz="1600" dirty="0"/>
              <a:t> - М, </a:t>
            </a:r>
            <a:endParaRPr lang="ru-RU" sz="1600">
              <a:cs typeface="Calibri"/>
            </a:endParaRPr>
          </a:p>
          <a:p>
            <a:r>
              <a:rPr lang="ru-RU" altLang="en-US" sz="1600" i="1" dirty="0"/>
              <a:t>Масса произвольного небесного тела </a:t>
            </a:r>
            <a:r>
              <a:rPr lang="ru-RU" altLang="en-US" sz="1600" dirty="0"/>
              <a:t>- м. </a:t>
            </a:r>
            <a:endParaRPr lang="ru-RU" sz="1600">
              <a:cs typeface="Calibri"/>
            </a:endParaRPr>
          </a:p>
          <a:p>
            <a:r>
              <a:rPr lang="ru-RU" altLang="en-US" sz="1600" i="1" dirty="0"/>
              <a:t>По закону Ньютона сила притяжения между ними:</a:t>
            </a:r>
            <a:endParaRPr lang="ru-RU" sz="1600" i="1">
              <a:ea typeface="宋体"/>
              <a:cs typeface="Calibri"/>
            </a:endParaRPr>
          </a:p>
          <a:p>
            <a:r>
              <a:rPr lang="en-US" altLang="zh-CN" sz="1600" dirty="0">
                <a:ea typeface="宋体"/>
              </a:rPr>
              <a:t>   F=g(</a:t>
            </a:r>
            <a:r>
              <a:rPr lang="ru-RU" altLang="zh-CN" sz="1600" dirty="0">
                <a:ea typeface="宋体"/>
              </a:rPr>
              <a:t>Мм/</a:t>
            </a:r>
            <a:r>
              <a:rPr lang="en-US" altLang="zh-CN" sz="1600" dirty="0">
                <a:ea typeface="宋体"/>
              </a:rPr>
              <a:t>r^2)</a:t>
            </a:r>
            <a:r>
              <a:rPr lang="ru-RU" altLang="zh-CN" sz="1600" dirty="0">
                <a:ea typeface="宋体"/>
              </a:rPr>
              <a:t>, где </a:t>
            </a:r>
            <a:r>
              <a:rPr lang="en-US" altLang="zh-CN" sz="1600" dirty="0">
                <a:ea typeface="宋体"/>
              </a:rPr>
              <a:t>G </a:t>
            </a:r>
            <a:r>
              <a:rPr lang="ru-RU" altLang="zh-CN" sz="1600" dirty="0">
                <a:ea typeface="宋体"/>
              </a:rPr>
              <a:t>константа и </a:t>
            </a:r>
            <a:r>
              <a:rPr lang="en-US" altLang="zh-CN" sz="1600" dirty="0">
                <a:ea typeface="宋体"/>
              </a:rPr>
              <a:t>r </a:t>
            </a:r>
            <a:r>
              <a:rPr lang="ru-RU" altLang="zh-CN" sz="1600" dirty="0">
                <a:ea typeface="宋体"/>
              </a:rPr>
              <a:t>расстояние между солнцем и небесным телом . </a:t>
            </a:r>
            <a:endParaRPr lang="ru-RU" sz="1600">
              <a:ea typeface="宋体"/>
            </a:endParaRPr>
          </a:p>
          <a:p>
            <a:r>
              <a:rPr lang="ru-RU" altLang="zh-CN" sz="1600" dirty="0">
                <a:ea typeface="宋体"/>
              </a:rPr>
              <a:t>Ускорение небесного тела: </a:t>
            </a:r>
            <a:endParaRPr lang="ru-RU" sz="1600">
              <a:ea typeface="宋体"/>
              <a:cs typeface="Calibri"/>
            </a:endParaRPr>
          </a:p>
          <a:p>
            <a:r>
              <a:rPr lang="ru-RU" altLang="zh-CN" sz="1600" dirty="0">
                <a:ea typeface="宋体"/>
              </a:rPr>
              <a:t>   а=</a:t>
            </a:r>
            <a:r>
              <a:rPr lang="ru-RU" altLang="zh-CN" sz="1600" dirty="0" err="1">
                <a:ea typeface="宋体"/>
              </a:rPr>
              <a:t>g</a:t>
            </a:r>
            <a:r>
              <a:rPr lang="ru-RU" altLang="ru-RU" sz="1600" dirty="0" err="1"/>
              <a:t>М</a:t>
            </a:r>
            <a:r>
              <a:rPr lang="ru-RU" altLang="ru-RU" sz="1600" dirty="0"/>
              <a:t>/</a:t>
            </a:r>
            <a:r>
              <a:rPr lang="en-US" altLang="ru-RU" sz="1600" dirty="0"/>
              <a:t>r</a:t>
            </a:r>
            <a:r>
              <a:rPr lang="en-US" altLang="zh-CN" sz="1600" dirty="0">
                <a:ea typeface="宋体"/>
              </a:rPr>
              <a:t>^2. </a:t>
            </a:r>
            <a:endParaRPr lang="ru-RU" sz="1600">
              <a:ea typeface="宋体"/>
              <a:cs typeface="Calibri"/>
            </a:endParaRPr>
          </a:p>
          <a:p>
            <a:r>
              <a:rPr lang="en-US" altLang="zh-CN" sz="1600" dirty="0">
                <a:ea typeface="宋体"/>
              </a:rPr>
              <a:t>С</a:t>
            </a:r>
            <a:r>
              <a:rPr lang="ru-RU" altLang="en-US" sz="1600" dirty="0" err="1"/>
              <a:t>корость</a:t>
            </a:r>
            <a:r>
              <a:rPr lang="ru-RU" altLang="en-US" sz="1600" dirty="0"/>
              <a:t> небесного тела:</a:t>
            </a:r>
            <a:endParaRPr lang="ru-RU" sz="1600">
              <a:cs typeface="Calibri"/>
            </a:endParaRPr>
          </a:p>
          <a:p>
            <a:r>
              <a:rPr lang="ru-RU" altLang="en-US" sz="1600" dirty="0"/>
              <a:t> </a:t>
            </a:r>
            <a:r>
              <a:rPr lang="en-US" altLang="zh-CN" sz="1600" dirty="0">
                <a:ea typeface="宋体"/>
              </a:rPr>
              <a:t>v=(</a:t>
            </a:r>
            <a:r>
              <a:rPr lang="en-US" altLang="zh-CN" sz="1600" err="1">
                <a:ea typeface="宋体"/>
              </a:rPr>
              <a:t>gMr</a:t>
            </a:r>
            <a:r>
              <a:rPr lang="en-US" altLang="zh-CN" sz="1600" dirty="0">
                <a:ea typeface="宋体"/>
              </a:rPr>
              <a:t>)^(1/2). </a:t>
            </a:r>
            <a:endParaRPr lang="ru-RU" sz="1600">
              <a:ea typeface="宋体"/>
              <a:cs typeface="Calibri"/>
            </a:endParaRPr>
          </a:p>
          <a:p>
            <a:r>
              <a:rPr lang="ru-RU" altLang="zh-CN" sz="1600" dirty="0">
                <a:ea typeface="宋体"/>
              </a:rPr>
              <a:t>Заметим, что все параметры связны с М и расстоянием </a:t>
            </a:r>
            <a:r>
              <a:rPr lang="en-US" altLang="zh-CN" sz="1600" dirty="0">
                <a:ea typeface="宋体"/>
              </a:rPr>
              <a:t>r</a:t>
            </a:r>
            <a:r>
              <a:rPr lang="ru-RU" altLang="zh-CN" sz="1600" dirty="0">
                <a:ea typeface="宋体"/>
              </a:rPr>
              <a:t>,значит ,что влияющая на траекторию характеристика - расстояние </a:t>
            </a:r>
            <a:r>
              <a:rPr lang="en-US" altLang="zh-CN" sz="1600" dirty="0">
                <a:ea typeface="宋体"/>
              </a:rPr>
              <a:t>r. </a:t>
            </a:r>
            <a:r>
              <a:rPr lang="ru-RU" altLang="zh-CN" sz="1600" dirty="0">
                <a:ea typeface="宋体"/>
              </a:rPr>
              <a:t>Или по-другому </a:t>
            </a:r>
            <a:r>
              <a:rPr lang="en-US" altLang="ru-RU" sz="1600" dirty="0"/>
              <a:t>c </a:t>
            </a:r>
            <a:r>
              <a:rPr lang="ru-RU" altLang="ru-RU" sz="1600" dirty="0"/>
              <a:t>любым параметром:а, </a:t>
            </a:r>
            <a:r>
              <a:rPr lang="en-US" altLang="zh-CN" sz="1600" dirty="0">
                <a:ea typeface="宋体"/>
              </a:rPr>
              <a:t>v </a:t>
            </a:r>
            <a:r>
              <a:rPr lang="ru-RU" altLang="en-US" sz="1600" dirty="0"/>
              <a:t>и </a:t>
            </a:r>
            <a:r>
              <a:rPr lang="en-US" altLang="zh-CN" sz="1600" dirty="0">
                <a:ea typeface="宋体"/>
              </a:rPr>
              <a:t>r</a:t>
            </a:r>
            <a:r>
              <a:rPr lang="ru-RU" altLang="zh-CN" sz="1600" dirty="0">
                <a:ea typeface="宋体"/>
              </a:rPr>
              <a:t>. </a:t>
            </a:r>
            <a:endParaRPr lang="ru-RU" sz="16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4BACF-A40F-49CF-8641-54D1C4EACB81}"/>
              </a:ext>
            </a:extLst>
          </p:cNvPr>
          <p:cNvSpPr txBox="1"/>
          <p:nvPr/>
        </p:nvSpPr>
        <p:spPr>
          <a:xfrm>
            <a:off x="8787653" y="4780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27" y="678380"/>
            <a:ext cx="4730074" cy="4400320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Колонтитул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0000" y="753214"/>
            <a:ext cx="2012400" cy="62048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Задание 2</a:t>
            </a:r>
            <a:endParaRPr lang="ru-RU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5800A-84D8-4EBA-8578-334DD627CD23}"/>
              </a:ext>
            </a:extLst>
          </p:cNvPr>
          <p:cNvSpPr txBox="1"/>
          <p:nvPr/>
        </p:nvSpPr>
        <p:spPr>
          <a:xfrm>
            <a:off x="8732020" y="4774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95355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42875" y="633095"/>
            <a:ext cx="79140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altLang="en-US" dirty="0"/>
              <a:t>Фиксируем </a:t>
            </a:r>
            <a:r>
              <a:rPr lang="en-US" altLang="zh-CN" dirty="0">
                <a:ea typeface="宋体"/>
              </a:rPr>
              <a:t>A=B=C=N</a:t>
            </a:r>
            <a:r>
              <a:rPr lang="ru-RU" altLang="en-US" dirty="0"/>
              <a:t>.Если мы хотим, чтобы две поверхности пересекались, то  |</a:t>
            </a:r>
            <a:r>
              <a:rPr lang="en-US" altLang="ru-RU" dirty="0"/>
              <a:t>a|&gt;=N </a:t>
            </a:r>
            <a:r>
              <a:rPr lang="ru-RU" altLang="en-US" dirty="0"/>
              <a:t>или </a:t>
            </a:r>
            <a:r>
              <a:rPr lang="ru-RU" altLang="en-US" dirty="0">
                <a:ea typeface="宋体"/>
              </a:rPr>
              <a:t>|</a:t>
            </a:r>
            <a:r>
              <a:rPr lang="en-US" altLang="zh-CN" dirty="0">
                <a:ea typeface="宋体"/>
              </a:rPr>
              <a:t>b|&gt;=N</a:t>
            </a:r>
            <a:r>
              <a:rPr lang="ru-RU" altLang="zh-CN" dirty="0">
                <a:ea typeface="宋体"/>
              </a:rPr>
              <a:t>.</a:t>
            </a:r>
            <a:endParaRPr lang="ru-RU" altLang="zh-CN" dirty="0">
              <a:ea typeface="宋体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D7379-634B-405A-BE3C-85C6A081BCFB}"/>
              </a:ext>
            </a:extLst>
          </p:cNvPr>
          <p:cNvSpPr txBox="1"/>
          <p:nvPr/>
        </p:nvSpPr>
        <p:spPr>
          <a:xfrm>
            <a:off x="1832516" y="4615777"/>
            <a:ext cx="59992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  <a:hlinkClick r:id="rId2"/>
              </a:rPr>
              <a:t>https://www.geogebra.org/3d/sp8k2vpu</a:t>
            </a:r>
            <a:r>
              <a:rPr lang="ru-RU" dirty="0">
                <a:ea typeface="+mn-lt"/>
                <a:cs typeface="+mn-lt"/>
              </a:rPr>
              <a:t> - ссылка на график </a:t>
            </a:r>
            <a:endParaRPr lang="ru-RU" dirty="0">
              <a:cs typeface="Calibri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A8C32FF-AC13-4C2A-B260-A79B865DF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49" y="1283882"/>
            <a:ext cx="6668502" cy="2974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677DB-00A4-4F2E-8E45-DAB5990506E1}"/>
              </a:ext>
            </a:extLst>
          </p:cNvPr>
          <p:cNvSpPr txBox="1"/>
          <p:nvPr/>
        </p:nvSpPr>
        <p:spPr>
          <a:xfrm>
            <a:off x="8787653" y="4774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F6CEDD7-AA11-4188-B341-4A1279909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906" y="1504706"/>
            <a:ext cx="9529011" cy="2834686"/>
          </a:xfrm>
        </p:spPr>
        <p:txBody>
          <a:bodyPr/>
          <a:lstStyle/>
          <a:p>
            <a:r>
              <a:rPr lang="ru-RU" dirty="0"/>
              <a:t>Увеличили параметр </a:t>
            </a:r>
            <a:r>
              <a:rPr lang="en-US" dirty="0"/>
              <a:t>b(</a:t>
            </a:r>
            <a:r>
              <a:rPr lang="ru-RU" dirty="0"/>
              <a:t>вытягиваем одну из полуосей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86516F6-3028-4A4F-8563-C4517614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861600"/>
            <a:ext cx="8229600" cy="620483"/>
          </a:xfrm>
        </p:spPr>
        <p:txBody>
          <a:bodyPr/>
          <a:lstStyle/>
          <a:p>
            <a:r>
              <a:rPr lang="ru-RU" dirty="0"/>
              <a:t>Первый вид пересечения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874CB3-2636-497B-A0BF-E9E36582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14" y="2076898"/>
            <a:ext cx="5642771" cy="2517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C26B04-4753-425F-A19B-13F07BD7896D}"/>
              </a:ext>
            </a:extLst>
          </p:cNvPr>
          <p:cNvSpPr txBox="1"/>
          <p:nvPr/>
        </p:nvSpPr>
        <p:spPr>
          <a:xfrm>
            <a:off x="8749018" y="4758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70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Геометрия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1796"/>
            <a:ext cx="6273934" cy="2848490"/>
          </a:xfrm>
        </p:spPr>
        <p:txBody>
          <a:bodyPr>
            <a:normAutofit/>
          </a:bodyPr>
          <a:lstStyle/>
          <a:p>
            <a:pPr lvl="1">
              <a:buClr>
                <a:srgbClr val="1946BA"/>
              </a:buClr>
            </a:pPr>
            <a:r>
              <a:rPr lang="ru-RU" dirty="0"/>
              <a:t>Исследование и построение траекторий движения небесных тел</a:t>
            </a:r>
          </a:p>
          <a:p>
            <a:pPr lvl="1">
              <a:buClr>
                <a:srgbClr val="1946BA"/>
              </a:buClr>
            </a:pPr>
            <a:r>
              <a:rPr lang="ru-RU" altLang="en-US" dirty="0"/>
              <a:t>Поверхности второго порядка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61E0A-EF14-49C0-86BA-982FBCC91211}"/>
              </a:ext>
            </a:extLst>
          </p:cNvPr>
          <p:cNvSpPr txBox="1"/>
          <p:nvPr/>
        </p:nvSpPr>
        <p:spPr>
          <a:xfrm>
            <a:off x="8875059" y="4801062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CF7B200-B485-432C-8ECB-832895F34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547865"/>
            <a:ext cx="8466221" cy="2834686"/>
          </a:xfrm>
        </p:spPr>
        <p:txBody>
          <a:bodyPr/>
          <a:lstStyle/>
          <a:p>
            <a:r>
              <a:rPr lang="ru-RU" dirty="0"/>
              <a:t>В этом случае а = </a:t>
            </a:r>
            <a:r>
              <a:rPr lang="en-US" dirty="0"/>
              <a:t>b, </a:t>
            </a:r>
            <a:r>
              <a:rPr lang="ru-RU" dirty="0"/>
              <a:t>но а</a:t>
            </a:r>
            <a:r>
              <a:rPr lang="en-US" dirty="0"/>
              <a:t>&gt;N, b&gt;N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B211FC-6BE6-4EC5-BC99-00933F2C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вид пересечения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6B749D-DBE2-4061-9DAD-7913048FE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09" y="2105526"/>
            <a:ext cx="6172200" cy="2499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B0835-54A8-4FE3-90C1-85B305B57A73}"/>
              </a:ext>
            </a:extLst>
          </p:cNvPr>
          <p:cNvSpPr txBox="1"/>
          <p:nvPr/>
        </p:nvSpPr>
        <p:spPr>
          <a:xfrm>
            <a:off x="8790268" y="4774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607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86516F6-3028-4A4F-8563-C4517614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861600"/>
            <a:ext cx="8229600" cy="620483"/>
          </a:xfrm>
        </p:spPr>
        <p:txBody>
          <a:bodyPr/>
          <a:lstStyle/>
          <a:p>
            <a:r>
              <a:rPr lang="ru-RU" dirty="0"/>
              <a:t>Третий вид пересечения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B4287D-8DD4-4638-B82B-031D9BDD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68" y="2003618"/>
            <a:ext cx="5448664" cy="2565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F85067D6-E8ED-4B5D-92DC-CF030A83BBB6}"/>
                  </a:ext>
                </a:extLst>
              </p:cNvPr>
              <p:cNvSpPr txBox="1"/>
              <p:nvPr/>
            </p:nvSpPr>
            <p:spPr>
              <a:xfrm>
                <a:off x="343040" y="1383135"/>
                <a:ext cx="7914005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ru-RU" altLang="zh-CN" dirty="0">
                    <a:ea typeface="宋体"/>
                  </a:rPr>
                  <a:t>При </a:t>
                </a:r>
                <a:r>
                  <a:rPr lang="en-US" altLang="zh-CN" dirty="0">
                    <a:ea typeface="宋体"/>
                  </a:rPr>
                  <a:t>a = b = N</a:t>
                </a:r>
                <a:r>
                  <a:rPr lang="ru-RU" altLang="zh-CN" dirty="0">
                    <a:ea typeface="宋体"/>
                  </a:rPr>
                  <a:t>, поверхности пересекаются по окружности.</a:t>
                </a:r>
              </a:p>
              <a:p>
                <a:r>
                  <a:rPr lang="ru-RU" altLang="zh-CN" dirty="0">
                    <a:ea typeface="宋体"/>
                  </a:rPr>
                  <a:t>Уравнение окружности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zh-CN" i="1" smtClean="0">
                            <a:latin typeface="Cambria Math" panose="02040503050406030204" pitchFamily="18" charset="0"/>
                            <a:ea typeface="宋体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𝑥</m:t>
                        </m:r>
                      </m:e>
                      <m:sup>
                        <m:r>
                          <a:rPr lang="ru-RU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/>
                      </a:rPr>
                      <m:t>+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2</m:t>
                        </m:r>
                      </m:sup>
                    </m:sSup>
                  </m:oMath>
                </a14:m>
                <a:endParaRPr lang="ru-RU" altLang="zh-CN" dirty="0">
                  <a:ea typeface="宋体"/>
                </a:endParaRPr>
              </a:p>
              <a:p>
                <a:endParaRPr lang="ru-RU" altLang="zh-CN" dirty="0">
                  <a:ea typeface="宋体"/>
                  <a:cs typeface="Calibri"/>
                </a:endParaRPr>
              </a:p>
            </p:txBody>
          </p:sp>
        </mc:Choice>
        <mc:Fallback xmlns="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F85067D6-E8ED-4B5D-92DC-CF030A83B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40" y="1383135"/>
                <a:ext cx="7914005" cy="923330"/>
              </a:xfrm>
              <a:prstGeom prst="rect">
                <a:avLst/>
              </a:prstGeom>
              <a:blipFill>
                <a:blip r:embed="rId3"/>
                <a:stretch>
                  <a:fillRect l="-616" t="-3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6FBB940-B04A-4EBA-846B-B2595F26AC0F}"/>
              </a:ext>
            </a:extLst>
          </p:cNvPr>
          <p:cNvSpPr txBox="1"/>
          <p:nvPr/>
        </p:nvSpPr>
        <p:spPr>
          <a:xfrm>
            <a:off x="8780929" y="4774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8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6084DA6-AB05-41C1-B880-43A33132D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8686800" cy="2834686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Исследовали вид траектории движения меньшего тела, сделали выводы о зависимости траектории от параметров </a:t>
            </a:r>
            <a:r>
              <a:rPr lang="ru-RU" altLang="en-US" dirty="0">
                <a:latin typeface="Arial"/>
                <a:cs typeface="Arial"/>
                <a:sym typeface="+mn-ea"/>
              </a:rPr>
              <a:t>Ɛ и </a:t>
            </a:r>
            <a:r>
              <a:rPr lang="ru-RU" altLang="en-US" sz="2400" dirty="0"/>
              <a:t>а </a:t>
            </a:r>
            <a:r>
              <a:rPr lang="en-US" altLang="en-US" sz="2400" dirty="0"/>
              <a:t>;</a:t>
            </a:r>
            <a:endParaRPr lang="ru-RU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Выяснили, что такое космическая скорость и установили какие характеристики влияют на траекторию движения тела в Солнечной системе</a:t>
            </a:r>
            <a:r>
              <a:rPr lang="en-US" dirty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Исследовали две поверхности второго порядка: однородный гиперболоид и эллиптический цилиндр.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5CF5186-38D2-46C0-8685-9B466737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37801-CA4E-4235-8C49-07B5D675294E}"/>
              </a:ext>
            </a:extLst>
          </p:cNvPr>
          <p:cNvSpPr txBox="1"/>
          <p:nvPr/>
        </p:nvSpPr>
        <p:spPr>
          <a:xfrm>
            <a:off x="8787653" y="48010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14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7C0CD-2EC6-4CCF-BF3F-8AA9F351542F}"/>
              </a:ext>
            </a:extLst>
          </p:cNvPr>
          <p:cNvSpPr txBox="1"/>
          <p:nvPr/>
        </p:nvSpPr>
        <p:spPr>
          <a:xfrm>
            <a:off x="8725296" y="48010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" y="753214"/>
            <a:ext cx="2228400" cy="62048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Задание 1</a:t>
            </a:r>
            <a:endParaRPr 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0" y="957600"/>
            <a:ext cx="5264158" cy="4101218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Колонтитул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0C2D8-3CCA-4F5F-B14C-E09B378F796D}"/>
              </a:ext>
            </a:extLst>
          </p:cNvPr>
          <p:cNvSpPr txBox="1"/>
          <p:nvPr/>
        </p:nvSpPr>
        <p:spPr>
          <a:xfrm>
            <a:off x="8864539" y="4788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11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53892"/>
            <a:ext cx="5018388" cy="115410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/>
              <a:t>Зависимость от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 - экцентриситет</a:t>
            </a:r>
            <a:endParaRPr lang="en-US" dirty="0"/>
          </a:p>
          <a:p>
            <a:pPr marL="0" indent="0">
              <a:buClr>
                <a:srgbClr val="1946BA"/>
              </a:buClr>
              <a:buNone/>
            </a:pPr>
            <a:r>
              <a:rPr lang="ru-RU" altLang="en-US" dirty="0"/>
              <a:t>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 Вид траектории движения меньшего тела в зависимости от параметров </a:t>
            </a:r>
            <a:r>
              <a:rPr lang="ru-RU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Ɛ</a:t>
            </a:r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 и </a:t>
            </a:r>
            <a:r>
              <a:rPr lang="ru-RU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а </a:t>
            </a:r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прификсированном p.</a:t>
            </a:r>
            <a:r>
              <a:rPr lang="ru-RU" altLang="en-US" sz="265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altLang="en-US" sz="265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altLang="en-US" sz="2665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Placeholder 3" descr="离心率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958840" y="1863157"/>
            <a:ext cx="2427605" cy="14147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38015" y="3364130"/>
            <a:ext cx="2271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 </a:t>
            </a:r>
            <a:r>
              <a:rPr lang="ru-RU" dirty="0"/>
              <a:t>=0 и р=2, мы видим что его форма изменяется.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CCC26-6C50-438C-9F71-334FE37560C0}"/>
              </a:ext>
            </a:extLst>
          </p:cNvPr>
          <p:cNvSpPr txBox="1"/>
          <p:nvPr/>
        </p:nvSpPr>
        <p:spPr>
          <a:xfrm>
            <a:off x="290262" y="2484834"/>
            <a:ext cx="5185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https://www.desmos.com/calculator/gez8czm2ee - ссылка на график</a:t>
            </a:r>
            <a:endParaRPr lang="ru-RU" dirty="0">
              <a:cs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55" y="3366710"/>
            <a:ext cx="4141385" cy="148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C5D9F8-A05D-466C-92A6-5847DB812806}"/>
              </a:ext>
            </a:extLst>
          </p:cNvPr>
          <p:cNvSpPr txBox="1"/>
          <p:nvPr/>
        </p:nvSpPr>
        <p:spPr>
          <a:xfrm>
            <a:off x="8888505" y="4808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45561" y="1605045"/>
            <a:ext cx="8236851" cy="92085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Зависимость от а</a:t>
            </a:r>
            <a:endParaRPr lang="ru-RU" altLang="en-US" dirty="0"/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а - угол между фокальной осью и полярной осью</a:t>
            </a:r>
            <a:endParaRPr lang="ru-RU" altLang="en-US" dirty="0"/>
          </a:p>
          <a:p>
            <a:pPr marL="0" indent="0">
              <a:buNone/>
            </a:pPr>
            <a:r>
              <a:rPr lang="en-US" dirty="0"/>
              <a:t>                              </a:t>
            </a:r>
            <a:endParaRPr lang="ru-RU" altLang="en-US"/>
          </a:p>
        </p:txBody>
      </p:sp>
      <p:pic>
        <p:nvPicPr>
          <p:cNvPr id="5" name="Picture Placeholder 4" descr="角度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312587" y="2859572"/>
            <a:ext cx="2272665" cy="1414780"/>
          </a:xfrm>
          <a:prstGeom prst="rect">
            <a:avLst/>
          </a:prstGeom>
        </p:spPr>
      </p:pic>
      <p:pic>
        <p:nvPicPr>
          <p:cNvPr id="7" name="Picture Placeholder 6" descr="角度1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tretch>
            <a:fillRect/>
          </a:stretch>
        </p:blipFill>
        <p:spPr>
          <a:xfrm>
            <a:off x="6607276" y="2859839"/>
            <a:ext cx="2273300" cy="141478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809B4D5-443F-4D74-8C7D-480E88BB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 Вид траектории движения меньшего тела в зависимости от параметров </a:t>
            </a:r>
            <a:r>
              <a:rPr lang="ru-RU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Ɛ</a:t>
            </a:r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 и </a:t>
            </a:r>
            <a:r>
              <a:rPr lang="ru-RU" sz="27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а</a:t>
            </a:r>
            <a:r>
              <a:rPr lang="ru-RU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 </a:t>
            </a:r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прификсированном p.</a:t>
            </a:r>
            <a:r>
              <a:rPr lang="ru-RU" altLang="en-US" sz="265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altLang="en-US" sz="265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altLang="en-US" sz="2665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07EA3-1872-4D6E-B122-FD7CD0433E49}"/>
              </a:ext>
            </a:extLst>
          </p:cNvPr>
          <p:cNvSpPr txBox="1"/>
          <p:nvPr/>
        </p:nvSpPr>
        <p:spPr>
          <a:xfrm>
            <a:off x="3200400" y="3268077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a – угол поворота кривой между фокальной осью и полярной осью СК.</a:t>
            </a:r>
            <a:endParaRPr lang="ru-RU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19AFE-CF94-4B97-8D15-372DFD1484A2}"/>
              </a:ext>
            </a:extLst>
          </p:cNvPr>
          <p:cNvSpPr txBox="1"/>
          <p:nvPr/>
        </p:nvSpPr>
        <p:spPr>
          <a:xfrm>
            <a:off x="184986" y="224539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Если a -&gt; -</a:t>
            </a:r>
            <a:r>
              <a:rPr lang="ru-RU" dirty="0"/>
              <a:t>∞ =&gt; вращение против часовой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F1287-4002-4020-B6F8-DA3EB9041B2E}"/>
              </a:ext>
            </a:extLst>
          </p:cNvPr>
          <p:cNvSpPr txBox="1"/>
          <p:nvPr/>
        </p:nvSpPr>
        <p:spPr>
          <a:xfrm>
            <a:off x="6524123" y="2245393"/>
            <a:ext cx="26228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Если a -&gt; +</a:t>
            </a:r>
            <a:r>
              <a:rPr lang="ru-RU" dirty="0">
                <a:ea typeface="+mn-lt"/>
                <a:cs typeface="+mn-lt"/>
              </a:rPr>
              <a:t>∞ =&gt; вращение по часовой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BDD15-30C0-480D-9B70-07DF35C793EA}"/>
              </a:ext>
            </a:extLst>
          </p:cNvPr>
          <p:cNvSpPr txBox="1"/>
          <p:nvPr/>
        </p:nvSpPr>
        <p:spPr>
          <a:xfrm>
            <a:off x="8882412" y="4814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r>
              <a:rPr lang="ru-RU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2. Влиянии параметров а и </a:t>
            </a:r>
            <a:r>
              <a:rPr lang="ru-RU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Ɛ.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68237" y="1556270"/>
            <a:ext cx="676592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altLang="en-US" dirty="0"/>
              <a:t> Форма эллипса связна </a:t>
            </a:r>
            <a:r>
              <a:rPr lang="ru-RU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Ɛ,</a:t>
            </a:r>
            <a:r>
              <a:rPr lang="ru-RU" altLang="en-US" dirty="0"/>
              <a:t> а положение эллипса зависит от </a:t>
            </a:r>
            <a:r>
              <a:rPr lang="ru-RU" altLang="en-US" sz="2400" b="1" dirty="0"/>
              <a:t>а</a:t>
            </a:r>
            <a:r>
              <a:rPr lang="ru-RU" altLang="en-US" b="1" dirty="0"/>
              <a:t> </a:t>
            </a:r>
            <a:r>
              <a:rPr lang="ru-RU" altLang="en-US" dirty="0"/>
              <a:t>(в какой четверти он находится).</a:t>
            </a:r>
          </a:p>
        </p:txBody>
      </p:sp>
      <p:pic>
        <p:nvPicPr>
          <p:cNvPr id="4" name="Picture Placeholder 3" descr="离心率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26000" y="3000757"/>
            <a:ext cx="2427605" cy="141478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1152000" y="2395845"/>
            <a:ext cx="489600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641600" y="2043236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Ɛ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22760" y="2387084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en-US" b="1" dirty="0"/>
              <a:t>а</a:t>
            </a:r>
            <a:endParaRPr lang="ru-RU" dirty="0"/>
          </a:p>
        </p:txBody>
      </p:sp>
      <p:pic>
        <p:nvPicPr>
          <p:cNvPr id="9" name="Picture Placeholder 4" descr="角度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3372108" y="3557314"/>
            <a:ext cx="2272665" cy="1414780"/>
          </a:xfrm>
          <a:prstGeom prst="rect">
            <a:avLst/>
          </a:prstGeom>
        </p:spPr>
      </p:pic>
      <p:pic>
        <p:nvPicPr>
          <p:cNvPr id="10" name="Picture Placeholder 6" descr="角度1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6138035" y="2647845"/>
            <a:ext cx="2273300" cy="1414780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8" idx="2"/>
          </p:cNvCxnSpPr>
          <p:nvPr/>
        </p:nvCxnSpPr>
        <p:spPr>
          <a:xfrm flipH="1">
            <a:off x="4539240" y="2756416"/>
            <a:ext cx="32760" cy="598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809600" y="2756416"/>
            <a:ext cx="1135276" cy="19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ru-RU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ru-RU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</a:t>
            </a:r>
            <a:r>
              <a:rPr lang="en-US" altLang="zh-CN" sz="24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олуч</a:t>
            </a:r>
            <a:r>
              <a:rPr lang="ru-RU" alt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ение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 </a:t>
            </a:r>
            <a:r>
              <a:rPr lang="en-US" altLang="zh-CN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уравнения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 </a:t>
            </a:r>
            <a:r>
              <a:rPr lang="ru-RU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эллипса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 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в </a:t>
            </a:r>
            <a:r>
              <a:rPr lang="en-US" altLang="zh-CN" sz="24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каноническом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 </a:t>
            </a:r>
            <a:r>
              <a:rPr lang="en-US" altLang="zh-CN" sz="24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виде</a:t>
            </a:r>
            <a:endParaRPr lang="en-US" altLang="zh-CN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29" y="1713600"/>
            <a:ext cx="6707159" cy="2399730"/>
          </a:xfrm>
          <a:prstGeom prst="rect">
            <a:avLst/>
          </a:prstGeom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46250"/>
            <a:ext cx="6273800" cy="21215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altLang="en-US" dirty="0"/>
              <a:t>1.Мы знаем что </a:t>
            </a:r>
            <a:r>
              <a:rPr lang="ru-RU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 - это эксцентриситет эллипса, поэтому он влияет на  форму эллипса.</a:t>
            </a:r>
          </a:p>
          <a:p>
            <a:pPr marL="0" indent="0">
              <a:buNone/>
            </a:pPr>
            <a:r>
              <a:rPr lang="ru-RU" altLang="en-US" dirty="0"/>
              <a:t>2.После анализа канонического уравнения, делаем вывод, что положение фокусов связно с </a:t>
            </a:r>
            <a:r>
              <a:rPr lang="ru-RU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宋体"/>
                <a:cs typeface="Arial"/>
                <a:sym typeface="+mn-ea"/>
              </a:rPr>
              <a:t>Ɛ.</a:t>
            </a:r>
            <a:endParaRPr lang="ru-RU" altLang="en-US" dirty="0">
              <a:latin typeface="Arial"/>
              <a:ea typeface="宋体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Влияние </a:t>
            </a:r>
            <a:r>
              <a:rPr lang="ru-RU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Ɛ</a:t>
            </a:r>
            <a:r>
              <a:rPr lang="ru-RU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параметры канонического уравнения кривой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4B1A7-7B06-4C93-A9E4-4FC9C4D97E28}"/>
              </a:ext>
            </a:extLst>
          </p:cNvPr>
          <p:cNvSpPr txBox="1"/>
          <p:nvPr/>
        </p:nvSpPr>
        <p:spPr>
          <a:xfrm>
            <a:off x="8855761" y="4814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75030"/>
            <a:ext cx="8641416" cy="816610"/>
          </a:xfrm>
        </p:spPr>
        <p:txBody>
          <a:bodyPr>
            <a:normAutofit fontScale="90000"/>
          </a:bodyPr>
          <a:lstStyle/>
          <a:p>
            <a:r>
              <a:rPr lang="ru-RU" altLang="en-US" sz="2650" dirty="0"/>
              <a:t>4. В</a:t>
            </a:r>
            <a:r>
              <a:rPr lang="en-US" sz="2650" dirty="0" err="1"/>
              <a:t>ычисл</a:t>
            </a:r>
            <a:r>
              <a:rPr lang="ru-RU" altLang="en-US" sz="2650" dirty="0" err="1"/>
              <a:t>ение</a:t>
            </a:r>
            <a:r>
              <a:rPr lang="en-US" sz="2650" dirty="0"/>
              <a:t> </a:t>
            </a:r>
            <a:r>
              <a:rPr lang="en-US" sz="2650" dirty="0" err="1"/>
              <a:t>значения</a:t>
            </a:r>
            <a:r>
              <a:rPr lang="en-US" sz="2650" dirty="0"/>
              <a:t> </a:t>
            </a:r>
            <a:r>
              <a:rPr lang="en-US" sz="2650" dirty="0" err="1"/>
              <a:t>параметра</a:t>
            </a:r>
            <a:r>
              <a:rPr lang="en-US" sz="2650" dirty="0"/>
              <a:t> р в </a:t>
            </a:r>
            <a:r>
              <a:rPr lang="en-US" sz="2650" dirty="0" err="1"/>
              <a:t>полярном</a:t>
            </a:r>
            <a:r>
              <a:rPr lang="en-US" sz="2650" dirty="0"/>
              <a:t> </a:t>
            </a:r>
            <a:r>
              <a:rPr lang="en-US" sz="2650" dirty="0" err="1"/>
              <a:t>уравнении</a:t>
            </a:r>
            <a:r>
              <a:rPr lang="en-US" sz="2650" dirty="0"/>
              <a:t> </a:t>
            </a:r>
            <a:r>
              <a:rPr lang="en-US" sz="2650" dirty="0" err="1"/>
              <a:t>кривой</a:t>
            </a:r>
            <a:r>
              <a:rPr lang="en-US" sz="2650" dirty="0"/>
              <a:t> </a:t>
            </a:r>
            <a:r>
              <a:rPr lang="en-US" sz="2650" dirty="0" err="1"/>
              <a:t>для</a:t>
            </a:r>
            <a:r>
              <a:rPr lang="en-US" sz="2650" dirty="0"/>
              <a:t> </a:t>
            </a:r>
            <a:r>
              <a:rPr lang="en-US" sz="2650" dirty="0" err="1"/>
              <a:t>двух</a:t>
            </a:r>
            <a:r>
              <a:rPr lang="en-US" sz="2650" dirty="0"/>
              <a:t> </a:t>
            </a:r>
            <a:r>
              <a:rPr lang="en-US" sz="2650" dirty="0" err="1"/>
              <a:t>небесных</a:t>
            </a:r>
            <a:r>
              <a:rPr lang="en-US" sz="2650" dirty="0"/>
              <a:t> </a:t>
            </a:r>
            <a:r>
              <a:rPr lang="en-US" sz="2650" dirty="0" err="1"/>
              <a:t>тел</a:t>
            </a:r>
            <a:endParaRPr lang="en-US" sz="2650" dirty="0" err="1">
              <a:cs typeface="Calibri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7869" y="2245995"/>
            <a:ext cx="3029063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altLang="en-US" dirty="0"/>
              <a:t>Для Земли:</a:t>
            </a:r>
            <a:endParaRPr lang="ru-RU"/>
          </a:p>
          <a:p>
            <a:pPr algn="ctr"/>
            <a:endParaRPr lang="ru-RU" altLang="en-US" dirty="0"/>
          </a:p>
          <a:p>
            <a:r>
              <a:rPr lang="ru-RU" altLang="en-US" dirty="0"/>
              <a:t>Перигелий=147.1 млн. км</a:t>
            </a:r>
            <a:endParaRPr lang="ru-RU" altLang="en-US" dirty="0">
              <a:cs typeface="Calibri"/>
            </a:endParaRPr>
          </a:p>
          <a:p>
            <a:r>
              <a:rPr lang="ru-RU" altLang="en-US" dirty="0"/>
              <a:t>Афелий=152.1 млн. км</a:t>
            </a:r>
            <a:endParaRPr lang="ru-RU" altLang="en-US" dirty="0">
              <a:cs typeface="Calibri"/>
            </a:endParaRPr>
          </a:p>
          <a:p>
            <a:r>
              <a:rPr lang="ru-RU" altLang="en-US" dirty="0"/>
              <a:t>Эксцентриситет=0.017</a:t>
            </a:r>
            <a:endParaRPr lang="ru-RU" altLang="en-US" dirty="0">
              <a:cs typeface="Calibri"/>
            </a:endParaRPr>
          </a:p>
          <a:p>
            <a:r>
              <a:rPr lang="ru-RU" altLang="en-US" dirty="0"/>
              <a:t>=</a:t>
            </a:r>
            <a:r>
              <a:rPr lang="en-US" altLang="zh-CN" dirty="0">
                <a:ea typeface="宋体"/>
              </a:rPr>
              <a:t>&gt;a=(147.1+152.1)/2=149.6</a:t>
            </a:r>
            <a:endParaRPr lang="en-US" altLang="zh-CN" dirty="0">
              <a:ea typeface="宋体"/>
              <a:cs typeface="Calibri"/>
            </a:endParaRPr>
          </a:p>
          <a:p>
            <a:r>
              <a:rPr lang="en-US" altLang="zh-CN" dirty="0">
                <a:ea typeface="宋体"/>
              </a:rPr>
              <a:t>=&gt;p=149.6(1-0.017^2)=149.57</a:t>
            </a:r>
            <a:endParaRPr lang="en-US" altLang="zh-CN" dirty="0">
              <a:ea typeface="宋体"/>
              <a:cs typeface="Calibri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53452" y="1835673"/>
            <a:ext cx="8033571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altLang="en-US" dirty="0"/>
              <a:t>С помощью: р=а(1-е</a:t>
            </a:r>
            <a:r>
              <a:rPr lang="en-US" altLang="zh-CN" dirty="0">
                <a:ea typeface="宋体"/>
              </a:rPr>
              <a:t>^2</a:t>
            </a:r>
            <a:r>
              <a:rPr lang="ru-RU" altLang="en-US" dirty="0"/>
              <a:t>)</a:t>
            </a:r>
            <a:endParaRPr lang="ru-RU" dirty="0"/>
          </a:p>
        </p:txBody>
      </p:sp>
      <p:sp>
        <p:nvSpPr>
          <p:cNvPr id="7" name="Text Box 6"/>
          <p:cNvSpPr txBox="1"/>
          <p:nvPr/>
        </p:nvSpPr>
        <p:spPr>
          <a:xfrm>
            <a:off x="5648661" y="2245995"/>
            <a:ext cx="303530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dirty="0"/>
              <a:t>Для Марса:</a:t>
            </a:r>
            <a:endParaRPr lang="ru-RU" altLang="en-US" dirty="0">
              <a:cs typeface="Calibri"/>
            </a:endParaRPr>
          </a:p>
          <a:p>
            <a:r>
              <a:rPr lang="ru-RU" dirty="0"/>
              <a:t/>
            </a:r>
            <a:br>
              <a:rPr lang="ru-RU" dirty="0"/>
            </a:br>
            <a:r>
              <a:rPr lang="ru-RU" altLang="en-US" dirty="0">
                <a:sym typeface="+mn-ea"/>
              </a:rPr>
              <a:t>Перигелий=206.6 млн. км</a:t>
            </a:r>
            <a:endParaRPr lang="ru-RU" altLang="en-US" dirty="0">
              <a:cs typeface="Calibri"/>
            </a:endParaRPr>
          </a:p>
          <a:p>
            <a:r>
              <a:rPr lang="ru-RU" altLang="en-US" dirty="0">
                <a:sym typeface="+mn-ea"/>
              </a:rPr>
              <a:t>Афелий=249.2 млн. км</a:t>
            </a:r>
            <a:endParaRPr lang="ru-RU" altLang="en-US" dirty="0"/>
          </a:p>
          <a:p>
            <a:r>
              <a:rPr lang="ru-RU" altLang="en-US" dirty="0">
                <a:sym typeface="+mn-ea"/>
              </a:rPr>
              <a:t>Эксцентриситет=0.094</a:t>
            </a:r>
            <a:endParaRPr lang="ru-RU" altLang="en-US" dirty="0">
              <a:cs typeface="Calibri"/>
            </a:endParaRPr>
          </a:p>
          <a:p>
            <a:r>
              <a:rPr lang="ru-RU" altLang="en-US" dirty="0">
                <a:sym typeface="+mn-ea"/>
              </a:rPr>
              <a:t>=</a:t>
            </a:r>
            <a:r>
              <a:rPr lang="en-US" altLang="zh-CN" dirty="0">
                <a:ea typeface="宋体"/>
                <a:sym typeface="+mn-ea"/>
              </a:rPr>
              <a:t>&gt;a=(</a:t>
            </a:r>
            <a:r>
              <a:rPr lang="ru-RU" altLang="en-US" dirty="0">
                <a:sym typeface="+mn-ea"/>
              </a:rPr>
              <a:t>206.6+249.2</a:t>
            </a:r>
            <a:r>
              <a:rPr lang="en-US" altLang="zh-CN" dirty="0">
                <a:ea typeface="宋体"/>
                <a:sym typeface="+mn-ea"/>
              </a:rPr>
              <a:t>)/2=</a:t>
            </a:r>
            <a:r>
              <a:rPr lang="ru-RU" altLang="en-US" dirty="0">
                <a:sym typeface="+mn-ea"/>
              </a:rPr>
              <a:t>227.9</a:t>
            </a:r>
            <a:endParaRPr lang="en-US" altLang="zh-CN" dirty="0"/>
          </a:p>
          <a:p>
            <a:r>
              <a:rPr lang="en-US" altLang="zh-CN" dirty="0">
                <a:ea typeface="宋体"/>
                <a:sym typeface="+mn-ea"/>
              </a:rPr>
              <a:t>=&gt;p=</a:t>
            </a:r>
            <a:r>
              <a:rPr lang="ru-RU" altLang="en-US" dirty="0">
                <a:sym typeface="+mn-ea"/>
              </a:rPr>
              <a:t>227.9(</a:t>
            </a:r>
            <a:r>
              <a:rPr lang="en-US" altLang="zh-CN" dirty="0">
                <a:ea typeface="宋体"/>
                <a:sym typeface="+mn-ea"/>
              </a:rPr>
              <a:t>1-0.0</a:t>
            </a:r>
            <a:r>
              <a:rPr lang="ru-RU" altLang="en-US" dirty="0">
                <a:sym typeface="+mn-ea"/>
              </a:rPr>
              <a:t>94</a:t>
            </a:r>
            <a:r>
              <a:rPr lang="en-US" altLang="zh-CN" dirty="0">
                <a:ea typeface="宋体"/>
                <a:sym typeface="+mn-ea"/>
              </a:rPr>
              <a:t>^2)=</a:t>
            </a:r>
            <a:r>
              <a:rPr lang="ru-RU" altLang="en-US" dirty="0">
                <a:sym typeface="+mn-ea"/>
              </a:rPr>
              <a:t>225.89</a:t>
            </a:r>
            <a:endParaRPr lang="ru-RU" alt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7770A-88F1-40A7-AEA9-5629A8CDCFEB}"/>
              </a:ext>
            </a:extLst>
          </p:cNvPr>
          <p:cNvSpPr txBox="1"/>
          <p:nvPr/>
        </p:nvSpPr>
        <p:spPr>
          <a:xfrm>
            <a:off x="8888506" y="4807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523</Words>
  <Application>Microsoft Office PowerPoint</Application>
  <PresentationFormat>Экран (16:9)</PresentationFormat>
  <Paragraphs>121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Cover</vt:lpstr>
      <vt:lpstr>1_Cover</vt:lpstr>
      <vt:lpstr>Типовик вариант 7</vt:lpstr>
      <vt:lpstr>Геометрия</vt:lpstr>
      <vt:lpstr>Задание 1</vt:lpstr>
      <vt:lpstr>1. Вид траектории движения меньшего тела в зависимости от параметров Ɛ и а прификсированном p. </vt:lpstr>
      <vt:lpstr>1. Вид траектории движения меньшего тела в зависимости от параметров Ɛ и а прификсированном p. </vt:lpstr>
      <vt:lpstr>2. Влиянии параметров а и Ɛ.</vt:lpstr>
      <vt:lpstr>3. Получение уравнения эллипса в каноническом виде</vt:lpstr>
      <vt:lpstr>3. Влияние Ɛ на параметры канонического уравнения кривой</vt:lpstr>
      <vt:lpstr>4. Вычисление значения параметра р в полярном уравнении кривой для двух небесных тел</vt:lpstr>
      <vt:lpstr>4. Зависмость от p:</vt:lpstr>
      <vt:lpstr>4. Зависмость от p:</vt:lpstr>
      <vt:lpstr>4. Геометрический смысл этого параметра</vt:lpstr>
      <vt:lpstr>Презентация PowerPoint</vt:lpstr>
      <vt:lpstr>Презентация PowerPoint</vt:lpstr>
      <vt:lpstr>Презентация PowerPoint</vt:lpstr>
      <vt:lpstr>5. Физические характеристик тела, которые влияют на траекторию его движения  в Солнечной системе </vt:lpstr>
      <vt:lpstr>Задание 2</vt:lpstr>
      <vt:lpstr>Презентация PowerPoint</vt:lpstr>
      <vt:lpstr>Первый вид пересечения</vt:lpstr>
      <vt:lpstr>Второй вид пересечения</vt:lpstr>
      <vt:lpstr>Третий вид пересечения</vt:lpstr>
      <vt:lpstr>Вывод: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Max-PC</cp:lastModifiedBy>
  <cp:revision>306</cp:revision>
  <dcterms:created xsi:type="dcterms:W3CDTF">2014-06-27T12:30:00Z</dcterms:created>
  <dcterms:modified xsi:type="dcterms:W3CDTF">2020-11-27T18:11:38Z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