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2"/>
  </p:sldMasterIdLst>
  <p:notesMasterIdLst>
    <p:notesMasterId r:id="rId11"/>
  </p:notesMasterIdLst>
  <p:handoutMasterIdLst>
    <p:handoutMasterId r:id="rId12"/>
  </p:handoutMasterIdLst>
  <p:sldIdLst>
    <p:sldId id="265" r:id="rId3"/>
    <p:sldId id="299" r:id="rId4"/>
    <p:sldId id="303" r:id="rId5"/>
    <p:sldId id="300" r:id="rId6"/>
    <p:sldId id="301" r:id="rId7"/>
    <p:sldId id="302" r:id="rId8"/>
    <p:sldId id="304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876" y="120"/>
      </p:cViewPr>
      <p:guideLst>
        <p:guide orient="horz" pos="15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-1" fmla="*/ 0 w 3036565"/>
              <a:gd name="connsiteY0-2" fmla="*/ 0 h 3892048"/>
              <a:gd name="connsiteX1-3" fmla="*/ 2528981 w 3036565"/>
              <a:gd name="connsiteY1-4" fmla="*/ 0 h 3892048"/>
              <a:gd name="connsiteX2-5" fmla="*/ 3027362 w 3036565"/>
              <a:gd name="connsiteY2-6" fmla="*/ 498381 h 3892048"/>
              <a:gd name="connsiteX3-7" fmla="*/ 3036565 w 3036565"/>
              <a:gd name="connsiteY3-8" fmla="*/ 3892048 h 3892048"/>
              <a:gd name="connsiteX4-9" fmla="*/ 0 w 3036565"/>
              <a:gd name="connsiteY4-10" fmla="*/ 1885950 h 3892048"/>
              <a:gd name="connsiteX5-11" fmla="*/ 0 w 3036565"/>
              <a:gd name="connsiteY5-12" fmla="*/ 0 h 3892048"/>
              <a:gd name="connsiteX0-13" fmla="*/ 0 w 3036565"/>
              <a:gd name="connsiteY0-14" fmla="*/ 0 h 3892048"/>
              <a:gd name="connsiteX1-15" fmla="*/ 2528981 w 3036565"/>
              <a:gd name="connsiteY1-16" fmla="*/ 0 h 3892048"/>
              <a:gd name="connsiteX2-17" fmla="*/ 3027362 w 3036565"/>
              <a:gd name="connsiteY2-18" fmla="*/ 498381 h 3892048"/>
              <a:gd name="connsiteX3-19" fmla="*/ 3036565 w 3036565"/>
              <a:gd name="connsiteY3-20" fmla="*/ 3892048 h 3892048"/>
              <a:gd name="connsiteX4-21" fmla="*/ 9203 w 3036565"/>
              <a:gd name="connsiteY4-22" fmla="*/ 3892047 h 3892048"/>
              <a:gd name="connsiteX5-23" fmla="*/ 0 w 3036565"/>
              <a:gd name="connsiteY5-24" fmla="*/ 0 h 389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aljalesejc?lang=zh-TW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mos.com/calculator/jo91pwx4yk?lang=zh-TW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890" dirty="0"/>
              <a:t>Типовик</a:t>
            </a:r>
            <a:br>
              <a:rPr lang="ru-RU" sz="4000" dirty="0"/>
            </a:br>
            <a:r>
              <a:rPr lang="ru-RU" sz="4000" dirty="0"/>
              <a:t>вариант </a:t>
            </a:r>
            <a:r>
              <a:rPr lang="en-US" sz="4000" dirty="0"/>
              <a:t>5</a:t>
            </a:r>
            <a:endParaRPr lang="ru-RU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970890"/>
          </a:xfrm>
        </p:spPr>
        <p:txBody>
          <a:bodyPr>
            <a:normAutofit fontScale="85000" lnSpcReduction="20000"/>
          </a:bodyPr>
          <a:lstStyle/>
          <a:p>
            <a:r>
              <a:rPr lang="ru-RU" altLang="en-US" dirty="0" err="1"/>
              <a:t>Ляо</a:t>
            </a:r>
            <a:r>
              <a:rPr lang="ru-RU" altLang="en-US" dirty="0"/>
              <a:t> </a:t>
            </a:r>
            <a:r>
              <a:rPr lang="ru-RU" altLang="en-US" dirty="0" err="1"/>
              <a:t>Ихун</a:t>
            </a:r>
            <a:endParaRPr lang="ru-RU" altLang="en-US" dirty="0"/>
          </a:p>
          <a:p>
            <a:r>
              <a:rPr lang="ru-RU" altLang="en-US" dirty="0" err="1"/>
              <a:t>Чебоксаров</a:t>
            </a:r>
            <a:r>
              <a:rPr lang="ru-RU" altLang="en-US" dirty="0"/>
              <a:t> Ярослав</a:t>
            </a:r>
          </a:p>
          <a:p>
            <a:r>
              <a:rPr lang="ru-RU" altLang="en-US" dirty="0"/>
              <a:t>Кузнецов  Максим Александрович</a:t>
            </a:r>
          </a:p>
          <a:p>
            <a:r>
              <a:rPr lang="ru-RU" altLang="en-US" dirty="0"/>
              <a:t>Кузьминов Арсений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96F80C-ACC7-410D-A2C3-34AA92F55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BC8F17C-0996-46F1-A757-FE29E157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30649"/>
            <a:ext cx="7507705" cy="1117987"/>
          </a:xfrm>
        </p:spPr>
        <p:txBody>
          <a:bodyPr>
            <a:normAutofit/>
          </a:bodyPr>
          <a:lstStyle/>
          <a:p>
            <a:pPr algn="ctr"/>
            <a:r>
              <a:rPr lang="ru-RU" altLang="zh-CN" b="1" dirty="0">
                <a:solidFill>
                  <a:srgbClr val="000000"/>
                </a:solidFill>
              </a:rPr>
              <a:t>Задание 1. </a:t>
            </a:r>
            <a:r>
              <a:rPr lang="ru-RU" altLang="zh-CN" dirty="0">
                <a:solidFill>
                  <a:srgbClr val="000000"/>
                </a:solidFill>
              </a:rPr>
              <a:t>Интегральная сумма </a:t>
            </a:r>
            <a:br>
              <a:rPr lang="ru-RU" altLang="zh-CN" dirty="0">
                <a:solidFill>
                  <a:srgbClr val="000000"/>
                </a:solidFill>
              </a:rPr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AD5233-7EA9-4307-974E-0B3A83A276E4}"/>
                  </a:ext>
                </a:extLst>
              </p:cNvPr>
              <p:cNvSpPr txBox="1"/>
              <p:nvPr/>
            </p:nvSpPr>
            <p:spPr>
              <a:xfrm>
                <a:off x="2490536" y="2286066"/>
                <a:ext cx="3441031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altLang="zh-CN" sz="2400" dirty="0">
                    <a:solidFill>
                      <a:srgbClr val="000000"/>
                    </a:solidFill>
                  </a:rPr>
                  <a:t>Функция: 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ru-RU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b="1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ru-RU" altLang="zh-CN" sz="2400" dirty="0"/>
                  <a:t>Интерграл: </a:t>
                </a:r>
                <a:r>
                  <a:rPr lang="en-US" altLang="zh-CN" sz="2400" dirty="0"/>
                  <a:t>[0</a:t>
                </a:r>
                <a:r>
                  <a:rPr lang="ru-RU" altLang="zh-CN" sz="2400" dirty="0"/>
                  <a:t>,</a:t>
                </a:r>
                <a:r>
                  <a:rPr lang="en-US" altLang="zh-CN" sz="2400" dirty="0"/>
                  <a:t>5;2]</a:t>
                </a:r>
                <a:r>
                  <a:rPr lang="ru-RU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BAD5233-7EA9-4307-974E-0B3A83A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36" y="2286066"/>
                <a:ext cx="3441031" cy="995144"/>
              </a:xfrm>
              <a:prstGeom prst="rect">
                <a:avLst/>
              </a:prstGeom>
              <a:blipFill>
                <a:blip r:embed="rId2"/>
                <a:stretch>
                  <a:fillRect b="-12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4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0FEA6-DC7A-4057-9A03-450D445A7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329EBC-F215-4506-BC74-61DAD42AAB2B}"/>
                  </a:ext>
                </a:extLst>
              </p:cNvPr>
              <p:cNvSpPr txBox="1"/>
              <p:nvPr/>
            </p:nvSpPr>
            <p:spPr>
              <a:xfrm rot="10800000" flipH="1" flipV="1">
                <a:off x="97324" y="861483"/>
                <a:ext cx="7110299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sz="2400"/>
                  <a:t>Описание теоремы</a:t>
                </a:r>
                <a:endParaRPr lang="ru-RU" altLang="zh-CN" sz="2400" dirty="0"/>
              </a:p>
              <a:p>
                <a:r>
                  <a:rPr lang="en-US" altLang="zh-CN" dirty="0"/>
                  <a:t>	</a:t>
                </a:r>
                <a:r>
                  <a:rPr lang="ru-RU" altLang="zh-CN" dirty="0"/>
                  <a:t>Нарисовав приволинейную трапецию, значение площати полу</a:t>
                </a:r>
                <a:r>
                  <a:rPr lang="en-US" altLang="zh-CN" dirty="0"/>
                  <a:t>-</a:t>
                </a:r>
                <a:r>
                  <a:rPr lang="ru-RU" altLang="zh-CN" dirty="0"/>
                  <a:t>ченной трапеции именно конкретная интегральная сумма. Но мы не можем прямо найти площать трапеции. Поэтому, мы разбъем отрезок на </a:t>
                </a:r>
                <a:r>
                  <a:rPr lang="en-US" altLang="zh-CN" dirty="0"/>
                  <a:t>n </a:t>
                </a:r>
                <a:r>
                  <a:rPr lang="ru-RU" altLang="zh-CN" dirty="0"/>
                  <a:t>отрезков и выберем по одной точке внутри каждого отрезка. Потом изобразим ступенчатую фигуру на основе выбранного разбиения и точек внутри отрезков. Когда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ru-RU" altLang="zh-CN" dirty="0"/>
                  <a:t> </a:t>
                </a:r>
                <a:r>
                  <a:rPr lang="en-US" altLang="zh-CN" dirty="0"/>
                  <a:t>, </a:t>
                </a:r>
                <a:r>
                  <a:rPr lang="ru-RU" altLang="zh-CN" dirty="0"/>
                  <a:t>рассмотрим сумма площати всех ступенчатых фигур как интегральная сумма.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D329EBC-F215-4506-BC74-61DAD42A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7324" y="861483"/>
                <a:ext cx="7110299" cy="2400657"/>
              </a:xfrm>
              <a:prstGeom prst="rect">
                <a:avLst/>
              </a:prstGeom>
              <a:blipFill>
                <a:blip r:embed="rId2"/>
                <a:stretch>
                  <a:fillRect l="-1372" t="-2030" r="-1201" b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5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B5D849-0016-41F3-9270-F0BEAAE24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A31AADF-ABE9-4981-908B-7252169A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9909"/>
            <a:ext cx="8229600" cy="620483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zh-CN" dirty="0"/>
              <a:t>Интегральная сумма</a:t>
            </a:r>
            <a:br>
              <a:rPr lang="ru-RU" altLang="zh-CN" dirty="0"/>
            </a:br>
            <a:r>
              <a:rPr lang="en-US" altLang="zh-CN" sz="2200" b="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ru-RU" altLang="zh-CN" sz="2200" b="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сылка на </a:t>
            </a:r>
            <a:r>
              <a:rPr lang="en-US" altLang="zh-CN" sz="2200" b="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Desmos </a:t>
            </a:r>
            <a:endParaRPr lang="zh-CN" altLang="en-US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9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C19A764-E7C3-4ACB-896C-0C2DC63402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altLang="zh-CN" sz="2000" dirty="0"/>
              <a:t>При изменении </a:t>
            </a:r>
            <a:r>
              <a:rPr lang="en-US" altLang="zh-CN" sz="2000" dirty="0"/>
              <a:t>n</a:t>
            </a:r>
            <a:r>
              <a:rPr lang="ru-RU" altLang="zh-CN" sz="2000" dirty="0"/>
              <a:t>:</a:t>
            </a:r>
            <a:endParaRPr lang="en-US" altLang="zh-CN" sz="2000" dirty="0"/>
          </a:p>
          <a:p>
            <a:pPr marL="0" indent="0">
              <a:buNone/>
            </a:pPr>
            <a:r>
              <a:rPr lang="ru-RU" altLang="zh-CN" sz="2000" dirty="0"/>
              <a:t>Не изменяя точки внутри отрезков, видим что чем больше значение  </a:t>
            </a:r>
            <a:r>
              <a:rPr lang="en-US" altLang="zh-CN" sz="2000" dirty="0"/>
              <a:t>n</a:t>
            </a:r>
            <a:r>
              <a:rPr lang="ru-RU" altLang="zh-CN" sz="2000" dirty="0"/>
              <a:t>, тем лучше сумма площати всех сту-пенчатых фигур совпадает с пло-щатью трапеции. 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87397-8821-4918-A64F-D5C5F9E176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altLang="zh-CN" sz="2000" dirty="0"/>
              <a:t>При смещении точек:</a:t>
            </a:r>
          </a:p>
          <a:p>
            <a:pPr marL="0" indent="0">
              <a:buNone/>
            </a:pPr>
            <a:r>
              <a:rPr lang="ru-RU" altLang="zh-CN" sz="2000" dirty="0"/>
              <a:t>Не изменяя </a:t>
            </a:r>
            <a:r>
              <a:rPr lang="en-US" altLang="zh-CN" sz="2000" dirty="0"/>
              <a:t>n</a:t>
            </a:r>
            <a:r>
              <a:rPr lang="ru-RU" altLang="zh-CN" sz="2000" dirty="0"/>
              <a:t>, сумма площати всех ступенчатых фигур лучше совпа-дает с площатью трапеции когда выбираем промеждуточное поло-жение, чем когда выбираем кра-йнее левое или крайнее правое.</a:t>
            </a:r>
            <a:endParaRPr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8E956F-2E4A-40EB-9BF2-FAF57515D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48150F7-FFA6-4C10-89AA-F25539F5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zh-CN" sz="2800" dirty="0"/>
              <a:t>Заключение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308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BC0A65-F4A8-441D-ABD6-0891308AE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C630CBB-58A6-4A97-858C-DFE33F7B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51267"/>
            <a:ext cx="8229600" cy="620483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zh-CN" dirty="0"/>
              <a:t>Последовательность интергральных сумм</a:t>
            </a:r>
            <a:br>
              <a:rPr lang="ru-RU" altLang="zh-CN" dirty="0"/>
            </a:br>
            <a:r>
              <a:rPr lang="ru-RU" altLang="zh-CN" sz="2700" b="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 </a:t>
            </a:r>
            <a:r>
              <a:rPr lang="en-US" altLang="zh-CN" sz="2700" b="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Desmos</a:t>
            </a:r>
            <a:endParaRPr lang="zh-CN" altLang="en-US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1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2C36E67-6412-44B9-AB60-48E0FD7B84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altLang="zh-CN" sz="2000" dirty="0"/>
                  <a:t>При изменении </a:t>
                </a:r>
                <a:r>
                  <a:rPr lang="en-US" altLang="zh-CN" sz="2000" dirty="0"/>
                  <a:t>n</a:t>
                </a:r>
                <a:r>
                  <a:rPr lang="ru-RU" altLang="zh-CN" sz="2000" dirty="0"/>
                  <a:t>: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ru-RU" altLang="zh-CN" sz="1900" dirty="0"/>
                  <a:t>С ростом занчения </a:t>
                </a:r>
                <a:r>
                  <a:rPr lang="en-US" altLang="zh-CN" sz="1900" dirty="0"/>
                  <a:t>n</a:t>
                </a:r>
                <a:r>
                  <a:rPr lang="ru-RU" altLang="zh-CN" sz="1900" dirty="0"/>
                  <a:t>, значение интегральной суммы сходит к точному значению определённого интеграла. Не завися от точек внутри отрезков, когда </a:t>
                </a: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ru-RU" altLang="zh-CN" sz="1900" dirty="0"/>
                  <a:t>, считаем значение интегральной суммы равно точному значению определённого интеграла.</a:t>
                </a:r>
                <a:endParaRPr lang="zh-CN" altLang="en-US" sz="19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2C36E67-6412-44B9-AB60-48E0FD7B8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57" t="-1290" r="-2564" b="-1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A30D9-8DC9-49DA-8EDA-191DA98D63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zh-CN" sz="2200" dirty="0"/>
              <a:t>При смещении точек:</a:t>
            </a:r>
          </a:p>
          <a:p>
            <a:pPr marL="0" indent="0">
              <a:buNone/>
            </a:pPr>
            <a:r>
              <a:rPr lang="ru-RU" altLang="zh-CN" sz="2000" dirty="0"/>
              <a:t>Не изменяя значение </a:t>
            </a:r>
            <a:r>
              <a:rPr lang="en-US" altLang="zh-CN" sz="2000" dirty="0"/>
              <a:t>n</a:t>
            </a:r>
            <a:r>
              <a:rPr lang="ru-RU" altLang="zh-CN" sz="2000" dirty="0"/>
              <a:t>,с точки зре-ния значения, чем ближе положение точки внутри отрезков вправо, тем больше значение интегральной суммы. И когда положение проме-жуточно, значение интергральной суммы лучше всего совпадает с точным значением определённого интеграла.</a:t>
            </a:r>
            <a:endParaRPr lang="zh-CN" altLang="en-US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29E9D9-727D-4AAB-9B5F-F604DF92A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5BAD9AC-5307-4239-8E67-110E74BF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sz="2800" dirty="0"/>
              <a:t>Заключение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94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281</Words>
  <Application>Microsoft Office PowerPoint</Application>
  <PresentationFormat>全屏显示(16:9)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Cover</vt:lpstr>
      <vt:lpstr>1_Cover</vt:lpstr>
      <vt:lpstr>Типовик вариант 5</vt:lpstr>
      <vt:lpstr>Задание 1. Интегральная сумма  </vt:lpstr>
      <vt:lpstr>PowerPoint 演示文稿</vt:lpstr>
      <vt:lpstr>Интегральная сумма cсылка на Desmos </vt:lpstr>
      <vt:lpstr>Заключение</vt:lpstr>
      <vt:lpstr>Последовательность интергральных сумм ссылка на Desmos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Ляо Ихун</cp:lastModifiedBy>
  <cp:revision>97</cp:revision>
  <dcterms:created xsi:type="dcterms:W3CDTF">2014-06-27T12:30:00Z</dcterms:created>
  <dcterms:modified xsi:type="dcterms:W3CDTF">2021-05-11T15:50:43Z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