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4" r:id="rId2"/>
  </p:sldMasterIdLst>
  <p:notesMasterIdLst>
    <p:notesMasterId r:id="rId15"/>
  </p:notesMasterIdLst>
  <p:handoutMasterIdLst>
    <p:handoutMasterId r:id="rId16"/>
  </p:handoutMasterIdLst>
  <p:sldIdLst>
    <p:sldId id="266" r:id="rId3"/>
    <p:sldId id="267" r:id="rId4"/>
    <p:sldId id="273" r:id="rId5"/>
    <p:sldId id="274" r:id="rId6"/>
    <p:sldId id="275" r:id="rId7"/>
    <p:sldId id="276" r:id="rId8"/>
    <p:sldId id="277" r:id="rId9"/>
    <p:sldId id="268" r:id="rId10"/>
    <p:sldId id="269" r:id="rId11"/>
    <p:sldId id="270" r:id="rId12"/>
    <p:sldId id="272" r:id="rId13"/>
    <p:sldId id="271" r:id="rId1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Ляо Ихун" initials="ЛИ" lastIdx="1" clrIdx="0">
    <p:extLst>
      <p:ext uri="{19B8F6BF-5375-455C-9EA6-DF929625EA0E}">
        <p15:presenceInfo xmlns:p15="http://schemas.microsoft.com/office/powerpoint/2012/main" userId="Ляо Ихун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8201A0-2A80-40A1-BA86-945579E6CE5F}" v="39" dt="2020-11-20T14:41:40.309"/>
    <p1510:client id="{55AA6F92-3CE5-4D74-9A38-4C097F4C6EFA}" v="650" dt="2020-11-20T12:01:55.855"/>
    <p1510:client id="{A6D8AC64-9D8C-43F3-BC77-B135D3104A7F}" v="22" dt="2020-11-20T15:53:11.1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40" autoAdjust="0"/>
    <p:restoredTop sz="94672" autoAdjust="0"/>
  </p:normalViewPr>
  <p:slideViewPr>
    <p:cSldViewPr snapToGrid="0" snapToObjects="1" showGuides="1">
      <p:cViewPr varScale="1">
        <p:scale>
          <a:sx n="142" d="100"/>
          <a:sy n="142" d="100"/>
        </p:scale>
        <p:origin x="732" y="120"/>
      </p:cViewPr>
      <p:guideLst>
        <p:guide orient="horz" pos="158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12975-4CFD-C441-A244-B7FD9A9579C2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D660DC-725D-2A44-9F89-74FE668A9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AFD1C8-470D-774F-8B40-381C3059BD4A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9711C-DB87-6342-8123-FE7E39EB006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010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599335"/>
            <a:ext cx="6400800" cy="22859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Редактируемый элемент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 panose="020B0604020202020204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4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 panose="020B0604020202020204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 panose="020B0604020202020204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3319723"/>
            <a:ext cx="4038600" cy="1274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3319723"/>
            <a:ext cx="4038600" cy="1274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2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1759937"/>
            <a:ext cx="5018388" cy="29430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9" y="1770130"/>
            <a:ext cx="3036565" cy="2919036"/>
          </a:xfrm>
          <a:custGeom>
            <a:avLst/>
            <a:gdLst>
              <a:gd name="connsiteX0" fmla="*/ 0 w 3027362"/>
              <a:gd name="connsiteY0" fmla="*/ 0 h 1885950"/>
              <a:gd name="connsiteX1" fmla="*/ 2528981 w 3027362"/>
              <a:gd name="connsiteY1" fmla="*/ 0 h 1885950"/>
              <a:gd name="connsiteX2" fmla="*/ 3027362 w 3027362"/>
              <a:gd name="connsiteY2" fmla="*/ 498381 h 1885950"/>
              <a:gd name="connsiteX3" fmla="*/ 3027362 w 3027362"/>
              <a:gd name="connsiteY3" fmla="*/ 1885950 h 1885950"/>
              <a:gd name="connsiteX4" fmla="*/ 0 w 3027362"/>
              <a:gd name="connsiteY4" fmla="*/ 1885950 h 1885950"/>
              <a:gd name="connsiteX5" fmla="*/ 0 w 3027362"/>
              <a:gd name="connsiteY5" fmla="*/ 0 h 1885950"/>
              <a:gd name="connsiteX0-1" fmla="*/ 0 w 3036565"/>
              <a:gd name="connsiteY0-2" fmla="*/ 0 h 3892048"/>
              <a:gd name="connsiteX1-3" fmla="*/ 2528981 w 3036565"/>
              <a:gd name="connsiteY1-4" fmla="*/ 0 h 3892048"/>
              <a:gd name="connsiteX2-5" fmla="*/ 3027362 w 3036565"/>
              <a:gd name="connsiteY2-6" fmla="*/ 498381 h 3892048"/>
              <a:gd name="connsiteX3-7" fmla="*/ 3036565 w 3036565"/>
              <a:gd name="connsiteY3-8" fmla="*/ 3892048 h 3892048"/>
              <a:gd name="connsiteX4-9" fmla="*/ 0 w 3036565"/>
              <a:gd name="connsiteY4-10" fmla="*/ 1885950 h 3892048"/>
              <a:gd name="connsiteX5-11" fmla="*/ 0 w 3036565"/>
              <a:gd name="connsiteY5-12" fmla="*/ 0 h 3892048"/>
              <a:gd name="connsiteX0-13" fmla="*/ 0 w 3036565"/>
              <a:gd name="connsiteY0-14" fmla="*/ 0 h 3892048"/>
              <a:gd name="connsiteX1-15" fmla="*/ 2528981 w 3036565"/>
              <a:gd name="connsiteY1-16" fmla="*/ 0 h 3892048"/>
              <a:gd name="connsiteX2-17" fmla="*/ 3027362 w 3036565"/>
              <a:gd name="connsiteY2-18" fmla="*/ 498381 h 3892048"/>
              <a:gd name="connsiteX3-19" fmla="*/ 3036565 w 3036565"/>
              <a:gd name="connsiteY3-20" fmla="*/ 3892048 h 3892048"/>
              <a:gd name="connsiteX4-21" fmla="*/ 9203 w 3036565"/>
              <a:gd name="connsiteY4-22" fmla="*/ 3892047 h 3892048"/>
              <a:gd name="connsiteX5-23" fmla="*/ 0 w 3036565"/>
              <a:gd name="connsiteY5-24" fmla="*/ 0 h 389204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036565" h="3892048">
                <a:moveTo>
                  <a:pt x="0" y="0"/>
                </a:moveTo>
                <a:lnTo>
                  <a:pt x="2528981" y="0"/>
                </a:lnTo>
                <a:cubicBezTo>
                  <a:pt x="2804229" y="0"/>
                  <a:pt x="3027362" y="223133"/>
                  <a:pt x="3027362" y="498381"/>
                </a:cubicBezTo>
                <a:cubicBezTo>
                  <a:pt x="3030430" y="1629603"/>
                  <a:pt x="3033497" y="2760826"/>
                  <a:pt x="3036565" y="3892048"/>
                </a:cubicBezTo>
                <a:lnTo>
                  <a:pt x="9203" y="3892047"/>
                </a:lnTo>
                <a:cubicBezTo>
                  <a:pt x="6135" y="2594698"/>
                  <a:pt x="3068" y="1297349"/>
                  <a:pt x="0" y="0"/>
                </a:cubicBez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599335"/>
            <a:ext cx="6400800" cy="22859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Город и год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2926326"/>
            <a:ext cx="6400800" cy="705749"/>
          </a:xfrm>
        </p:spPr>
        <p:txBody>
          <a:bodyPr anchor="b">
            <a:norm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Название презентации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371600" y="3637205"/>
            <a:ext cx="6400800" cy="462905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600" baseline="0">
                <a:solidFill>
                  <a:schemeClr val="bg1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dirty="0"/>
              <a:t>Имя и контактные данные автора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4693" y="997421"/>
            <a:ext cx="5965438" cy="1488969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dirty="0"/>
              <a:t>Название презентации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765697" y="2571750"/>
            <a:ext cx="5965825" cy="1652588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600"/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dirty="0"/>
              <a:t>Имя и контактные данные автора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43140" y="927382"/>
            <a:ext cx="2713244" cy="1644368"/>
          </a:xfrm>
        </p:spPr>
        <p:txBody>
          <a:bodyPr anchor="t" anchorCtr="0">
            <a:normAutofit/>
          </a:bodyPr>
          <a:lstStyle>
            <a:lvl1pPr>
              <a:defRPr sz="2800" baseline="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Место для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457200" y="2010279"/>
            <a:ext cx="8229600" cy="620483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Спасибо за внимание!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2787704"/>
            <a:ext cx="8229600" cy="594122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FontTx/>
              <a:buNone/>
              <a:defRPr>
                <a:solidFill>
                  <a:srgbClr val="FFFFFF"/>
                </a:solidFill>
              </a:defRPr>
            </a:lvl2pPr>
            <a:lvl3pPr marL="914400" indent="0" algn="ctr">
              <a:buFontTx/>
              <a:buNone/>
              <a:defRPr>
                <a:solidFill>
                  <a:srgbClr val="FFFFFF"/>
                </a:solidFill>
              </a:defRPr>
            </a:lvl3pPr>
            <a:lvl4pPr marL="1371600" indent="0" algn="ctr">
              <a:buFontTx/>
              <a:buNone/>
              <a:defRPr>
                <a:solidFill>
                  <a:srgbClr val="FFFFFF"/>
                </a:solidFill>
              </a:defRPr>
            </a:lvl4pPr>
            <a:lvl5pPr marL="1828800" indent="0" algn="ctr"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ru-RU" dirty="0"/>
              <a:t>Контактные данные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746133"/>
            <a:ext cx="6273934" cy="284849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kfq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759937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759937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1759937"/>
            <a:ext cx="5018388" cy="29430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5659438" y="1759744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8" y="3288506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498"/>
            <a:ext cx="8229600" cy="620315"/>
          </a:xfrm>
        </p:spPr>
        <p:txBody>
          <a:bodyPr/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/>
              <a:t>Колонтитул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457201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1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3276149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2" name="Picture Placeholder 10"/>
          <p:cNvSpPr>
            <a:spLocks noGrp="1"/>
          </p:cNvSpPr>
          <p:nvPr>
            <p:ph type="pic" sz="quarter" idx="19"/>
          </p:nvPr>
        </p:nvSpPr>
        <p:spPr>
          <a:xfrm>
            <a:off x="6097917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 panose="020B0604020202020204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 panose="020B0604020202020204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7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 panose="020B0604020202020204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8" name="Text Placeholder 24"/>
          <p:cNvSpPr>
            <a:spLocks noGrp="1"/>
          </p:cNvSpPr>
          <p:nvPr>
            <p:ph type="body" sz="quarter" idx="23" hasCustomPrompt="1"/>
          </p:nvPr>
        </p:nvSpPr>
        <p:spPr>
          <a:xfrm>
            <a:off x="457201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 panose="020B0604020202020204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9" name="Text Placeholder 24"/>
          <p:cNvSpPr>
            <a:spLocks noGrp="1"/>
          </p:cNvSpPr>
          <p:nvPr>
            <p:ph type="body" sz="quarter" idx="24" hasCustomPrompt="1"/>
          </p:nvPr>
        </p:nvSpPr>
        <p:spPr>
          <a:xfrm>
            <a:off x="3275819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 panose="020B0604020202020204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30" name="Text Placeholder 24"/>
          <p:cNvSpPr>
            <a:spLocks noGrp="1"/>
          </p:cNvSpPr>
          <p:nvPr>
            <p:ph type="body" sz="quarter" idx="25" hasCustomPrompt="1"/>
          </p:nvPr>
        </p:nvSpPr>
        <p:spPr>
          <a:xfrm>
            <a:off x="6085706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 panose="020B0604020202020204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3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/>
              <a:t>Колонтитул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329462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ru-RU"/>
              <a:t>Колонтитул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8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-865051" y="41341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2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10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hyperlink" Target="https://www.geogebra.org/calculator/pu9kpdn8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0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0D3E2C3-8D17-4A42-8BC0-93EF6A6F4EA5}"/>
                  </a:ext>
                </a:extLst>
              </p:cNvPr>
              <p:cNvSpPr txBox="1"/>
              <p:nvPr/>
            </p:nvSpPr>
            <p:spPr>
              <a:xfrm>
                <a:off x="1816768" y="1002072"/>
                <a:ext cx="5402179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altLang="zh-CN" sz="2800" b="1" dirty="0">
                    <a:solidFill>
                      <a:srgbClr val="000000"/>
                    </a:solidFill>
                  </a:rPr>
                  <a:t>Задание 1. Предел</a:t>
                </a:r>
              </a:p>
              <a:p>
                <a:pPr algn="ctr"/>
                <a:r>
                  <a:rPr lang="ru-RU" altLang="zh-CN" sz="2800" b="1" dirty="0">
                    <a:solidFill>
                      <a:srgbClr val="000000"/>
                    </a:solidFill>
                  </a:rPr>
                  <a:t>Исследование последовательностей ности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altLang="zh-CN" sz="28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sz="28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ru-RU" altLang="zh-CN" sz="2800" b="1" dirty="0">
                    <a:solidFill>
                      <a:srgbClr val="000000"/>
                    </a:solidFill>
                  </a:rPr>
                  <a:t>  и   функция </a:t>
                </a:r>
                <a:r>
                  <a:rPr lang="en-US" altLang="zh-CN" sz="2800" b="1" dirty="0">
                    <a:solidFill>
                      <a:srgbClr val="000000"/>
                    </a:solidFill>
                  </a:rPr>
                  <a:t>f(x)</a:t>
                </a:r>
                <a:endParaRPr lang="zh-CN" altLang="en-US" sz="2800" b="1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0D3E2C3-8D17-4A42-8BC0-93EF6A6F4E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6768" y="1002072"/>
                <a:ext cx="5402179" cy="1815882"/>
              </a:xfrm>
              <a:prstGeom prst="rect">
                <a:avLst/>
              </a:prstGeom>
              <a:blipFill>
                <a:blip r:embed="rId2"/>
                <a:stretch>
                  <a:fillRect l="-1242" t="-3020" r="-5982" b="-87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B7E59D2-0DF0-4630-9F58-AE7085DB45B4}"/>
                  </a:ext>
                </a:extLst>
              </p:cNvPr>
              <p:cNvSpPr txBox="1"/>
              <p:nvPr/>
            </p:nvSpPr>
            <p:spPr>
              <a:xfrm>
                <a:off x="2591395" y="2778851"/>
                <a:ext cx="3961210" cy="11680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25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−…+3∗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+11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1−3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B7E59D2-0DF0-4630-9F58-AE7085DB45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1395" y="2778851"/>
                <a:ext cx="3961210" cy="11680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4559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3DAA86CA-1BBD-4F7B-BDE0-C9F5B8FD10A2}"/>
              </a:ext>
            </a:extLst>
          </p:cNvPr>
          <p:cNvSpPr txBox="1"/>
          <p:nvPr/>
        </p:nvSpPr>
        <p:spPr>
          <a:xfrm>
            <a:off x="215153" y="699247"/>
            <a:ext cx="834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2.</a:t>
            </a:r>
            <a:r>
              <a:rPr lang="ru-RU" altLang="zh-CN" dirty="0">
                <a:solidFill>
                  <a:srgbClr val="000000"/>
                </a:solidFill>
              </a:rPr>
              <a:t>Исллдование на монотонность, сходимость и ограниченность</a:t>
            </a:r>
            <a:endParaRPr lang="zh-CN" altLang="en-US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3A8B8C2-34C2-4BBD-81EB-668EECED2068}"/>
                  </a:ext>
                </a:extLst>
              </p:cNvPr>
              <p:cNvSpPr txBox="1"/>
              <p:nvPr/>
            </p:nvSpPr>
            <p:spPr>
              <a:xfrm>
                <a:off x="268941" y="1163171"/>
                <a:ext cx="8317006" cy="30292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altLang="zh-CN" dirty="0"/>
                  <a:t>Монотонность:</a:t>
                </a:r>
              </a:p>
              <a:p>
                <a:r>
                  <a:rPr lang="ru-RU" altLang="zh-CN" dirty="0"/>
                  <a:t>Найдём производная функция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+11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1−3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(−3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+11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+11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ru-RU" altLang="zh-CN" dirty="0"/>
                  <a:t>Графика производной вправо.И по графике у нас получается:</a:t>
                </a:r>
              </a:p>
              <a:p>
                <a:r>
                  <a:rPr lang="ru-RU" altLang="zh-CN" dirty="0"/>
                  <a:t>Функция возрастает на промежутках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altLang="zh-CN" b="0" i="1" smtClean="0">
                            <a:latin typeface="Cambria Math" panose="02040503050406030204" pitchFamily="18" charset="0"/>
                          </a:rPr>
                          <m:t>−10.4,−</m:t>
                        </m:r>
                        <m:f>
                          <m:fPr>
                            <m:ctrlPr>
                              <a:rPr lang="ru-RU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ru-RU" altLang="zh-CN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num>
                          <m:den>
                            <m:r>
                              <a:rPr lang="ru-RU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ru-RU" altLang="zh-CN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ru-RU" altLang="zh-CN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ru-RU" altLang="zh-CN" b="0" i="1" smtClean="0">
                        <a:latin typeface="Cambria Math" panose="02040503050406030204" pitchFamily="18" charset="0"/>
                      </a:rPr>
                      <m:t>(−</m:t>
                    </m:r>
                    <m:f>
                      <m:fPr>
                        <m:ctrlPr>
                          <a:rPr lang="ru-RU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altLang="zh-CN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num>
                      <m:den>
                        <m:r>
                          <a:rPr lang="ru-RU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ru-RU" altLang="zh-CN" b="0" i="1" smtClean="0">
                        <a:latin typeface="Cambria Math" panose="02040503050406030204" pitchFamily="18" charset="0"/>
                      </a:rPr>
                      <m:t>,0)</m:t>
                    </m:r>
                  </m:oMath>
                </a14:m>
                <a:r>
                  <a:rPr lang="ru-RU" altLang="zh-CN" dirty="0"/>
                  <a:t> и (0,3.4) </a:t>
                </a:r>
              </a:p>
              <a:p>
                <a:r>
                  <a:rPr lang="ru-RU" altLang="zh-CN" dirty="0"/>
                  <a:t>Функция убывает на промежутках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ru-RU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∞,−10.4</m:t>
                        </m:r>
                      </m:e>
                    </m:d>
                    <m:r>
                      <a:rPr lang="ru-RU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и</m:t>
                    </m:r>
                  </m:oMath>
                </a14:m>
                <a:r>
                  <a:rPr lang="ru-RU" altLang="zh-CN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altLang="zh-CN" b="0" i="1" smtClean="0">
                            <a:latin typeface="Cambria Math" panose="02040503050406030204" pitchFamily="18" charset="0"/>
                          </a:rPr>
                          <m:t>3.4,+</m:t>
                        </m:r>
                        <m:r>
                          <a:rPr lang="ru-RU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e>
                    </m:d>
                    <m:r>
                      <a:rPr lang="ru-RU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ru-RU" altLang="zh-CN" dirty="0"/>
              </a:p>
              <a:p>
                <a:r>
                  <a:rPr lang="ru-RU" altLang="zh-CN" dirty="0"/>
                  <a:t>Значения 3.4 и -10.4 – значения примерные.</a:t>
                </a:r>
              </a:p>
              <a:p>
                <a:r>
                  <a:rPr lang="ru-RU" altLang="zh-CN" dirty="0"/>
                  <a:t>Ссыка на графику:</a:t>
                </a:r>
              </a:p>
              <a:p>
                <a:r>
                  <a:rPr lang="en-US" altLang="zh-CN" dirty="0">
                    <a:hlinkClick r:id="rId2"/>
                  </a:rPr>
                  <a:t>https://www.geogebra.org/calculator/pu9kpdn8</a:t>
                </a:r>
                <a:endParaRPr lang="ru-RU" altLang="zh-CN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3A8B8C2-34C2-4BBD-81EB-668EECED20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941" y="1163171"/>
                <a:ext cx="8317006" cy="3029227"/>
              </a:xfrm>
              <a:prstGeom prst="rect">
                <a:avLst/>
              </a:prstGeom>
              <a:blipFill>
                <a:blip r:embed="rId3"/>
                <a:stretch>
                  <a:fillRect l="-587" t="-1207" b="-22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图片 12">
            <a:extLst>
              <a:ext uri="{FF2B5EF4-FFF2-40B4-BE49-F238E27FC236}">
                <a16:creationId xmlns:a16="http://schemas.microsoft.com/office/drawing/2014/main" id="{EEC65DF0-2F49-40C8-9BAD-902355A3BD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8102" y="2228852"/>
            <a:ext cx="2935898" cy="1664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796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117D993-CEAA-4A31-A1C3-D435566301ED}"/>
                  </a:ext>
                </a:extLst>
              </p:cNvPr>
              <p:cNvSpPr txBox="1"/>
              <p:nvPr/>
            </p:nvSpPr>
            <p:spPr>
              <a:xfrm>
                <a:off x="161364" y="890868"/>
                <a:ext cx="8088406" cy="22898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altLang="zh-CN" dirty="0"/>
                  <a:t>Сходимость:</a:t>
                </a:r>
                <a:br>
                  <a:rPr lang="ru-RU" altLang="zh-CN" dirty="0"/>
                </a:br>
                <a:r>
                  <a:rPr lang="ru-RU" altLang="zh-CN" dirty="0"/>
                  <a:t>От 1</a:t>
                </a:r>
                <a:r>
                  <a:rPr lang="en-US" altLang="zh-CN" dirty="0"/>
                  <a:t>.</a:t>
                </a:r>
                <a:r>
                  <a:rPr lang="ru-RU" altLang="zh-CN" dirty="0"/>
                  <a:t> мы уже знаем когда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ru-RU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altLang="zh-CN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∞,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→0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→−∞,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+∞</m:t>
                            </m:r>
                          </m:e>
                        </m:eqAr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/>
              </a:p>
              <a:p>
                <a:r>
                  <a:rPr lang="ru-RU" altLang="zh-CN" dirty="0"/>
                  <a:t>И ещё когда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ru-RU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altLang="zh-CN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→−</m:t>
                            </m:r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altLang="zh-CN" b="0" i="1" smtClean="0">
                                    <a:latin typeface="Cambria Math" panose="02040503050406030204" pitchFamily="18" charset="0"/>
                                  </a:rPr>
                                  <m:t>слево</m:t>
                                </m:r>
                              </m:e>
                            </m:d>
                            <m:r>
                              <a:rPr lang="ru-RU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→+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→−</m:t>
                            </m:r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altLang="zh-CN" b="0" i="1" smtClean="0">
                                    <a:latin typeface="Cambria Math" panose="02040503050406030204" pitchFamily="18" charset="0"/>
                                  </a:rPr>
                                  <m:t>с</m:t>
                                </m:r>
                                <m:r>
                                  <a:rPr lang="ru-RU" altLang="zh-CN" b="0" i="1" smtClean="0">
                                    <a:latin typeface="Cambria Math" panose="02040503050406030204" pitchFamily="18" charset="0"/>
                                  </a:rPr>
                                  <m:t>право</m:t>
                                </m:r>
                              </m:e>
                            </m:d>
                            <m:r>
                              <a:rPr lang="ru-RU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→−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e>
                        </m:eqAr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/>
              </a:p>
              <a:p>
                <a:r>
                  <a:rPr lang="ru-RU" altLang="zh-CN" dirty="0"/>
                  <a:t>И для другие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altLang="zh-CN" dirty="0"/>
                  <a:t>, у нас просто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117D993-CEAA-4A31-A1C3-D435566301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364" y="890868"/>
                <a:ext cx="8088406" cy="2289858"/>
              </a:xfrm>
              <a:prstGeom prst="rect">
                <a:avLst/>
              </a:prstGeom>
              <a:blipFill>
                <a:blip r:embed="rId2"/>
                <a:stretch>
                  <a:fillRect l="-603" t="-1330" b="-31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519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9A3537D0-4CD0-47B9-846E-538180163430}"/>
                  </a:ext>
                </a:extLst>
              </p:cNvPr>
              <p:cNvSpPr txBox="1"/>
              <p:nvPr/>
            </p:nvSpPr>
            <p:spPr>
              <a:xfrm>
                <a:off x="356347" y="584947"/>
                <a:ext cx="8202706" cy="42236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altLang="zh-CN" dirty="0"/>
                  <a:t>Ограниченность:</a:t>
                </a:r>
              </a:p>
              <a:p>
                <a:r>
                  <a:rPr lang="ru-RU" altLang="zh-CN" dirty="0"/>
                  <a:t>Графика на промежутка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altLang="zh-CN" b="0" i="1" smtClean="0">
                            <a:latin typeface="Cambria Math" panose="02040503050406030204" pitchFamily="18" charset="0"/>
                          </a:rPr>
                          <m:t>0,+</m:t>
                        </m:r>
                        <m:r>
                          <a:rPr lang="ru-RU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e>
                    </m:d>
                  </m:oMath>
                </a14:m>
                <a:r>
                  <a:rPr lang="ru-RU" altLang="zh-CN" dirty="0"/>
                  <a:t> вправо.</a:t>
                </a:r>
              </a:p>
              <a:p>
                <a:r>
                  <a:rPr lang="ru-RU" altLang="zh-CN" dirty="0"/>
                  <a:t>Видим что на промежутку </a:t>
                </a:r>
                <a14:m>
                  <m:oMath xmlns:m="http://schemas.openxmlformats.org/officeDocument/2006/math">
                    <m:r>
                      <a:rPr lang="ru-RU" altLang="zh-CN" b="0" i="1" smtClean="0">
                        <a:latin typeface="Cambria Math" panose="02040503050406030204" pitchFamily="18" charset="0"/>
                      </a:rPr>
                      <m:t>(0,+</m:t>
                    </m:r>
                    <m:r>
                      <a:rPr lang="ru-RU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  <m:r>
                      <a:rPr lang="ru-RU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altLang="zh-CN" dirty="0"/>
                  <a:t> функция огранич-</a:t>
                </a:r>
              </a:p>
              <a:p>
                <a:r>
                  <a:rPr lang="ru-RU" altLang="zh-CN" dirty="0"/>
                  <a:t>-енна сверху. И мы уже знаем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→ +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∞,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→0</m:t>
                    </m:r>
                    <m:r>
                      <a:rPr lang="ru-RU" altLang="zh-CN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endParaRPr lang="ru-RU" altLang="zh-CN" b="0" dirty="0">
                  <a:ea typeface="Cambria Math" panose="02040503050406030204" pitchFamily="18" charset="0"/>
                </a:endParaRPr>
              </a:p>
              <a:p>
                <a:r>
                  <a:rPr lang="ru-RU" altLang="zh-CN" dirty="0"/>
                  <a:t>Поэтому функция не ограниченная на промежутке </a:t>
                </a:r>
              </a:p>
              <a:p>
                <a14:m>
                  <m:oMath xmlns:m="http://schemas.openxmlformats.org/officeDocument/2006/math">
                    <m:r>
                      <a:rPr lang="ru-RU" altLang="zh-CN" b="0" i="1" smtClean="0">
                        <a:latin typeface="Cambria Math" panose="02040503050406030204" pitchFamily="18" charset="0"/>
                      </a:rPr>
                      <m:t>(0,+</m:t>
                    </m:r>
                    <m:r>
                      <a:rPr lang="ru-RU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  <m:r>
                      <a:rPr lang="ru-RU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altLang="zh-CN" dirty="0"/>
                  <a:t>.</a:t>
                </a:r>
              </a:p>
              <a:p>
                <a:r>
                  <a:rPr lang="ru-RU" altLang="zh-CN" dirty="0"/>
                  <a:t>Рекаторы отказываются строить левую часть, но мы </a:t>
                </a:r>
              </a:p>
              <a:p>
                <a:r>
                  <a:rPr lang="ru-RU" altLang="zh-CN" dirty="0"/>
                  <a:t>можем сам считать какая ситуация будет с моното-</a:t>
                </a:r>
              </a:p>
              <a:p>
                <a:r>
                  <a:rPr lang="ru-RU" altLang="zh-CN" dirty="0"/>
                  <a:t>-нностью и сходимостью:</a:t>
                </a:r>
              </a:p>
              <a:p>
                <a:r>
                  <a:rPr lang="ru-RU" altLang="zh-CN" dirty="0"/>
                  <a:t>Когда </a:t>
                </a:r>
                <a14:m>
                  <m:oMath xmlns:m="http://schemas.openxmlformats.org/officeDocument/2006/math">
                    <m:r>
                      <a:rPr lang="ru-RU" altLang="zh-CN" b="0" i="1" smtClean="0">
                        <a:latin typeface="Cambria Math" panose="02040503050406030204" pitchFamily="18" charset="0"/>
                      </a:rPr>
                      <m:t>х→−</m:t>
                    </m:r>
                    <m:r>
                      <a:rPr lang="ru-RU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→+∞</m:t>
                    </m:r>
                    <m:r>
                      <a:rPr lang="ru-RU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значит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ru-RU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не ограни</m:t>
                    </m:r>
                  </m:oMath>
                </a14:m>
                <a:r>
                  <a:rPr lang="ru-RU" altLang="zh-CN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–</a:t>
                </a:r>
              </a:p>
              <a:p>
                <a:r>
                  <a:rPr lang="ru-RU" altLang="zh-CN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-</a:t>
                </a:r>
                <a:r>
                  <a:rPr lang="ru-RU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ченная сверху но внизу на </a:t>
                </a:r>
                <a14:m>
                  <m:oMath xmlns:m="http://schemas.openxmlformats.org/officeDocument/2006/math">
                    <m:r>
                      <a:rPr lang="ru-RU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(−∞,−10.4)</m:t>
                    </m:r>
                  </m:oMath>
                </a14:m>
                <a:r>
                  <a:rPr lang="ru-RU" altLang="zh-CN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                      </a:t>
                </a:r>
              </a:p>
              <a:p>
                <a:r>
                  <a:rPr lang="ru-RU" altLang="zh-CN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Также </a:t>
                </a:r>
                <a:r>
                  <a:rPr lang="ru-RU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мы получим, на </a:t>
                </a:r>
                <a14:m>
                  <m:oMath xmlns:m="http://schemas.openxmlformats.org/officeDocument/2006/math">
                    <m:r>
                      <a:rPr lang="ru-RU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(−10.4,−</m:t>
                    </m:r>
                    <m:f>
                      <m:fPr>
                        <m:ctrlPr>
                          <a:rPr lang="ru-RU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11</m:t>
                        </m:r>
                      </m:num>
                      <m:den>
                        <m:r>
                          <a:rPr lang="ru-RU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ru-RU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altLang="zh-CN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ограниченная внизу но не сверху.</a:t>
                </a:r>
              </a:p>
              <a:p>
                <a:r>
                  <a:rPr lang="ru-RU" altLang="zh-CN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Когда х=0,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11</m:t>
                        </m:r>
                      </m:den>
                    </m:f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ru-RU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Поэтому</m:t>
                    </m:r>
                  </m:oMath>
                </a14:m>
                <a:r>
                  <a:rPr lang="ru-RU" altLang="zh-CN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на </a:t>
                </a:r>
                <a14:m>
                  <m:oMath xmlns:m="http://schemas.openxmlformats.org/officeDocument/2006/math">
                    <m:r>
                      <a:rPr lang="ru-RU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(−</m:t>
                    </m:r>
                    <m:f>
                      <m:fPr>
                        <m:ctrlPr>
                          <a:rPr lang="ru-RU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11</m:t>
                        </m:r>
                      </m:num>
                      <m:den>
                        <m:r>
                          <a:rPr lang="ru-RU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ru-RU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,0)</m:t>
                    </m:r>
                  </m:oMath>
                </a14:m>
                <a:r>
                  <a:rPr lang="ru-RU" altLang="zh-CN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ограниченая сверху но не внизу.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9A3537D0-4CD0-47B9-846E-5381801634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47" y="584947"/>
                <a:ext cx="8202706" cy="4223657"/>
              </a:xfrm>
              <a:prstGeom prst="rect">
                <a:avLst/>
              </a:prstGeom>
              <a:blipFill>
                <a:blip r:embed="rId2"/>
                <a:stretch>
                  <a:fillRect l="-594" t="-8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 descr="图表, 表格, 条形图&#10;&#10;描述已自动生成">
            <a:extLst>
              <a:ext uri="{FF2B5EF4-FFF2-40B4-BE49-F238E27FC236}">
                <a16:creationId xmlns:a16="http://schemas.microsoft.com/office/drawing/2014/main" id="{37453993-D2DD-4E2C-A020-63EC2F2D7F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5727" y="968777"/>
            <a:ext cx="3498273" cy="2377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849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4CC5079-B8C4-4F91-9034-8CF4E1480671}"/>
              </a:ext>
            </a:extLst>
          </p:cNvPr>
          <p:cNvSpPr txBox="1"/>
          <p:nvPr/>
        </p:nvSpPr>
        <p:spPr>
          <a:xfrm>
            <a:off x="252663" y="568552"/>
            <a:ext cx="5474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00000"/>
                </a:solidFill>
              </a:rPr>
              <a:t>1.1 </a:t>
            </a:r>
            <a:r>
              <a:rPr lang="ru-RU" altLang="zh-CN" sz="2400" b="1" dirty="0">
                <a:solidFill>
                  <a:srgbClr val="000000"/>
                </a:solidFill>
              </a:rPr>
              <a:t>Ислледавание последовательности</a:t>
            </a:r>
            <a:endParaRPr lang="zh-CN" altLang="en-US" sz="2400" b="1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9819466-4516-420E-B205-30ADFA65813D}"/>
                  </a:ext>
                </a:extLst>
              </p:cNvPr>
              <p:cNvSpPr txBox="1"/>
              <p:nvPr/>
            </p:nvSpPr>
            <p:spPr>
              <a:xfrm>
                <a:off x="252663" y="1135433"/>
                <a:ext cx="8169442" cy="37680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altLang="zh-CN" dirty="0"/>
                  <a:t>	Когда </a:t>
                </a:r>
                <a:r>
                  <a:rPr lang="en-US" altLang="zh-CN" dirty="0"/>
                  <a:t>n </a:t>
                </a:r>
                <a:r>
                  <a:rPr lang="ru-RU" altLang="zh-CN" dirty="0"/>
                  <a:t>четное число</a:t>
                </a:r>
              </a:p>
              <a:p>
                <a:r>
                  <a:rPr lang="ru-RU" altLang="zh-CN" dirty="0"/>
                  <a:t>		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ru-RU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ru-RU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25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ru-RU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125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ru-RU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625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−…−</m:t>
                    </m:r>
                    <m:f>
                      <m:fPr>
                        <m:ctrlPr>
                          <a:rPr lang="ru-RU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sSup>
                          <m:sSupPr>
                            <m:ctrlPr>
                              <a:rPr lang="ru-RU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ru-RU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sSup>
                          <m:sSupPr>
                            <m:ctrlPr>
                              <a:rPr lang="ru-RU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		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25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625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ru-RU" altLang="zh-CN" b="0" i="1" smtClean="0">
                            <a:latin typeface="Cambria Math" panose="02040503050406030204" pitchFamily="18" charset="0"/>
                          </a:rPr>
                          <m:t>…+</m:t>
                        </m:r>
                        <m:f>
                          <m:f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altLang="zh-CN" b="0" dirty="0"/>
              </a:p>
              <a:p>
                <a:r>
                  <a:rPr lang="en-US" altLang="zh-CN" b="0" dirty="0"/>
                  <a:t>		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=−12∗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ru-RU" altLang="zh-CN" b="0" i="1" smtClean="0">
                            <a:latin typeface="Cambria Math" panose="02040503050406030204" pitchFamily="18" charset="0"/>
                          </a:rPr>
                          <m:t>…+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2∗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25</m:t>
                            </m:r>
                          </m:e>
                          <m:sup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den>
                    </m:f>
                  </m:oMath>
                </a14:m>
                <a:endParaRPr lang="en-US" altLang="zh-CN" b="0" dirty="0"/>
              </a:p>
              <a:p>
                <a:r>
                  <a:rPr lang="en-US" altLang="zh-CN" dirty="0"/>
                  <a:t>		</a:t>
                </a:r>
                <a:r>
                  <a:rPr lang="ru-RU" altLang="zh-CN" dirty="0"/>
                  <a:t>Когда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  <m:r>
                      <a:rPr lang="ru-RU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ru-RU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а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zh-CN" b="0" dirty="0">
                  <a:ea typeface="Cambria Math" panose="02040503050406030204" pitchFamily="18" charset="0"/>
                </a:endParaRPr>
              </a:p>
              <a:p>
                <a:r>
                  <a:rPr lang="en-US" altLang="zh-CN" dirty="0">
                    <a:ea typeface="Cambria Math" panose="02040503050406030204" pitchFamily="18" charset="0"/>
                  </a:rPr>
                  <a:t>	  </a:t>
                </a:r>
                <a:r>
                  <a:rPr lang="ru-RU" altLang="zh-CN" dirty="0">
                    <a:ea typeface="Cambria Math" panose="02040503050406030204" pitchFamily="18" charset="0"/>
                  </a:rPr>
                  <a:t>Когда </a:t>
                </a:r>
                <a:r>
                  <a:rPr lang="en-US" altLang="zh-CN" dirty="0">
                    <a:ea typeface="Cambria Math" panose="02040503050406030204" pitchFamily="18" charset="0"/>
                  </a:rPr>
                  <a:t>n </a:t>
                </a:r>
                <a:r>
                  <a:rPr lang="ru-RU" altLang="zh-CN" dirty="0">
                    <a:ea typeface="Cambria Math" panose="02040503050406030204" pitchFamily="18" charset="0"/>
                  </a:rPr>
                  <a:t>нечетное число</a:t>
                </a:r>
              </a:p>
              <a:p>
                <a:r>
                  <a:rPr lang="ru-RU" altLang="zh-CN" b="0" dirty="0">
                    <a:ea typeface="Cambria Math" panose="02040503050406030204" pitchFamily="18" charset="0"/>
                  </a:rPr>
                  <a:t>		</a:t>
                </a:r>
                <a:r>
                  <a:rPr lang="ru-RU" altLang="zh-CN" dirty="0">
                    <a:ea typeface="Cambria Math" panose="02040503050406030204" pitchFamily="18" charset="0"/>
                  </a:rPr>
                  <a:t>Из 1) мы можем знать что сложение первые </a:t>
                </a:r>
                <a:r>
                  <a:rPr lang="en-US" altLang="zh-CN" dirty="0">
                    <a:ea typeface="Cambria Math" panose="02040503050406030204" pitchFamily="18" charset="0"/>
                  </a:rPr>
                  <a:t>(n-1) </a:t>
                </a:r>
                <a:r>
                  <a:rPr lang="ru-RU" altLang="zh-CN" dirty="0">
                    <a:ea typeface="Cambria Math" panose="02040503050406030204" pitchFamily="18" charset="0"/>
                  </a:rPr>
                  <a:t>члены равно</a:t>
                </a:r>
              </a:p>
              <a:p>
                <a:r>
                  <a:rPr lang="ru-RU" altLang="zh-CN" dirty="0">
                    <a:ea typeface="Cambria Math" panose="02040503050406030204" pitchFamily="18" charset="0"/>
                  </a:rPr>
                  <a:t>		(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2∗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25</m:t>
                            </m:r>
                          </m:e>
                          <m:sup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ru-RU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den>
                    </m:f>
                  </m:oMath>
                </a14:m>
                <a:r>
                  <a:rPr lang="ru-RU" altLang="zh-CN" dirty="0">
                    <a:ea typeface="Cambria Math" panose="02040503050406030204" pitchFamily="18" charset="0"/>
                  </a:rPr>
                  <a:t>).Поэтому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2∗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25</m:t>
                            </m:r>
                          </m:e>
                          <m:sup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</m:oMath>
                </a14:m>
                <a:endParaRPr lang="en-US" altLang="zh-CN" b="0" dirty="0">
                  <a:ea typeface="Cambria Math" panose="02040503050406030204" pitchFamily="18" charset="0"/>
                </a:endParaRPr>
              </a:p>
              <a:p>
                <a:r>
                  <a:rPr lang="en-US" altLang="zh-CN" dirty="0">
                    <a:ea typeface="Cambria Math" panose="02040503050406030204" pitchFamily="18" charset="0"/>
                  </a:rPr>
                  <a:t>		</a:t>
                </a:r>
                <a:r>
                  <a:rPr lang="ru-RU" altLang="zh-CN" dirty="0">
                    <a:ea typeface="Cambria Math" panose="02040503050406030204" pitchFamily="18" charset="0"/>
                  </a:rPr>
                  <a:t>Значит когда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→+∞,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zh-CN" b="0" dirty="0">
                  <a:ea typeface="Cambria Math" panose="02040503050406030204" pitchFamily="18" charset="0"/>
                </a:endParaRPr>
              </a:p>
              <a:p>
                <a:endParaRPr lang="en-US" altLang="zh-CN" b="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9819466-4516-420E-B205-30ADFA6581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63" y="1135433"/>
                <a:ext cx="8169442" cy="3768019"/>
              </a:xfrm>
              <a:prstGeom prst="rect">
                <a:avLst/>
              </a:prstGeom>
              <a:blipFill>
                <a:blip r:embed="rId2"/>
                <a:stretch>
                  <a:fillRect t="-8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09FD153-31E3-4425-AA1B-EC223A07CEA4}"/>
                  </a:ext>
                </a:extLst>
              </p:cNvPr>
              <p:cNvSpPr txBox="1"/>
              <p:nvPr/>
            </p:nvSpPr>
            <p:spPr>
              <a:xfrm>
                <a:off x="264695" y="925001"/>
                <a:ext cx="4572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solidFill>
                      <a:srgbClr val="000000"/>
                    </a:solidFill>
                  </a:rPr>
                  <a:t>1</a:t>
                </a:r>
                <a:r>
                  <a:rPr lang="ru-RU" altLang="zh-CN" dirty="0">
                    <a:solidFill>
                      <a:srgbClr val="000000"/>
                    </a:solidFill>
                  </a:rPr>
                  <a:t>.Вычислить предел функции при </a:t>
                </a:r>
                <a14:m>
                  <m:oMath xmlns:m="http://schemas.openxmlformats.org/officeDocument/2006/math">
                    <m:r>
                      <a:rPr lang="en-US" altLang="zh-CN" b="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altLang="zh-CN" sz="1800" dirty="0">
                    <a:solidFill>
                      <a:srgbClr val="000000"/>
                    </a:solidFill>
                  </a:rPr>
                  <a:t>:</a:t>
                </a:r>
                <a:endParaRPr lang="zh-CN" altLang="en-US" sz="180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09FD153-31E3-4425-AA1B-EC223A07CE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695" y="925001"/>
                <a:ext cx="4572000" cy="369332"/>
              </a:xfrm>
              <a:prstGeom prst="rect">
                <a:avLst/>
              </a:prstGeom>
              <a:blipFill>
                <a:blip r:embed="rId3"/>
                <a:stretch>
                  <a:fillRect l="-1067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4592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405CEAFC-20D8-4495-903E-4892B3C3ED2F}"/>
                  </a:ext>
                </a:extLst>
              </p:cNvPr>
              <p:cNvSpPr txBox="1"/>
              <p:nvPr/>
            </p:nvSpPr>
            <p:spPr>
              <a:xfrm>
                <a:off x="161365" y="1136275"/>
                <a:ext cx="8377517" cy="30928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altLang="zh-CN" dirty="0"/>
                  <a:t>Монотонность:</a:t>
                </a:r>
              </a:p>
              <a:p>
                <a:r>
                  <a:rPr lang="ru-RU" altLang="zh-CN" dirty="0"/>
                  <a:t>Нет какого монотонность.Потому что + и – поперменно появляются.</a:t>
                </a:r>
              </a:p>
              <a:p>
                <a:endParaRPr lang="ru-RU" altLang="zh-CN" dirty="0"/>
              </a:p>
              <a:p>
                <a:r>
                  <a:rPr lang="ru-RU" altLang="zh-CN" dirty="0"/>
                  <a:t>Сходимость:</a:t>
                </a:r>
                <a:br>
                  <a:rPr lang="ru-RU" altLang="zh-CN" dirty="0"/>
                </a:br>
                <a:r>
                  <a:rPr lang="ru-RU" altLang="zh-CN" dirty="0"/>
                  <a:t>У нас получлиось, что когда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→+∞,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ru-RU" altLang="zh-CN" dirty="0"/>
                  <a:t>Ограниченность:</a:t>
                </a:r>
                <a:br>
                  <a:rPr lang="ru-RU" altLang="zh-CN" dirty="0"/>
                </a:br>
                <a:r>
                  <a:rPr lang="ru-RU" altLang="zh-CN" dirty="0"/>
                  <a:t>Просто мы можем знать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altLang="zh-CN" b="0" i="1" smtClean="0">
                            <a:latin typeface="Cambria Math" panose="02040503050406030204" pitchFamily="18" charset="0"/>
                          </a:rPr>
                          <m:t>а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25</m:t>
                        </m:r>
                      </m:den>
                    </m:f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altLang="zh-CN" b="0" i="0" smtClean="0">
                        <a:latin typeface="Cambria Math" panose="02040503050406030204" pitchFamily="18" charset="0"/>
                      </a:rPr>
                      <m:t>и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ru-RU" altLang="zh-CN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altLang="zh-CN" dirty="0"/>
                  <a:t>Поэтому эта последовательность ограниченная.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405CEAFC-20D8-4495-903E-4892B3C3ED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365" y="1136275"/>
                <a:ext cx="8377517" cy="3092898"/>
              </a:xfrm>
              <a:prstGeom prst="rect">
                <a:avLst/>
              </a:prstGeom>
              <a:blipFill>
                <a:blip r:embed="rId2"/>
                <a:stretch>
                  <a:fillRect l="-582" t="-9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ACEFBEEE-710E-4794-9818-F30D599EA756}"/>
              </a:ext>
            </a:extLst>
          </p:cNvPr>
          <p:cNvSpPr txBox="1"/>
          <p:nvPr/>
        </p:nvSpPr>
        <p:spPr>
          <a:xfrm>
            <a:off x="161365" y="705971"/>
            <a:ext cx="6824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zh-CN" dirty="0">
                <a:solidFill>
                  <a:srgbClr val="000000"/>
                </a:solidFill>
              </a:rPr>
              <a:t>2.Ислледование монотонность, сходимость и ограниченнсть</a:t>
            </a:r>
            <a:endParaRPr lang="zh-CN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0897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7CC307C-444B-4D78-B99E-7F7D941FDCBB}"/>
              </a:ext>
            </a:extLst>
          </p:cNvPr>
          <p:cNvSpPr txBox="1"/>
          <p:nvPr/>
        </p:nvSpPr>
        <p:spPr>
          <a:xfrm>
            <a:off x="221876" y="759759"/>
            <a:ext cx="6736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zh-CN" dirty="0">
                <a:solidFill>
                  <a:srgbClr val="000000"/>
                </a:solidFill>
              </a:rPr>
              <a:t>3.Графики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16A1E8E-5091-43E4-8C4E-F6EC54E00E75}"/>
              </a:ext>
            </a:extLst>
          </p:cNvPr>
          <p:cNvSpPr txBox="1"/>
          <p:nvPr/>
        </p:nvSpPr>
        <p:spPr>
          <a:xfrm>
            <a:off x="221876" y="1180459"/>
            <a:ext cx="2459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zh-CN" dirty="0"/>
              <a:t>Когда n чётное</a:t>
            </a:r>
            <a:endParaRPr lang="zh-CN" altLang="en-US" dirty="0"/>
          </a:p>
        </p:txBody>
      </p:sp>
      <p:pic>
        <p:nvPicPr>
          <p:cNvPr id="3" name="图片 2" descr="图表, 散点图&#10;&#10;描述已自动生成">
            <a:extLst>
              <a:ext uri="{FF2B5EF4-FFF2-40B4-BE49-F238E27FC236}">
                <a16:creationId xmlns:a16="http://schemas.microsoft.com/office/drawing/2014/main" id="{E10CA105-654D-4DCC-81A6-0D30D2EDA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409" y="1544895"/>
            <a:ext cx="6163535" cy="283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705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F8368AFC-8291-42EB-9777-0A0AA18B06D8}"/>
              </a:ext>
            </a:extLst>
          </p:cNvPr>
          <p:cNvSpPr txBox="1"/>
          <p:nvPr/>
        </p:nvSpPr>
        <p:spPr>
          <a:xfrm>
            <a:off x="527492" y="686411"/>
            <a:ext cx="5936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zh-CN" dirty="0"/>
              <a:t>Когда n нечётное</a:t>
            </a:r>
          </a:p>
        </p:txBody>
      </p:sp>
      <p:pic>
        <p:nvPicPr>
          <p:cNvPr id="3" name="图片 2" descr="图表, 散点图&#10;&#10;描述已自动生成">
            <a:extLst>
              <a:ext uri="{FF2B5EF4-FFF2-40B4-BE49-F238E27FC236}">
                <a16:creationId xmlns:a16="http://schemas.microsoft.com/office/drawing/2014/main" id="{82D82F72-3C03-4D78-94B2-225A36C89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492" y="1055743"/>
            <a:ext cx="6001588" cy="276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507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4F4B52BB-4820-4CDA-84C4-40B19E56B380}"/>
              </a:ext>
            </a:extLst>
          </p:cNvPr>
          <p:cNvSpPr txBox="1"/>
          <p:nvPr/>
        </p:nvSpPr>
        <p:spPr>
          <a:xfrm>
            <a:off x="100853" y="601756"/>
            <a:ext cx="5439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zh-CN" dirty="0">
                <a:solidFill>
                  <a:srgbClr val="000000"/>
                </a:solidFill>
              </a:rPr>
              <a:t>3.Исследование окрестность</a:t>
            </a:r>
            <a:endParaRPr lang="zh-CN" altLang="en-US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4A1A1C8-5033-4736-87D2-EF2B046CEC94}"/>
                  </a:ext>
                </a:extLst>
              </p:cNvPr>
              <p:cNvSpPr txBox="1"/>
              <p:nvPr/>
            </p:nvSpPr>
            <p:spPr>
              <a:xfrm>
                <a:off x="242047" y="1075765"/>
                <a:ext cx="828338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altLang="zh-CN" dirty="0"/>
                  <a:t>Здесь 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ru-RU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ru-RU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altLang="zh-CN" b="0" i="1" smtClean="0">
                        <a:latin typeface="Cambria Math" panose="02040503050406030204" pitchFamily="18" charset="0"/>
                      </a:rPr>
                      <m:t>=1,</m:t>
                    </m:r>
                    <m:sSub>
                      <m:sSubPr>
                        <m:ctrlPr>
                          <a:rPr lang="ru-RU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ru-RU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ru-RU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u-RU" altLang="zh-CN" b="0" i="1" smtClean="0">
                        <a:latin typeface="Cambria Math" panose="02040503050406030204" pitchFamily="18" charset="0"/>
                      </a:rPr>
                      <m:t>=1.5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altLang="zh-CN" b="0" i="1" smtClean="0">
                        <a:latin typeface="Cambria Math" panose="02040503050406030204" pitchFamily="18" charset="0"/>
                      </a:rPr>
                      <m:t>и </m:t>
                    </m:r>
                    <m:sSub>
                      <m:sSubPr>
                        <m:ctrlPr>
                          <a:rPr lang="ru-RU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ru-RU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ru-RU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ru-RU" altLang="zh-CN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ru-RU" altLang="zh-CN" dirty="0"/>
                  <a:t>0.1</a:t>
                </a:r>
              </a:p>
              <a:p>
                <a:r>
                  <a:rPr lang="ru-RU" altLang="zh-CN" dirty="0"/>
                  <a:t>1)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ru-RU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ru-RU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ru-RU" altLang="zh-CN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4A1A1C8-5033-4736-87D2-EF2B046CEC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047" y="1075765"/>
                <a:ext cx="8283388" cy="646331"/>
              </a:xfrm>
              <a:prstGeom prst="rect">
                <a:avLst/>
              </a:prstGeom>
              <a:blipFill>
                <a:blip r:embed="rId2"/>
                <a:stretch>
                  <a:fillRect l="-662" t="-4717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A89C0CC6-8E2F-4E98-809F-A712DFA5E5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40154"/>
            <a:ext cx="9144000" cy="1503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258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65C977E-D7BB-4B24-A70B-92CBE04AF50B}"/>
                  </a:ext>
                </a:extLst>
              </p:cNvPr>
              <p:cNvSpPr txBox="1"/>
              <p:nvPr/>
            </p:nvSpPr>
            <p:spPr>
              <a:xfrm>
                <a:off x="363071" y="635271"/>
                <a:ext cx="44509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ru-RU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ru-RU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 altLang="zh-CN" b="0" i="1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ru-RU" altLang="zh-CN" b="0" i="1" smtClean="0">
                          <a:latin typeface="Cambria Math" panose="02040503050406030204" pitchFamily="18" charset="0"/>
                        </a:rPr>
                        <m:t>.5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65C977E-D7BB-4B24-A70B-92CBE04AF5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071" y="635271"/>
                <a:ext cx="445097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7E2EBEE3-251B-4DDE-8010-229B3EE8AE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636" y="1004603"/>
            <a:ext cx="6761019" cy="141265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7D715D0-67BC-424C-8085-CDAD084D557D}"/>
                  </a:ext>
                </a:extLst>
              </p:cNvPr>
              <p:cNvSpPr txBox="1"/>
              <p:nvPr/>
            </p:nvSpPr>
            <p:spPr>
              <a:xfrm>
                <a:off x="415636" y="2571750"/>
                <a:ext cx="66978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ru-RU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ru-RU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ru-RU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altLang="zh-CN" b="0" i="1" smtClean="0"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ru-RU" altLang="zh-CN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7D715D0-67BC-424C-8085-CDAD084D55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36" y="2571750"/>
                <a:ext cx="669785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图片 10">
            <a:extLst>
              <a:ext uri="{FF2B5EF4-FFF2-40B4-BE49-F238E27FC236}">
                <a16:creationId xmlns:a16="http://schemas.microsoft.com/office/drawing/2014/main" id="{AE65EA65-5F9E-442A-A77C-8123EBBC19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071" y="2995186"/>
            <a:ext cx="8165726" cy="1328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342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68F32DE2-DFB0-4022-BDEE-E02EA5A30100}"/>
              </a:ext>
            </a:extLst>
          </p:cNvPr>
          <p:cNvSpPr txBox="1"/>
          <p:nvPr/>
        </p:nvSpPr>
        <p:spPr>
          <a:xfrm>
            <a:off x="228600" y="64569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000000"/>
                </a:solidFill>
              </a:rPr>
              <a:t>1.</a:t>
            </a:r>
            <a:r>
              <a:rPr lang="ru-RU" altLang="zh-CN" sz="1800" b="1" dirty="0">
                <a:solidFill>
                  <a:srgbClr val="000000"/>
                </a:solidFill>
              </a:rPr>
              <a:t>2</a:t>
            </a:r>
            <a:r>
              <a:rPr lang="en-US" altLang="zh-CN" sz="1800" b="1" dirty="0">
                <a:solidFill>
                  <a:srgbClr val="000000"/>
                </a:solidFill>
              </a:rPr>
              <a:t> </a:t>
            </a:r>
            <a:r>
              <a:rPr lang="ru-RU" altLang="zh-CN" sz="1800" b="1" dirty="0">
                <a:solidFill>
                  <a:srgbClr val="000000"/>
                </a:solidFill>
              </a:rPr>
              <a:t>Ислледавание фнукции</a:t>
            </a:r>
            <a:endParaRPr lang="en-US" altLang="zh-CN" sz="1800" b="1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4036F11-8F00-4CA5-8E20-EE703C624EF9}"/>
                  </a:ext>
                </a:extLst>
              </p:cNvPr>
              <p:cNvSpPr txBox="1"/>
              <p:nvPr/>
            </p:nvSpPr>
            <p:spPr>
              <a:xfrm rot="10800000" flipH="1" flipV="1">
                <a:off x="228600" y="956929"/>
                <a:ext cx="7143916" cy="4855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altLang="zh-CN" dirty="0"/>
                  <a:t>Сначала определим область х функции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+11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1−3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ru-RU" altLang="zh-CN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4036F11-8F00-4CA5-8E20-EE703C624E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H="1" flipV="1">
                <a:off x="228600" y="956929"/>
                <a:ext cx="7143916" cy="485518"/>
              </a:xfrm>
              <a:prstGeom prst="rect">
                <a:avLst/>
              </a:prstGeom>
              <a:blipFill>
                <a:blip r:embed="rId2"/>
                <a:stretch>
                  <a:fillRect l="-769" b="-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AEE9827-994D-467A-984E-BF2705FCF25D}"/>
                  </a:ext>
                </a:extLst>
              </p:cNvPr>
              <p:cNvSpPr txBox="1"/>
              <p:nvPr/>
            </p:nvSpPr>
            <p:spPr>
              <a:xfrm>
                <a:off x="228599" y="1442448"/>
                <a:ext cx="7093325" cy="25144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altLang="zh-CN" dirty="0"/>
                  <a:t>1)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ru-RU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altLang="zh-CN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ru-RU" altLang="zh-CN" b="0" i="1" smtClean="0">
                                <a:latin typeface="Cambria Math" panose="02040503050406030204" pitchFamily="18" charset="0"/>
                              </a:rPr>
                              <m:t>1−3х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&gt;0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+11≠0</m:t>
                            </m:r>
                          </m:e>
                        </m:eqAr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⇒ 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∈(−∞,−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)∪(−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2)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1−3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&lt;0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−1≠0</m:t>
                            </m:r>
                          </m:e>
                        </m:eqAr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⇒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(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,+∞)</m:t>
                    </m:r>
                  </m:oMath>
                </a14:m>
                <a:r>
                  <a:rPr lang="zh-CN" altLang="en-US" dirty="0"/>
                  <a:t> 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3)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1−3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   ⇒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dirty="0"/>
              </a:p>
              <a:p>
                <a:r>
                  <a:rPr lang="ru-RU" altLang="zh-CN" dirty="0"/>
                  <a:t>Соединяя все области, у нас получается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∈(−∞,−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)∪(−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,+∞)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AEE9827-994D-467A-984E-BF2705FCF2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599" y="1442448"/>
                <a:ext cx="7093325" cy="2514406"/>
              </a:xfrm>
              <a:prstGeom prst="rect">
                <a:avLst/>
              </a:prstGeom>
              <a:blipFill>
                <a:blip r:embed="rId3"/>
                <a:stretch>
                  <a:fillRect l="-687" b="-9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4067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04A7EE9-CAE0-44F8-BC62-9ACFA02283E5}"/>
                  </a:ext>
                </a:extLst>
              </p:cNvPr>
              <p:cNvSpPr txBox="1"/>
              <p:nvPr/>
            </p:nvSpPr>
            <p:spPr>
              <a:xfrm>
                <a:off x="87406" y="652413"/>
                <a:ext cx="4572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solidFill>
                      <a:srgbClr val="000000"/>
                    </a:solidFill>
                  </a:rPr>
                  <a:t>1.</a:t>
                </a:r>
                <a:r>
                  <a:rPr lang="ru-RU" altLang="zh-CN" dirty="0">
                    <a:solidFill>
                      <a:srgbClr val="000000"/>
                    </a:solidFill>
                  </a:rPr>
                  <a:t>Вычислить предел функции при </a:t>
                </a:r>
                <a14:m>
                  <m:oMath xmlns:m="http://schemas.openxmlformats.org/officeDocument/2006/math">
                    <m:r>
                      <a:rPr lang="en-US" altLang="zh-CN" b="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altLang="zh-CN" sz="1800" dirty="0">
                    <a:solidFill>
                      <a:srgbClr val="000000"/>
                    </a:solidFill>
                  </a:rPr>
                  <a:t>:</a:t>
                </a:r>
                <a:endParaRPr lang="zh-CN" altLang="en-US" sz="18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04A7EE9-CAE0-44F8-BC62-9ACFA02283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06" y="652413"/>
                <a:ext cx="4572000" cy="369332"/>
              </a:xfrm>
              <a:prstGeom prst="rect">
                <a:avLst/>
              </a:prstGeom>
              <a:blipFill>
                <a:blip r:embed="rId3"/>
                <a:stretch>
                  <a:fillRect l="-1067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D81B07D3-5ABE-4730-8DB9-1829D6EF9C43}"/>
                  </a:ext>
                </a:extLst>
              </p:cNvPr>
              <p:cNvSpPr txBox="1"/>
              <p:nvPr/>
            </p:nvSpPr>
            <p:spPr>
              <a:xfrm>
                <a:off x="0" y="1107201"/>
                <a:ext cx="4733364" cy="26369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solidFill>
                      <a:schemeClr val="tx1">
                        <a:lumMod val="75000"/>
                      </a:schemeClr>
                    </a:solidFill>
                  </a:rPr>
                  <a:t>  </a:t>
                </a:r>
                <a:r>
                  <a:rPr lang="ru-RU" altLang="zh-CN" sz="1600" dirty="0">
                    <a:solidFill>
                      <a:schemeClr val="tx1">
                        <a:lumMod val="75000"/>
                      </a:schemeClr>
                    </a:solidFill>
                  </a:rPr>
                  <a:t>Когда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b="0" i="0" smtClean="0">
                        <a:solidFill>
                          <a:schemeClr val="tx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CN" sz="1600" b="0" i="0" smtClean="0">
                        <a:solidFill>
                          <a:schemeClr val="tx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→+∞</m:t>
                    </m:r>
                  </m:oMath>
                </a14:m>
                <a:r>
                  <a:rPr lang="ru-RU" altLang="zh-CN" sz="1600" dirty="0">
                    <a:solidFill>
                      <a:schemeClr val="tx1">
                        <a:lumMod val="75000"/>
                      </a:schemeClr>
                    </a:solidFill>
                  </a:rPr>
                  <a:t>:</a:t>
                </a:r>
                <a:endParaRPr lang="en-US" altLang="zh-CN" sz="1600" dirty="0">
                  <a:solidFill>
                    <a:schemeClr val="tx1">
                      <a:lumMod val="75000"/>
                    </a:schemeClr>
                  </a:solidFill>
                </a:endParaRPr>
              </a:p>
              <a:p>
                <a:r>
                  <a:rPr lang="en-US" altLang="zh-CN" sz="1600" dirty="0">
                    <a:solidFill>
                      <a:schemeClr val="tx1">
                        <a:lumMod val="75000"/>
                      </a:schemeClr>
                    </a:solidFill>
                  </a:rPr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1600" i="1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1600" i="1" smtClean="0">
                                <a:solidFill>
                                  <a:schemeClr val="tx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1600" b="0" i="0" smtClean="0">
                                <a:solidFill>
                                  <a:schemeClr val="tx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altLang="zh-CN" sz="1600" b="0" i="0" smtClean="0">
                                <a:solidFill>
                                  <a:schemeClr val="tx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  <m:r>
                              <a:rPr lang="en-US" altLang="zh-CN" sz="1600" b="0" i="0" smtClean="0">
                                <a:solidFill>
                                  <a:schemeClr val="tx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→+∞</m:t>
                            </m:r>
                          </m:lim>
                        </m:limLow>
                      </m:fName>
                      <m:e>
                        <m:r>
                          <m:rPr>
                            <m:sty m:val="p"/>
                          </m:rPr>
                          <a:rPr lang="en-US" altLang="zh-CN" sz="1600" b="0" i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f</m:t>
                        </m:r>
                        <m:d>
                          <m:d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1600" b="0" i="0">
                                <a:solidFill>
                                  <a:schemeClr val="tx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d>
                        <m:r>
                          <a:rPr lang="en-US" altLang="zh-CN" sz="1600" b="0" i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altLang="zh-CN" sz="1600" i="1" smtClean="0">
                                <a:solidFill>
                                  <a:schemeClr val="tx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sz="1600" i="1" smtClean="0">
                                    <a:solidFill>
                                      <a:schemeClr val="tx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1600" b="0" i="0" smtClean="0">
                                    <a:solidFill>
                                      <a:schemeClr val="tx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m:rPr>
                                    <m:sty m:val="p"/>
                                  </m:rPr>
                                  <a:rPr lang="en-US" altLang="zh-CN" sz="1600" b="0" i="0" smtClean="0">
                                    <a:solidFill>
                                      <a:schemeClr val="tx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  <m:r>
                                  <a:rPr lang="en-US" altLang="zh-CN" sz="1600" b="0" i="0" smtClean="0">
                                    <a:solidFill>
                                      <a:schemeClr val="tx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→+∞</m:t>
                                </m:r>
                              </m:lim>
                            </m:limLow>
                          </m:fName>
                          <m:e>
                            <m:sSup>
                              <m:sSupPr>
                                <m:ctrlPr>
                                  <a:rPr lang="en-US" altLang="zh-CN" sz="1600" i="1">
                                    <a:solidFill>
                                      <a:schemeClr val="tx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600" b="0" i="0">
                                    <a:solidFill>
                                      <a:schemeClr val="tx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>
                                  <m:f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600" b="0" i="0">
                                        <a:solidFill>
                                          <a:schemeClr val="tx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1600" b="0" i="0">
                                        <a:solidFill>
                                          <a:schemeClr val="tx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  <m:r>
                                      <a:rPr lang="en-US" altLang="zh-CN" sz="1600" b="0" i="0">
                                        <a:solidFill>
                                          <a:schemeClr val="tx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num>
                                  <m:den>
                                    <m:r>
                                      <a:rPr lang="en-US" altLang="zh-CN" sz="1600" b="0" i="0">
                                        <a:solidFill>
                                          <a:schemeClr val="tx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1600" b="0" i="0">
                                        <a:solidFill>
                                          <a:schemeClr val="tx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  <m:r>
                                      <a:rPr lang="en-US" altLang="zh-CN" sz="1600" b="0" i="0">
                                        <a:solidFill>
                                          <a:schemeClr val="tx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+11</m:t>
                                    </m:r>
                                  </m:den>
                                </m:f>
                                <m:r>
                                  <a:rPr lang="en-US" altLang="zh-CN" sz="1600" b="0" i="0">
                                    <a:solidFill>
                                      <a:schemeClr val="tx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zh-CN" sz="1600" b="0" i="0">
                                    <a:solidFill>
                                      <a:schemeClr val="tx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1−3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1600" b="0" i="0">
                                    <a:solidFill>
                                      <a:schemeClr val="tx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sup>
                            </m:sSup>
                            <m:r>
                              <m:rPr>
                                <m:nor/>
                              </m:rPr>
                              <a:rPr lang="zh-CN" altLang="en-US" sz="1600" dirty="0">
                                <a:solidFill>
                                  <a:schemeClr val="tx1">
                                    <a:lumMod val="75000"/>
                                  </a:schemeClr>
                                </a:solidFill>
                              </a:rPr>
                              <m:t> </m:t>
                            </m:r>
                          </m:e>
                        </m:func>
                        <m:r>
                          <m:rPr>
                            <m:nor/>
                          </m:rPr>
                          <a:rPr lang="zh-CN" altLang="en-US" sz="1600" dirty="0">
                            <a:solidFill>
                              <a:schemeClr val="tx1">
                                <a:lumMod val="75000"/>
                              </a:schemeClr>
                            </a:solidFill>
                          </a:rPr>
                          <m:t> </m:t>
                        </m:r>
                      </m:e>
                    </m:func>
                  </m:oMath>
                </a14:m>
                <a:endParaRPr lang="en-US" altLang="zh-CN" sz="1600" dirty="0">
                  <a:solidFill>
                    <a:schemeClr val="tx1">
                      <a:lumMod val="75000"/>
                    </a:schemeClr>
                  </a:solidFill>
                </a:endParaRPr>
              </a:p>
              <a:p>
                <a:r>
                  <a:rPr lang="en-US" altLang="zh-CN" sz="1600" dirty="0">
                    <a:solidFill>
                      <a:schemeClr val="tx1">
                        <a:lumMod val="75000"/>
                      </a:schemeClr>
                    </a:solidFill>
                  </a:rPr>
                  <a:t>			       </a:t>
                </a:r>
                <a14:m>
                  <m:oMath xmlns:m="http://schemas.openxmlformats.org/officeDocument/2006/math">
                    <m:r>
                      <a:rPr lang="en-US" altLang="zh-CN" sz="1600" b="0" i="0" smtClean="0">
                        <a:solidFill>
                          <a:schemeClr val="tx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1600" i="1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1600" i="1" smtClean="0">
                                <a:solidFill>
                                  <a:schemeClr val="tx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1600" b="0" i="0" smtClean="0">
                                <a:solidFill>
                                  <a:schemeClr val="tx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altLang="zh-CN" sz="1600" b="0" i="0" smtClean="0">
                                <a:solidFill>
                                  <a:schemeClr val="tx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  <m:r>
                              <a:rPr lang="en-US" altLang="zh-CN" sz="1600" b="0" i="0" smtClean="0">
                                <a:solidFill>
                                  <a:schemeClr val="tx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→+∞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altLang="zh-CN" sz="1600" i="1" smtClean="0">
                                <a:solidFill>
                                  <a:schemeClr val="tx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b="0" i="0" smtClean="0">
                                <a:solidFill>
                                  <a:schemeClr val="tx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f>
                              <m:fPr>
                                <m:ctrlPr>
                                  <a:rPr lang="en-US" altLang="zh-CN" sz="1600" i="1" smtClean="0">
                                    <a:solidFill>
                                      <a:schemeClr val="tx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1600" b="0" i="0" smtClean="0">
                                    <a:solidFill>
                                      <a:schemeClr val="tx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altLang="zh-CN" sz="1600" b="0" i="0" smtClean="0">
                                    <a:solidFill>
                                      <a:schemeClr val="tx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zh-CN" sz="1600" b="0" i="0" smtClean="0">
                                <a:solidFill>
                                  <a:schemeClr val="tx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sz="1600" i="1" smtClean="0">
                                    <a:solidFill>
                                      <a:schemeClr val="tx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f>
                                  <m:fPr>
                                    <m:ctrlPr>
                                      <a:rPr lang="en-US" altLang="zh-CN" sz="1600" i="1" smtClean="0">
                                        <a:solidFill>
                                          <a:schemeClr val="tx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600" b="0" i="0" smtClean="0">
                                        <a:solidFill>
                                          <a:schemeClr val="tx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35</m:t>
                                    </m:r>
                                  </m:num>
                                  <m:den>
                                    <m:r>
                                      <a:rPr lang="en-US" altLang="zh-CN" sz="1600" b="0" i="0" smtClean="0">
                                        <a:solidFill>
                                          <a:schemeClr val="tx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num>
                              <m:den>
                                <m:r>
                                  <a:rPr lang="en-US" altLang="zh-CN" sz="1600" b="0" i="0" smtClean="0">
                                    <a:solidFill>
                                      <a:schemeClr val="tx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1600" b="0" i="0" smtClean="0">
                                    <a:solidFill>
                                      <a:schemeClr val="tx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  <m:r>
                                  <a:rPr lang="en-US" altLang="zh-CN" sz="1600" b="0" i="0" smtClean="0">
                                    <a:solidFill>
                                      <a:schemeClr val="tx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+11</m:t>
                                </m:r>
                              </m:den>
                            </m:f>
                            <m:r>
                              <a:rPr lang="en-US" altLang="zh-CN" sz="1600" b="0" i="0" smtClean="0">
                                <a:solidFill>
                                  <a:schemeClr val="tx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1600" b="0" i="0" smtClean="0">
                                <a:solidFill>
                                  <a:schemeClr val="tx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1−3</m:t>
                            </m:r>
                            <m:r>
                              <m:rPr>
                                <m:sty m:val="p"/>
                              </m:rPr>
                              <a:rPr lang="en-US" altLang="zh-CN" sz="1600" b="0" i="0" smtClean="0">
                                <a:solidFill>
                                  <a:schemeClr val="tx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sup>
                        </m:sSup>
                      </m:e>
                    </m:func>
                  </m:oMath>
                </a14:m>
                <a:endParaRPr lang="en-US" altLang="zh-CN" sz="1600" dirty="0">
                  <a:solidFill>
                    <a:schemeClr val="tx1">
                      <a:lumMod val="75000"/>
                    </a:schemeClr>
                  </a:solidFill>
                </a:endParaRPr>
              </a:p>
              <a:p>
                <a:r>
                  <a:rPr lang="en-US" altLang="zh-CN" sz="1600" dirty="0">
                    <a:solidFill>
                      <a:schemeClr val="tx1">
                        <a:lumMod val="75000"/>
                      </a:schemeClr>
                    </a:solidFill>
                  </a:rPr>
                  <a:t>  </a:t>
                </a:r>
                <a:r>
                  <a:rPr lang="ru-RU" altLang="zh-CN" sz="1600" dirty="0">
                    <a:solidFill>
                      <a:schemeClr val="tx1">
                        <a:lumMod val="75000"/>
                      </a:schemeClr>
                    </a:solidFill>
                  </a:rPr>
                  <a:t>Когда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b="0" i="0" smtClean="0">
                        <a:solidFill>
                          <a:schemeClr val="tx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CN" sz="1600" b="0" i="0" smtClean="0">
                        <a:solidFill>
                          <a:schemeClr val="tx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→+∞, </m:t>
                    </m:r>
                    <m:d>
                      <m:dPr>
                        <m:ctrlPr>
                          <a:rPr lang="en-US" altLang="zh-CN" sz="1600" i="1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1600" i="1" smtClean="0">
                                <a:solidFill>
                                  <a:schemeClr val="tx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600" b="0" i="0" smtClean="0">
                                <a:solidFill>
                                  <a:schemeClr val="tx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zh-CN" sz="1600" b="0" i="0" smtClean="0">
                                <a:solidFill>
                                  <a:schemeClr val="tx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1600" b="0" i="0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1600" i="1" smtClean="0">
                                <a:solidFill>
                                  <a:schemeClr val="tx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f>
                              <m:fPr>
                                <m:ctrlPr>
                                  <a:rPr lang="en-US" altLang="zh-CN" sz="1600" i="1" smtClean="0">
                                    <a:solidFill>
                                      <a:schemeClr val="tx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1600" b="0" i="0" smtClean="0">
                                    <a:solidFill>
                                      <a:schemeClr val="tx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35</m:t>
                                </m:r>
                              </m:num>
                              <m:den>
                                <m:r>
                                  <a:rPr lang="en-US" altLang="zh-CN" sz="1600" b="0" i="0" smtClean="0">
                                    <a:solidFill>
                                      <a:schemeClr val="tx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num>
                          <m:den>
                            <m:r>
                              <a:rPr lang="en-US" altLang="zh-CN" sz="1600" b="0" i="0" smtClean="0">
                                <a:solidFill>
                                  <a:schemeClr val="tx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m:rPr>
                                <m:sty m:val="p"/>
                              </m:rPr>
                              <a:rPr lang="en-US" altLang="zh-CN" sz="1600" b="0" i="0" smtClean="0">
                                <a:solidFill>
                                  <a:schemeClr val="tx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x</m:t>
                            </m:r>
                            <m:r>
                              <a:rPr lang="en-US" altLang="zh-CN" sz="1600" b="0" i="0" smtClean="0">
                                <a:solidFill>
                                  <a:schemeClr val="tx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+11</m:t>
                            </m:r>
                          </m:den>
                        </m:f>
                      </m:e>
                    </m:d>
                    <m:r>
                      <a:rPr lang="en-US" altLang="zh-CN" sz="1600" b="0" i="0" smtClean="0">
                        <a:solidFill>
                          <a:schemeClr val="tx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f>
                      <m:fPr>
                        <m:ctrlPr>
                          <a:rPr lang="en-US" altLang="zh-CN" sz="1600" i="1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600" b="0" i="0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sz="1600" b="0" i="0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1600" b="0" i="0" smtClean="0">
                        <a:solidFill>
                          <a:schemeClr val="tx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ru-RU" altLang="zh-CN" sz="1600" b="0" i="0" smtClean="0">
                        <a:solidFill>
                          <a:schemeClr val="tx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и </m:t>
                    </m:r>
                    <m:d>
                      <m:dPr>
                        <m:ctrlPr>
                          <a:rPr lang="en-US" altLang="zh-CN" sz="1600" i="1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0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1−3</m:t>
                        </m:r>
                        <m:r>
                          <m:rPr>
                            <m:sty m:val="p"/>
                          </m:rPr>
                          <a:rPr lang="en-US" altLang="zh-CN" sz="1600" b="0" i="0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altLang="zh-CN" sz="1600" b="0" i="0" smtClean="0">
                        <a:solidFill>
                          <a:schemeClr val="tx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→−∞</m:t>
                    </m:r>
                  </m:oMath>
                </a14:m>
                <a:endParaRPr lang="en-US" altLang="zh-CN" sz="1600" dirty="0">
                  <a:solidFill>
                    <a:schemeClr val="tx1">
                      <a:lumMod val="75000"/>
                    </a:schemeClr>
                  </a:solidFill>
                  <a:ea typeface="Cambria Math" panose="02040503050406030204" pitchFamily="18" charset="0"/>
                </a:endParaRPr>
              </a:p>
              <a:p>
                <a:r>
                  <a:rPr lang="en-US" altLang="zh-CN" sz="1600" dirty="0">
                    <a:solidFill>
                      <a:schemeClr val="tx1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  </a:t>
                </a:r>
                <a:r>
                  <a:rPr lang="ru-RU" altLang="zh-CN" sz="1600" dirty="0">
                    <a:solidFill>
                      <a:schemeClr val="tx1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Получим что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altLang="zh-CN" sz="1600" i="1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func>
                          <m:func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sz="1600" i="1">
                                    <a:solidFill>
                                      <a:schemeClr val="tx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1600" b="0" i="0">
                                    <a:solidFill>
                                      <a:schemeClr val="tx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m:rPr>
                                    <m:sty m:val="p"/>
                                  </m:rPr>
                                  <a:rPr lang="en-US" altLang="zh-CN" sz="1600" b="0" i="0">
                                    <a:solidFill>
                                      <a:schemeClr val="tx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  <m:r>
                                  <a:rPr lang="en-US" altLang="zh-CN" sz="1600" b="0" i="0">
                                    <a:solidFill>
                                      <a:schemeClr val="tx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→+∞</m:t>
                                </m:r>
                              </m:lim>
                            </m:limLow>
                          </m:fName>
                          <m:e>
                            <m:sSup>
                              <m:sSupPr>
                                <m:ctrlPr>
                                  <a:rPr lang="en-US" altLang="zh-CN" sz="1600" i="1">
                                    <a:solidFill>
                                      <a:schemeClr val="tx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600" b="0" i="0">
                                    <a:solidFill>
                                      <a:schemeClr val="tx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>
                                  <m:f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600" b="0" i="0">
                                        <a:solidFill>
                                          <a:schemeClr val="tx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1600" b="0" i="0">
                                        <a:solidFill>
                                          <a:schemeClr val="tx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altLang="zh-CN" sz="1600" b="0" i="0">
                                    <a:solidFill>
                                      <a:schemeClr val="tx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f>
                                      <m:fPr>
                                        <m:ctrlPr>
                                          <a:rPr lang="en-US" altLang="zh-CN" sz="1600" i="1">
                                            <a:solidFill>
                                              <a:schemeClr val="tx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sz="1600" b="0" i="0">
                                            <a:solidFill>
                                              <a:schemeClr val="tx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35</m:t>
                                        </m:r>
                                      </m:num>
                                      <m:den>
                                        <m:r>
                                          <a:rPr lang="en-US" altLang="zh-CN" sz="1600" b="0" i="0">
                                            <a:solidFill>
                                              <a:schemeClr val="tx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num>
                                  <m:den>
                                    <m:r>
                                      <a:rPr lang="en-US" altLang="zh-CN" sz="1600" b="0" i="0">
                                        <a:solidFill>
                                          <a:schemeClr val="tx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1600" b="0" i="0">
                                        <a:solidFill>
                                          <a:schemeClr val="tx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  <m:r>
                                      <a:rPr lang="en-US" altLang="zh-CN" sz="1600" b="0" i="0">
                                        <a:solidFill>
                                          <a:schemeClr val="tx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+11</m:t>
                                    </m:r>
                                  </m:den>
                                </m:f>
                                <m:r>
                                  <a:rPr lang="en-US" altLang="zh-CN" sz="1600" b="0" i="0">
                                    <a:solidFill>
                                      <a:schemeClr val="tx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zh-CN" sz="1600" b="0" i="0">
                                    <a:solidFill>
                                      <a:schemeClr val="tx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1−3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1600" b="0" i="0">
                                    <a:solidFill>
                                      <a:schemeClr val="tx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sup>
                            </m:sSup>
                          </m:e>
                        </m:func>
                        <m:r>
                          <a:rPr lang="ru-RU" altLang="zh-CN" sz="1600" b="0" i="0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ru-RU" altLang="zh-CN" sz="1600" b="0" i="0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ru-RU" altLang="zh-CN" sz="1600" i="1" smtClean="0">
                                <a:solidFill>
                                  <a:schemeClr val="tx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ru-RU" altLang="zh-CN" sz="1600" b="0" i="0" smtClean="0">
                                <a:solidFill>
                                  <a:schemeClr val="tx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ru-RU" altLang="zh-CN" sz="1600" b="0" i="0" smtClean="0">
                                <a:solidFill>
                                  <a:schemeClr val="tx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ru-RU" altLang="zh-CN" sz="1600" b="0" i="0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ru-RU" altLang="zh-CN" sz="1600" b="0" i="0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−∞</m:t>
                        </m:r>
                      </m:sup>
                    </m:sSup>
                    <m:r>
                      <a:rPr lang="ru-RU" altLang="zh-CN" sz="1600" b="0" i="0" smtClean="0">
                        <a:solidFill>
                          <a:schemeClr val="tx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sz="1600" dirty="0">
                  <a:solidFill>
                    <a:schemeClr val="tx1">
                      <a:lumMod val="75000"/>
                    </a:schemeClr>
                  </a:solidFill>
                  <a:ea typeface="Cambria Math" panose="02040503050406030204" pitchFamily="18" charset="0"/>
                </a:endParaRPr>
              </a:p>
              <a:p>
                <a:endParaRPr lang="zh-CN" altLang="en-US" sz="1600" dirty="0">
                  <a:solidFill>
                    <a:schemeClr val="tx1">
                      <a:lumMod val="75000"/>
                    </a:schemeClr>
                  </a:solidFill>
                </a:endParaRPr>
              </a:p>
              <a:p>
                <a:endParaRPr lang="zh-CN" altLang="en-US" sz="1600" dirty="0">
                  <a:solidFill>
                    <a:schemeClr val="tx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D81B07D3-5ABE-4730-8DB9-1829D6EF9C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07201"/>
                <a:ext cx="4733364" cy="2636940"/>
              </a:xfrm>
              <a:prstGeom prst="rect">
                <a:avLst/>
              </a:prstGeom>
              <a:blipFill>
                <a:blip r:embed="rId4"/>
                <a:stretch>
                  <a:fillRect t="-6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58B498E-3B65-4912-9DEB-DFAA4846E516}"/>
                  </a:ext>
                </a:extLst>
              </p:cNvPr>
              <p:cNvSpPr txBox="1"/>
              <p:nvPr/>
            </p:nvSpPr>
            <p:spPr>
              <a:xfrm>
                <a:off x="4504764" y="1107201"/>
                <a:ext cx="4572000" cy="25998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altLang="zh-CN" sz="1600" dirty="0">
                    <a:solidFill>
                      <a:schemeClr val="tx1">
                        <a:lumMod val="75000"/>
                      </a:schemeClr>
                    </a:solidFill>
                  </a:rPr>
                  <a:t>Когда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b="0" i="0" smtClean="0">
                        <a:solidFill>
                          <a:schemeClr val="tx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CN" sz="1600" b="0" i="0" smtClean="0">
                        <a:solidFill>
                          <a:schemeClr val="tx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→−∞</m:t>
                    </m:r>
                  </m:oMath>
                </a14:m>
                <a:r>
                  <a:rPr lang="ru-RU" altLang="zh-CN" sz="1600" dirty="0">
                    <a:solidFill>
                      <a:schemeClr val="tx1">
                        <a:lumMod val="75000"/>
                      </a:schemeClr>
                    </a:solidFill>
                  </a:rPr>
                  <a:t>:</a:t>
                </a:r>
                <a:endParaRPr lang="en-US" altLang="zh-CN" sz="1600" dirty="0">
                  <a:solidFill>
                    <a:schemeClr val="tx1">
                      <a:lumMod val="75000"/>
                    </a:schemeClr>
                  </a:solidFill>
                </a:endParaRPr>
              </a:p>
              <a:p>
                <a:r>
                  <a:rPr lang="en-US" altLang="zh-CN" sz="1600" dirty="0">
                    <a:solidFill>
                      <a:schemeClr val="tx1">
                        <a:lumMod val="75000"/>
                      </a:schemeClr>
                    </a:solidFill>
                  </a:rPr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1600" i="1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1600" i="1" smtClean="0">
                                <a:solidFill>
                                  <a:schemeClr val="tx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1600" b="0" i="0" smtClean="0">
                                <a:solidFill>
                                  <a:schemeClr val="tx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altLang="zh-CN" sz="1600" b="0" i="0" smtClean="0">
                                <a:solidFill>
                                  <a:schemeClr val="tx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  <m:r>
                              <a:rPr lang="en-US" altLang="zh-CN" sz="1600" b="0" i="0" smtClean="0">
                                <a:solidFill>
                                  <a:schemeClr val="tx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→−∞</m:t>
                            </m:r>
                          </m:lim>
                        </m:limLow>
                      </m:fName>
                      <m:e>
                        <m:r>
                          <m:rPr>
                            <m:sty m:val="p"/>
                          </m:rPr>
                          <a:rPr lang="en-US" altLang="zh-CN" sz="1600" b="0" i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f</m:t>
                        </m:r>
                        <m:d>
                          <m:d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1600" b="0" i="0">
                                <a:solidFill>
                                  <a:schemeClr val="tx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d>
                        <m:r>
                          <a:rPr lang="en-US" altLang="zh-CN" sz="1600" b="0" i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altLang="zh-CN" sz="1600" i="1" smtClean="0">
                                <a:solidFill>
                                  <a:schemeClr val="tx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sz="1600" i="1" smtClean="0">
                                    <a:solidFill>
                                      <a:schemeClr val="tx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1600" b="0" i="0" smtClean="0">
                                    <a:solidFill>
                                      <a:schemeClr val="tx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m:rPr>
                                    <m:sty m:val="p"/>
                                  </m:rPr>
                                  <a:rPr lang="en-US" altLang="zh-CN" sz="1600" b="0" i="0" smtClean="0">
                                    <a:solidFill>
                                      <a:schemeClr val="tx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  <m:r>
                                  <a:rPr lang="en-US" altLang="zh-CN" sz="1600" b="0" i="0" smtClean="0">
                                    <a:solidFill>
                                      <a:schemeClr val="tx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→−∞</m:t>
                                </m:r>
                              </m:lim>
                            </m:limLow>
                          </m:fName>
                          <m:e>
                            <m:sSup>
                              <m:sSupPr>
                                <m:ctrlPr>
                                  <a:rPr lang="en-US" altLang="zh-CN" sz="1600" i="1">
                                    <a:solidFill>
                                      <a:schemeClr val="tx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600" b="0" i="0">
                                    <a:solidFill>
                                      <a:schemeClr val="tx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>
                                  <m:f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600" b="0" i="0">
                                        <a:solidFill>
                                          <a:schemeClr val="tx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1600" b="0" i="0">
                                        <a:solidFill>
                                          <a:schemeClr val="tx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  <m:r>
                                      <a:rPr lang="en-US" altLang="zh-CN" sz="1600" b="0" i="0">
                                        <a:solidFill>
                                          <a:schemeClr val="tx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num>
                                  <m:den>
                                    <m:r>
                                      <a:rPr lang="en-US" altLang="zh-CN" sz="1600" b="0" i="0">
                                        <a:solidFill>
                                          <a:schemeClr val="tx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1600" b="0" i="0">
                                        <a:solidFill>
                                          <a:schemeClr val="tx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  <m:r>
                                      <a:rPr lang="en-US" altLang="zh-CN" sz="1600" b="0" i="0">
                                        <a:solidFill>
                                          <a:schemeClr val="tx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+11</m:t>
                                    </m:r>
                                  </m:den>
                                </m:f>
                                <m:r>
                                  <a:rPr lang="en-US" altLang="zh-CN" sz="1600" b="0" i="0">
                                    <a:solidFill>
                                      <a:schemeClr val="tx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zh-CN" sz="1600" b="0" i="0">
                                    <a:solidFill>
                                      <a:schemeClr val="tx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1−3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1600" b="0" i="0">
                                    <a:solidFill>
                                      <a:schemeClr val="tx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sup>
                            </m:sSup>
                            <m:r>
                              <m:rPr>
                                <m:nor/>
                              </m:rPr>
                              <a:rPr lang="zh-CN" altLang="en-US" sz="1600" dirty="0">
                                <a:solidFill>
                                  <a:schemeClr val="tx1">
                                    <a:lumMod val="75000"/>
                                  </a:schemeClr>
                                </a:solidFill>
                              </a:rPr>
                              <m:t> </m:t>
                            </m:r>
                          </m:e>
                        </m:func>
                        <m:r>
                          <m:rPr>
                            <m:nor/>
                          </m:rPr>
                          <a:rPr lang="zh-CN" altLang="en-US" sz="1600" dirty="0">
                            <a:solidFill>
                              <a:schemeClr val="tx1">
                                <a:lumMod val="75000"/>
                              </a:schemeClr>
                            </a:solidFill>
                          </a:rPr>
                          <m:t> </m:t>
                        </m:r>
                      </m:e>
                    </m:func>
                  </m:oMath>
                </a14:m>
                <a:endParaRPr lang="en-US" altLang="zh-CN" sz="1600" dirty="0">
                  <a:solidFill>
                    <a:schemeClr val="tx1">
                      <a:lumMod val="75000"/>
                    </a:schemeClr>
                  </a:solidFill>
                </a:endParaRPr>
              </a:p>
              <a:p>
                <a:r>
                  <a:rPr lang="en-US" altLang="zh-CN" sz="1600" dirty="0">
                    <a:solidFill>
                      <a:schemeClr val="tx1">
                        <a:lumMod val="75000"/>
                      </a:schemeClr>
                    </a:solidFill>
                  </a:rPr>
                  <a:t>			       </a:t>
                </a:r>
                <a14:m>
                  <m:oMath xmlns:m="http://schemas.openxmlformats.org/officeDocument/2006/math">
                    <m:r>
                      <a:rPr lang="en-US" altLang="zh-CN" sz="1600" b="0" i="0" smtClean="0">
                        <a:solidFill>
                          <a:schemeClr val="tx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1600" i="1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1600" i="1" smtClean="0">
                                <a:solidFill>
                                  <a:schemeClr val="tx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1600" b="0" i="0" smtClean="0">
                                <a:solidFill>
                                  <a:schemeClr val="tx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altLang="zh-CN" sz="1600" b="0" i="0" smtClean="0">
                                <a:solidFill>
                                  <a:schemeClr val="tx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  <m:r>
                              <a:rPr lang="en-US" altLang="zh-CN" sz="1600" b="0" i="0" smtClean="0">
                                <a:solidFill>
                                  <a:schemeClr val="tx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→−∞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altLang="zh-CN" sz="1600" i="1" smtClean="0">
                                <a:solidFill>
                                  <a:schemeClr val="tx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b="0" i="0" smtClean="0">
                                <a:solidFill>
                                  <a:schemeClr val="tx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f>
                              <m:fPr>
                                <m:ctrlPr>
                                  <a:rPr lang="en-US" altLang="zh-CN" sz="1600" i="1" smtClean="0">
                                    <a:solidFill>
                                      <a:schemeClr val="tx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1600" b="0" i="0" smtClean="0">
                                    <a:solidFill>
                                      <a:schemeClr val="tx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altLang="zh-CN" sz="1600" b="0" i="0" smtClean="0">
                                    <a:solidFill>
                                      <a:schemeClr val="tx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zh-CN" sz="1600" b="0" i="0" smtClean="0">
                                <a:solidFill>
                                  <a:schemeClr val="tx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sz="1600" i="1" smtClean="0">
                                    <a:solidFill>
                                      <a:schemeClr val="tx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f>
                                  <m:fPr>
                                    <m:ctrlPr>
                                      <a:rPr lang="en-US" altLang="zh-CN" sz="1600" i="1" smtClean="0">
                                        <a:solidFill>
                                          <a:schemeClr val="tx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600" b="0" i="0" smtClean="0">
                                        <a:solidFill>
                                          <a:schemeClr val="tx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35</m:t>
                                    </m:r>
                                  </m:num>
                                  <m:den>
                                    <m:r>
                                      <a:rPr lang="en-US" altLang="zh-CN" sz="1600" b="0" i="0" smtClean="0">
                                        <a:solidFill>
                                          <a:schemeClr val="tx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num>
                              <m:den>
                                <m:r>
                                  <a:rPr lang="en-US" altLang="zh-CN" sz="1600" b="0" i="0" smtClean="0">
                                    <a:solidFill>
                                      <a:schemeClr val="tx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1600" b="0" i="0" smtClean="0">
                                    <a:solidFill>
                                      <a:schemeClr val="tx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  <m:r>
                                  <a:rPr lang="en-US" altLang="zh-CN" sz="1600" b="0" i="0" smtClean="0">
                                    <a:solidFill>
                                      <a:schemeClr val="tx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+11</m:t>
                                </m:r>
                              </m:den>
                            </m:f>
                            <m:r>
                              <a:rPr lang="en-US" altLang="zh-CN" sz="1600" b="0" i="0" smtClean="0">
                                <a:solidFill>
                                  <a:schemeClr val="tx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1600" b="0" i="0" smtClean="0">
                                <a:solidFill>
                                  <a:schemeClr val="tx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1−3</m:t>
                            </m:r>
                            <m:r>
                              <m:rPr>
                                <m:sty m:val="p"/>
                              </m:rPr>
                              <a:rPr lang="en-US" altLang="zh-CN" sz="1600" b="0" i="0" smtClean="0">
                                <a:solidFill>
                                  <a:schemeClr val="tx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sup>
                        </m:sSup>
                      </m:e>
                    </m:func>
                  </m:oMath>
                </a14:m>
                <a:endParaRPr lang="en-US" altLang="zh-CN" sz="1600" dirty="0">
                  <a:solidFill>
                    <a:schemeClr val="tx1">
                      <a:lumMod val="75000"/>
                    </a:schemeClr>
                  </a:solidFill>
                </a:endParaRPr>
              </a:p>
              <a:p>
                <a:r>
                  <a:rPr lang="en-US" altLang="zh-CN" sz="1600" dirty="0">
                    <a:solidFill>
                      <a:schemeClr val="tx1">
                        <a:lumMod val="75000"/>
                      </a:schemeClr>
                    </a:solidFill>
                  </a:rPr>
                  <a:t>  </a:t>
                </a:r>
                <a:r>
                  <a:rPr lang="ru-RU" altLang="zh-CN" sz="1600" dirty="0">
                    <a:solidFill>
                      <a:schemeClr val="tx1">
                        <a:lumMod val="75000"/>
                      </a:schemeClr>
                    </a:solidFill>
                  </a:rPr>
                  <a:t>Когда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b="0" i="0" smtClean="0">
                        <a:solidFill>
                          <a:schemeClr val="tx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CN" sz="1600" b="0" i="0" smtClean="0">
                        <a:solidFill>
                          <a:schemeClr val="tx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→−∞, </m:t>
                    </m:r>
                    <m:d>
                      <m:dPr>
                        <m:ctrlPr>
                          <a:rPr lang="en-US" altLang="zh-CN" sz="1600" i="1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1600" i="1" smtClean="0">
                                <a:solidFill>
                                  <a:schemeClr val="tx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600" b="0" i="0" smtClean="0">
                                <a:solidFill>
                                  <a:schemeClr val="tx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zh-CN" sz="1600" b="0" i="0" smtClean="0">
                                <a:solidFill>
                                  <a:schemeClr val="tx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1600" b="0" i="0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1600" i="1" smtClean="0">
                                <a:solidFill>
                                  <a:schemeClr val="tx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f>
                              <m:fPr>
                                <m:ctrlPr>
                                  <a:rPr lang="en-US" altLang="zh-CN" sz="1600" i="1" smtClean="0">
                                    <a:solidFill>
                                      <a:schemeClr val="tx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1600" b="0" i="0" smtClean="0">
                                    <a:solidFill>
                                      <a:schemeClr val="tx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35</m:t>
                                </m:r>
                              </m:num>
                              <m:den>
                                <m:r>
                                  <a:rPr lang="en-US" altLang="zh-CN" sz="1600" b="0" i="0" smtClean="0">
                                    <a:solidFill>
                                      <a:schemeClr val="tx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num>
                          <m:den>
                            <m:r>
                              <a:rPr lang="en-US" altLang="zh-CN" sz="1600" b="0" i="0" smtClean="0">
                                <a:solidFill>
                                  <a:schemeClr val="tx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m:rPr>
                                <m:sty m:val="p"/>
                              </m:rPr>
                              <a:rPr lang="en-US" altLang="zh-CN" sz="1600" b="0" i="0" smtClean="0">
                                <a:solidFill>
                                  <a:schemeClr val="tx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x</m:t>
                            </m:r>
                            <m:r>
                              <a:rPr lang="en-US" altLang="zh-CN" sz="1600" b="0" i="0" smtClean="0">
                                <a:solidFill>
                                  <a:schemeClr val="tx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+11</m:t>
                            </m:r>
                          </m:den>
                        </m:f>
                      </m:e>
                    </m:d>
                    <m:r>
                      <a:rPr lang="en-US" altLang="zh-CN" sz="1600" b="0" i="0" smtClean="0">
                        <a:solidFill>
                          <a:schemeClr val="tx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f>
                      <m:fPr>
                        <m:ctrlPr>
                          <a:rPr lang="en-US" altLang="zh-CN" sz="1600" i="1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600" b="0" i="0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sz="1600" b="0" i="0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1600" b="0" i="0" smtClean="0">
                        <a:solidFill>
                          <a:schemeClr val="tx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ru-RU" altLang="zh-CN" sz="1600" b="0" i="0" smtClean="0">
                        <a:solidFill>
                          <a:schemeClr val="tx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и </m:t>
                    </m:r>
                    <m:d>
                      <m:dPr>
                        <m:ctrlPr>
                          <a:rPr lang="en-US" altLang="zh-CN" sz="1600" i="1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0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1−3</m:t>
                        </m:r>
                        <m:r>
                          <m:rPr>
                            <m:sty m:val="p"/>
                          </m:rPr>
                          <a:rPr lang="en-US" altLang="zh-CN" sz="1600" b="0" i="0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ru-RU" altLang="zh-CN" sz="1600" b="0" i="0" smtClean="0">
                        <a:solidFill>
                          <a:schemeClr val="tx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1600" b="0" i="0" smtClean="0">
                        <a:solidFill>
                          <a:schemeClr val="tx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en-US" altLang="zh-CN" sz="1600" dirty="0">
                  <a:solidFill>
                    <a:schemeClr val="tx1">
                      <a:lumMod val="75000"/>
                    </a:schemeClr>
                  </a:solidFill>
                  <a:ea typeface="Cambria Math" panose="02040503050406030204" pitchFamily="18" charset="0"/>
                </a:endParaRPr>
              </a:p>
              <a:p>
                <a:r>
                  <a:rPr lang="en-US" altLang="zh-CN" sz="1600" dirty="0">
                    <a:solidFill>
                      <a:schemeClr val="tx1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  </a:t>
                </a:r>
                <a:r>
                  <a:rPr lang="ru-RU" altLang="zh-CN" sz="1600" dirty="0">
                    <a:solidFill>
                      <a:schemeClr val="tx1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Получим что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altLang="zh-CN" sz="1600" i="1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func>
                          <m:func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sz="1600" i="1">
                                    <a:solidFill>
                                      <a:schemeClr val="tx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1600" b="0" i="0">
                                    <a:solidFill>
                                      <a:schemeClr val="tx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m:rPr>
                                    <m:sty m:val="p"/>
                                  </m:rPr>
                                  <a:rPr lang="en-US" altLang="zh-CN" sz="1600" b="0" i="0">
                                    <a:solidFill>
                                      <a:schemeClr val="tx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  <m:r>
                                  <a:rPr lang="en-US" altLang="zh-CN" sz="1600" b="0" i="0">
                                    <a:solidFill>
                                      <a:schemeClr val="tx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→+∞</m:t>
                                </m:r>
                              </m:lim>
                            </m:limLow>
                          </m:fName>
                          <m:e>
                            <m:sSup>
                              <m:sSupPr>
                                <m:ctrlPr>
                                  <a:rPr lang="en-US" altLang="zh-CN" sz="1600" i="1">
                                    <a:solidFill>
                                      <a:schemeClr val="tx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600" b="0" i="0">
                                    <a:solidFill>
                                      <a:schemeClr val="tx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>
                                  <m:f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600" b="0" i="0">
                                        <a:solidFill>
                                          <a:schemeClr val="tx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1600" b="0" i="0">
                                        <a:solidFill>
                                          <a:schemeClr val="tx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altLang="zh-CN" sz="1600" b="0" i="0">
                                    <a:solidFill>
                                      <a:schemeClr val="tx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f>
                                      <m:fPr>
                                        <m:ctrlPr>
                                          <a:rPr lang="en-US" altLang="zh-CN" sz="1600" i="1">
                                            <a:solidFill>
                                              <a:schemeClr val="tx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sz="1600" b="0" i="0">
                                            <a:solidFill>
                                              <a:schemeClr val="tx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35</m:t>
                                        </m:r>
                                      </m:num>
                                      <m:den>
                                        <m:r>
                                          <a:rPr lang="en-US" altLang="zh-CN" sz="1600" b="0" i="0">
                                            <a:solidFill>
                                              <a:schemeClr val="tx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num>
                                  <m:den>
                                    <m:r>
                                      <a:rPr lang="en-US" altLang="zh-CN" sz="1600" b="0" i="0">
                                        <a:solidFill>
                                          <a:schemeClr val="tx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1600" b="0" i="0">
                                        <a:solidFill>
                                          <a:schemeClr val="tx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  <m:r>
                                      <a:rPr lang="en-US" altLang="zh-CN" sz="1600" b="0" i="0">
                                        <a:solidFill>
                                          <a:schemeClr val="tx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+11</m:t>
                                    </m:r>
                                  </m:den>
                                </m:f>
                                <m:r>
                                  <a:rPr lang="en-US" altLang="zh-CN" sz="1600" b="0" i="0">
                                    <a:solidFill>
                                      <a:schemeClr val="tx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zh-CN" sz="1600" b="0" i="0">
                                    <a:solidFill>
                                      <a:schemeClr val="tx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1−3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1600" b="0" i="0">
                                    <a:solidFill>
                                      <a:schemeClr val="tx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sup>
                            </m:sSup>
                          </m:e>
                        </m:func>
                        <m:r>
                          <a:rPr lang="ru-RU" altLang="zh-CN" sz="1600" b="0" i="0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ru-RU" altLang="zh-CN" sz="1600" b="0" i="0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ru-RU" altLang="zh-CN" sz="1600" i="1" smtClean="0">
                                <a:solidFill>
                                  <a:schemeClr val="tx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ru-RU" altLang="zh-CN" sz="1600" b="0" i="0" smtClean="0">
                                <a:solidFill>
                                  <a:schemeClr val="tx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ru-RU" altLang="zh-CN" sz="1600" b="0" i="0" smtClean="0">
                                <a:solidFill>
                                  <a:schemeClr val="tx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ru-RU" altLang="zh-CN" sz="1600" b="0" i="0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ru-RU" altLang="zh-CN" sz="1600" b="0" i="0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+∞</m:t>
                        </m:r>
                      </m:sup>
                    </m:sSup>
                    <m:r>
                      <a:rPr lang="ru-RU" altLang="zh-CN" sz="1600" b="0" i="0" smtClean="0">
                        <a:solidFill>
                          <a:schemeClr val="tx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=+∞</m:t>
                    </m:r>
                  </m:oMath>
                </a14:m>
                <a:endParaRPr lang="zh-CN" altLang="en-US" sz="1600" dirty="0">
                  <a:solidFill>
                    <a:schemeClr val="tx1">
                      <a:lumMod val="75000"/>
                    </a:schemeClr>
                  </a:solidFill>
                </a:endParaRPr>
              </a:p>
              <a:p>
                <a:endParaRPr lang="zh-CN" altLang="en-US" sz="1600" dirty="0">
                  <a:solidFill>
                    <a:schemeClr val="tx1">
                      <a:lumMod val="75000"/>
                    </a:schemeClr>
                  </a:solidFill>
                </a:endParaRPr>
              </a:p>
              <a:p>
                <a:endParaRPr lang="zh-CN" altLang="en-US" sz="1600" dirty="0">
                  <a:solidFill>
                    <a:schemeClr val="tx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58B498E-3B65-4912-9DEB-DFAA4846E5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4764" y="1107201"/>
                <a:ext cx="4572000" cy="2599879"/>
              </a:xfrm>
              <a:prstGeom prst="rect">
                <a:avLst/>
              </a:prstGeom>
              <a:blipFill>
                <a:blip r:embed="rId5"/>
                <a:stretch>
                  <a:fillRect l="-800" t="-7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0331255"/>
      </p:ext>
    </p:extLst>
  </p:cSld>
  <p:clrMapOvr>
    <a:masterClrMapping/>
  </p:clrMapOvr>
</p:sld>
</file>

<file path=ppt/theme/theme1.xml><?xml version="1.0" encoding="utf-8"?>
<a:theme xmlns:a="http://schemas.openxmlformats.org/drawingml/2006/main" name="Cover">
  <a:themeElements>
    <a:clrScheme name="Custom 1">
      <a:dk1>
        <a:srgbClr val="0230AC"/>
      </a:dk1>
      <a:lt1>
        <a:srgbClr val="FFFFFF"/>
      </a:lt1>
      <a:dk2>
        <a:srgbClr val="0230AC"/>
      </a:dk2>
      <a:lt2>
        <a:srgbClr val="FFFFFF"/>
      </a:lt2>
      <a:accent1>
        <a:srgbClr val="EC0044"/>
      </a:accent1>
      <a:accent2>
        <a:srgbClr val="0230AC"/>
      </a:accent2>
      <a:accent3>
        <a:srgbClr val="8F32AC"/>
      </a:accent3>
      <a:accent4>
        <a:srgbClr val="0057AC"/>
      </a:accent4>
      <a:accent5>
        <a:srgbClr val="EC5A00"/>
      </a:accent5>
      <a:accent6>
        <a:srgbClr val="ECEC00"/>
      </a:accent6>
      <a:hlink>
        <a:srgbClr val="4BBCFF"/>
      </a:hlink>
      <a:folHlink>
        <a:srgbClr val="C000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over">
  <a:themeElements>
    <a:clrScheme name="Другая 1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EC0B43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848</TotalTime>
  <Words>637</Words>
  <Application>Microsoft Office PowerPoint</Application>
  <PresentationFormat>全屏显示(16:9)</PresentationFormat>
  <Paragraphs>77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Arial</vt:lpstr>
      <vt:lpstr>Calibri</vt:lpstr>
      <vt:lpstr>Cambria Math</vt:lpstr>
      <vt:lpstr>Cover</vt:lpstr>
      <vt:lpstr>1_Cover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</dc:creator>
  <cp:lastModifiedBy>Ляо Ихун</cp:lastModifiedBy>
  <cp:revision>351</cp:revision>
  <dcterms:created xsi:type="dcterms:W3CDTF">2014-06-27T12:30:00Z</dcterms:created>
  <dcterms:modified xsi:type="dcterms:W3CDTF">2020-12-23T11:09:27Z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1033-11.2.0.9669</vt:lpwstr>
  </property>
</Properties>
</file>