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4" r:id="rId2"/>
  </p:sldMasterIdLst>
  <p:notesMasterIdLst>
    <p:notesMasterId r:id="rId23"/>
  </p:notesMasterIdLst>
  <p:handoutMasterIdLst>
    <p:handoutMasterId r:id="rId24"/>
  </p:handoutMasterIdLst>
  <p:sldIdLst>
    <p:sldId id="265" r:id="rId3"/>
    <p:sldId id="264" r:id="rId4"/>
    <p:sldId id="258" r:id="rId5"/>
    <p:sldId id="262" r:id="rId6"/>
    <p:sldId id="278" r:id="rId7"/>
    <p:sldId id="266" r:id="rId8"/>
    <p:sldId id="274" r:id="rId9"/>
    <p:sldId id="275" r:id="rId10"/>
    <p:sldId id="276" r:id="rId11"/>
    <p:sldId id="279" r:id="rId12"/>
    <p:sldId id="267" r:id="rId13"/>
    <p:sldId id="281" r:id="rId14"/>
    <p:sldId id="282" r:id="rId15"/>
    <p:sldId id="297" r:id="rId16"/>
    <p:sldId id="298" r:id="rId17"/>
    <p:sldId id="296" r:id="rId18"/>
    <p:sldId id="289" r:id="rId19"/>
    <p:sldId id="290" r:id="rId20"/>
    <p:sldId id="300" r:id="rId21"/>
    <p:sldId id="263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8201A0-2A80-40A1-BA86-945579E6CE5F}" v="39" dt="2020-11-20T14:41:40.309"/>
    <p1510:client id="{55AA6F92-3CE5-4D74-9A38-4C097F4C6EFA}" v="650" dt="2020-11-20T12:01:55.855"/>
    <p1510:client id="{A6D8AC64-9D8C-43F3-BC77-B135D3104A7F}" v="22" dt="2020-11-20T15:53:11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0" autoAdjust="0"/>
    <p:restoredTop sz="94672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792" y="67"/>
      </p:cViewPr>
      <p:guideLst>
        <p:guide orient="horz" pos="15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70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-1" fmla="*/ 0 w 3036565"/>
              <a:gd name="connsiteY0-2" fmla="*/ 0 h 3892048"/>
              <a:gd name="connsiteX1-3" fmla="*/ 2528981 w 3036565"/>
              <a:gd name="connsiteY1-4" fmla="*/ 0 h 3892048"/>
              <a:gd name="connsiteX2-5" fmla="*/ 3027362 w 3036565"/>
              <a:gd name="connsiteY2-6" fmla="*/ 498381 h 3892048"/>
              <a:gd name="connsiteX3-7" fmla="*/ 3036565 w 3036565"/>
              <a:gd name="connsiteY3-8" fmla="*/ 3892048 h 3892048"/>
              <a:gd name="connsiteX4-9" fmla="*/ 0 w 3036565"/>
              <a:gd name="connsiteY4-10" fmla="*/ 1885950 h 3892048"/>
              <a:gd name="connsiteX5-11" fmla="*/ 0 w 3036565"/>
              <a:gd name="connsiteY5-12" fmla="*/ 0 h 3892048"/>
              <a:gd name="connsiteX0-13" fmla="*/ 0 w 3036565"/>
              <a:gd name="connsiteY0-14" fmla="*/ 0 h 3892048"/>
              <a:gd name="connsiteX1-15" fmla="*/ 2528981 w 3036565"/>
              <a:gd name="connsiteY1-16" fmla="*/ 0 h 3892048"/>
              <a:gd name="connsiteX2-17" fmla="*/ 3027362 w 3036565"/>
              <a:gd name="connsiteY2-18" fmla="*/ 498381 h 3892048"/>
              <a:gd name="connsiteX3-19" fmla="*/ 3036565 w 3036565"/>
              <a:gd name="connsiteY3-20" fmla="*/ 3892048 h 3892048"/>
              <a:gd name="connsiteX4-21" fmla="*/ 9203 w 3036565"/>
              <a:gd name="connsiteY4-22" fmla="*/ 3892047 h 3892048"/>
              <a:gd name="connsiteX5-23" fmla="*/ 0 w 3036565"/>
              <a:gd name="connsiteY5-24" fmla="*/ 0 h 38920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www.geogebra.org/3d/sp8k2vpu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ogebra.org/3d/sp8k2vpu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104557"/>
            <a:ext cx="6400800" cy="705749"/>
          </a:xfrm>
        </p:spPr>
        <p:txBody>
          <a:bodyPr>
            <a:normAutofit fontScale="90000"/>
          </a:bodyPr>
          <a:lstStyle/>
          <a:p>
            <a:r>
              <a:rPr lang="ru-RU" sz="4890" dirty="0"/>
              <a:t>Типовик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ru-RU" sz="4000" dirty="0"/>
              <a:t>вариант 7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ru-RU" altLang="en-US" dirty="0"/>
              <a:t>Ляо Ихун</a:t>
            </a:r>
            <a:endParaRPr lang="en-US" altLang="en-US" dirty="0"/>
          </a:p>
          <a:p>
            <a:r>
              <a:rPr lang="ru-RU" altLang="en-US" dirty="0"/>
              <a:t>Чебоксаров Ярослав</a:t>
            </a:r>
          </a:p>
          <a:p>
            <a:r>
              <a:rPr lang="ru-RU" altLang="en-US" dirty="0"/>
              <a:t>Кузнецов  Максим Александрович</a:t>
            </a:r>
          </a:p>
          <a:p>
            <a:r>
              <a:rPr lang="ru-RU" altLang="en-US" dirty="0"/>
              <a:t>Кузьминов Арсений</a:t>
            </a:r>
          </a:p>
          <a:p>
            <a:endParaRPr lang="ru-RU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z="2400" dirty="0">
                <a:latin typeface="Calibri"/>
                <a:cs typeface="Arial"/>
                <a:sym typeface="+mn-ea"/>
              </a:rPr>
              <a:t>4. </a:t>
            </a:r>
            <a:r>
              <a:rPr lang="ru-RU" altLang="en-US" sz="2400" dirty="0" err="1">
                <a:latin typeface="Calibri"/>
                <a:cs typeface="Arial"/>
                <a:sym typeface="+mn-ea"/>
              </a:rPr>
              <a:t>Зависмость</a:t>
            </a:r>
            <a:r>
              <a:rPr lang="ru-RU" altLang="en-US" sz="2400" dirty="0">
                <a:latin typeface="Calibri"/>
                <a:cs typeface="Arial"/>
                <a:sym typeface="+mn-ea"/>
              </a:rPr>
              <a:t> от </a:t>
            </a:r>
            <a:r>
              <a:rPr lang="en-US" altLang="ru-RU" sz="2400" dirty="0">
                <a:latin typeface="Calibri"/>
                <a:cs typeface="Arial"/>
                <a:sym typeface="+mn-ea"/>
              </a:rPr>
              <a:t>p</a:t>
            </a:r>
            <a:r>
              <a:rPr lang="ru-RU" altLang="ru-RU" sz="2400" dirty="0">
                <a:latin typeface="Calibri"/>
                <a:cs typeface="Arial"/>
                <a:sym typeface="+mn-ea"/>
              </a:rPr>
              <a:t>:</a:t>
            </a:r>
            <a:endParaRPr lang="en-US" sz="2400" b="0" dirty="0">
              <a:latin typeface="Calibri"/>
              <a:cs typeface="Arial"/>
            </a:endParaRPr>
          </a:p>
        </p:txBody>
      </p:sp>
      <p:pic>
        <p:nvPicPr>
          <p:cNvPr id="5" name="Content Placeholder 4" descr="p到-0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4990" y="2298513"/>
            <a:ext cx="2413710" cy="184038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651474" y="2295488"/>
            <a:ext cx="2882900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Clr>
                <a:srgbClr val="1946BA"/>
              </a:buClr>
              <a:buFont typeface="Arial" panose="020B0604020202020204" pitchFamily="34" charset="0"/>
            </a:pPr>
            <a:r>
              <a:rPr lang="ru-RU" altLang="en-US" dirty="0">
                <a:sym typeface="+mn-ea"/>
              </a:rPr>
              <a:t>Когда </a:t>
            </a:r>
            <a:r>
              <a:rPr lang="ru-RU" altLang="en-US" dirty="0">
                <a:latin typeface="Arial"/>
                <a:cs typeface="Arial"/>
                <a:sym typeface="+mn-ea"/>
              </a:rPr>
              <a:t>Ɛ</a:t>
            </a:r>
            <a:r>
              <a:rPr lang="ru-RU" altLang="en-US" dirty="0">
                <a:sym typeface="+mn-ea"/>
              </a:rPr>
              <a:t>= 0.9 и а=0, р изменяется с 0 до -10.При этом мы смотрим что величина эллипса уменьшается, но форма не изменяется </a:t>
            </a:r>
            <a:endParaRPr lang="ru-RU" altLang="en-US">
              <a:cs typeface="Calibri"/>
            </a:endParaRPr>
          </a:p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04156F-57D3-4A96-A81F-C4C25D12A2BB}"/>
              </a:ext>
            </a:extLst>
          </p:cNvPr>
          <p:cNvSpPr txBox="1"/>
          <p:nvPr/>
        </p:nvSpPr>
        <p:spPr>
          <a:xfrm>
            <a:off x="460562" y="154473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 - </a:t>
            </a:r>
            <a:r>
              <a:rPr lang="en-US" dirty="0" err="1"/>
              <a:t>фокальный</a:t>
            </a:r>
            <a:r>
              <a:rPr lang="en-US" dirty="0"/>
              <a:t> </a:t>
            </a:r>
            <a:r>
              <a:rPr lang="en-US" dirty="0" err="1"/>
              <a:t>параметр</a:t>
            </a:r>
            <a:endParaRPr lang="en-US" dirty="0" err="1">
              <a:ea typeface="+mn-lt"/>
              <a:cs typeface="+mn-lt"/>
            </a:endParaRPr>
          </a:p>
          <a:p>
            <a:r>
              <a:rPr lang="en-US" dirty="0"/>
              <a:t>p </a:t>
            </a:r>
            <a:r>
              <a:rPr lang="ru-RU" dirty="0"/>
              <a:t>=</a:t>
            </a:r>
            <a:r>
              <a:rPr lang="en-US" dirty="0"/>
              <a:t>b^2/a=a(1-e^2)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99938" y="1547841"/>
            <a:ext cx="4914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Clr>
                <a:srgbClr val="1946BA"/>
              </a:buClr>
              <a:buFont typeface="Arial" panose="020B0604020202020204" pitchFamily="34" charset="0"/>
              <a:buNone/>
            </a:pPr>
            <a:r>
              <a:rPr lang="en-US" altLang="zh-CN" dirty="0">
                <a:sym typeface="+mn-ea"/>
              </a:rPr>
              <a:t>p - фокальный параметр</a:t>
            </a:r>
          </a:p>
          <a:p>
            <a:pPr indent="0">
              <a:buClr>
                <a:srgbClr val="1946BA"/>
              </a:buClr>
              <a:buFont typeface="Arial" panose="020B0604020202020204" pitchFamily="34" charset="0"/>
              <a:buNone/>
            </a:pPr>
            <a:r>
              <a:rPr lang="en-US" altLang="zh-CN" dirty="0"/>
              <a:t>p </a:t>
            </a:r>
            <a:r>
              <a:rPr lang="ru-RU" altLang="en-US" dirty="0"/>
              <a:t>=</a:t>
            </a:r>
            <a:r>
              <a:rPr lang="en-US" altLang="zh-CN" dirty="0"/>
              <a:t>b^2/a=a(1-e^2)</a:t>
            </a:r>
          </a:p>
        </p:txBody>
      </p:sp>
      <p:pic>
        <p:nvPicPr>
          <p:cNvPr id="3" name="Content Placeholder 2" descr="p到10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1960" y="2574514"/>
            <a:ext cx="2760980" cy="16167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774403" y="2568724"/>
            <a:ext cx="3431540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altLang="en-US" dirty="0"/>
              <a:t>Когда </a:t>
            </a:r>
            <a:r>
              <a:rPr lang="ru-RU" altLang="en-US" dirty="0">
                <a:latin typeface="Arial"/>
                <a:cs typeface="Arial"/>
                <a:sym typeface="+mn-ea"/>
              </a:rPr>
              <a:t>Ɛ</a:t>
            </a:r>
            <a:r>
              <a:rPr lang="ru-RU" altLang="en-US" dirty="0"/>
              <a:t>= 0.9 и а=0, р изменяется с 0 до 10. При этом мы видим, что величина эллипса увеличивается, но форма не изменяется.</a:t>
            </a:r>
            <a:endParaRPr lang="ru-RU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08488144-841A-49D3-895A-933FD18D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/>
          <a:lstStyle/>
          <a:p>
            <a:r>
              <a:rPr lang="ru-RU" altLang="en-US" sz="2400" dirty="0">
                <a:latin typeface="Calibri"/>
                <a:cs typeface="Arial"/>
                <a:sym typeface="+mn-ea"/>
              </a:rPr>
              <a:t>4. </a:t>
            </a:r>
            <a:r>
              <a:rPr lang="ru-RU" altLang="en-US" sz="2400" dirty="0" err="1">
                <a:latin typeface="Calibri"/>
                <a:cs typeface="Arial"/>
                <a:sym typeface="+mn-ea"/>
              </a:rPr>
              <a:t>Зависмость</a:t>
            </a:r>
            <a:r>
              <a:rPr lang="ru-RU" altLang="en-US" sz="2400" dirty="0">
                <a:latin typeface="Calibri"/>
                <a:cs typeface="Arial"/>
                <a:sym typeface="+mn-ea"/>
              </a:rPr>
              <a:t> от </a:t>
            </a:r>
            <a:r>
              <a:rPr lang="en-US" altLang="ru-RU" sz="2400" dirty="0">
                <a:latin typeface="Calibri"/>
                <a:cs typeface="Arial"/>
                <a:sym typeface="+mn-ea"/>
              </a:rPr>
              <a:t>p</a:t>
            </a:r>
            <a:r>
              <a:rPr lang="ru-RU" altLang="ru-RU" sz="2400" dirty="0">
                <a:latin typeface="Calibri"/>
                <a:cs typeface="Arial"/>
                <a:sym typeface="+mn-ea"/>
              </a:rPr>
              <a:t>:</a:t>
            </a:r>
            <a:endParaRPr lang="en-US" sz="2400" b="0" dirty="0">
              <a:latin typeface="Calibri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dirty="0">
                <a:ea typeface="宋体"/>
              </a:rPr>
              <a:t>p=a(1-e^2), </a:t>
            </a:r>
            <a:r>
              <a:rPr lang="ru-RU" altLang="zh-CN" dirty="0">
                <a:ea typeface="宋体"/>
              </a:rPr>
              <a:t>и его абслютное значение влияет на  величину эллипса.Чем больше его </a:t>
            </a:r>
            <a:r>
              <a:rPr lang="ru-RU" altLang="zh-CN" dirty="0">
                <a:ea typeface="宋体"/>
                <a:sym typeface="+mn-ea"/>
              </a:rPr>
              <a:t>абслютное значение, тем больше размер эллипса. Его знак влияет на положение эллипса.</a:t>
            </a:r>
            <a:endParaRPr lang="ru-RU" altLang="zh-CN" dirty="0">
              <a:ea typeface="宋体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z="2400" dirty="0"/>
              <a:t>4. Г</a:t>
            </a:r>
            <a:r>
              <a:rPr lang="en-US" sz="2400" dirty="0" err="1"/>
              <a:t>еометрический</a:t>
            </a:r>
            <a:r>
              <a:rPr lang="en-US" sz="2400" dirty="0"/>
              <a:t> </a:t>
            </a:r>
            <a:r>
              <a:rPr lang="en-US" sz="2400" dirty="0" err="1"/>
              <a:t>смысл</a:t>
            </a:r>
            <a:r>
              <a:rPr lang="en-US" sz="2400" dirty="0"/>
              <a:t> </a:t>
            </a:r>
            <a:r>
              <a:rPr lang="en-US" sz="2400" dirty="0" err="1"/>
              <a:t>этого</a:t>
            </a:r>
            <a:r>
              <a:rPr lang="en-US" sz="2400" dirty="0"/>
              <a:t> </a:t>
            </a:r>
            <a:r>
              <a:rPr lang="en-US" sz="2400" dirty="0" err="1"/>
              <a:t>параметра</a:t>
            </a:r>
            <a:endParaRPr lang="en-US" sz="2400" dirty="0" err="1">
              <a:cs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Колонтитул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0AA64445-1C47-4F13-A2DA-4B3C807E5084}"/>
              </a:ext>
            </a:extLst>
          </p:cNvPr>
          <p:cNvSpPr txBox="1">
            <a:spLocks/>
          </p:cNvSpPr>
          <p:nvPr/>
        </p:nvSpPr>
        <p:spPr>
          <a:xfrm>
            <a:off x="247090" y="187794"/>
            <a:ext cx="8221196" cy="2461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ea typeface="+mj-lt"/>
                <a:cs typeface="+mj-lt"/>
              </a:rPr>
              <a:t>5. Выясните, что такое космическая скорость, и установите, какие физические характеристики тела влияют на траекторию его движения в Солнечной системе (определяют значение эксцентриситета).</a:t>
            </a:r>
            <a:endParaRPr lang="ru-RU" dirty="0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2859E925-8E08-4052-ACFC-CDDA9FD543EA}"/>
              </a:ext>
            </a:extLst>
          </p:cNvPr>
          <p:cNvSpPr txBox="1"/>
          <p:nvPr/>
        </p:nvSpPr>
        <p:spPr>
          <a:xfrm>
            <a:off x="307938" y="2334634"/>
            <a:ext cx="62680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b="1">
                <a:sym typeface="+mn-ea"/>
              </a:rPr>
              <a:t>Космическая скорость:</a:t>
            </a:r>
            <a:endParaRPr lang="ru-RU" altLang="en-US" b="1"/>
          </a:p>
          <a:p>
            <a:r>
              <a:rPr lang="ru-RU" altLang="en-US" b="1">
                <a:sym typeface="+mn-ea"/>
              </a:rPr>
              <a:t>	</a:t>
            </a:r>
            <a:r>
              <a:rPr lang="ru-RU" altLang="en-US">
                <a:sym typeface="+mn-ea"/>
              </a:rPr>
              <a:t>Первая космическая скорость:</a:t>
            </a:r>
            <a:endParaRPr lang="ru-RU" altLang="en-US"/>
          </a:p>
          <a:p>
            <a:r>
              <a:rPr lang="ru-RU" altLang="en-US">
                <a:sym typeface="+mn-ea"/>
              </a:rPr>
              <a:t>	минимальная (для заданной высоты над поверхностью планеты) горизонтальная скорость, которую необходимо придать объекту, чтобы он совершал движение по круговой орбите вокруг планеты.</a:t>
            </a:r>
            <a:endParaRPr lang="ru-RU" altLang="en-US"/>
          </a:p>
          <a:p>
            <a:r>
              <a:rPr lang="ru-RU" altLang="en-US">
                <a:sym typeface="+mn-ea"/>
              </a:rPr>
              <a:t>	</a:t>
            </a:r>
            <a:endParaRPr lang="en-US"/>
          </a:p>
        </p:txBody>
      </p:sp>
      <p:pic>
        <p:nvPicPr>
          <p:cNvPr id="9" name="Content Placeholder 7" descr="gravity_5_4">
            <a:extLst>
              <a:ext uri="{FF2B5EF4-FFF2-40B4-BE49-F238E27FC236}">
                <a16:creationId xmlns:a16="http://schemas.microsoft.com/office/drawing/2014/main" id="{8C065766-EE5B-45D1-9360-C18D6B5132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13811" y="2415503"/>
            <a:ext cx="1919605" cy="19964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0AA64445-1C47-4F13-A2DA-4B3C807E5084}"/>
              </a:ext>
            </a:extLst>
          </p:cNvPr>
          <p:cNvSpPr txBox="1">
            <a:spLocks/>
          </p:cNvSpPr>
          <p:nvPr/>
        </p:nvSpPr>
        <p:spPr>
          <a:xfrm>
            <a:off x="247090" y="187794"/>
            <a:ext cx="8221196" cy="2461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ea typeface="+mj-lt"/>
                <a:cs typeface="+mj-lt"/>
              </a:rPr>
              <a:t>5. Выясните, что такое космическая скорость, и установите, какие физические характеристики тела влияют на траекторию его движения в Солнечной системе (определяют значение эксцентриситета).</a:t>
            </a:r>
            <a:endParaRPr lang="ru-RU" dirty="0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2859E925-8E08-4052-ACFC-CDDA9FD543EA}"/>
              </a:ext>
            </a:extLst>
          </p:cNvPr>
          <p:cNvSpPr txBox="1"/>
          <p:nvPr/>
        </p:nvSpPr>
        <p:spPr>
          <a:xfrm>
            <a:off x="307938" y="2334634"/>
            <a:ext cx="6268085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b="1" dirty="0">
                <a:sym typeface="+mn-ea"/>
              </a:rPr>
              <a:t>Вторая космическая скорость:</a:t>
            </a:r>
            <a:endParaRPr lang="ru-RU" b="1" dirty="0">
              <a:ea typeface="+mn-lt"/>
              <a:cs typeface="+mn-lt"/>
            </a:endParaRPr>
          </a:p>
          <a:p>
            <a:r>
              <a:rPr lang="ru-RU" dirty="0">
                <a:sym typeface="+mn-ea"/>
              </a:rPr>
              <a:t>Наименьшая скорость, которую необходимо придать объекту (например, космическому аппарату), масса которого пренебрежимо мала по сравнению с массой небесного тела (например, планеты), для преодоления гравитационного притяжения этого небесного тела и покидания замкнутой орбиты вокруг него.</a:t>
            </a:r>
            <a:endParaRPr lang="ru-RU" dirty="0"/>
          </a:p>
          <a:p>
            <a:r>
              <a:rPr lang="ru-RU" altLang="en-US" dirty="0">
                <a:sym typeface="+mn-ea"/>
              </a:rPr>
              <a:t>	</a:t>
            </a:r>
            <a:endParaRPr lang="en-US"/>
          </a:p>
        </p:txBody>
      </p:sp>
      <p:pic>
        <p:nvPicPr>
          <p:cNvPr id="6" name="Рисунок 7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C90F87CF-79A3-4D05-B45F-6E5F14D8CE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27599" y="2261580"/>
            <a:ext cx="2060202" cy="1968874"/>
          </a:xfrm>
        </p:spPr>
      </p:pic>
    </p:spTree>
    <p:extLst>
      <p:ext uri="{BB962C8B-B14F-4D97-AF65-F5344CB8AC3E}">
        <p14:creationId xmlns:p14="http://schemas.microsoft.com/office/powerpoint/2010/main" val="2907445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0AA64445-1C47-4F13-A2DA-4B3C807E5084}"/>
              </a:ext>
            </a:extLst>
          </p:cNvPr>
          <p:cNvSpPr txBox="1">
            <a:spLocks/>
          </p:cNvSpPr>
          <p:nvPr/>
        </p:nvSpPr>
        <p:spPr>
          <a:xfrm>
            <a:off x="247090" y="187794"/>
            <a:ext cx="8221196" cy="2461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ea typeface="+mj-lt"/>
                <a:cs typeface="+mj-lt"/>
              </a:rPr>
              <a:t>5. Выясните, что такое космическая скорость, и установите, какие физические характеристики тела влияют на траекторию его движения в Солнечной системе (определяют значение эксцентриситета).</a:t>
            </a:r>
            <a:endParaRPr lang="ru-RU" dirty="0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2859E925-8E08-4052-ACFC-CDDA9FD543EA}"/>
              </a:ext>
            </a:extLst>
          </p:cNvPr>
          <p:cNvSpPr txBox="1"/>
          <p:nvPr/>
        </p:nvSpPr>
        <p:spPr>
          <a:xfrm>
            <a:off x="307938" y="2334634"/>
            <a:ext cx="5604137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 err="1">
                <a:ea typeface="+mn-lt"/>
                <a:cs typeface="+mn-lt"/>
                <a:sym typeface="+mn-ea"/>
              </a:rPr>
              <a:t>Тре́тья</a:t>
            </a:r>
            <a:r>
              <a:rPr lang="en-US" b="1" dirty="0">
                <a:ea typeface="+mn-lt"/>
                <a:cs typeface="+mn-lt"/>
                <a:sym typeface="+mn-ea"/>
              </a:rPr>
              <a:t> </a:t>
            </a:r>
            <a:r>
              <a:rPr lang="en-US" b="1" dirty="0" err="1">
                <a:ea typeface="+mn-lt"/>
                <a:cs typeface="+mn-lt"/>
                <a:sym typeface="+mn-ea"/>
              </a:rPr>
              <a:t>косми́ческая</a:t>
            </a:r>
            <a:r>
              <a:rPr lang="en-US" b="1" dirty="0">
                <a:ea typeface="+mn-lt"/>
                <a:cs typeface="+mn-lt"/>
                <a:sym typeface="+mn-ea"/>
              </a:rPr>
              <a:t> </a:t>
            </a:r>
            <a:r>
              <a:rPr lang="en-US" b="1" dirty="0" err="1">
                <a:ea typeface="+mn-lt"/>
                <a:cs typeface="+mn-lt"/>
                <a:sym typeface="+mn-ea"/>
              </a:rPr>
              <a:t>ско́рость</a:t>
            </a:r>
            <a:r>
              <a:rPr lang="ru-RU" b="1" dirty="0">
                <a:ea typeface="+mn-lt"/>
                <a:cs typeface="+mn-lt"/>
                <a:sym typeface="+mn-ea"/>
              </a:rPr>
              <a:t>:</a:t>
            </a:r>
            <a:endParaRPr lang="en-US" b="1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  <a:sym typeface="+mn-ea"/>
              </a:rPr>
              <a:t>минимальная</a:t>
            </a:r>
            <a:r>
              <a:rPr lang="en-US" dirty="0">
                <a:ea typeface="+mn-lt"/>
                <a:cs typeface="+mn-lt"/>
                <a:sym typeface="+mn-ea"/>
              </a:rPr>
              <a:t> </a:t>
            </a:r>
            <a:r>
              <a:rPr lang="en-US" dirty="0" err="1">
                <a:ea typeface="+mn-lt"/>
                <a:cs typeface="+mn-lt"/>
                <a:sym typeface="+mn-ea"/>
              </a:rPr>
              <a:t>скорость</a:t>
            </a:r>
            <a:r>
              <a:rPr lang="en-US" dirty="0">
                <a:ea typeface="+mn-lt"/>
                <a:cs typeface="+mn-lt"/>
                <a:sym typeface="+mn-ea"/>
              </a:rPr>
              <a:t>, </a:t>
            </a:r>
            <a:r>
              <a:rPr lang="en-US" dirty="0" err="1">
                <a:ea typeface="+mn-lt"/>
                <a:cs typeface="+mn-lt"/>
                <a:sym typeface="+mn-ea"/>
              </a:rPr>
              <a:t>которую</a:t>
            </a:r>
            <a:r>
              <a:rPr lang="en-US" dirty="0">
                <a:ea typeface="+mn-lt"/>
                <a:cs typeface="+mn-lt"/>
                <a:sym typeface="+mn-ea"/>
              </a:rPr>
              <a:t> </a:t>
            </a:r>
            <a:r>
              <a:rPr lang="en-US" dirty="0" err="1">
                <a:ea typeface="+mn-lt"/>
                <a:cs typeface="+mn-lt"/>
                <a:sym typeface="+mn-ea"/>
              </a:rPr>
              <a:t>необходимо</a:t>
            </a:r>
            <a:r>
              <a:rPr lang="en-US" dirty="0">
                <a:ea typeface="+mn-lt"/>
                <a:cs typeface="+mn-lt"/>
                <a:sym typeface="+mn-ea"/>
              </a:rPr>
              <a:t> </a:t>
            </a:r>
            <a:r>
              <a:rPr lang="en-US" dirty="0" err="1">
                <a:ea typeface="+mn-lt"/>
                <a:cs typeface="+mn-lt"/>
                <a:sym typeface="+mn-ea"/>
              </a:rPr>
              <a:t>придать</a:t>
            </a:r>
            <a:r>
              <a:rPr lang="en-US" dirty="0">
                <a:ea typeface="+mn-lt"/>
                <a:cs typeface="+mn-lt"/>
                <a:sym typeface="+mn-ea"/>
              </a:rPr>
              <a:t> </a:t>
            </a:r>
            <a:r>
              <a:rPr lang="en-US" dirty="0" err="1">
                <a:ea typeface="+mn-lt"/>
                <a:cs typeface="+mn-lt"/>
                <a:sym typeface="+mn-ea"/>
              </a:rPr>
              <a:t>находящемуся</a:t>
            </a:r>
            <a:r>
              <a:rPr lang="en-US" dirty="0">
                <a:ea typeface="+mn-lt"/>
                <a:cs typeface="+mn-lt"/>
                <a:sym typeface="+mn-ea"/>
              </a:rPr>
              <a:t> </a:t>
            </a:r>
            <a:r>
              <a:rPr lang="en-US" dirty="0" err="1">
                <a:ea typeface="+mn-lt"/>
                <a:cs typeface="+mn-lt"/>
                <a:sym typeface="+mn-ea"/>
              </a:rPr>
              <a:t>вблизи</a:t>
            </a:r>
            <a:r>
              <a:rPr lang="en-US" dirty="0">
                <a:ea typeface="+mn-lt"/>
                <a:cs typeface="+mn-lt"/>
                <a:sym typeface="+mn-ea"/>
              </a:rPr>
              <a:t> </a:t>
            </a:r>
            <a:r>
              <a:rPr lang="en-US" dirty="0" err="1">
                <a:ea typeface="+mn-lt"/>
                <a:cs typeface="+mn-lt"/>
                <a:sym typeface="+mn-ea"/>
              </a:rPr>
              <a:t>поверхности</a:t>
            </a:r>
            <a:r>
              <a:rPr lang="en-US" dirty="0">
                <a:ea typeface="+mn-lt"/>
                <a:cs typeface="+mn-lt"/>
                <a:sym typeface="+mn-ea"/>
              </a:rPr>
              <a:t> </a:t>
            </a:r>
            <a:r>
              <a:rPr lang="en-US" dirty="0" err="1">
                <a:ea typeface="+mn-lt"/>
                <a:cs typeface="+mn-lt"/>
                <a:sym typeface="+mn-ea"/>
              </a:rPr>
              <a:t>Земли</a:t>
            </a:r>
            <a:r>
              <a:rPr lang="en-US" dirty="0">
                <a:ea typeface="+mn-lt"/>
                <a:cs typeface="+mn-lt"/>
                <a:sym typeface="+mn-ea"/>
              </a:rPr>
              <a:t> </a:t>
            </a:r>
            <a:r>
              <a:rPr lang="en-US" dirty="0" err="1">
                <a:ea typeface="+mn-lt"/>
                <a:cs typeface="+mn-lt"/>
                <a:sym typeface="+mn-ea"/>
              </a:rPr>
              <a:t>телу</a:t>
            </a:r>
            <a:r>
              <a:rPr lang="en-US" dirty="0">
                <a:ea typeface="+mn-lt"/>
                <a:cs typeface="+mn-lt"/>
                <a:sym typeface="+mn-ea"/>
              </a:rPr>
              <a:t>, </a:t>
            </a:r>
            <a:r>
              <a:rPr lang="en-US" dirty="0" err="1">
                <a:ea typeface="+mn-lt"/>
                <a:cs typeface="+mn-lt"/>
                <a:sym typeface="+mn-ea"/>
              </a:rPr>
              <a:t>чтобы</a:t>
            </a:r>
            <a:r>
              <a:rPr lang="en-US" dirty="0">
                <a:ea typeface="+mn-lt"/>
                <a:cs typeface="+mn-lt"/>
                <a:sym typeface="+mn-ea"/>
              </a:rPr>
              <a:t> </a:t>
            </a:r>
            <a:r>
              <a:rPr lang="en-US" dirty="0" err="1">
                <a:ea typeface="+mn-lt"/>
                <a:cs typeface="+mn-lt"/>
                <a:sym typeface="+mn-ea"/>
              </a:rPr>
              <a:t>оно</a:t>
            </a:r>
            <a:r>
              <a:rPr lang="en-US" dirty="0">
                <a:ea typeface="+mn-lt"/>
                <a:cs typeface="+mn-lt"/>
                <a:sym typeface="+mn-ea"/>
              </a:rPr>
              <a:t> </a:t>
            </a:r>
            <a:r>
              <a:rPr lang="en-US" dirty="0" err="1">
                <a:ea typeface="+mn-lt"/>
                <a:cs typeface="+mn-lt"/>
                <a:sym typeface="+mn-ea"/>
              </a:rPr>
              <a:t>могл</a:t>
            </a:r>
            <a:r>
              <a:rPr lang="ru-RU" dirty="0">
                <a:ea typeface="+mn-lt"/>
                <a:cs typeface="+mn-lt"/>
                <a:sym typeface="+mn-ea"/>
              </a:rPr>
              <a:t>о</a:t>
            </a:r>
            <a:r>
              <a:rPr lang="en-US" dirty="0">
                <a:ea typeface="+mn-lt"/>
                <a:cs typeface="+mn-lt"/>
                <a:sym typeface="+mn-ea"/>
              </a:rPr>
              <a:t> </a:t>
            </a:r>
            <a:r>
              <a:rPr lang="en-US" dirty="0" err="1">
                <a:ea typeface="+mn-lt"/>
                <a:cs typeface="+mn-lt"/>
                <a:sym typeface="+mn-ea"/>
              </a:rPr>
              <a:t>преодолеть</a:t>
            </a:r>
            <a:r>
              <a:rPr lang="en-US" dirty="0">
                <a:ea typeface="+mn-lt"/>
                <a:cs typeface="+mn-lt"/>
                <a:sym typeface="+mn-ea"/>
              </a:rPr>
              <a:t> </a:t>
            </a:r>
            <a:r>
              <a:rPr lang="en-US" dirty="0" err="1">
                <a:ea typeface="+mn-lt"/>
                <a:cs typeface="+mn-lt"/>
                <a:sym typeface="+mn-ea"/>
              </a:rPr>
              <a:t>гравитационное</a:t>
            </a:r>
            <a:r>
              <a:rPr lang="en-US" dirty="0">
                <a:ea typeface="+mn-lt"/>
                <a:cs typeface="+mn-lt"/>
                <a:sym typeface="+mn-ea"/>
              </a:rPr>
              <a:t> </a:t>
            </a:r>
            <a:r>
              <a:rPr lang="en-US" dirty="0" err="1">
                <a:ea typeface="+mn-lt"/>
                <a:cs typeface="+mn-lt"/>
                <a:sym typeface="+mn-ea"/>
              </a:rPr>
              <a:t>притяжение</a:t>
            </a:r>
            <a:r>
              <a:rPr lang="en-US" dirty="0">
                <a:ea typeface="+mn-lt"/>
                <a:cs typeface="+mn-lt"/>
                <a:sym typeface="+mn-ea"/>
              </a:rPr>
              <a:t> </a:t>
            </a:r>
            <a:r>
              <a:rPr lang="en-US" dirty="0" err="1">
                <a:ea typeface="+mn-lt"/>
                <a:cs typeface="+mn-lt"/>
                <a:sym typeface="+mn-ea"/>
              </a:rPr>
              <a:t>Земли</a:t>
            </a:r>
            <a:r>
              <a:rPr lang="en-US" dirty="0">
                <a:ea typeface="+mn-lt"/>
                <a:cs typeface="+mn-lt"/>
                <a:sym typeface="+mn-ea"/>
              </a:rPr>
              <a:t> и </a:t>
            </a:r>
            <a:r>
              <a:rPr lang="en-US" dirty="0" err="1">
                <a:ea typeface="+mn-lt"/>
                <a:cs typeface="+mn-lt"/>
                <a:sym typeface="+mn-ea"/>
              </a:rPr>
              <a:t>Солнца</a:t>
            </a:r>
            <a:r>
              <a:rPr lang="en-US" dirty="0">
                <a:ea typeface="+mn-lt"/>
                <a:cs typeface="+mn-lt"/>
                <a:sym typeface="+mn-ea"/>
              </a:rPr>
              <a:t> и </a:t>
            </a:r>
            <a:r>
              <a:rPr lang="en-US" dirty="0" err="1">
                <a:ea typeface="+mn-lt"/>
                <a:cs typeface="+mn-lt"/>
                <a:sym typeface="+mn-ea"/>
              </a:rPr>
              <a:t>покинуть</a:t>
            </a:r>
            <a:r>
              <a:rPr lang="en-US" dirty="0">
                <a:ea typeface="+mn-lt"/>
                <a:cs typeface="+mn-lt"/>
                <a:sym typeface="+mn-ea"/>
              </a:rPr>
              <a:t> </a:t>
            </a:r>
            <a:r>
              <a:rPr lang="en-US" dirty="0" err="1">
                <a:ea typeface="+mn-lt"/>
                <a:cs typeface="+mn-lt"/>
                <a:sym typeface="+mn-ea"/>
              </a:rPr>
              <a:t>пределы</a:t>
            </a:r>
            <a:r>
              <a:rPr lang="en-US" dirty="0">
                <a:ea typeface="+mn-lt"/>
                <a:cs typeface="+mn-lt"/>
                <a:sym typeface="+mn-ea"/>
              </a:rPr>
              <a:t> </a:t>
            </a:r>
            <a:r>
              <a:rPr lang="en-US" dirty="0" err="1">
                <a:ea typeface="+mn-lt"/>
                <a:cs typeface="+mn-lt"/>
                <a:sym typeface="+mn-ea"/>
              </a:rPr>
              <a:t>Солнечной</a:t>
            </a:r>
            <a:r>
              <a:rPr lang="en-US" dirty="0">
                <a:ea typeface="+mn-lt"/>
                <a:cs typeface="+mn-lt"/>
                <a:sym typeface="+mn-ea"/>
              </a:rPr>
              <a:t> </a:t>
            </a:r>
            <a:r>
              <a:rPr lang="en-US" dirty="0" err="1">
                <a:ea typeface="+mn-lt"/>
                <a:cs typeface="+mn-lt"/>
                <a:sym typeface="+mn-ea"/>
              </a:rPr>
              <a:t>системы</a:t>
            </a:r>
            <a:r>
              <a:rPr lang="en-US" dirty="0">
                <a:ea typeface="+mn-lt"/>
                <a:cs typeface="+mn-lt"/>
                <a:sym typeface="+mn-ea"/>
              </a:rPr>
              <a:t>.</a:t>
            </a:r>
            <a:endParaRPr lang="en-US" dirty="0">
              <a:ea typeface="+mn-lt"/>
              <a:cs typeface="+mn-lt"/>
            </a:endParaRPr>
          </a:p>
          <a:p>
            <a:endParaRPr lang="ru-RU" b="1" dirty="0">
              <a:cs typeface="Calibri"/>
            </a:endParaRPr>
          </a:p>
          <a:p>
            <a:r>
              <a:rPr lang="ru-RU" altLang="en-US" dirty="0">
                <a:sym typeface="+mn-ea"/>
              </a:rPr>
              <a:t>	</a:t>
            </a:r>
            <a:endParaRPr lang="en-US"/>
          </a:p>
        </p:txBody>
      </p:sp>
      <p:pic>
        <p:nvPicPr>
          <p:cNvPr id="8" name="Рисунок 8" descr="Изображение выглядит как звезда, легкий, фотография, лицо&#10;&#10;Автоматически созданное описание">
            <a:extLst>
              <a:ext uri="{FF2B5EF4-FFF2-40B4-BE49-F238E27FC236}">
                <a16:creationId xmlns:a16="http://schemas.microsoft.com/office/drawing/2014/main" id="{65E6C046-2412-478F-AF57-DD81683719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69362" y="2300825"/>
            <a:ext cx="2721132" cy="2024858"/>
          </a:xfrm>
        </p:spPr>
      </p:pic>
    </p:spTree>
    <p:extLst>
      <p:ext uri="{BB962C8B-B14F-4D97-AF65-F5344CB8AC3E}">
        <p14:creationId xmlns:p14="http://schemas.microsoft.com/office/powerpoint/2010/main" val="1042067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111532"/>
            <a:ext cx="8229600" cy="620483"/>
          </a:xfrm>
        </p:spPr>
        <p:txBody>
          <a:bodyPr>
            <a:normAutofit fontScale="90000"/>
          </a:bodyPr>
          <a:lstStyle/>
          <a:p>
            <a:r>
              <a:rPr lang="ru-RU" altLang="en-US" sz="2650" dirty="0">
                <a:sym typeface="+mn-ea"/>
              </a:rPr>
              <a:t>5. Ф</a:t>
            </a:r>
            <a:r>
              <a:rPr lang="en-US" sz="2650" dirty="0">
                <a:sym typeface="+mn-ea"/>
              </a:rPr>
              <a:t>изически</a:t>
            </a:r>
            <a:r>
              <a:rPr lang="ru-RU" altLang="en-US" sz="2650" dirty="0">
                <a:sym typeface="+mn-ea"/>
              </a:rPr>
              <a:t>е</a:t>
            </a:r>
            <a:r>
              <a:rPr lang="en-US" sz="2650" dirty="0">
                <a:sym typeface="+mn-ea"/>
              </a:rPr>
              <a:t> </a:t>
            </a:r>
            <a:r>
              <a:rPr lang="en-US" sz="2650" dirty="0" err="1">
                <a:sym typeface="+mn-ea"/>
              </a:rPr>
              <a:t>характеристик</a:t>
            </a:r>
            <a:r>
              <a:rPr lang="en-US" sz="2650" dirty="0">
                <a:sym typeface="+mn-ea"/>
              </a:rPr>
              <a:t> </a:t>
            </a:r>
            <a:r>
              <a:rPr lang="en-US" sz="2650" dirty="0" err="1">
                <a:sym typeface="+mn-ea"/>
              </a:rPr>
              <a:t>тела</a:t>
            </a:r>
            <a:r>
              <a:rPr lang="ru-RU" altLang="en-US" sz="2650" dirty="0">
                <a:sym typeface="+mn-ea"/>
              </a:rPr>
              <a:t>, которые </a:t>
            </a:r>
            <a:r>
              <a:rPr lang="en-US" sz="2650" dirty="0" err="1">
                <a:sym typeface="+mn-ea"/>
              </a:rPr>
              <a:t>влияют</a:t>
            </a:r>
            <a:r>
              <a:rPr lang="en-US" sz="2650" dirty="0">
                <a:sym typeface="+mn-ea"/>
              </a:rPr>
              <a:t> </a:t>
            </a:r>
            <a:r>
              <a:rPr lang="en-US" sz="2650" dirty="0" err="1">
                <a:sym typeface="+mn-ea"/>
              </a:rPr>
              <a:t>на</a:t>
            </a:r>
            <a:r>
              <a:rPr lang="en-US" sz="2650" dirty="0">
                <a:sym typeface="+mn-ea"/>
              </a:rPr>
              <a:t> </a:t>
            </a:r>
            <a:r>
              <a:rPr lang="en-US" sz="2650" dirty="0" err="1">
                <a:sym typeface="+mn-ea"/>
              </a:rPr>
              <a:t>траекторию</a:t>
            </a:r>
            <a:r>
              <a:rPr lang="en-US" sz="2650" dirty="0">
                <a:sym typeface="+mn-ea"/>
              </a:rPr>
              <a:t> </a:t>
            </a:r>
            <a:r>
              <a:rPr lang="en-US" sz="2650" dirty="0" err="1">
                <a:sym typeface="+mn-ea"/>
              </a:rPr>
              <a:t>его</a:t>
            </a:r>
            <a:r>
              <a:rPr lang="en-US" sz="2650" dirty="0">
                <a:sym typeface="+mn-ea"/>
              </a:rPr>
              <a:t> </a:t>
            </a:r>
            <a:r>
              <a:rPr lang="en-US" sz="2650" dirty="0" err="1">
                <a:sym typeface="+mn-ea"/>
              </a:rPr>
              <a:t>движения</a:t>
            </a:r>
            <a:r>
              <a:rPr lang="en-US" sz="2650" dirty="0">
                <a:sym typeface="+mn-ea"/>
              </a:rPr>
              <a:t>  в </a:t>
            </a:r>
            <a:r>
              <a:rPr lang="en-US" sz="2650" dirty="0" err="1">
                <a:sym typeface="+mn-ea"/>
              </a:rPr>
              <a:t>Солнечной</a:t>
            </a:r>
            <a:r>
              <a:rPr lang="en-US" sz="2650" dirty="0">
                <a:sym typeface="+mn-ea"/>
              </a:rPr>
              <a:t> </a:t>
            </a:r>
            <a:r>
              <a:rPr lang="en-US" sz="2650" dirty="0" err="1">
                <a:sym typeface="+mn-ea"/>
              </a:rPr>
              <a:t>системе</a:t>
            </a:r>
            <a:r>
              <a:rPr lang="en-US" sz="2650" dirty="0"/>
              <a:t/>
            </a:r>
            <a:br>
              <a:rPr lang="en-US" sz="2650" dirty="0"/>
            </a:br>
            <a:endParaRPr lang="en-US" sz="266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7" name="Text Box 6"/>
          <p:cNvSpPr txBox="1"/>
          <p:nvPr/>
        </p:nvSpPr>
        <p:spPr>
          <a:xfrm>
            <a:off x="542925" y="1731645"/>
            <a:ext cx="8520952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altLang="en-US" sz="1600" i="1" dirty="0"/>
              <a:t>Масса солнца</a:t>
            </a:r>
            <a:r>
              <a:rPr lang="ru-RU" altLang="en-US" sz="1600" dirty="0"/>
              <a:t> - М, </a:t>
            </a:r>
            <a:endParaRPr lang="ru-RU" sz="1600">
              <a:cs typeface="Calibri"/>
            </a:endParaRPr>
          </a:p>
          <a:p>
            <a:r>
              <a:rPr lang="ru-RU" altLang="en-US" sz="1600" i="1" dirty="0"/>
              <a:t>Масса произвольного небесного тела </a:t>
            </a:r>
            <a:r>
              <a:rPr lang="ru-RU" altLang="en-US" sz="1600" dirty="0"/>
              <a:t>- м. </a:t>
            </a:r>
            <a:endParaRPr lang="ru-RU" sz="1600">
              <a:cs typeface="Calibri"/>
            </a:endParaRPr>
          </a:p>
          <a:p>
            <a:r>
              <a:rPr lang="ru-RU" altLang="en-US" sz="1600" i="1" dirty="0"/>
              <a:t>По закону Ньютона сила притяжения между ними:</a:t>
            </a:r>
            <a:endParaRPr lang="ru-RU" sz="1600" i="1">
              <a:ea typeface="宋体"/>
              <a:cs typeface="Calibri"/>
            </a:endParaRPr>
          </a:p>
          <a:p>
            <a:r>
              <a:rPr lang="en-US" altLang="zh-CN" sz="1600" dirty="0">
                <a:ea typeface="宋体"/>
              </a:rPr>
              <a:t>   F=g(</a:t>
            </a:r>
            <a:r>
              <a:rPr lang="ru-RU" altLang="zh-CN" sz="1600" dirty="0">
                <a:ea typeface="宋体"/>
              </a:rPr>
              <a:t>Мм/</a:t>
            </a:r>
            <a:r>
              <a:rPr lang="en-US" altLang="zh-CN" sz="1600" dirty="0">
                <a:ea typeface="宋体"/>
              </a:rPr>
              <a:t>r^2)</a:t>
            </a:r>
            <a:r>
              <a:rPr lang="ru-RU" altLang="zh-CN" sz="1600" dirty="0">
                <a:ea typeface="宋体"/>
              </a:rPr>
              <a:t>, где </a:t>
            </a:r>
            <a:r>
              <a:rPr lang="en-US" altLang="zh-CN" sz="1600" dirty="0">
                <a:ea typeface="宋体"/>
              </a:rPr>
              <a:t>G </a:t>
            </a:r>
            <a:r>
              <a:rPr lang="ru-RU" altLang="zh-CN" sz="1600" dirty="0">
                <a:ea typeface="宋体"/>
              </a:rPr>
              <a:t>константа и </a:t>
            </a:r>
            <a:r>
              <a:rPr lang="en-US" altLang="zh-CN" sz="1600" dirty="0">
                <a:ea typeface="宋体"/>
              </a:rPr>
              <a:t>r </a:t>
            </a:r>
            <a:r>
              <a:rPr lang="ru-RU" altLang="zh-CN" sz="1600" dirty="0">
                <a:ea typeface="宋体"/>
              </a:rPr>
              <a:t>расстояние между солнцем и небесным телом . </a:t>
            </a:r>
            <a:endParaRPr lang="ru-RU" sz="1600">
              <a:ea typeface="宋体"/>
            </a:endParaRPr>
          </a:p>
          <a:p>
            <a:r>
              <a:rPr lang="ru-RU" altLang="zh-CN" sz="1600" dirty="0">
                <a:ea typeface="宋体"/>
              </a:rPr>
              <a:t>Ускорение небесного тела: </a:t>
            </a:r>
            <a:endParaRPr lang="ru-RU" sz="1600">
              <a:ea typeface="宋体"/>
              <a:cs typeface="Calibri"/>
            </a:endParaRPr>
          </a:p>
          <a:p>
            <a:r>
              <a:rPr lang="ru-RU" altLang="zh-CN" sz="1600" dirty="0">
                <a:ea typeface="宋体"/>
              </a:rPr>
              <a:t>   а=</a:t>
            </a:r>
            <a:r>
              <a:rPr lang="ru-RU" altLang="zh-CN" sz="1600" dirty="0" err="1">
                <a:ea typeface="宋体"/>
              </a:rPr>
              <a:t>g</a:t>
            </a:r>
            <a:r>
              <a:rPr lang="ru-RU" altLang="ru-RU" sz="1600" dirty="0" err="1"/>
              <a:t>М</a:t>
            </a:r>
            <a:r>
              <a:rPr lang="ru-RU" altLang="ru-RU" sz="1600" dirty="0"/>
              <a:t>/</a:t>
            </a:r>
            <a:r>
              <a:rPr lang="en-US" altLang="ru-RU" sz="1600" dirty="0"/>
              <a:t>r</a:t>
            </a:r>
            <a:r>
              <a:rPr lang="en-US" altLang="zh-CN" sz="1600" dirty="0">
                <a:ea typeface="宋体"/>
              </a:rPr>
              <a:t>^2. </a:t>
            </a:r>
            <a:endParaRPr lang="ru-RU" sz="1600">
              <a:ea typeface="宋体"/>
              <a:cs typeface="Calibri"/>
            </a:endParaRPr>
          </a:p>
          <a:p>
            <a:r>
              <a:rPr lang="en-US" altLang="zh-CN" sz="1600" dirty="0">
                <a:ea typeface="宋体"/>
              </a:rPr>
              <a:t>С</a:t>
            </a:r>
            <a:r>
              <a:rPr lang="ru-RU" altLang="en-US" sz="1600" dirty="0" err="1"/>
              <a:t>корость</a:t>
            </a:r>
            <a:r>
              <a:rPr lang="ru-RU" altLang="en-US" sz="1600" dirty="0"/>
              <a:t> небесного тела:</a:t>
            </a:r>
            <a:endParaRPr lang="ru-RU" sz="1600">
              <a:cs typeface="Calibri"/>
            </a:endParaRPr>
          </a:p>
          <a:p>
            <a:r>
              <a:rPr lang="ru-RU" altLang="en-US" sz="1600" dirty="0"/>
              <a:t> </a:t>
            </a:r>
            <a:r>
              <a:rPr lang="en-US" altLang="zh-CN" sz="1600" dirty="0">
                <a:ea typeface="宋体"/>
              </a:rPr>
              <a:t>v=(</a:t>
            </a:r>
            <a:r>
              <a:rPr lang="en-US" altLang="zh-CN" sz="1600" err="1">
                <a:ea typeface="宋体"/>
              </a:rPr>
              <a:t>gMr</a:t>
            </a:r>
            <a:r>
              <a:rPr lang="en-US" altLang="zh-CN" sz="1600" dirty="0">
                <a:ea typeface="宋体"/>
              </a:rPr>
              <a:t>)^(1/2). </a:t>
            </a:r>
            <a:endParaRPr lang="ru-RU" sz="1600">
              <a:ea typeface="宋体"/>
              <a:cs typeface="Calibri"/>
            </a:endParaRPr>
          </a:p>
          <a:p>
            <a:r>
              <a:rPr lang="ru-RU" altLang="zh-CN" sz="1600" dirty="0">
                <a:ea typeface="宋体"/>
              </a:rPr>
              <a:t>Заметим, что все параметры связны с М и расстоянием </a:t>
            </a:r>
            <a:r>
              <a:rPr lang="en-US" altLang="zh-CN" sz="1600" dirty="0">
                <a:ea typeface="宋体"/>
              </a:rPr>
              <a:t>r</a:t>
            </a:r>
            <a:r>
              <a:rPr lang="ru-RU" altLang="zh-CN" sz="1600" dirty="0">
                <a:ea typeface="宋体"/>
              </a:rPr>
              <a:t>,значит ,что влияющая на траекторию характеристика - расстояние </a:t>
            </a:r>
            <a:r>
              <a:rPr lang="en-US" altLang="zh-CN" sz="1600" dirty="0">
                <a:ea typeface="宋体"/>
              </a:rPr>
              <a:t>r. </a:t>
            </a:r>
            <a:r>
              <a:rPr lang="ru-RU" altLang="zh-CN" sz="1600" dirty="0">
                <a:ea typeface="宋体"/>
              </a:rPr>
              <a:t>Или по-другому </a:t>
            </a:r>
            <a:r>
              <a:rPr lang="en-US" altLang="ru-RU" sz="1600" dirty="0"/>
              <a:t>c </a:t>
            </a:r>
            <a:r>
              <a:rPr lang="ru-RU" altLang="ru-RU" sz="1600" dirty="0"/>
              <a:t>любым параметром:а, </a:t>
            </a:r>
            <a:r>
              <a:rPr lang="en-US" altLang="zh-CN" sz="1600" dirty="0">
                <a:ea typeface="宋体"/>
              </a:rPr>
              <a:t>v </a:t>
            </a:r>
            <a:r>
              <a:rPr lang="ru-RU" altLang="en-US" sz="1600" dirty="0"/>
              <a:t>и </a:t>
            </a:r>
            <a:r>
              <a:rPr lang="en-US" altLang="zh-CN" sz="1600" dirty="0">
                <a:ea typeface="宋体"/>
              </a:rPr>
              <a:t>r</a:t>
            </a:r>
            <a:r>
              <a:rPr lang="ru-RU" altLang="zh-CN" sz="1600" dirty="0">
                <a:ea typeface="宋体"/>
              </a:rPr>
              <a:t>. </a:t>
            </a:r>
            <a:endParaRPr lang="ru-RU" sz="1600"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00910"/>
            <a:ext cx="8229600" cy="741680"/>
          </a:xfrm>
        </p:spPr>
        <p:txBody>
          <a:bodyPr/>
          <a:lstStyle/>
          <a:p>
            <a:pPr algn="ctr"/>
            <a:r>
              <a:rPr lang="ru-RU" altLang="en-US" b="0" dirty="0">
                <a:solidFill>
                  <a:srgbClr val="00B0F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innerShdw blurRad="63500" dist="50800">
                    <a:prstClr val="black">
                      <a:alpha val="50000"/>
                    </a:prstClr>
                  </a:innerShdw>
                </a:effectLst>
                <a:sym typeface="+mn-ea"/>
              </a:rPr>
              <a:t>Поверхности второго порядка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Колонтитул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142875" y="633095"/>
            <a:ext cx="791400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altLang="en-US" dirty="0"/>
              <a:t>Фиксируем </a:t>
            </a:r>
            <a:r>
              <a:rPr lang="en-US" altLang="zh-CN" dirty="0">
                <a:ea typeface="宋体"/>
              </a:rPr>
              <a:t>A=B=C=N</a:t>
            </a:r>
            <a:r>
              <a:rPr lang="ru-RU" altLang="en-US" dirty="0"/>
              <a:t>.Если мы хотим, чтобы две поверхности пересекались, то  |</a:t>
            </a:r>
            <a:r>
              <a:rPr lang="en-US" altLang="ru-RU" dirty="0"/>
              <a:t>a|&gt;=N </a:t>
            </a:r>
            <a:r>
              <a:rPr lang="ru-RU" altLang="en-US" dirty="0"/>
              <a:t>или </a:t>
            </a:r>
            <a:r>
              <a:rPr lang="ru-RU" altLang="en-US" dirty="0">
                <a:ea typeface="宋体"/>
              </a:rPr>
              <a:t>|</a:t>
            </a:r>
            <a:r>
              <a:rPr lang="en-US" altLang="zh-CN" dirty="0">
                <a:ea typeface="宋体"/>
              </a:rPr>
              <a:t>b|&gt;=N</a:t>
            </a:r>
            <a:r>
              <a:rPr lang="ru-RU" altLang="zh-CN" dirty="0">
                <a:ea typeface="宋体"/>
              </a:rPr>
              <a:t>.</a:t>
            </a:r>
            <a:endParaRPr lang="ru-RU" altLang="zh-CN" dirty="0">
              <a:ea typeface="宋体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D7379-634B-405A-BE3C-85C6A081BCFB}"/>
              </a:ext>
            </a:extLst>
          </p:cNvPr>
          <p:cNvSpPr txBox="1"/>
          <p:nvPr/>
        </p:nvSpPr>
        <p:spPr>
          <a:xfrm>
            <a:off x="3089816" y="4692404"/>
            <a:ext cx="59992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ea typeface="+mn-lt"/>
                <a:cs typeface="+mn-lt"/>
                <a:hlinkClick r:id="rId2"/>
              </a:rPr>
              <a:t>https://www.geogebra.org/3d/sp8k2vpu</a:t>
            </a:r>
            <a:r>
              <a:rPr lang="ru-RU" dirty="0">
                <a:ea typeface="+mn-lt"/>
                <a:cs typeface="+mn-lt"/>
              </a:rPr>
              <a:t> - ссылка на график </a:t>
            </a:r>
            <a:endParaRPr lang="ru-RU" dirty="0">
              <a:cs typeface="Calibri"/>
            </a:endParaRPr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8A8C32FF-AC13-4C2A-B260-A79B865DF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591" y="1283882"/>
            <a:ext cx="6668502" cy="297428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Колонтитул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/>
              <p:cNvSpPr txBox="1"/>
              <p:nvPr/>
            </p:nvSpPr>
            <p:spPr>
              <a:xfrm>
                <a:off x="142875" y="633095"/>
                <a:ext cx="7914005" cy="120032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ru-RU" altLang="en-US" dirty="0"/>
                  <a:t>Фиксируем </a:t>
                </a:r>
                <a:r>
                  <a:rPr lang="en-US" altLang="zh-CN" dirty="0">
                    <a:ea typeface="宋体"/>
                  </a:rPr>
                  <a:t>A=B=C=N</a:t>
                </a:r>
                <a:r>
                  <a:rPr lang="ru-RU" altLang="en-US" dirty="0"/>
                  <a:t>.Если мы хотим, чтобы две поверхности пересекались, то  </a:t>
                </a:r>
                <a:r>
                  <a:rPr lang="en-US" altLang="ru-RU" dirty="0"/>
                  <a:t>a&gt;=N </a:t>
                </a:r>
                <a:r>
                  <a:rPr lang="ru-RU" altLang="en-US" dirty="0"/>
                  <a:t>или </a:t>
                </a:r>
                <a:r>
                  <a:rPr lang="en-US" altLang="zh-CN" dirty="0">
                    <a:ea typeface="宋体"/>
                  </a:rPr>
                  <a:t>b&gt;=N</a:t>
                </a:r>
                <a:r>
                  <a:rPr lang="ru-RU" altLang="zh-CN" dirty="0">
                    <a:ea typeface="宋体"/>
                  </a:rPr>
                  <a:t>. При </a:t>
                </a:r>
                <a:r>
                  <a:rPr lang="en-US" altLang="zh-CN" dirty="0">
                    <a:ea typeface="宋体"/>
                  </a:rPr>
                  <a:t>a = b = N</a:t>
                </a:r>
                <a:r>
                  <a:rPr lang="ru-RU" altLang="zh-CN" dirty="0">
                    <a:ea typeface="宋体"/>
                  </a:rPr>
                  <a:t>, поверхности пересекаются по окружности.</a:t>
                </a:r>
              </a:p>
              <a:p>
                <a:r>
                  <a:rPr lang="ru-RU" altLang="zh-CN" dirty="0">
                    <a:ea typeface="宋体"/>
                  </a:rPr>
                  <a:t>Уравнение окружности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altLang="zh-CN" i="1" smtClean="0">
                            <a:latin typeface="Cambria Math" panose="02040503050406030204" pitchFamily="18" charset="0"/>
                            <a:ea typeface="宋体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/>
                          </a:rPr>
                          <m:t>𝑥</m:t>
                        </m:r>
                      </m:e>
                      <m:sup>
                        <m:r>
                          <a:rPr lang="ru-RU" altLang="zh-CN" b="0" i="1" smtClean="0">
                            <a:latin typeface="Cambria Math" panose="02040503050406030204" pitchFamily="18" charset="0"/>
                            <a:ea typeface="宋体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宋体"/>
                      </a:rPr>
                      <m:t>+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宋体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/>
                          </a:rPr>
                          <m:t>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/>
                          </a:rPr>
                          <m:t>2</m:t>
                        </m:r>
                      </m:sup>
                    </m:sSup>
                  </m:oMath>
                </a14:m>
                <a:endParaRPr lang="ru-RU" altLang="zh-CN" dirty="0">
                  <a:ea typeface="宋体"/>
                </a:endParaRPr>
              </a:p>
              <a:p>
                <a:endParaRPr lang="ru-RU" altLang="zh-CN" dirty="0">
                  <a:ea typeface="宋体"/>
                  <a:cs typeface="Calibri"/>
                </a:endParaRPr>
              </a:p>
            </p:txBody>
          </p:sp>
        </mc:Choice>
        <mc:Fallback xmlns=""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75" y="633095"/>
                <a:ext cx="7914005" cy="1200329"/>
              </a:xfrm>
              <a:prstGeom prst="rect">
                <a:avLst/>
              </a:prstGeom>
              <a:blipFill>
                <a:blip r:embed="rId2"/>
                <a:stretch>
                  <a:fillRect l="-616" t="-30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7BD7379-634B-405A-BE3C-85C6A081BCFB}"/>
              </a:ext>
            </a:extLst>
          </p:cNvPr>
          <p:cNvSpPr txBox="1"/>
          <p:nvPr/>
        </p:nvSpPr>
        <p:spPr>
          <a:xfrm>
            <a:off x="3089816" y="4692404"/>
            <a:ext cx="59992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ea typeface="+mn-lt"/>
                <a:cs typeface="+mn-lt"/>
                <a:hlinkClick r:id="rId3"/>
              </a:rPr>
              <a:t>https://www.geogebra.org/3d/sp8k2vpu</a:t>
            </a:r>
            <a:r>
              <a:rPr lang="ru-RU" dirty="0">
                <a:ea typeface="+mn-lt"/>
                <a:cs typeface="+mn-lt"/>
              </a:rPr>
              <a:t> - ссылка на график </a:t>
            </a:r>
            <a:endParaRPr lang="ru-RU" dirty="0">
              <a:cs typeface="Calibri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7F0AB1F-DD2F-4B3A-BC81-DD4E25B0B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097" y="1490702"/>
            <a:ext cx="6656186" cy="281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51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Геометрия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6273934" cy="2848490"/>
          </a:xfrm>
        </p:spPr>
        <p:txBody>
          <a:bodyPr>
            <a:normAutofit/>
          </a:bodyPr>
          <a:lstStyle/>
          <a:p>
            <a:pPr lvl="1">
              <a:buClr>
                <a:srgbClr val="1946BA"/>
              </a:buClr>
            </a:pPr>
            <a:r>
              <a:rPr lang="ru-RU" dirty="0"/>
              <a:t>Исследование и построение траекторий движения небесных тел</a:t>
            </a:r>
          </a:p>
          <a:p>
            <a:pPr lvl="1">
              <a:buClr>
                <a:srgbClr val="1946BA"/>
              </a:buClr>
            </a:pPr>
            <a:r>
              <a:rPr lang="ru-RU" altLang="en-US" dirty="0"/>
              <a:t>Поверхности второго порядка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490643"/>
            <a:ext cx="8229600" cy="594122"/>
          </a:xfrm>
        </p:spPr>
        <p:txBody>
          <a:bodyPr/>
          <a:lstStyle/>
          <a:p>
            <a:r>
              <a:rPr lang="en-US" dirty="0"/>
              <a:t>www.</a:t>
            </a:r>
            <a:r>
              <a:rPr lang="pl-PL" dirty="0"/>
              <a:t>ifmo.ru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ИТМО\Презентации\Для ппт шаблонов-0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" y="4186820"/>
            <a:ext cx="9150350" cy="957262"/>
          </a:xfrm>
          <a:prstGeom prst="rect">
            <a:avLst/>
          </a:prstGeom>
          <a:noFill/>
        </p:spPr>
      </p:pic>
      <p:pic>
        <p:nvPicPr>
          <p:cNvPr id="1027" name="Picture 3" descr="E:\ИТМО\Презентации\Для ппт шаблонов-0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5" y="0"/>
            <a:ext cx="9163050" cy="1231900"/>
          </a:xfrm>
          <a:prstGeom prst="rect">
            <a:avLst/>
          </a:prstGeom>
          <a:noFill/>
        </p:spPr>
      </p:pic>
      <p:sp>
        <p:nvSpPr>
          <p:cNvPr id="16" name="Text Box 15"/>
          <p:cNvSpPr txBox="1"/>
          <p:nvPr/>
        </p:nvSpPr>
        <p:spPr>
          <a:xfrm>
            <a:off x="1366921" y="1832610"/>
            <a:ext cx="64414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Исследование и построение траекторий движения небесных тел</a:t>
            </a:r>
            <a:endParaRPr lang="ru-RU" altLang="en-US" sz="3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53892"/>
            <a:ext cx="5018388" cy="1154108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1946BA"/>
              </a:buClr>
              <a:buFont typeface="Arial" panose="020B0604020202020204" pitchFamily="34" charset="0"/>
              <a:buChar char="•"/>
            </a:pPr>
            <a:r>
              <a:rPr lang="ru-RU" altLang="en-US" dirty="0"/>
              <a:t>Зависимость от </a:t>
            </a: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</a:rPr>
              <a:t>Ɛ</a:t>
            </a:r>
          </a:p>
          <a:p>
            <a:pPr lvl="1">
              <a:buClr>
                <a:srgbClr val="1946BA"/>
              </a:buClr>
              <a:buFont typeface="Arial" panose="020B0604020202020204" pitchFamily="34" charset="0"/>
              <a:buChar char="•"/>
            </a:pP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Ɛ - экцентриситет</a:t>
            </a:r>
            <a:endParaRPr lang="en-US" dirty="0"/>
          </a:p>
          <a:p>
            <a:pPr marL="0" indent="0">
              <a:buClr>
                <a:srgbClr val="1946BA"/>
              </a:buClr>
              <a:buNone/>
            </a:pPr>
            <a:r>
              <a:rPr lang="ru-RU" altLang="en-US" dirty="0"/>
              <a:t>         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en-US" sz="265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1. Вид траектории движения меньшего тела в зависимости от параметров </a:t>
            </a:r>
            <a:r>
              <a:rPr lang="ru-RU" sz="265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+mn-ea"/>
              </a:rPr>
              <a:t>Ɛ</a:t>
            </a:r>
            <a:r>
              <a:rPr lang="ru-RU" altLang="en-US" sz="265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 и </a:t>
            </a:r>
            <a:r>
              <a:rPr lang="ru-RU" sz="265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а </a:t>
            </a:r>
            <a:r>
              <a:rPr lang="ru-RU" altLang="en-US" sz="265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прификсированном p.</a:t>
            </a:r>
            <a:r>
              <a:rPr lang="ru-RU" altLang="en-US" sz="265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ru-RU" altLang="en-US" sz="265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ru-RU" altLang="en-US" sz="2665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Placeholder 3" descr="离心率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5958840" y="1863157"/>
            <a:ext cx="2427605" cy="141478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038015" y="3364130"/>
            <a:ext cx="22713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Когда </a:t>
            </a: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Ɛ </a:t>
            </a:r>
            <a:r>
              <a:rPr lang="ru-RU" dirty="0" smtClean="0"/>
              <a:t>=</a:t>
            </a:r>
            <a:r>
              <a:rPr lang="ru-RU" dirty="0"/>
              <a:t>0 и р=2, мы видим что его форма изменяется.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3CCC26-6C50-438C-9F71-334FE37560C0}"/>
              </a:ext>
            </a:extLst>
          </p:cNvPr>
          <p:cNvSpPr txBox="1"/>
          <p:nvPr/>
        </p:nvSpPr>
        <p:spPr>
          <a:xfrm>
            <a:off x="290262" y="2484834"/>
            <a:ext cx="51853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u-RU" dirty="0">
                <a:ea typeface="+mn-lt"/>
                <a:cs typeface="+mn-lt"/>
              </a:rPr>
              <a:t>https://www.desmos.com/calculator/gez8czm2ee - ссылка на </a:t>
            </a:r>
            <a:r>
              <a:rPr lang="ru-RU" dirty="0" smtClean="0">
                <a:ea typeface="+mn-lt"/>
                <a:cs typeface="+mn-lt"/>
              </a:rPr>
              <a:t>график</a:t>
            </a:r>
            <a:endParaRPr lang="ru-RU" dirty="0">
              <a:cs typeface="Calibri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455" y="3366710"/>
            <a:ext cx="4141385" cy="1484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645561" y="1605045"/>
            <a:ext cx="8236851" cy="920851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Clr>
                <a:srgbClr val="1946BA"/>
              </a:buClr>
              <a:buFont typeface="Arial" panose="020B0604020202020204" pitchFamily="34" charset="0"/>
              <a:buChar char="•"/>
            </a:pPr>
            <a:r>
              <a:rPr lang="ru-RU" altLang="en-US" dirty="0">
                <a:sym typeface="+mn-ea"/>
              </a:rPr>
              <a:t>Зависимость от а</a:t>
            </a:r>
            <a:endParaRPr lang="ru-RU" altLang="en-US" dirty="0"/>
          </a:p>
          <a:p>
            <a:pPr lvl="1">
              <a:buClr>
                <a:srgbClr val="1946BA"/>
              </a:buClr>
              <a:buFont typeface="Arial" panose="020B0604020202020204" pitchFamily="34" charset="0"/>
              <a:buChar char="•"/>
            </a:pPr>
            <a:r>
              <a:rPr lang="ru-RU" altLang="en-US" dirty="0">
                <a:sym typeface="+mn-ea"/>
              </a:rPr>
              <a:t>а - угол между фокальной осью и полярной осью</a:t>
            </a:r>
            <a:endParaRPr lang="ru-RU" altLang="en-US" dirty="0"/>
          </a:p>
          <a:p>
            <a:pPr marL="0" indent="0">
              <a:buNone/>
            </a:pPr>
            <a:r>
              <a:rPr lang="en-US" dirty="0"/>
              <a:t>                              </a:t>
            </a:r>
            <a:endParaRPr lang="ru-R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Колонтитул</a:t>
            </a:r>
            <a:endParaRPr lang="en-US" dirty="0"/>
          </a:p>
        </p:txBody>
      </p:sp>
      <p:pic>
        <p:nvPicPr>
          <p:cNvPr id="5" name="Picture Placeholder 4" descr="角度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312587" y="2859572"/>
            <a:ext cx="2272665" cy="1414780"/>
          </a:xfrm>
          <a:prstGeom prst="rect">
            <a:avLst/>
          </a:prstGeom>
        </p:spPr>
      </p:pic>
      <p:pic>
        <p:nvPicPr>
          <p:cNvPr id="7" name="Picture Placeholder 6" descr="角度1"/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tretch>
            <a:fillRect/>
          </a:stretch>
        </p:blipFill>
        <p:spPr>
          <a:xfrm>
            <a:off x="6607276" y="2859839"/>
            <a:ext cx="2273300" cy="141478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809B4D5-443F-4D74-8C7D-480E88BB5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>
            <a:normAutofit fontScale="90000"/>
          </a:bodyPr>
          <a:lstStyle/>
          <a:p>
            <a:r>
              <a:rPr lang="ru-RU" altLang="en-US" sz="265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1. Вид траектории движения меньшего тела в зависимости от параметров </a:t>
            </a:r>
            <a:r>
              <a:rPr lang="ru-RU" sz="265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+mn-ea"/>
              </a:rPr>
              <a:t>Ɛ</a:t>
            </a:r>
            <a:r>
              <a:rPr lang="ru-RU" altLang="en-US" sz="265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 и </a:t>
            </a:r>
            <a:r>
              <a:rPr lang="ru-RU" sz="27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а</a:t>
            </a:r>
            <a:r>
              <a:rPr lang="ru-RU" sz="265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 </a:t>
            </a:r>
            <a:r>
              <a:rPr lang="ru-RU" altLang="en-US" sz="265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прификсированном p.</a:t>
            </a:r>
            <a:r>
              <a:rPr lang="ru-RU" altLang="en-US" sz="265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ru-RU" altLang="en-US" sz="265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ru-RU" altLang="en-US" sz="2665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F07EA3-1872-4D6E-B122-FD7CD0433E49}"/>
              </a:ext>
            </a:extLst>
          </p:cNvPr>
          <p:cNvSpPr txBox="1"/>
          <p:nvPr/>
        </p:nvSpPr>
        <p:spPr>
          <a:xfrm>
            <a:off x="3200400" y="3268077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ea typeface="+mn-lt"/>
                <a:cs typeface="+mn-lt"/>
              </a:rPr>
              <a:t>a – угол поворота кривой между фокальной осью и полярной осью СК.</a:t>
            </a:r>
            <a:endParaRPr lang="ru-RU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D19AFE-CF94-4B97-8D15-372DFD1484A2}"/>
              </a:ext>
            </a:extLst>
          </p:cNvPr>
          <p:cNvSpPr txBox="1"/>
          <p:nvPr/>
        </p:nvSpPr>
        <p:spPr>
          <a:xfrm>
            <a:off x="184986" y="2245393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ea typeface="+mn-lt"/>
                <a:cs typeface="+mn-lt"/>
              </a:rPr>
              <a:t>Если a -&gt; -</a:t>
            </a:r>
            <a:r>
              <a:rPr lang="ru-RU" dirty="0"/>
              <a:t>∞ =&gt; вращение против часовой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2F1287-4002-4020-B6F8-DA3EB9041B2E}"/>
              </a:ext>
            </a:extLst>
          </p:cNvPr>
          <p:cNvSpPr txBox="1"/>
          <p:nvPr/>
        </p:nvSpPr>
        <p:spPr>
          <a:xfrm>
            <a:off x="6524123" y="2245393"/>
            <a:ext cx="26228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Если a -&gt; +</a:t>
            </a:r>
            <a:r>
              <a:rPr lang="ru-RU" dirty="0">
                <a:ea typeface="+mn-lt"/>
                <a:cs typeface="+mn-lt"/>
              </a:rPr>
              <a:t>∞ =&gt; вращение по часовой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727114"/>
            <a:ext cx="8229600" cy="620483"/>
          </a:xfrm>
        </p:spPr>
        <p:txBody>
          <a:bodyPr/>
          <a:lstStyle/>
          <a:p>
            <a:r>
              <a:rPr lang="ru-RU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/>
              </a:rPr>
              <a:t>2. Влиянии параметров а и </a:t>
            </a:r>
            <a:r>
              <a:rPr lang="ru-RU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+mn-ea"/>
              </a:rPr>
              <a:t>Ɛ.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189037" y="2571470"/>
            <a:ext cx="6765925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altLang="en-US" dirty="0"/>
              <a:t> Форма эллипса связна </a:t>
            </a:r>
            <a:r>
              <a:rPr lang="ru-RU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+mn-ea"/>
              </a:rPr>
              <a:t>Ɛ,</a:t>
            </a:r>
            <a:r>
              <a:rPr lang="ru-RU" altLang="en-US" dirty="0"/>
              <a:t> а положение эллипса зависит от </a:t>
            </a:r>
            <a:r>
              <a:rPr lang="ru-RU" altLang="en-US" sz="2400" b="1" dirty="0"/>
              <a:t>а</a:t>
            </a:r>
            <a:r>
              <a:rPr lang="ru-RU" altLang="en-US" b="1" dirty="0"/>
              <a:t> </a:t>
            </a:r>
            <a:r>
              <a:rPr lang="ru-RU" altLang="en-US" dirty="0"/>
              <a:t>(в какой четверти он находится).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ru-RU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</a:t>
            </a:r>
            <a:r>
              <a:rPr lang="ru-RU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</a:t>
            </a:r>
            <a:r>
              <a:rPr lang="en-US" altLang="zh-CN" sz="2400" b="1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/>
              </a:rPr>
              <a:t>олуч</a:t>
            </a:r>
            <a:r>
              <a:rPr lang="ru-RU" altLang="en-US" sz="2400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ение</a:t>
            </a: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/>
              </a:rPr>
              <a:t> </a:t>
            </a:r>
            <a:r>
              <a:rPr lang="en-US" altLang="zh-CN" sz="2400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/>
              </a:rPr>
              <a:t>уравнения</a:t>
            </a: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/>
              </a:rPr>
              <a:t> </a:t>
            </a:r>
            <a:r>
              <a:rPr lang="en-US" altLang="zh-CN" sz="2400" b="1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/>
              </a:rPr>
              <a:t>кривой</a:t>
            </a: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/>
              </a:rPr>
              <a:t> в </a:t>
            </a:r>
            <a:r>
              <a:rPr lang="en-US" altLang="zh-CN" sz="2400" b="1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/>
              </a:rPr>
              <a:t>каноническом</a:t>
            </a: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/>
              </a:rPr>
              <a:t> </a:t>
            </a:r>
            <a:r>
              <a:rPr lang="en-US" altLang="zh-CN" sz="2400" b="1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/>
              </a:rPr>
              <a:t>виде</a:t>
            </a:r>
            <a:endParaRPr lang="en-US" altLang="zh-CN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Колонтитул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20" y="1768980"/>
            <a:ext cx="6004560" cy="28727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746250"/>
            <a:ext cx="6273800" cy="21215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altLang="en-US" dirty="0"/>
              <a:t>1.Мы знаем что </a:t>
            </a:r>
            <a:r>
              <a:rPr lang="ru-RU" altLang="zh-CN" sz="1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Ɛ - это эксцентриситет эллипса, поэтому он влияет на  форму эллипса.</a:t>
            </a:r>
          </a:p>
          <a:p>
            <a:pPr marL="0" indent="0">
              <a:buNone/>
            </a:pPr>
            <a:r>
              <a:rPr lang="ru-RU" altLang="en-US" dirty="0"/>
              <a:t>2.После анализа канонического уравнения, делаем вывод, что положение фокусов связно с </a:t>
            </a:r>
            <a:r>
              <a:rPr lang="ru-RU" altLang="zh-CN" sz="1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ea typeface="宋体"/>
                <a:cs typeface="Arial"/>
                <a:sym typeface="+mn-ea"/>
              </a:rPr>
              <a:t>Ɛ.</a:t>
            </a:r>
            <a:endParaRPr lang="ru-RU" altLang="en-US" dirty="0">
              <a:latin typeface="Arial"/>
              <a:ea typeface="宋体"/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ru-RU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Влияние </a:t>
            </a:r>
            <a:r>
              <a:rPr lang="ru-RU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</a:rPr>
              <a:t>Ɛ</a:t>
            </a:r>
            <a:r>
              <a:rPr lang="ru-RU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на параметры канонического уравнения кривой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Колонтитул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875030"/>
            <a:ext cx="8641416" cy="816610"/>
          </a:xfrm>
        </p:spPr>
        <p:txBody>
          <a:bodyPr>
            <a:normAutofit fontScale="90000"/>
          </a:bodyPr>
          <a:lstStyle/>
          <a:p>
            <a:r>
              <a:rPr lang="ru-RU" altLang="en-US" sz="2650" dirty="0"/>
              <a:t>4. В</a:t>
            </a:r>
            <a:r>
              <a:rPr lang="en-US" sz="2650" dirty="0" err="1"/>
              <a:t>ычисл</a:t>
            </a:r>
            <a:r>
              <a:rPr lang="ru-RU" altLang="en-US" sz="2650" dirty="0" err="1"/>
              <a:t>ение</a:t>
            </a:r>
            <a:r>
              <a:rPr lang="en-US" sz="2650" dirty="0"/>
              <a:t> </a:t>
            </a:r>
            <a:r>
              <a:rPr lang="en-US" sz="2650" dirty="0" err="1"/>
              <a:t>значения</a:t>
            </a:r>
            <a:r>
              <a:rPr lang="en-US" sz="2650" dirty="0"/>
              <a:t> </a:t>
            </a:r>
            <a:r>
              <a:rPr lang="en-US" sz="2650" dirty="0" err="1"/>
              <a:t>параметра</a:t>
            </a:r>
            <a:r>
              <a:rPr lang="en-US" sz="2650" dirty="0"/>
              <a:t> р в </a:t>
            </a:r>
            <a:r>
              <a:rPr lang="en-US" sz="2650" dirty="0" err="1"/>
              <a:t>полярном</a:t>
            </a:r>
            <a:r>
              <a:rPr lang="en-US" sz="2650" dirty="0"/>
              <a:t> </a:t>
            </a:r>
            <a:r>
              <a:rPr lang="en-US" sz="2650" dirty="0" err="1"/>
              <a:t>уравнении</a:t>
            </a:r>
            <a:r>
              <a:rPr lang="en-US" sz="2650" dirty="0"/>
              <a:t> </a:t>
            </a:r>
            <a:r>
              <a:rPr lang="en-US" sz="2650" dirty="0" err="1"/>
              <a:t>кривой</a:t>
            </a:r>
            <a:r>
              <a:rPr lang="en-US" sz="2650" dirty="0"/>
              <a:t> </a:t>
            </a:r>
            <a:r>
              <a:rPr lang="en-US" sz="2650" dirty="0" err="1"/>
              <a:t>для</a:t>
            </a:r>
            <a:r>
              <a:rPr lang="en-US" sz="2650" dirty="0"/>
              <a:t> </a:t>
            </a:r>
            <a:r>
              <a:rPr lang="en-US" sz="2650" dirty="0" err="1"/>
              <a:t>двух</a:t>
            </a:r>
            <a:r>
              <a:rPr lang="en-US" sz="2650" dirty="0"/>
              <a:t> </a:t>
            </a:r>
            <a:r>
              <a:rPr lang="en-US" sz="2650" dirty="0" err="1"/>
              <a:t>небесных</a:t>
            </a:r>
            <a:r>
              <a:rPr lang="en-US" sz="2650" dirty="0"/>
              <a:t> </a:t>
            </a:r>
            <a:r>
              <a:rPr lang="en-US" sz="2650" dirty="0" err="1"/>
              <a:t>тел</a:t>
            </a:r>
            <a:endParaRPr lang="en-US" sz="2650" dirty="0" err="1">
              <a:cs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807869" y="2245995"/>
            <a:ext cx="3029063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altLang="en-US" dirty="0"/>
              <a:t>Для Земли:</a:t>
            </a:r>
            <a:endParaRPr lang="ru-RU"/>
          </a:p>
          <a:p>
            <a:pPr algn="ctr"/>
            <a:endParaRPr lang="ru-RU" altLang="en-US" dirty="0"/>
          </a:p>
          <a:p>
            <a:r>
              <a:rPr lang="ru-RU" altLang="en-US" dirty="0"/>
              <a:t>Перигелий=147.1 млн. км</a:t>
            </a:r>
            <a:endParaRPr lang="ru-RU" altLang="en-US" dirty="0">
              <a:cs typeface="Calibri"/>
            </a:endParaRPr>
          </a:p>
          <a:p>
            <a:r>
              <a:rPr lang="ru-RU" altLang="en-US" dirty="0"/>
              <a:t>Афелий=152.1 млн. км</a:t>
            </a:r>
            <a:endParaRPr lang="ru-RU" altLang="en-US" dirty="0">
              <a:cs typeface="Calibri"/>
            </a:endParaRPr>
          </a:p>
          <a:p>
            <a:r>
              <a:rPr lang="ru-RU" altLang="en-US" dirty="0"/>
              <a:t>Эксцентриситет=0.017</a:t>
            </a:r>
            <a:endParaRPr lang="ru-RU" altLang="en-US" dirty="0">
              <a:cs typeface="Calibri"/>
            </a:endParaRPr>
          </a:p>
          <a:p>
            <a:r>
              <a:rPr lang="ru-RU" altLang="en-US" dirty="0"/>
              <a:t>=</a:t>
            </a:r>
            <a:r>
              <a:rPr lang="en-US" altLang="zh-CN" dirty="0">
                <a:ea typeface="宋体"/>
              </a:rPr>
              <a:t>&gt;a=(147.1+152.1)/2=149.6</a:t>
            </a:r>
            <a:endParaRPr lang="en-US" altLang="zh-CN" dirty="0">
              <a:ea typeface="宋体"/>
              <a:cs typeface="Calibri"/>
            </a:endParaRPr>
          </a:p>
          <a:p>
            <a:r>
              <a:rPr lang="en-US" altLang="zh-CN" dirty="0">
                <a:ea typeface="宋体"/>
              </a:rPr>
              <a:t>=&gt;p=149.6(1-0.017^2)=149.57</a:t>
            </a:r>
            <a:endParaRPr lang="en-US" altLang="zh-CN" dirty="0">
              <a:ea typeface="宋体"/>
              <a:cs typeface="Calibri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53452" y="1835673"/>
            <a:ext cx="8033571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altLang="en-US" dirty="0"/>
              <a:t>С помощью: р=а(1-е</a:t>
            </a:r>
            <a:r>
              <a:rPr lang="en-US" altLang="zh-CN" dirty="0">
                <a:ea typeface="宋体"/>
              </a:rPr>
              <a:t>^2</a:t>
            </a:r>
            <a:r>
              <a:rPr lang="ru-RU" altLang="en-US" dirty="0"/>
              <a:t>)</a:t>
            </a:r>
            <a:endParaRPr lang="ru-RU" dirty="0"/>
          </a:p>
        </p:txBody>
      </p:sp>
      <p:sp>
        <p:nvSpPr>
          <p:cNvPr id="7" name="Text Box 6"/>
          <p:cNvSpPr txBox="1"/>
          <p:nvPr/>
        </p:nvSpPr>
        <p:spPr>
          <a:xfrm>
            <a:off x="5648661" y="2245995"/>
            <a:ext cx="3035300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dirty="0"/>
              <a:t>Для Марса:</a:t>
            </a:r>
            <a:endParaRPr lang="ru-RU" altLang="en-US" dirty="0">
              <a:cs typeface="Calibri"/>
            </a:endParaRPr>
          </a:p>
          <a:p>
            <a:r>
              <a:rPr lang="ru-RU" dirty="0"/>
              <a:t/>
            </a:r>
            <a:br>
              <a:rPr lang="ru-RU" dirty="0"/>
            </a:br>
            <a:r>
              <a:rPr lang="ru-RU" altLang="en-US" dirty="0">
                <a:sym typeface="+mn-ea"/>
              </a:rPr>
              <a:t>Перигелий=206.6 млн. км</a:t>
            </a:r>
            <a:endParaRPr lang="ru-RU" altLang="en-US" dirty="0">
              <a:cs typeface="Calibri"/>
            </a:endParaRPr>
          </a:p>
          <a:p>
            <a:r>
              <a:rPr lang="ru-RU" altLang="en-US" dirty="0">
                <a:sym typeface="+mn-ea"/>
              </a:rPr>
              <a:t>Афелий=249.2 млн. км</a:t>
            </a:r>
            <a:endParaRPr lang="ru-RU" altLang="en-US" dirty="0"/>
          </a:p>
          <a:p>
            <a:r>
              <a:rPr lang="ru-RU" altLang="en-US" dirty="0">
                <a:sym typeface="+mn-ea"/>
              </a:rPr>
              <a:t>Эксцентриситет=0.094</a:t>
            </a:r>
            <a:endParaRPr lang="ru-RU" altLang="en-US" dirty="0">
              <a:cs typeface="Calibri"/>
            </a:endParaRPr>
          </a:p>
          <a:p>
            <a:r>
              <a:rPr lang="ru-RU" altLang="en-US" dirty="0">
                <a:sym typeface="+mn-ea"/>
              </a:rPr>
              <a:t>=</a:t>
            </a:r>
            <a:r>
              <a:rPr lang="en-US" altLang="zh-CN" dirty="0">
                <a:ea typeface="宋体"/>
                <a:sym typeface="+mn-ea"/>
              </a:rPr>
              <a:t>&gt;a=(</a:t>
            </a:r>
            <a:r>
              <a:rPr lang="ru-RU" altLang="en-US" dirty="0">
                <a:sym typeface="+mn-ea"/>
              </a:rPr>
              <a:t>206.6+249.2</a:t>
            </a:r>
            <a:r>
              <a:rPr lang="en-US" altLang="zh-CN" dirty="0">
                <a:ea typeface="宋体"/>
                <a:sym typeface="+mn-ea"/>
              </a:rPr>
              <a:t>)/2=</a:t>
            </a:r>
            <a:r>
              <a:rPr lang="ru-RU" altLang="en-US" dirty="0">
                <a:sym typeface="+mn-ea"/>
              </a:rPr>
              <a:t>227.9</a:t>
            </a:r>
            <a:endParaRPr lang="en-US" altLang="zh-CN" dirty="0"/>
          </a:p>
          <a:p>
            <a:r>
              <a:rPr lang="en-US" altLang="zh-CN" dirty="0">
                <a:ea typeface="宋体"/>
                <a:sym typeface="+mn-ea"/>
              </a:rPr>
              <a:t>=&gt;p=</a:t>
            </a:r>
            <a:r>
              <a:rPr lang="ru-RU" altLang="en-US" dirty="0">
                <a:sym typeface="+mn-ea"/>
              </a:rPr>
              <a:t>227.9(</a:t>
            </a:r>
            <a:r>
              <a:rPr lang="en-US" altLang="zh-CN" dirty="0">
                <a:ea typeface="宋体"/>
                <a:sym typeface="+mn-ea"/>
              </a:rPr>
              <a:t>1-0.0</a:t>
            </a:r>
            <a:r>
              <a:rPr lang="ru-RU" altLang="en-US" dirty="0">
                <a:sym typeface="+mn-ea"/>
              </a:rPr>
              <a:t>94</a:t>
            </a:r>
            <a:r>
              <a:rPr lang="en-US" altLang="zh-CN" dirty="0">
                <a:ea typeface="宋体"/>
                <a:sym typeface="+mn-ea"/>
              </a:rPr>
              <a:t>^2)=</a:t>
            </a:r>
            <a:r>
              <a:rPr lang="ru-RU" altLang="en-US" dirty="0">
                <a:sym typeface="+mn-ea"/>
              </a:rPr>
              <a:t>225.89</a:t>
            </a:r>
            <a:endParaRPr lang="ru-RU" altLang="en-US" dirty="0"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435</Words>
  <Application>Microsoft Office PowerPoint</Application>
  <PresentationFormat>Экран (16:9)</PresentationFormat>
  <Paragraphs>99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宋体</vt:lpstr>
      <vt:lpstr>Arial</vt:lpstr>
      <vt:lpstr>Calibri</vt:lpstr>
      <vt:lpstr>Cambria Math</vt:lpstr>
      <vt:lpstr>Cover</vt:lpstr>
      <vt:lpstr>1_Cover</vt:lpstr>
      <vt:lpstr>Типовик вариант 7</vt:lpstr>
      <vt:lpstr>Геометрия</vt:lpstr>
      <vt:lpstr>Презентация PowerPoint</vt:lpstr>
      <vt:lpstr>1. Вид траектории движения меньшего тела в зависимости от параметров Ɛ и а прификсированном p. </vt:lpstr>
      <vt:lpstr>1. Вид траектории движения меньшего тела в зависимости от параметров Ɛ и а прификсированном p. </vt:lpstr>
      <vt:lpstr>2. Влиянии параметров а и Ɛ.</vt:lpstr>
      <vt:lpstr>3. Получение уравнения кривой в каноническом виде</vt:lpstr>
      <vt:lpstr>3. Влияние Ɛ на параметры канонического уравнения кривой</vt:lpstr>
      <vt:lpstr>4. Вычисление значения параметра р в полярном уравнении кривой для двух небесных тел</vt:lpstr>
      <vt:lpstr>4. Зависмость от p:</vt:lpstr>
      <vt:lpstr>4. Зависмость от p:</vt:lpstr>
      <vt:lpstr>4. Геометрический смысл этого параметра</vt:lpstr>
      <vt:lpstr>Презентация PowerPoint</vt:lpstr>
      <vt:lpstr>Презентация PowerPoint</vt:lpstr>
      <vt:lpstr>Презентация PowerPoint</vt:lpstr>
      <vt:lpstr>5. Физические характеристик тела, которые влияют на траекторию его движения  в Солнечной системе </vt:lpstr>
      <vt:lpstr>Поверхности второго порядка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Max-PC</cp:lastModifiedBy>
  <cp:revision>300</cp:revision>
  <dcterms:created xsi:type="dcterms:W3CDTF">2014-06-27T12:30:00Z</dcterms:created>
  <dcterms:modified xsi:type="dcterms:W3CDTF">2020-11-27T16:36:37Z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