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3"/>
  </p:handoutMasterIdLst>
  <p:sldIdLst>
    <p:sldId id="258" r:id="rId3"/>
    <p:sldId id="259" r:id="rId4"/>
    <p:sldId id="260" r:id="rId6"/>
    <p:sldId id="261" r:id="rId7"/>
    <p:sldId id="262" r:id="rId8"/>
    <p:sldId id="263" r:id="rId9"/>
    <p:sldId id="264" r:id="rId10"/>
    <p:sldId id="265" r:id="rId11"/>
    <p:sldId id="266"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28 metrics across all evaluation categories</a:t>
            </a:r>
            <a:endParaRPr lang="en-US" altLang="zh-CN"/>
          </a:p>
          <a:p>
            <a:r>
              <a:rPr lang="en-US" altLang="zh-CN">
                <a:solidFill>
                  <a:srgbClr val="000000"/>
                </a:solidFill>
                <a:latin typeface="AdvOTdd63dae3"/>
                <a:ea typeface="AdvOTdd63dae3"/>
                <a:sym typeface="+mn-ea"/>
              </a:rPr>
              <a:t>(1) within image spatial gene expression (SGE) prediction performance for lower-resolution spatial transcriptomics (ST) and higher-resolution 10x Visium data</a:t>
            </a:r>
            <a:endParaRPr lang="en-US" altLang="zh-CN">
              <a:solidFill>
                <a:srgbClr val="000000"/>
              </a:solidFill>
              <a:latin typeface="AdvOTdd63dae3"/>
              <a:ea typeface="AdvOTdd63dae3"/>
            </a:endParaRPr>
          </a:p>
          <a:p>
            <a:r>
              <a:rPr lang="en-US" altLang="zh-CN">
                <a:solidFill>
                  <a:srgbClr val="000000"/>
                </a:solidFill>
                <a:latin typeface="AdvOTdd63dae3"/>
                <a:ea typeface="AdvOTdd63dae3"/>
                <a:sym typeface="+mn-ea"/>
              </a:rPr>
              <a:t>(2) cross-study model generalisability, evaluated by applying models trained on ST data to predict Visium tissues, as well as to predict TCGA images to identify whether models were useful for predicting existing H&amp;E images;</a:t>
            </a:r>
            <a:endParaRPr lang="en-US" altLang="zh-CN">
              <a:solidFill>
                <a:srgbClr val="000000"/>
              </a:solidFill>
              <a:latin typeface="AdvOTdd63dae3"/>
              <a:ea typeface="AdvOTdd63dae3"/>
            </a:endParaRPr>
          </a:p>
          <a:p>
            <a:r>
              <a:rPr lang="en-US" altLang="zh-CN">
                <a:solidFill>
                  <a:srgbClr val="000000"/>
                </a:solidFill>
                <a:latin typeface="AdvOTdd63dae3"/>
                <a:ea typeface="AdvOTdd63dae3"/>
                <a:sym typeface="+mn-ea"/>
              </a:rPr>
              <a:t>(3) clinical translational impact through the prediction of survival outcomes and canonical pathological regions using predicted SGE from TCGA;</a:t>
            </a:r>
            <a:endParaRPr lang="en-US" altLang="zh-CN">
              <a:solidFill>
                <a:srgbClr val="000000"/>
              </a:solidFill>
              <a:latin typeface="AdvOTdd63dae3"/>
              <a:ea typeface="AdvOTdd63dae3"/>
            </a:endParaRPr>
          </a:p>
          <a:p>
            <a:r>
              <a:rPr lang="en-US" altLang="zh-CN">
                <a:solidFill>
                  <a:srgbClr val="000000"/>
                </a:solidFill>
                <a:latin typeface="AdvOTdd63dae3"/>
                <a:ea typeface="AdvOTdd63dae3"/>
                <a:sym typeface="+mn-ea"/>
              </a:rPr>
              <a:t>(4) usability of the methods encompassing code, documentation and the manuscript;</a:t>
            </a:r>
            <a:endParaRPr lang="en-US" altLang="zh-CN">
              <a:solidFill>
                <a:srgbClr val="000000"/>
              </a:solidFill>
              <a:latin typeface="AdvOTdd63dae3"/>
              <a:ea typeface="AdvOTdd63dae3"/>
            </a:endParaRPr>
          </a:p>
          <a:p>
            <a:r>
              <a:rPr lang="en-US" altLang="zh-CN">
                <a:solidFill>
                  <a:srgbClr val="000000"/>
                </a:solidFill>
                <a:latin typeface="AdvOTdd63dae3"/>
                <a:ea typeface="AdvOTdd63dae3"/>
                <a:sym typeface="+mn-ea"/>
              </a:rPr>
              <a:t>(5) the computational efficiency.</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DeepPT, characterised by a simpler CNN architecture,</a:t>
            </a:r>
            <a:endParaRPr lang="en-US" altLang="zh-CN"/>
          </a:p>
          <a:p>
            <a:r>
              <a:rPr lang="en-US" altLang="zh-CN"/>
              <a:t>demonstrated predictive advantages compared to Hist2ST, which</a:t>
            </a:r>
            <a:endParaRPr lang="en-US" altLang="zh-CN"/>
          </a:p>
          <a:p>
            <a:r>
              <a:rPr lang="en-US" altLang="zh-CN"/>
              <a:t>additionally captures the global spatial features on the whole image</a:t>
            </a:r>
            <a:endParaRPr lang="en-US" altLang="zh-CN"/>
          </a:p>
          <a:p>
            <a:r>
              <a:rPr lang="en-US" altLang="zh-CN"/>
              <a:t>slide using the learned features from each spot.</a:t>
            </a:r>
            <a:endParaRPr lang="en-US" altLang="zh-CN"/>
          </a:p>
          <a:p>
            <a:endParaRPr lang="en-US" altLang="zh-CN"/>
          </a:p>
          <a:p>
            <a:r>
              <a:rPr lang="en-US" altLang="zh-CN"/>
              <a:t>GNAS (r = 0.47) and FASN (r = 0.46) in HER2+ ST dataset , MYL12B</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a:p>
            <a:r>
              <a:rPr lang="zh-CN" altLang="en-US"/>
              <a:t>这超出了预测非零和零</a:t>
            </a:r>
            <a:r>
              <a:rPr lang="en-US" altLang="zh-CN"/>
              <a:t> GE </a:t>
            </a:r>
            <a:r>
              <a:rPr lang="zh-CN" altLang="en-US"/>
              <a:t>之间的能力，其中平均</a:t>
            </a:r>
            <a:r>
              <a:rPr lang="en-US" altLang="zh-CN"/>
              <a:t> AUC = 0.57</a:t>
            </a:r>
            <a:r>
              <a:rPr lang="zh-CN" altLang="en-US"/>
              <a:t>，表明方法更能够区分</a:t>
            </a:r>
            <a:r>
              <a:rPr lang="en-US" altLang="zh-CN"/>
              <a:t> GE </a:t>
            </a:r>
            <a:r>
              <a:rPr lang="zh-CN" altLang="en-US"/>
              <a:t>的高值和低值。我们还发现，所有方法的预测与地面真相相关性与每个基因的零的百分比</a:t>
            </a:r>
            <a:r>
              <a:rPr lang="en-US" altLang="zh-CN"/>
              <a:t> (p &lt; (2 </a:t>
            </a:r>
            <a:r>
              <a:rPr lang="zh-CN" altLang="en-US"/>
              <a:t>倍</a:t>
            </a:r>
            <a:r>
              <a:rPr lang="en-US" altLang="zh-CN"/>
              <a:t> {10} ^ {-5})) </a:t>
            </a:r>
            <a:r>
              <a:rPr lang="zh-CN" altLang="en-US"/>
              <a:t>之间均呈负相关，对于</a:t>
            </a:r>
            <a:r>
              <a:rPr lang="en-US" altLang="zh-CN"/>
              <a:t> DeepPT</a:t>
            </a:r>
            <a:r>
              <a:rPr lang="zh-CN" altLang="en-US"/>
              <a:t>，</a:t>
            </a:r>
            <a:r>
              <a:rPr lang="en-US" altLang="zh-CN"/>
              <a:t>GeneCodeR</a:t>
            </a:r>
            <a:r>
              <a:rPr lang="zh-CN" altLang="en-US"/>
              <a:t>，</a:t>
            </a:r>
            <a:r>
              <a:rPr lang="en-US" altLang="zh-CN"/>
              <a:t>ST-Net</a:t>
            </a:r>
            <a:r>
              <a:rPr lang="zh-CN" altLang="en-US"/>
              <a:t>，</a:t>
            </a:r>
            <a:r>
              <a:rPr lang="en-US" altLang="zh-CN"/>
              <a:t>DeepSpaCE</a:t>
            </a:r>
            <a:r>
              <a:rPr lang="zh-CN" altLang="en-US"/>
              <a:t>，</a:t>
            </a:r>
            <a:r>
              <a:rPr lang="en-US" altLang="zh-CN"/>
              <a:t>EGNv1</a:t>
            </a:r>
            <a:r>
              <a:rPr lang="zh-CN" altLang="en-US"/>
              <a:t>，</a:t>
            </a:r>
            <a:r>
              <a:rPr lang="en-US" altLang="zh-CN"/>
              <a:t>EGNv2 </a:t>
            </a:r>
            <a:r>
              <a:rPr lang="zh-CN" altLang="en-US"/>
              <a:t>和</a:t>
            </a:r>
            <a:r>
              <a:rPr lang="en-US" altLang="zh-CN"/>
              <a:t> iStar (</a:t>
            </a:r>
            <a:r>
              <a:rPr lang="zh-CN" altLang="en-US"/>
              <a:t>补充图</a:t>
            </a:r>
            <a:r>
              <a:rPr lang="en-US" altLang="zh-CN"/>
              <a:t> 4)</a:t>
            </a:r>
            <a:r>
              <a:rPr lang="zh-CN" altLang="en-US"/>
              <a:t>。对于</a:t>
            </a:r>
            <a:r>
              <a:rPr lang="en-US" altLang="zh-CN"/>
              <a:t> GE </a:t>
            </a:r>
            <a:r>
              <a:rPr lang="zh-CN" altLang="en-US"/>
              <a:t>预测中表现最好的方法，</a:t>
            </a:r>
            <a:r>
              <a:rPr lang="en-US" altLang="zh-CN"/>
              <a:t>EGNv2 </a:t>
            </a:r>
            <a:r>
              <a:rPr lang="zh-CN" altLang="en-US"/>
              <a:t>和</a:t>
            </a:r>
            <a:r>
              <a:rPr lang="en-US" altLang="zh-CN"/>
              <a:t> DeepPT</a:t>
            </a:r>
            <a:r>
              <a:rPr lang="zh-CN" altLang="en-US"/>
              <a:t>，其性能明显受到训练基因的方差、绝对表达和零的百分比的影响。因此，我们观察到，当从分析中去除噪声基因时，一些方法表现得更好。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This suggests that the predicted SGE from H&amp;E images</a:t>
            </a:r>
            <a:endParaRPr lang="en-US" altLang="zh-CN"/>
          </a:p>
          <a:p>
            <a:r>
              <a:rPr lang="en-US" altLang="zh-CN">
                <a:sym typeface="+mn-ea"/>
              </a:rPr>
              <a:t>captures additional imaging features from each spot and its sur_x0002_rounding tissue, providing a more comprehensive view of spatial</a:t>
            </a:r>
            <a:endParaRPr lang="en-US" altLang="zh-CN"/>
          </a:p>
          <a:p>
            <a:r>
              <a:rPr lang="en-US" altLang="zh-CN">
                <a:sym typeface="+mn-ea"/>
              </a:rPr>
              <a:t>patterns that enhance tissue region identification.</a:t>
            </a:r>
            <a:endParaRPr lang="en-US" altLang="zh-CN">
              <a:sym typeface="+mn-ea"/>
            </a:endParaRPr>
          </a:p>
          <a:p>
            <a:endParaRPr lang="zh-CN" altLang="en-US"/>
          </a:p>
          <a:p>
            <a:r>
              <a:rPr lang="zh-CN" altLang="en-US"/>
              <a:t>我们观察到</a:t>
            </a:r>
            <a:r>
              <a:rPr lang="en-US" altLang="zh-CN"/>
              <a:t> EGNv2</a:t>
            </a:r>
            <a:r>
              <a:rPr lang="zh-CN" altLang="en-US"/>
              <a:t>，</a:t>
            </a:r>
            <a:r>
              <a:rPr lang="en-US" altLang="zh-CN"/>
              <a:t>ST-Net </a:t>
            </a:r>
            <a:r>
              <a:rPr lang="zh-CN" altLang="en-US"/>
              <a:t>和</a:t>
            </a:r>
            <a:r>
              <a:rPr lang="en-US" altLang="zh-CN"/>
              <a:t> DeepPT </a:t>
            </a:r>
            <a:r>
              <a:rPr lang="zh-CN" altLang="en-US"/>
              <a:t>聚集在一起，这一发现与它们共同利用仅关注单个图像补丁特征的预先训练的</a:t>
            </a:r>
            <a:r>
              <a:rPr lang="en-US" altLang="zh-CN"/>
              <a:t> CNN </a:t>
            </a:r>
            <a:r>
              <a:rPr lang="zh-CN" altLang="en-US"/>
              <a:t>一致</a:t>
            </a:r>
            <a:r>
              <a:rPr lang="en-US" altLang="zh-CN"/>
              <a:t> (</a:t>
            </a:r>
            <a:r>
              <a:rPr lang="zh-CN" altLang="en-US"/>
              <a:t>表</a:t>
            </a:r>
            <a:r>
              <a:rPr lang="en-US" altLang="zh-CN"/>
              <a:t> 1)</a:t>
            </a:r>
            <a:r>
              <a:rPr lang="zh-CN" altLang="en-US"/>
              <a:t>。</a:t>
            </a:r>
            <a:r>
              <a:rPr lang="en-US" altLang="zh-CN"/>
              <a:t>Hist2ST </a:t>
            </a:r>
            <a:r>
              <a:rPr lang="zh-CN" altLang="en-US"/>
              <a:t>和</a:t>
            </a:r>
            <a:r>
              <a:rPr lang="en-US" altLang="zh-CN"/>
              <a:t> HisToGene </a:t>
            </a:r>
            <a:r>
              <a:rPr lang="zh-CN" altLang="en-US"/>
              <a:t>形成了另一个独特的簇，然后进一步与</a:t>
            </a:r>
            <a:r>
              <a:rPr lang="en-US" altLang="zh-CN"/>
              <a:t> TCGN </a:t>
            </a:r>
            <a:r>
              <a:rPr lang="zh-CN" altLang="en-US"/>
              <a:t>和</a:t>
            </a:r>
            <a:r>
              <a:rPr lang="en-US" altLang="zh-CN"/>
              <a:t> THIToGene </a:t>
            </a:r>
            <a:r>
              <a:rPr lang="zh-CN" altLang="en-US"/>
              <a:t>聚集。</a:t>
            </a:r>
            <a:r>
              <a:rPr lang="en-US" altLang="zh-CN"/>
              <a:t>TCGN </a:t>
            </a:r>
            <a:r>
              <a:rPr lang="zh-CN" altLang="en-US"/>
              <a:t>将变压器和</a:t>
            </a:r>
            <a:r>
              <a:rPr lang="en-US" altLang="zh-CN"/>
              <a:t> GNN </a:t>
            </a:r>
            <a:r>
              <a:rPr lang="zh-CN" altLang="en-US"/>
              <a:t>应用于一个点上以优化点级全局特征，而其余的方法归因于它们强调全局交互作用以及它们的模型以整个幻灯片图像特征作为输入，而不是其他方法中仅仅使用图像补丁。基于对</a:t>
            </a:r>
            <a:r>
              <a:rPr lang="en-US" altLang="zh-CN"/>
              <a:t> ST </a:t>
            </a:r>
            <a:r>
              <a:rPr lang="zh-CN" altLang="en-US"/>
              <a:t>数据集的</a:t>
            </a:r>
            <a:r>
              <a:rPr lang="en-US" altLang="zh-CN"/>
              <a:t> SGE </a:t>
            </a:r>
            <a:r>
              <a:rPr lang="zh-CN" altLang="en-US"/>
              <a:t>性能预测，我们发现包括</a:t>
            </a:r>
            <a:r>
              <a:rPr lang="en-US" altLang="zh-CN"/>
              <a:t> EGNv2</a:t>
            </a:r>
            <a:r>
              <a:rPr lang="zh-CN" altLang="en-US"/>
              <a:t>、</a:t>
            </a:r>
            <a:r>
              <a:rPr lang="en-US" altLang="zh-CN"/>
              <a:t> ST-Net </a:t>
            </a:r>
            <a:r>
              <a:rPr lang="zh-CN" altLang="en-US"/>
              <a:t>和</a:t>
            </a:r>
            <a:r>
              <a:rPr lang="en-US" altLang="zh-CN"/>
              <a:t> DeepPT </a:t>
            </a:r>
            <a:r>
              <a:rPr lang="zh-CN" altLang="en-US"/>
              <a:t>在内的聚类方法的性能优于其他方法。这表明使用基于</a:t>
            </a:r>
            <a:r>
              <a:rPr lang="en-US" altLang="zh-CN"/>
              <a:t> CNN </a:t>
            </a:r>
            <a:r>
              <a:rPr lang="zh-CN" altLang="en-US"/>
              <a:t>的体系结构提取补丁内图像特征的方法特别适合这项任务。基因间预测性能的一致性分布突出了这些方法的结构设计的影响。这一发现为将来方法开发中的体系结构选择提供了指导。</a:t>
            </a:r>
            <a:endParaRPr lang="zh-CN" altLang="en-US"/>
          </a:p>
          <a:p>
            <a:endParaRPr lang="zh-CN" altLang="en-US"/>
          </a:p>
          <a:p>
            <a:r>
              <a:rPr lang="zh-CN" altLang="en-US"/>
              <a:t>这是由于观察到原始</a:t>
            </a:r>
            <a:r>
              <a:rPr lang="en-US" altLang="zh-CN"/>
              <a:t> GE </a:t>
            </a:r>
            <a:r>
              <a:rPr lang="zh-CN" altLang="en-US"/>
              <a:t>数据和用于模型训练的标准化数据之间的相关性降低，从特定于</a:t>
            </a:r>
            <a:r>
              <a:rPr lang="en-US" altLang="zh-CN"/>
              <a:t> Hist2ST </a:t>
            </a:r>
            <a:r>
              <a:rPr lang="zh-CN" altLang="en-US"/>
              <a:t>和</a:t>
            </a:r>
            <a:r>
              <a:rPr lang="en-US" altLang="zh-CN"/>
              <a:t> HisToGene </a:t>
            </a:r>
            <a:r>
              <a:rPr lang="zh-CN" altLang="en-US"/>
              <a:t>方法的标准化技术</a:t>
            </a:r>
            <a:r>
              <a:rPr lang="en-US" altLang="zh-CN"/>
              <a:t> (</a:t>
            </a:r>
            <a:r>
              <a:rPr lang="zh-CN" altLang="en-US"/>
              <a:t>补充图</a:t>
            </a:r>
            <a:r>
              <a:rPr lang="en-US" altLang="zh-CN"/>
              <a:t> 5)</a:t>
            </a:r>
            <a:r>
              <a:rPr lang="zh-CN" altLang="en-US"/>
              <a:t>。这些相关结果突出了输入处理方法和</a:t>
            </a:r>
            <a:r>
              <a:rPr lang="en-US" altLang="zh-CN"/>
              <a:t> SGE </a:t>
            </a:r>
            <a:r>
              <a:rPr lang="zh-CN" altLang="en-US"/>
              <a:t>基因特异性预测性能之间的相互作用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DeepPT </a:t>
            </a:r>
            <a:r>
              <a:rPr lang="zh-CN" altLang="en-US"/>
              <a:t>和</a:t>
            </a:r>
            <a:r>
              <a:rPr lang="en-US" altLang="zh-CN"/>
              <a:t> ST-Net (</a:t>
            </a:r>
            <a:r>
              <a:rPr lang="zh-CN" altLang="en-US"/>
              <a:t>基于</a:t>
            </a:r>
            <a:r>
              <a:rPr lang="en-US" altLang="zh-CN"/>
              <a:t> CNN </a:t>
            </a:r>
            <a:r>
              <a:rPr lang="zh-CN" altLang="en-US"/>
              <a:t>的方法</a:t>
            </a:r>
            <a:r>
              <a:rPr lang="en-US" altLang="zh-CN"/>
              <a:t>) </a:t>
            </a:r>
            <a:r>
              <a:rPr lang="zh-CN" altLang="en-US"/>
              <a:t>在非肿瘤组织上的强大表现可能是由于样品的低组织异质性，其中含有斑点的补丁提供了足够的学习信息，由于周围组织的一致性，使得额外的邻近信息不太有价值。</a:t>
            </a:r>
            <a:endParaRPr lang="zh-CN" altLang="en-US"/>
          </a:p>
          <a:p>
            <a:r>
              <a:rPr lang="zh-CN" altLang="en-US"/>
              <a:t>一个潜在的原因是由于基因矩阵稀疏性的差异，其中</a:t>
            </a:r>
            <a:r>
              <a:rPr lang="en-US" altLang="zh-CN"/>
              <a:t> Visium </a:t>
            </a:r>
            <a:r>
              <a:rPr lang="zh-CN" altLang="en-US"/>
              <a:t>数据通常具有比</a:t>
            </a:r>
            <a:r>
              <a:rPr lang="en-US" altLang="zh-CN"/>
              <a:t> ST </a:t>
            </a:r>
            <a:r>
              <a:rPr lang="zh-CN" altLang="en-US"/>
              <a:t>数据集更密集表达的基因</a:t>
            </a:r>
            <a:r>
              <a:rPr lang="en-US" altLang="zh-CN"/>
              <a:t> (</a:t>
            </a:r>
            <a:r>
              <a:rPr lang="zh-CN" altLang="en-US"/>
              <a:t>补充图</a:t>
            </a:r>
            <a:r>
              <a:rPr lang="en-US" altLang="zh-CN"/>
              <a:t> 9)</a:t>
            </a:r>
            <a:r>
              <a:rPr lang="zh-CN" altLang="en-US"/>
              <a:t>。我们能够通过选择高稀疏基因</a:t>
            </a:r>
            <a:r>
              <a:rPr lang="en-US" altLang="zh-CN"/>
              <a:t> (HSG) </a:t>
            </a:r>
            <a:r>
              <a:rPr lang="zh-CN" altLang="en-US"/>
              <a:t>进行训练</a:t>
            </a:r>
            <a:r>
              <a:rPr lang="en-US" altLang="zh-CN"/>
              <a:t> (</a:t>
            </a:r>
            <a:r>
              <a:rPr lang="zh-CN" altLang="en-US"/>
              <a:t>补充图</a:t>
            </a:r>
            <a:r>
              <a:rPr lang="en-US" altLang="zh-CN"/>
              <a:t> 10 </a:t>
            </a:r>
            <a:r>
              <a:rPr lang="zh-CN" altLang="en-US"/>
              <a:t>和</a:t>
            </a:r>
            <a:r>
              <a:rPr lang="en-US" altLang="zh-CN"/>
              <a:t> 11) </a:t>
            </a:r>
            <a:r>
              <a:rPr lang="zh-CN" altLang="en-US"/>
              <a:t>来解决两种方法</a:t>
            </a:r>
            <a:r>
              <a:rPr lang="en-US" altLang="zh-CN"/>
              <a:t> (His2ST; THIToGene) </a:t>
            </a:r>
            <a:r>
              <a:rPr lang="zh-CN" altLang="en-US"/>
              <a:t>的这个问题，但是发现它没有改善总体预测性能。</a:t>
            </a:r>
            <a:endParaRPr lang="zh-CN" altLang="en-US"/>
          </a:p>
          <a:p>
            <a:endParaRPr lang="zh-CN" altLang="en-US"/>
          </a:p>
          <a:p>
            <a:r>
              <a:rPr lang="zh-CN" altLang="en-US"/>
              <a:t>我们在</a:t>
            </a:r>
            <a:r>
              <a:rPr lang="en-US" altLang="zh-CN"/>
              <a:t> Visium-Hercep-Test2 + </a:t>
            </a:r>
            <a:r>
              <a:rPr lang="zh-CN" altLang="en-US"/>
              <a:t>上进行了培训，并在</a:t>
            </a:r>
            <a:r>
              <a:rPr lang="en-US" altLang="zh-CN"/>
              <a:t> Visium-HER2 + </a:t>
            </a:r>
            <a:r>
              <a:rPr lang="zh-CN" altLang="en-US"/>
              <a:t>上进行了测试</a:t>
            </a:r>
            <a:r>
              <a:rPr lang="en-US" altLang="zh-CN"/>
              <a:t> (</a:t>
            </a:r>
            <a:r>
              <a:rPr lang="zh-CN" altLang="en-US"/>
              <a:t>补充图</a:t>
            </a:r>
            <a:r>
              <a:rPr lang="en-US" altLang="zh-CN"/>
              <a:t> 12)</a:t>
            </a:r>
            <a:r>
              <a:rPr lang="zh-CN" altLang="en-US"/>
              <a:t>。</a:t>
            </a:r>
            <a:r>
              <a:rPr lang="en-US" altLang="zh-CN"/>
              <a:t>EGNv1 </a:t>
            </a:r>
            <a:r>
              <a:rPr lang="zh-CN" altLang="en-US"/>
              <a:t>在</a:t>
            </a:r>
            <a:r>
              <a:rPr lang="en-US" altLang="zh-CN"/>
              <a:t> HVGs </a:t>
            </a:r>
            <a:r>
              <a:rPr lang="zh-CN" altLang="en-US"/>
              <a:t>和</a:t>
            </a:r>
            <a:r>
              <a:rPr lang="en-US" altLang="zh-CN"/>
              <a:t> SVGs </a:t>
            </a:r>
            <a:r>
              <a:rPr lang="zh-CN" altLang="en-US"/>
              <a:t>分别为</a:t>
            </a:r>
            <a:r>
              <a:rPr lang="en-US" altLang="zh-CN"/>
              <a:t> 0.11 </a:t>
            </a:r>
            <a:r>
              <a:rPr lang="zh-CN" altLang="en-US"/>
              <a:t>和</a:t>
            </a:r>
            <a:r>
              <a:rPr lang="en-US" altLang="zh-CN"/>
              <a:t> 0.13 </a:t>
            </a:r>
            <a:r>
              <a:rPr lang="zh-CN" altLang="en-US"/>
              <a:t>的平均相关性方面表现出显著的改善</a:t>
            </a:r>
            <a:r>
              <a:rPr lang="en-US" altLang="zh-CN"/>
              <a:t> (</a:t>
            </a:r>
            <a:r>
              <a:rPr lang="zh-CN" altLang="en-US"/>
              <a:t>图</a:t>
            </a:r>
            <a:r>
              <a:rPr lang="en-US" altLang="zh-CN"/>
              <a:t> 3g) </a:t>
            </a:r>
            <a:r>
              <a:rPr lang="zh-CN" altLang="en-US"/>
              <a:t>，它们的表现一般弱于研究内评估。这表明，由于亚型之间的生物学特征不同，针对特定乳腺癌亚型训练的模型很难推广到其他类型。其次，我们使用在</a:t>
            </a:r>
            <a:r>
              <a:rPr lang="en-US" altLang="zh-CN"/>
              <a:t> HER2 + ST </a:t>
            </a:r>
            <a:r>
              <a:rPr lang="zh-CN" altLang="en-US"/>
              <a:t>数据上训练的模型</a:t>
            </a:r>
            <a:r>
              <a:rPr lang="en-US" altLang="zh-CN"/>
              <a:t> (</a:t>
            </a:r>
            <a:r>
              <a:rPr lang="zh-CN" altLang="en-US"/>
              <a:t>最佳折叠</a:t>
            </a:r>
            <a:r>
              <a:rPr lang="en-US" altLang="zh-CN"/>
              <a:t>) </a:t>
            </a:r>
            <a:r>
              <a:rPr lang="zh-CN" altLang="en-US"/>
              <a:t>评估不同空间分辨率之间的预测转移性，直接在</a:t>
            </a:r>
            <a:r>
              <a:rPr lang="en-US" altLang="zh-CN"/>
              <a:t> Visium-HER2 + </a:t>
            </a:r>
            <a:r>
              <a:rPr lang="zh-CN" altLang="en-US"/>
              <a:t>乳腺癌患者上测试它们</a:t>
            </a:r>
            <a:r>
              <a:rPr lang="en-US" altLang="zh-CN"/>
              <a:t> (</a:t>
            </a:r>
            <a:r>
              <a:rPr lang="zh-CN" altLang="en-US"/>
              <a:t>补充图</a:t>
            </a:r>
            <a:r>
              <a:rPr lang="en-US" altLang="zh-CN"/>
              <a:t> 13)</a:t>
            </a:r>
            <a:r>
              <a:rPr lang="zh-CN" altLang="en-US"/>
              <a:t>。大多数方法显示有限的效果，除了</a:t>
            </a:r>
            <a:r>
              <a:rPr lang="en-US" altLang="zh-CN"/>
              <a:t> HisToGene</a:t>
            </a:r>
            <a:r>
              <a:rPr lang="zh-CN" altLang="en-US"/>
              <a:t>。</a:t>
            </a:r>
            <a:r>
              <a:rPr lang="en-US" altLang="zh-CN"/>
              <a:t>HisToGene </a:t>
            </a:r>
            <a:r>
              <a:rPr lang="zh-CN" altLang="en-US"/>
              <a:t>最初使用具有较小组织贴片的超分辨率进行训练，允许该模型捕获与</a:t>
            </a:r>
            <a:r>
              <a:rPr lang="en-US" altLang="zh-CN"/>
              <a:t> Visium </a:t>
            </a:r>
            <a:r>
              <a:rPr lang="zh-CN" altLang="en-US"/>
              <a:t>数据更为相似的尺度特征。</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我们也可以做</a:t>
            </a:r>
            <a:r>
              <a:rPr lang="en-US" altLang="zh-CN"/>
              <a:t>TCGA-BRCA</a:t>
            </a:r>
            <a:endParaRPr lang="en-US" altLang="zh-CN"/>
          </a:p>
          <a:p>
            <a:r>
              <a:rPr lang="en-US" altLang="zh-CN"/>
              <a:t>pseudobulk GE to predict survival for three subtypes of breast cancer (BC): HER2+ BC, triple-negative breast cancer (TNBC) and luminal BC</a:t>
            </a:r>
            <a:endParaRPr lang="en-US" altLang="zh-CN"/>
          </a:p>
          <a:p>
            <a:r>
              <a:rPr lang="zh-CN" altLang="en-US"/>
              <a:t>使用仅使用</a:t>
            </a:r>
            <a:r>
              <a:rPr lang="en-US" altLang="zh-CN"/>
              <a:t> HER2 + ST </a:t>
            </a:r>
            <a:r>
              <a:rPr lang="zh-CN" altLang="en-US"/>
              <a:t>数据集中存在的基因的</a:t>
            </a:r>
            <a:r>
              <a:rPr lang="en-US" altLang="zh-CN"/>
              <a:t> RNA-Seq </a:t>
            </a:r>
            <a:r>
              <a:rPr lang="zh-CN" altLang="en-US"/>
              <a:t>体积，</a:t>
            </a:r>
            <a:r>
              <a:rPr lang="en-US" altLang="zh-CN"/>
              <a:t>RNA-Seq </a:t>
            </a:r>
            <a:r>
              <a:rPr lang="zh-CN" altLang="en-US"/>
              <a:t>体积的</a:t>
            </a:r>
            <a:r>
              <a:rPr lang="en-US" altLang="zh-CN"/>
              <a:t> TCGA-BRCA </a:t>
            </a:r>
            <a:r>
              <a:rPr lang="zh-CN" altLang="en-US"/>
              <a:t>患者生存预测的</a:t>
            </a:r>
            <a:r>
              <a:rPr lang="en-US" altLang="zh-CN"/>
              <a:t> c-e C- </a:t>
            </a:r>
            <a:r>
              <a:rPr lang="zh-CN" altLang="en-US"/>
              <a:t>指数和来自每种方法的预测的假体积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08760" y="817880"/>
            <a:ext cx="6962775" cy="3257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88085" y="1230630"/>
            <a:ext cx="9815830" cy="4110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85800" y="1000125"/>
            <a:ext cx="10819765" cy="4647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9675" y="947420"/>
            <a:ext cx="7391400" cy="3467100"/>
          </a:xfrm>
          <a:prstGeom prst="rect">
            <a:avLst/>
          </a:prstGeom>
        </p:spPr>
      </p:pic>
      <p:sp>
        <p:nvSpPr>
          <p:cNvPr id="3" name="文本框 2"/>
          <p:cNvSpPr txBox="1"/>
          <p:nvPr/>
        </p:nvSpPr>
        <p:spPr>
          <a:xfrm>
            <a:off x="1209675" y="4819015"/>
            <a:ext cx="7204075" cy="829945"/>
          </a:xfrm>
          <a:prstGeom prst="rect">
            <a:avLst/>
          </a:prstGeom>
        </p:spPr>
        <p:txBody>
          <a:bodyPr wrap="square">
            <a:spAutoFit/>
          </a:bodyPr>
          <a:p>
            <a:r>
              <a:rPr lang="en-US" altLang="zh-CN" sz="1600">
                <a:solidFill>
                  <a:srgbClr val="000000"/>
                </a:solidFill>
                <a:latin typeface="AdvOTdd63dae3"/>
                <a:ea typeface="AdvOTdd63dae3"/>
              </a:rPr>
              <a:t>EGNv2 bene</a:t>
            </a:r>
            <a:r>
              <a:rPr lang="en-US" altLang="zh-CN" sz="1600">
                <a:solidFill>
                  <a:srgbClr val="000000"/>
                </a:solidFill>
                <a:latin typeface="AdvOTdd63dae3+fb"/>
                <a:ea typeface="AdvOTdd63dae3+fb"/>
              </a:rPr>
              <a:t>fi</a:t>
            </a:r>
            <a:r>
              <a:rPr lang="en-US" altLang="zh-CN" sz="1600">
                <a:solidFill>
                  <a:srgbClr val="000000"/>
                </a:solidFill>
                <a:latin typeface="AdvOTdd63dae3"/>
                <a:ea typeface="AdvOTdd63dae3"/>
              </a:rPr>
              <a:t>ts from the SGE inference from the most similar spots.</a:t>
            </a:r>
            <a:endParaRPr lang="en-US" altLang="zh-CN" sz="1600">
              <a:solidFill>
                <a:srgbClr val="000000"/>
              </a:solidFill>
              <a:latin typeface="AdvOTdd63dae3"/>
              <a:ea typeface="AdvOTdd63dae3"/>
            </a:endParaRPr>
          </a:p>
          <a:p>
            <a:r>
              <a:rPr lang="en-US" altLang="zh-CN" sz="1600">
                <a:solidFill>
                  <a:srgbClr val="000000"/>
                </a:solidFill>
                <a:latin typeface="AdvOTdd63dae3"/>
                <a:ea typeface="AdvOTdd63dae3"/>
              </a:rPr>
              <a:t>Hist2ST  was able to distinguish between zero and non-zero expressions better than other methods.</a:t>
            </a:r>
            <a:endParaRPr lang="en-US" altLang="zh-CN" sz="1600">
              <a:solidFill>
                <a:srgbClr val="000000"/>
              </a:solidFill>
              <a:latin typeface="AdvOTdd63dae3"/>
              <a:ea typeface="AdvOTdd63dae3"/>
            </a:endParaRPr>
          </a:p>
        </p:txBody>
      </p:sp>
      <p:sp>
        <p:nvSpPr>
          <p:cNvPr id="4" name="文本框 3"/>
          <p:cNvSpPr txBox="1"/>
          <p:nvPr/>
        </p:nvSpPr>
        <p:spPr>
          <a:xfrm>
            <a:off x="8601075" y="1049655"/>
            <a:ext cx="2907665" cy="1568450"/>
          </a:xfrm>
          <a:prstGeom prst="rect">
            <a:avLst/>
          </a:prstGeom>
        </p:spPr>
        <p:txBody>
          <a:bodyPr wrap="square">
            <a:spAutoFit/>
          </a:bodyPr>
          <a:p>
            <a:r>
              <a:rPr lang="en-US" altLang="zh-CN" sz="1600">
                <a:solidFill>
                  <a:srgbClr val="000000"/>
                </a:solidFill>
                <a:latin typeface="AdvOTdd63dae3"/>
                <a:ea typeface="AdvOTdd63dae3"/>
              </a:rPr>
              <a:t>selected highly variable genes (HVG) and spatially variable genes </a:t>
            </a:r>
            <a:endParaRPr lang="en-US" altLang="zh-CN" sz="1600">
              <a:solidFill>
                <a:srgbClr val="000000"/>
              </a:solidFill>
              <a:latin typeface="AdvOTdd63dae3"/>
              <a:ea typeface="AdvOTdd63dae3"/>
            </a:endParaRPr>
          </a:p>
          <a:p>
            <a:r>
              <a:rPr lang="en-US" altLang="zh-CN" sz="1600">
                <a:solidFill>
                  <a:srgbClr val="000000"/>
                </a:solidFill>
                <a:latin typeface="AdvOTdd63dae3"/>
                <a:ea typeface="AdvOTdd63dae3"/>
              </a:rPr>
              <a:t>(SVG) (Fig. </a:t>
            </a:r>
            <a:r>
              <a:rPr lang="en-US" altLang="zh-CN" sz="1600">
                <a:solidFill>
                  <a:srgbClr val="0068A5"/>
                </a:solidFill>
                <a:latin typeface="AdvOTdd63dae3"/>
                <a:ea typeface="AdvOTdd63dae3"/>
              </a:rPr>
              <a:t>3</a:t>
            </a:r>
            <a:r>
              <a:rPr lang="en-US" altLang="zh-CN" sz="1600">
                <a:solidFill>
                  <a:srgbClr val="000000"/>
                </a:solidFill>
                <a:latin typeface="AdvOTdd63dae3"/>
                <a:ea typeface="AdvOTdd63dae3"/>
              </a:rPr>
              <a:t>a) and compared the performance across all genes</a:t>
            </a:r>
            <a:endParaRPr lang="en-US" altLang="zh-CN" sz="1600">
              <a:solidFill>
                <a:srgbClr val="000000"/>
              </a:solidFill>
              <a:latin typeface="AdvOTdd63dae3"/>
              <a:ea typeface="AdvOTdd63dae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9940" y="201930"/>
            <a:ext cx="3810000" cy="2352675"/>
          </a:xfrm>
          <a:prstGeom prst="rect">
            <a:avLst/>
          </a:prstGeom>
        </p:spPr>
      </p:pic>
      <p:pic>
        <p:nvPicPr>
          <p:cNvPr id="3" name="图片 2"/>
          <p:cNvPicPr>
            <a:picLocks noChangeAspect="1"/>
          </p:cNvPicPr>
          <p:nvPr/>
        </p:nvPicPr>
        <p:blipFill>
          <a:blip r:embed="rId2"/>
          <a:stretch>
            <a:fillRect/>
          </a:stretch>
        </p:blipFill>
        <p:spPr>
          <a:xfrm>
            <a:off x="1304290" y="2600325"/>
            <a:ext cx="3295650" cy="552450"/>
          </a:xfrm>
          <a:prstGeom prst="rect">
            <a:avLst/>
          </a:prstGeom>
        </p:spPr>
      </p:pic>
      <p:pic>
        <p:nvPicPr>
          <p:cNvPr id="5" name="图片 4"/>
          <p:cNvPicPr>
            <a:picLocks noChangeAspect="1"/>
          </p:cNvPicPr>
          <p:nvPr/>
        </p:nvPicPr>
        <p:blipFill>
          <a:blip r:embed="rId3"/>
          <a:stretch>
            <a:fillRect/>
          </a:stretch>
        </p:blipFill>
        <p:spPr>
          <a:xfrm>
            <a:off x="2527935" y="3271520"/>
            <a:ext cx="6435090" cy="3385185"/>
          </a:xfrm>
          <a:prstGeom prst="rect">
            <a:avLst/>
          </a:prstGeom>
        </p:spPr>
      </p:pic>
      <p:pic>
        <p:nvPicPr>
          <p:cNvPr id="6" name="图片 5"/>
          <p:cNvPicPr>
            <a:picLocks noChangeAspect="1"/>
          </p:cNvPicPr>
          <p:nvPr/>
        </p:nvPicPr>
        <p:blipFill>
          <a:blip r:embed="rId4"/>
          <a:stretch>
            <a:fillRect/>
          </a:stretch>
        </p:blipFill>
        <p:spPr>
          <a:xfrm>
            <a:off x="3415030" y="1353185"/>
            <a:ext cx="6886575" cy="2600325"/>
          </a:xfrm>
          <a:prstGeom prst="rect">
            <a:avLst/>
          </a:prstGeom>
        </p:spPr>
      </p:pic>
      <p:pic>
        <p:nvPicPr>
          <p:cNvPr id="7" name="图片 6"/>
          <p:cNvPicPr>
            <a:picLocks noChangeAspect="1"/>
          </p:cNvPicPr>
          <p:nvPr/>
        </p:nvPicPr>
        <p:blipFill>
          <a:blip r:embed="rId5"/>
          <a:stretch>
            <a:fillRect/>
          </a:stretch>
        </p:blipFill>
        <p:spPr>
          <a:xfrm>
            <a:off x="8586470" y="3769995"/>
            <a:ext cx="3295650" cy="2543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92505" y="817880"/>
            <a:ext cx="8996680" cy="4946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6000" y="709613"/>
            <a:ext cx="5080000" cy="337185"/>
          </a:xfrm>
          <a:prstGeom prst="rect">
            <a:avLst/>
          </a:prstGeom>
        </p:spPr>
        <p:txBody>
          <a:bodyPr>
            <a:spAutoFit/>
          </a:bodyPr>
          <a:p>
            <a:pPr marL="0" indent="0"/>
            <a:r>
              <a:rPr lang="zh-CN" altLang="en-US" sz="1600" b="0" i="0">
                <a:solidFill>
                  <a:srgbClr val="222222"/>
                </a:solidFill>
                <a:latin typeface="Harding"/>
                <a:ea typeface="Harding"/>
              </a:rPr>
              <a:t>对图像质量的鲁棒性</a:t>
            </a:r>
            <a:endParaRPr lang="zh-CN" altLang="en-US" sz="1600" b="0" i="0">
              <a:solidFill>
                <a:srgbClr val="222222"/>
              </a:solidFill>
              <a:latin typeface="Harding"/>
              <a:ea typeface="Harding"/>
            </a:endParaRPr>
          </a:p>
        </p:txBody>
      </p:sp>
      <p:pic>
        <p:nvPicPr>
          <p:cNvPr id="3" name="图片 2"/>
          <p:cNvPicPr>
            <a:picLocks noChangeAspect="1"/>
          </p:cNvPicPr>
          <p:nvPr/>
        </p:nvPicPr>
        <p:blipFill>
          <a:blip r:embed="rId1"/>
          <a:stretch>
            <a:fillRect/>
          </a:stretch>
        </p:blipFill>
        <p:spPr>
          <a:xfrm>
            <a:off x="1016000" y="1191260"/>
            <a:ext cx="10329545" cy="4899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76860" y="573405"/>
            <a:ext cx="11207115" cy="5021580"/>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Words>
  <Application>WPS 演示</Application>
  <PresentationFormat>宽屏</PresentationFormat>
  <Paragraphs>8</Paragraphs>
  <Slides>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宋体</vt:lpstr>
      <vt:lpstr>Wingdings</vt:lpstr>
      <vt:lpstr>Calibri</vt:lpstr>
      <vt:lpstr>Helvetica Neue</vt:lpstr>
      <vt:lpstr>汉仪书宋二KW</vt:lpstr>
      <vt:lpstr>微软雅黑</vt:lpstr>
      <vt:lpstr>汉仪旗黑</vt:lpstr>
      <vt:lpstr>宋体</vt:lpstr>
      <vt:lpstr>Arial Unicode MS</vt:lpstr>
      <vt:lpstr>AdvOTdd63dae3</vt:lpstr>
      <vt:lpstr>Thonburi</vt:lpstr>
      <vt:lpstr>冬青黑体简体中文</vt:lpstr>
      <vt:lpstr>AdvOTdd63dae3+fb</vt:lpstr>
      <vt:lpstr>Harding</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Yunxi Liao</cp:lastModifiedBy>
  <cp:revision>13</cp:revision>
  <dcterms:created xsi:type="dcterms:W3CDTF">2025-05-13T09:43:40Z</dcterms:created>
  <dcterms:modified xsi:type="dcterms:W3CDTF">2025-05-13T09:43:40Z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2052-6.14.0.8924</vt:lpwstr>
  </property>
  <property fmtid="{D5CDD505-2E9C-101B-9397-08002B2CF9AE}" pid="3" name="ICV">
    <vt:lpwstr>F60C27FAA104EE78D101236832BB7AC1_41</vt:lpwstr>
  </property>
</Properties>
</file>