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00202162" initials="g" lastIdx="1" clrIdx="0"/>
  <p:cmAuthor id="1" name="Baishuqing (Stephen)" initials="B(" lastIdx="1" clrIdx="0"/>
  <p:cmAuthor id="8" name="Administrator" initials="A" lastIdx="1" clrIdx="7"/>
  <p:cmAuthor id="2" name="作者" initials="A" lastIdx="1" clrIdx="1"/>
  <p:cmAuthor id="3" name="iyiou" initials="i" lastIdx="2" clrIdx="2"/>
  <p:cmAuthor id="4" name="dq118" initials="d" lastIdx="2" clrIdx="3"/>
  <p:cmAuthor id="5" name="krrd630" initials="k" lastIdx="14" clrIdx="3"/>
  <p:cmAuthor id="6" name="dell" initials="d" lastIdx="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E9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7"/>
        <p:guide pos="38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0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4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076149" y="897360"/>
            <a:ext cx="10753195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61" y="175859"/>
            <a:ext cx="691420" cy="7386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5.png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4.png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tags" Target="../tags/tag69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55600" y="1031875"/>
            <a:ext cx="5631180" cy="5569585"/>
          </a:xfrm>
          <a:prstGeom prst="roundRect">
            <a:avLst>
              <a:gd name="adj" fmla="val 5096"/>
            </a:avLst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167120" y="1031875"/>
            <a:ext cx="5805170" cy="5569585"/>
          </a:xfrm>
          <a:prstGeom prst="roundRect">
            <a:avLst>
              <a:gd name="adj" fmla="val 5096"/>
            </a:avLst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3085" y="2312670"/>
            <a:ext cx="1113155" cy="11163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38175" y="3441065"/>
            <a:ext cx="1028065" cy="412115"/>
          </a:xfrm>
          <a:prstGeom prst="rect">
            <a:avLst/>
          </a:prstGeom>
          <a:ln w="15875" cmpd="sng">
            <a:noFill/>
            <a:prstDash val="sysDash"/>
          </a:ln>
        </p:spPr>
        <p:txBody>
          <a:bodyPr vert="horz" wrap="square" lIns="91440" tIns="45720" rIns="91440" bIns="45720" rtlCol="0" anchor="ctr"/>
          <a:p>
            <a:pPr indent="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H&amp;E </a:t>
            </a:r>
            <a:endParaRPr lang="en-US" altLang="zh-CN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t="9630" r="15954" b="11790"/>
          <a:stretch>
            <a:fillRect/>
          </a:stretch>
        </p:blipFill>
        <p:spPr>
          <a:xfrm>
            <a:off x="1742440" y="2312670"/>
            <a:ext cx="1165225" cy="11283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66240" y="3393440"/>
            <a:ext cx="1165860" cy="631825"/>
          </a:xfrm>
          <a:prstGeom prst="rect">
            <a:avLst/>
          </a:prstGeom>
          <a:ln w="15875" cmpd="sng">
            <a:noFill/>
            <a:prstDash val="sysDash"/>
          </a:ln>
        </p:spPr>
        <p:txBody>
          <a:bodyPr vert="horz" wrap="square" lIns="91440" tIns="45720" rIns="91440" bIns="45720" rtlCol="0" anchor="ctr">
            <a:noAutofit/>
          </a:bodyPr>
          <a:p>
            <a:pPr lvl="0" algn="ctr">
              <a:lnSpc>
                <a:spcPct val="4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ST 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domain</a:t>
            </a:r>
            <a:endParaRPr lang="en-US" altLang="zh-CN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  <a:p>
            <a:pPr lvl="0" algn="ctr">
              <a:lnSpc>
                <a:spcPct val="4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cluster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s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+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 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labels</a:t>
            </a:r>
            <a:endParaRPr lang="zh-CN" altLang="en-US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虚尾箭头 10"/>
          <p:cNvSpPr/>
          <p:nvPr/>
        </p:nvSpPr>
        <p:spPr>
          <a:xfrm>
            <a:off x="2908300" y="2823845"/>
            <a:ext cx="302895" cy="212090"/>
          </a:xfrm>
          <a:prstGeom prst="stripedRightArrow">
            <a:avLst>
              <a:gd name="adj1" fmla="val 43113"/>
              <a:gd name="adj2" fmla="val 50000"/>
            </a:avLst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265170" y="2593340"/>
            <a:ext cx="1059180" cy="7029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solidFill>
                  <a:srgbClr val="134E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RuiPath</a:t>
            </a:r>
            <a:endParaRPr lang="en-US" altLang="zh-CN" sz="1400" b="1" dirty="0" err="1">
              <a:solidFill>
                <a:srgbClr val="134E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000" u="sng" dirty="0" err="1">
                <a:solidFill>
                  <a:srgbClr val="134E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fine-tuning</a:t>
            </a:r>
            <a:endParaRPr lang="en-US" altLang="zh-CN" sz="1000" u="sng" dirty="0" err="1">
              <a:solidFill>
                <a:srgbClr val="134E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虚尾箭头 17"/>
          <p:cNvSpPr/>
          <p:nvPr/>
        </p:nvSpPr>
        <p:spPr>
          <a:xfrm>
            <a:off x="4453255" y="2823845"/>
            <a:ext cx="302895" cy="212090"/>
          </a:xfrm>
          <a:prstGeom prst="stripedRightArrow">
            <a:avLst>
              <a:gd name="adj1" fmla="val 43113"/>
              <a:gd name="adj2" fmla="val 50000"/>
            </a:avLst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47590" y="2517140"/>
            <a:ext cx="904240" cy="800100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rtlCol="0" anchor="ctr"/>
          <a:p>
            <a:pPr indent="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空转监督的精细区域划分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180" y="228600"/>
            <a:ext cx="8255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800">
              <a:buClrTx/>
              <a:buSzTx/>
              <a:buFontTx/>
            </a:pPr>
            <a:r>
              <a:rPr kumimoji="1" lang="zh-CN" altLang="en-US" sz="3600" b="1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RuiPATH大模型时空赋能方案与</a:t>
            </a:r>
            <a:r>
              <a:rPr kumimoji="1" lang="zh-CN" altLang="en-US" sz="3600" b="1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进展</a:t>
            </a:r>
            <a:endParaRPr kumimoji="1" lang="zh-CN" altLang="en-US" sz="3600" b="1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225" y="1120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800">
              <a:buClrTx/>
              <a:buSzTx/>
              <a:buFontTx/>
            </a:pPr>
            <a:r>
              <a:rPr kumimoji="1" lang="zh-CN" altLang="en-US" b="1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方案设计</a:t>
            </a:r>
            <a:endParaRPr kumimoji="1" lang="zh-CN" altLang="en-US" b="1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0225" y="1488440"/>
            <a:ext cx="5156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采用双线任务方式，瑞金与华大共同</a:t>
            </a:r>
            <a:r>
              <a:rPr lang="zh-CN" altLang="en-US"/>
              <a:t>快速推进：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1650" y="1856740"/>
            <a:ext cx="535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800">
              <a:buClrTx/>
              <a:buSzTx/>
              <a:buFontTx/>
            </a:pP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瑞金：使用对齐的</a:t>
            </a:r>
            <a:r>
              <a:rPr kumimoji="1" lang="en-US" altLang="zh-CN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H&amp;E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与时空数据微调</a:t>
            </a:r>
            <a:r>
              <a:rPr kumimoji="1" lang="en-US" altLang="zh-CN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RuiPath</a:t>
            </a:r>
            <a:endParaRPr kumimoji="1" lang="en-US" altLang="zh-CN" u="sng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770" y="3865245"/>
            <a:ext cx="545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800">
              <a:buClrTx/>
              <a:buSzTx/>
              <a:buFontTx/>
            </a:pP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华大：融合</a:t>
            </a:r>
            <a:r>
              <a:rPr kumimoji="1" lang="en-US" altLang="zh-CN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RuiPath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的热点区进行时空</a:t>
            </a:r>
            <a:r>
              <a:rPr kumimoji="1" lang="en-US" altLang="zh-CN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domain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分析</a:t>
            </a:r>
            <a:endParaRPr kumimoji="1" lang="zh-CN" altLang="en-US" u="sng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2860675" y="5126355"/>
            <a:ext cx="1032510" cy="412115"/>
          </a:xfrm>
          <a:prstGeom prst="rect">
            <a:avLst/>
          </a:prstGeom>
          <a:ln w="15875" cmpd="sng">
            <a:noFill/>
            <a:prstDash val="sysDash"/>
          </a:ln>
        </p:spPr>
        <p:txBody>
          <a:bodyPr vert="horz" wrap="square" lIns="91440" tIns="45720" rIns="91440" bIns="45720" rtlCol="0" anchor="ctr"/>
          <a:p>
            <a:pPr algn="ctr">
              <a:lnSpc>
                <a:spcPct val="11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hotspot area</a:t>
            </a:r>
            <a:endParaRPr lang="en-US" altLang="zh-CN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7510" y="4343400"/>
            <a:ext cx="1113155" cy="111633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97510" y="5391150"/>
            <a:ext cx="1028065" cy="412115"/>
          </a:xfrm>
          <a:prstGeom prst="rect">
            <a:avLst/>
          </a:prstGeom>
          <a:ln w="15875" cmpd="sng">
            <a:noFill/>
            <a:prstDash val="sysDash"/>
          </a:ln>
        </p:spPr>
        <p:txBody>
          <a:bodyPr vert="horz" wrap="square" lIns="91440" tIns="45720" rIns="91440" bIns="45720" rtlCol="0" anchor="ctr"/>
          <a:p>
            <a:pPr indent="0" algn="ctr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H&amp;E </a:t>
            </a:r>
            <a:endParaRPr lang="en-US" altLang="zh-CN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虚尾箭头 23"/>
          <p:cNvSpPr/>
          <p:nvPr/>
        </p:nvSpPr>
        <p:spPr>
          <a:xfrm>
            <a:off x="1544320" y="4699635"/>
            <a:ext cx="210820" cy="212090"/>
          </a:xfrm>
          <a:prstGeom prst="stripedRightArrow">
            <a:avLst>
              <a:gd name="adj1" fmla="val 43113"/>
              <a:gd name="adj2" fmla="val 51506"/>
            </a:avLst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788795" y="4469130"/>
            <a:ext cx="932815" cy="70294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5000"/>
            </a:schemeClr>
          </a:solidFill>
          <a:ln w="12700" cap="flat" cmpd="sng" algn="ctr">
            <a:solidFill>
              <a:schemeClr val="tx1"/>
            </a:solidFill>
            <a:prstDash val="dash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solidFill>
                  <a:srgbClr val="134E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RuiPath</a:t>
            </a:r>
            <a:endParaRPr lang="en-US" altLang="zh-CN" sz="1400" b="1" dirty="0" err="1">
              <a:solidFill>
                <a:srgbClr val="134E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000" u="sng" dirty="0" err="1">
                <a:solidFill>
                  <a:srgbClr val="134E9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inferring</a:t>
            </a:r>
            <a:endParaRPr lang="en-US" altLang="zh-CN" sz="1000" u="sng" dirty="0" err="1">
              <a:solidFill>
                <a:srgbClr val="134E9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3545" y="4394835"/>
            <a:ext cx="826770" cy="818515"/>
          </a:xfrm>
          <a:prstGeom prst="rect">
            <a:avLst/>
          </a:prstGeom>
        </p:spPr>
      </p:pic>
      <p:sp>
        <p:nvSpPr>
          <p:cNvPr id="40" name="虚尾箭头 39"/>
          <p:cNvSpPr/>
          <p:nvPr/>
        </p:nvSpPr>
        <p:spPr>
          <a:xfrm>
            <a:off x="2755265" y="4699635"/>
            <a:ext cx="208280" cy="212090"/>
          </a:xfrm>
          <a:prstGeom prst="stripedRightArrow">
            <a:avLst>
              <a:gd name="adj1" fmla="val 43113"/>
              <a:gd name="adj2" fmla="val 50000"/>
            </a:avLst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6" t="9630" r="15954" b="11790"/>
          <a:stretch>
            <a:fillRect/>
          </a:stretch>
        </p:blipFill>
        <p:spPr>
          <a:xfrm>
            <a:off x="3918585" y="4401185"/>
            <a:ext cx="794385" cy="77089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724910" y="5213350"/>
            <a:ext cx="1165860" cy="374650"/>
          </a:xfrm>
          <a:prstGeom prst="rect">
            <a:avLst/>
          </a:prstGeom>
          <a:ln w="15875" cmpd="sng">
            <a:noFill/>
            <a:prstDash val="sysDash"/>
          </a:ln>
        </p:spPr>
        <p:txBody>
          <a:bodyPr vert="horz" wrap="square" lIns="91440" tIns="45720" rIns="91440" bIns="45720" rtlCol="0" anchor="ctr">
            <a:noAutofit/>
          </a:bodyPr>
          <a:p>
            <a:pPr lvl="0" algn="ctr">
              <a:lnSpc>
                <a:spcPct val="4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ST  domai</a:t>
            </a:r>
            <a:r>
              <a:rPr lang="en-US" altLang="zh-CN" sz="9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n</a:t>
            </a:r>
            <a:endParaRPr lang="en-US" altLang="zh-CN" sz="9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6" name="虚尾箭头 45"/>
          <p:cNvSpPr/>
          <p:nvPr/>
        </p:nvSpPr>
        <p:spPr>
          <a:xfrm>
            <a:off x="4718685" y="4704715"/>
            <a:ext cx="208280" cy="212090"/>
          </a:xfrm>
          <a:prstGeom prst="stripedRightArrow">
            <a:avLst>
              <a:gd name="adj1" fmla="val 43113"/>
              <a:gd name="adj2" fmla="val 50000"/>
            </a:avLst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78400" y="4413250"/>
            <a:ext cx="904240" cy="800100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rtlCol="0" anchor="ctr">
            <a:noAutofit/>
          </a:bodyPr>
          <a:p>
            <a:pPr lvl="0" algn="ctr">
              <a:lnSpc>
                <a:spcPct val="11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思源黑体 CN Normal" panose="020B0400000000000000" pitchFamily="34" charset="-122"/>
                <a:sym typeface="Arial" panose="020B0604020202020204" pitchFamily="34" charset="0"/>
              </a:rPr>
              <a:t>空转监督的精细区域划分</a:t>
            </a:r>
            <a:endParaRPr lang="zh-CN" altLang="en-US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53175" y="1120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800">
              <a:buClrTx/>
              <a:buSzTx/>
              <a:buFontTx/>
            </a:pPr>
            <a:r>
              <a:rPr kumimoji="1" lang="zh-CN" altLang="en-US" b="1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数据</a:t>
            </a:r>
            <a:r>
              <a:rPr kumimoji="1" lang="zh-CN" altLang="en-US" b="1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进展</a:t>
            </a:r>
            <a:endParaRPr kumimoji="1" lang="zh-CN" altLang="en-US" b="1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45770" y="5758180"/>
            <a:ext cx="540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方案计划：预计四月完成数据交接与预实验，五月进行模型训练与评估，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zh-CN" altLang="en-US"/>
              <a:t>文章撰写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6348095" y="1497965"/>
            <a:ext cx="526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目前已完成</a:t>
            </a:r>
            <a:r>
              <a:rPr lang="en-US" altLang="zh-CN"/>
              <a:t>31</a:t>
            </a:r>
            <a:r>
              <a:rPr lang="zh-CN" altLang="en-US"/>
              <a:t>例乳腺癌数据产出、数据配准与初步的数据</a:t>
            </a:r>
            <a:r>
              <a:rPr lang="zh-CN" altLang="en-US"/>
              <a:t>分析：</a:t>
            </a:r>
            <a:endParaRPr lang="zh-CN" altLang="en-US"/>
          </a:p>
        </p:txBody>
      </p:sp>
      <p:sp>
        <p:nvSpPr>
          <p:cNvPr id="52" name="加号 51"/>
          <p:cNvSpPr/>
          <p:nvPr/>
        </p:nvSpPr>
        <p:spPr>
          <a:xfrm>
            <a:off x="3790315" y="4770120"/>
            <a:ext cx="123825" cy="104775"/>
          </a:xfrm>
          <a:prstGeom prst="mathPlus">
            <a:avLst/>
          </a:prstGeom>
          <a:gradFill flip="none" rotWithShape="1"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63500" dist="762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latin typeface="思源黑体 CN Regular" panose="020B0500000000000000" pitchFamily="34" charset="-122"/>
              <a:ea typeface="思源黑体 CN Regular" panose="020B0500000000000000" pitchFamily="34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01740" y="196659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685800">
              <a:buClrTx/>
              <a:buSzTx/>
              <a:buFontTx/>
            </a:pP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样本类型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丰富</a:t>
            </a:r>
            <a:endParaRPr kumimoji="1" lang="zh-CN" altLang="en-US" u="sng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48095" y="3652520"/>
            <a:ext cx="173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85800">
              <a:buClrTx/>
              <a:buSzTx/>
              <a:buFontTx/>
            </a:pP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实现亚细胞级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自动配准</a:t>
            </a:r>
            <a:endParaRPr kumimoji="1" lang="zh-CN" altLang="en-US" u="sng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221980" y="3780790"/>
            <a:ext cx="352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685800">
              <a:buClrTx/>
              <a:buSzTx/>
              <a:buFontTx/>
            </a:pP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空间功能</a:t>
            </a:r>
            <a:r>
              <a:rPr kumimoji="1" lang="zh-CN" altLang="en-US" u="sng" noProof="0" dirty="0">
                <a:ln>
                  <a:noFill/>
                </a:ln>
                <a:solidFill>
                  <a:srgbClr val="134E9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单元分析</a:t>
            </a:r>
            <a:endParaRPr kumimoji="1" lang="zh-CN" altLang="en-US" u="sng" noProof="0" dirty="0">
              <a:ln>
                <a:noFill/>
              </a:ln>
              <a:solidFill>
                <a:srgbClr val="134E9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aphicFrame>
        <p:nvGraphicFramePr>
          <p:cNvPr id="56" name="表格 55"/>
          <p:cNvGraphicFramePr/>
          <p:nvPr>
            <p:custDataLst>
              <p:tags r:id="rId9"/>
            </p:custDataLst>
          </p:nvPr>
        </p:nvGraphicFramePr>
        <p:xfrm>
          <a:off x="6301740" y="2447290"/>
          <a:ext cx="1663065" cy="1048385"/>
        </p:xfrm>
        <a:graphic>
          <a:graphicData uri="http://schemas.openxmlformats.org/drawingml/2006/table">
            <a:tbl>
              <a:tblPr/>
              <a:tblGrid>
                <a:gridCol w="953770"/>
                <a:gridCol w="709295"/>
              </a:tblGrid>
              <a:tr h="192405">
                <a:tc>
                  <a:txBody>
                    <a:bodyPr/>
                    <a:p>
                      <a:pPr algn="ctr" fontAlgn="ctr"/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总例数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IBC,NST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40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ILC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330">
                <a:tc>
                  <a:txBody>
                    <a:bodyPr/>
                    <a:p>
                      <a:pPr algn="ctr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其他特殊类型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840">
                <a:tc>
                  <a:txBody>
                    <a:bodyPr/>
                    <a:p>
                      <a:pPr algn="ctr" fontAlgn="ctr"/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原位癌为主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/>
          <p:nvPr>
            <p:custDataLst>
              <p:tags r:id="rId10"/>
            </p:custDataLst>
          </p:nvPr>
        </p:nvGraphicFramePr>
        <p:xfrm>
          <a:off x="8145145" y="2432685"/>
          <a:ext cx="3575050" cy="1058545"/>
        </p:xfrm>
        <a:graphic>
          <a:graphicData uri="http://schemas.openxmlformats.org/drawingml/2006/table">
            <a:tbl>
              <a:tblPr/>
              <a:tblGrid>
                <a:gridCol w="822960"/>
                <a:gridCol w="779780"/>
                <a:gridCol w="496570"/>
                <a:gridCol w="800735"/>
                <a:gridCol w="675005"/>
              </a:tblGrid>
              <a:tr h="213360"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IBC,NST</a:t>
                      </a:r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ILC</a:t>
                      </a:r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特殊类型</a:t>
                      </a:r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>
                        <a:buClrTx/>
                        <a:buSzTx/>
                        <a:buFontTx/>
                      </a:pPr>
                      <a:r>
                        <a:rPr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总例数</a:t>
                      </a:r>
                      <a:endParaRPr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0510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Lumina A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Lumina B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HER2</a:t>
                      </a:r>
                      <a:r>
                        <a:rPr lang="zh-CN" altLang="en-US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阳性</a:t>
                      </a:r>
                      <a:endParaRPr lang="zh-CN" altLang="en-US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0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6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TNBC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7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9842" marR="9842" marT="9842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" name="图片 58" descr="插图-时空组学赋能H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53175" y="4343400"/>
            <a:ext cx="1481455" cy="200406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0525" y="4232910"/>
            <a:ext cx="3949065" cy="2040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383.25,&quot;left&quot;:30.7,&quot;top&quot;:79.1,&quot;width&quot;:954}"/>
</p:tagLst>
</file>

<file path=ppt/tags/tag64.xml><?xml version="1.0" encoding="utf-8"?>
<p:tagLst xmlns:p="http://schemas.openxmlformats.org/presentationml/2006/main">
  <p:tag name="KSO_WM_DIAGRAM_VIRTUALLY_FRAME" val="{&quot;height&quot;:383.25,&quot;left&quot;:30.7,&quot;top&quot;:79.1,&quot;width&quot;:954}"/>
</p:tagLst>
</file>

<file path=ppt/tags/tag65.xml><?xml version="1.0" encoding="utf-8"?>
<p:tagLst xmlns:p="http://schemas.openxmlformats.org/presentationml/2006/main">
  <p:tag name="KSO_WM_DIAGRAM_VIRTUALLY_FRAME" val="{&quot;height&quot;:383.25,&quot;left&quot;:30.7,&quot;top&quot;:79.1,&quot;width&quot;:954}"/>
</p:tagLst>
</file>

<file path=ppt/tags/tag66.xml><?xml version="1.0" encoding="utf-8"?>
<p:tagLst xmlns:p="http://schemas.openxmlformats.org/presentationml/2006/main">
  <p:tag name="KSO_WM_DIAGRAM_VIRTUALLY_FRAME" val="{&quot;height&quot;:383.25,&quot;left&quot;:30.7,&quot;top&quot;:79.1,&quot;width&quot;:954}"/>
</p:tagLst>
</file>

<file path=ppt/tags/tag67.xml><?xml version="1.0" encoding="utf-8"?>
<p:tagLst xmlns:p="http://schemas.openxmlformats.org/presentationml/2006/main">
  <p:tag name="KSO_WM_DIAGRAM_VIRTUALLY_FRAME" val="{&quot;height&quot;:383.25,&quot;left&quot;:30.7,&quot;top&quot;:79.1,&quot;width&quot;:954}"/>
</p:tagLst>
</file>

<file path=ppt/tags/tag68.xml><?xml version="1.0" encoding="utf-8"?>
<p:tagLst xmlns:p="http://schemas.openxmlformats.org/presentationml/2006/main">
  <p:tag name="TABLE_ENDDRAG_ORIGIN_RECT" val="153*78"/>
  <p:tag name="TABLE_ENDDRAG_RECT" val="504*216*153*78"/>
</p:tagLst>
</file>

<file path=ppt/tags/tag69.xml><?xml version="1.0" encoding="utf-8"?>
<p:tagLst xmlns:p="http://schemas.openxmlformats.org/presentationml/2006/main">
  <p:tag name="TABLE_ENDDRAG_ORIGIN_RECT" val="281*83"/>
  <p:tag name="TABLE_ENDDRAG_RECT" val="678*216*281*8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source_record_key" val="{&quot;13&quot;:[4364924,19965469,20481828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演示</Application>
  <PresentationFormat>宽屏</PresentationFormat>
  <Paragraphs>109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Impact</vt:lpstr>
      <vt:lpstr>Georgia</vt:lpstr>
      <vt:lpstr>汉仪中宋简</vt:lpstr>
      <vt:lpstr>微软雅黑</vt:lpstr>
      <vt:lpstr>Century</vt:lpstr>
      <vt:lpstr>Arial Unicode MS</vt:lpstr>
      <vt:lpstr>Calibri</vt:lpstr>
      <vt:lpstr>思源黑体 CN Regular</vt:lpstr>
      <vt:lpstr>思源黑体 CN Normal</vt:lpstr>
      <vt:lpstr>等线</vt:lpstr>
      <vt:lpstr>楷体</vt:lpstr>
      <vt:lpstr>Times New Roman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Pupa</cp:lastModifiedBy>
  <cp:revision>183</cp:revision>
  <dcterms:created xsi:type="dcterms:W3CDTF">2019-06-19T02:08:00Z</dcterms:created>
  <dcterms:modified xsi:type="dcterms:W3CDTF">2025-03-31T02:53:55Z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74DDF6313B2B4AB782DA06BF6EA30EBA_12</vt:lpwstr>
  </property>
</Properties>
</file>