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65" r:id="rId5"/>
    <p:sldId id="257" r:id="rId6"/>
    <p:sldId id="260" r:id="rId7"/>
    <p:sldId id="268" r:id="rId8"/>
    <p:sldId id="266" r:id="rId9"/>
    <p:sldId id="258" r:id="rId10"/>
    <p:sldId id="261" r:id="rId11"/>
    <p:sldId id="262" r:id="rId12"/>
    <p:sldId id="267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5"/>
        <p:guide pos="3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绝对位置编码是否</a:t>
            </a:r>
            <a:r>
              <a:rPr lang="zh-CN" altLang="en-US"/>
              <a:t>有意义？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绝对位置编码是否</a:t>
            </a:r>
            <a:r>
              <a:rPr lang="zh-CN" altLang="en-US"/>
              <a:t>有意义？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9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6205"/>
            <a:ext cx="10515600" cy="479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微软雅黑" charset="0"/>
          <a:ea typeface="微软雅黑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微软雅黑" charset="0"/>
          <a:ea typeface="微软雅黑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tags" Target="../tags/tag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微软雅黑" charset="0"/>
                <a:ea typeface="微软雅黑" charset="0"/>
                <a:cs typeface="+mj-cs"/>
              </a:defRPr>
            </a:lvl1pPr>
          </a:lstStyle>
          <a:p>
            <a:r>
              <a:rPr lang="zh-CN" altLang="en-US"/>
              <a:t>目前结果和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11530" y="1931035"/>
            <a:ext cx="65297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优化对比学习</a:t>
            </a:r>
            <a:r>
              <a:rPr lang="zh-CN" altLang="en-US"/>
              <a:t>损失：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现有结果：</a:t>
            </a:r>
            <a:r>
              <a:rPr lang="en-US" altLang="zh-CN"/>
              <a:t>batch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背景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带有组学数据的病理</a:t>
            </a:r>
            <a:r>
              <a:rPr lang="zh-CN" altLang="en-US"/>
              <a:t>模型：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具有优势的下游</a:t>
            </a:r>
            <a:r>
              <a:rPr lang="zh-CN" altLang="en-US"/>
              <a:t>任务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3200">
                <a:cs typeface="微软雅黑" charset="0"/>
              </a:rPr>
              <a:t>数据类型</a:t>
            </a:r>
            <a:r>
              <a:rPr lang="zh-CN" altLang="en-US" sz="3200">
                <a:cs typeface="微软雅黑" charset="0"/>
              </a:rPr>
              <a:t>：</a:t>
            </a:r>
            <a:br>
              <a:rPr lang="zh-CN" altLang="en-US" sz="3200">
                <a:cs typeface="微软雅黑" charset="0"/>
              </a:rPr>
            </a:br>
            <a:r>
              <a:rPr lang="zh-CN" altLang="en-US" sz="3200">
                <a:sym typeface="+mn-ea"/>
              </a:rPr>
              <a:t>空间转录组数据：单细胞转录组</a:t>
            </a:r>
            <a:r>
              <a:rPr lang="en-US" altLang="zh-CN" sz="3200">
                <a:sym typeface="+mn-ea"/>
              </a:rPr>
              <a:t>+</a:t>
            </a:r>
            <a:r>
              <a:rPr lang="zh-CN" altLang="en-US" sz="3200">
                <a:sym typeface="+mn-ea"/>
              </a:rPr>
              <a:t>空间位置信息</a:t>
            </a:r>
            <a:endParaRPr lang="zh-CN" altLang="en-US" sz="3200">
              <a:cs typeface="微软雅黑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94665" y="2509520"/>
            <a:ext cx="5520690" cy="3189605"/>
            <a:chOff x="1175" y="5247"/>
            <a:chExt cx="8694" cy="5023"/>
          </a:xfrm>
        </p:grpSpPr>
        <p:pic>
          <p:nvPicPr>
            <p:cNvPr id="4" name="图片 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rcRect t="20839"/>
            <a:stretch>
              <a:fillRect/>
            </a:stretch>
          </p:blipFill>
          <p:spPr>
            <a:xfrm>
              <a:off x="1175" y="5324"/>
              <a:ext cx="7853" cy="494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581" y="5247"/>
              <a:ext cx="1892" cy="41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noAutofit/>
            </a:bodyPr>
            <a:p>
              <a:r>
                <a:rPr lang="en-US" altLang="zh-CN"/>
                <a:t>patch</a:t>
              </a:r>
              <a:r>
                <a:rPr lang="en-US" altLang="zh-CN"/>
                <a:t>es</a:t>
              </a:r>
              <a:endParaRPr lang="en-US" altLang="zh-CN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977" y="7623"/>
              <a:ext cx="1892" cy="498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noAutofit/>
            </a:bodyPr>
            <a:p>
              <a:r>
                <a:rPr lang="en-US" altLang="zh-CN"/>
                <a:t>patch</a:t>
              </a:r>
              <a:r>
                <a:rPr lang="en-US" altLang="zh-CN"/>
                <a:t>es</a:t>
              </a:r>
              <a:endParaRPr lang="en-US" altLang="zh-CN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015355" y="1794510"/>
            <a:ext cx="558673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704020202020204" pitchFamily="34" charset="0"/>
              <a:buNone/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  <a:sym typeface="+mn-ea"/>
              </a:rPr>
              <a:t>数据情况：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2000">
                <a:latin typeface="微软雅黑" charset="0"/>
                <a:ea typeface="微软雅黑" charset="0"/>
                <a:cs typeface="微软雅黑" charset="0"/>
                <a:sym typeface="+mn-ea"/>
              </a:rPr>
              <a:t>每一个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  <a:sym typeface="+mn-ea"/>
              </a:rPr>
              <a:t>patch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  <a:sym typeface="+mn-ea"/>
              </a:rPr>
              <a:t>都有自己独立的转录组数据。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不同的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patch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之间，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counts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数目差别很大。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每一个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</a:rPr>
              <a:t>patch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中的原始基因表达是稀疏的很长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</a:rPr>
              <a:t>的一维向量。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15355" y="3855085"/>
            <a:ext cx="6096000" cy="19996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704020202020204" pitchFamily="34" charset="0"/>
              <a:buNone/>
            </a:pPr>
            <a:r>
              <a:rPr lang="zh-CN" altLang="en-US" sz="2400">
                <a:latin typeface="微软雅黑" charset="0"/>
                <a:ea typeface="微软雅黑" charset="0"/>
                <a:cs typeface="微软雅黑" charset="0"/>
                <a:sym typeface="+mn-ea"/>
              </a:rPr>
              <a:t>细胞相对</a:t>
            </a:r>
            <a:r>
              <a:rPr lang="en-US" altLang="zh-CN" sz="2400">
                <a:latin typeface="微软雅黑" charset="0"/>
                <a:ea typeface="微软雅黑" charset="0"/>
                <a:cs typeface="微软雅黑" charset="0"/>
                <a:sym typeface="+mn-ea"/>
              </a:rPr>
              <a:t>/</a:t>
            </a:r>
            <a:r>
              <a:rPr lang="zh-CN" altLang="en-US" sz="2400">
                <a:latin typeface="微软雅黑" charset="0"/>
                <a:ea typeface="微软雅黑" charset="0"/>
                <a:cs typeface="微软雅黑" charset="0"/>
                <a:sym typeface="+mn-ea"/>
              </a:rPr>
              <a:t>绝对位置的重要性：</a:t>
            </a:r>
            <a:endParaRPr lang="zh-CN" altLang="en-US" sz="24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sz="2000">
                <a:latin typeface="微软雅黑" charset="0"/>
                <a:ea typeface="微软雅黑" charset="0"/>
                <a:cs typeface="微软雅黑" charset="0"/>
                <a:sym typeface="+mn-ea"/>
              </a:rPr>
              <a:t>基于在空转相关研究中好用的生物学假设</a:t>
            </a:r>
            <a:r>
              <a:rPr lang="en-US" altLang="zh-CN" sz="2000">
                <a:latin typeface="微软雅黑" charset="0"/>
                <a:ea typeface="微软雅黑" charset="0"/>
                <a:cs typeface="微软雅黑" charset="0"/>
                <a:sym typeface="+mn-ea"/>
              </a:rPr>
              <a:t>/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  <a:sym typeface="+mn-ea"/>
              </a:rPr>
              <a:t>事实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2000">
                <a:latin typeface="微软雅黑" charset="0"/>
                <a:ea typeface="微软雅黑" charset="0"/>
                <a:cs typeface="微软雅黑" charset="0"/>
                <a:sym typeface="+mn-ea"/>
              </a:rPr>
              <a:t>细胞之间空间位置越接近，越有可能相互作用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2000">
                <a:latin typeface="微软雅黑" charset="0"/>
                <a:ea typeface="微软雅黑" charset="0"/>
                <a:cs typeface="微软雅黑" charset="0"/>
                <a:sym typeface="+mn-ea"/>
              </a:rPr>
              <a:t>细胞</a:t>
            </a:r>
            <a:r>
              <a:rPr lang="zh-CN" altLang="en-US" sz="2000">
                <a:latin typeface="微软雅黑" charset="0"/>
                <a:ea typeface="微软雅黑" charset="0"/>
                <a:cs typeface="微软雅黑" charset="0"/>
                <a:sym typeface="+mn-ea"/>
              </a:rPr>
              <a:t>之间空间位置越接近，基因表达越相似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sz="2000">
                <a:latin typeface="微软雅黑" charset="0"/>
                <a:ea typeface="微软雅黑" charset="0"/>
                <a:cs typeface="微软雅黑" charset="0"/>
                <a:sym typeface="+mn-ea"/>
              </a:rPr>
              <a:t>细胞的分布具有空间位置特异性，一些种类的细胞存在共定位现象。</a:t>
            </a:r>
            <a:endParaRPr lang="zh-CN" altLang="en-US" sz="20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文献</a:t>
            </a:r>
            <a:r>
              <a:rPr lang="zh-CN" altLang="en-US"/>
              <a:t>调研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空间转录组和病理图像特征</a:t>
            </a:r>
            <a:r>
              <a:rPr lang="zh-CN" altLang="en-US"/>
              <a:t>融合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文献</a:t>
            </a:r>
            <a:r>
              <a:rPr lang="zh-CN" altLang="en-US"/>
              <a:t>调研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图模型</a:t>
            </a:r>
            <a:r>
              <a:rPr lang="zh-CN" altLang="en-US"/>
              <a:t>调研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7230" t="21703"/>
          <a:stretch>
            <a:fillRect/>
          </a:stretch>
        </p:blipFill>
        <p:spPr>
          <a:xfrm>
            <a:off x="38100" y="3211830"/>
            <a:ext cx="2656205" cy="31362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990215" y="3435350"/>
            <a:ext cx="1376680" cy="1116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57265" t="26280" r="2458" b="42606"/>
          <a:stretch>
            <a:fillRect/>
          </a:stretch>
        </p:blipFill>
        <p:spPr>
          <a:xfrm>
            <a:off x="561975" y="1663700"/>
            <a:ext cx="2008505" cy="12344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33805" y="1371600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WSI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2990215" y="1709420"/>
            <a:ext cx="1371600" cy="1116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16480" y="1685925"/>
            <a:ext cx="231775" cy="2470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316480" y="3413125"/>
            <a:ext cx="231775" cy="2470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027555" y="5060950"/>
            <a:ext cx="386080" cy="3695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5" name="矩形 34"/>
          <p:cNvSpPr/>
          <p:nvPr/>
        </p:nvSpPr>
        <p:spPr>
          <a:xfrm rot="5400000">
            <a:off x="3502660" y="4664075"/>
            <a:ext cx="295275" cy="99885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083560" y="3810000"/>
            <a:ext cx="1177925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400">
                <a:sym typeface="+mn-ea"/>
              </a:rPr>
              <a:t>pretrain</a:t>
            </a:r>
            <a:r>
              <a:rPr lang="en-US" altLang="zh-CN" sz="1400">
                <a:sym typeface="+mn-ea"/>
              </a:rPr>
              <a:t>ed</a:t>
            </a:r>
            <a:endParaRPr lang="en-US" altLang="zh-CN" sz="1400">
              <a:sym typeface="+mn-ea"/>
            </a:endParaRPr>
          </a:p>
          <a:p>
            <a:pPr algn="ctr"/>
            <a:r>
              <a:rPr lang="en-US" altLang="zh-CN" sz="1400">
                <a:sym typeface="+mn-ea"/>
              </a:rPr>
              <a:t>model</a:t>
            </a:r>
            <a:endParaRPr lang="en-US" altLang="zh-CN" sz="1400">
              <a:sym typeface="+mn-ea"/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>
            <a:off x="2569210" y="2270125"/>
            <a:ext cx="27495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2560320" y="4084955"/>
            <a:ext cx="27495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2832735" y="5339715"/>
            <a:ext cx="1931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position </a:t>
            </a:r>
            <a:r>
              <a:rPr lang="en-US" altLang="zh-CN" sz="1400"/>
              <a:t>embedding</a:t>
            </a:r>
            <a:endParaRPr lang="en-US" altLang="zh-CN" sz="1400"/>
          </a:p>
        </p:txBody>
      </p:sp>
      <p:sp>
        <p:nvSpPr>
          <p:cNvPr id="82" name="右中括号 81"/>
          <p:cNvSpPr/>
          <p:nvPr/>
        </p:nvSpPr>
        <p:spPr>
          <a:xfrm>
            <a:off x="4662805" y="2270125"/>
            <a:ext cx="91440" cy="2941320"/>
          </a:xfrm>
          <a:prstGeom prst="rightBracke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标题 1"/>
          <p:cNvSpPr>
            <a:spLocks noGrp="1"/>
          </p:cNvSpPr>
          <p:nvPr/>
        </p:nvSpPr>
        <p:spPr>
          <a:xfrm>
            <a:off x="647700" y="258445"/>
            <a:ext cx="10515600" cy="9359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model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设计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84195" y="2059305"/>
            <a:ext cx="1177925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400">
                <a:sym typeface="+mn-ea"/>
              </a:rPr>
              <a:t>pretrain</a:t>
            </a:r>
            <a:r>
              <a:rPr lang="en-US" altLang="zh-CN" sz="1400">
                <a:sym typeface="+mn-ea"/>
              </a:rPr>
              <a:t>ed</a:t>
            </a:r>
            <a:endParaRPr lang="en-US" altLang="zh-CN" sz="1400">
              <a:sym typeface="+mn-ea"/>
            </a:endParaRPr>
          </a:p>
          <a:p>
            <a:pPr algn="ctr"/>
            <a:r>
              <a:rPr lang="en-US" altLang="zh-CN" sz="1400">
                <a:sym typeface="+mn-ea"/>
              </a:rPr>
              <a:t>model</a:t>
            </a:r>
            <a:endParaRPr lang="en-US" altLang="zh-CN" sz="1400"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23180" y="3413125"/>
            <a:ext cx="998220" cy="962660"/>
            <a:chOff x="4614" y="1800"/>
            <a:chExt cx="1572" cy="1516"/>
          </a:xfrm>
        </p:grpSpPr>
        <p:sp>
          <p:nvSpPr>
            <p:cNvPr id="5" name="矩形 4"/>
            <p:cNvSpPr/>
            <p:nvPr/>
          </p:nvSpPr>
          <p:spPr>
            <a:xfrm rot="5400000">
              <a:off x="5292" y="1122"/>
              <a:ext cx="217" cy="15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5400000">
              <a:off x="5292" y="1497"/>
              <a:ext cx="217" cy="15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5292" y="2043"/>
              <a:ext cx="217" cy="15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5400000">
              <a:off x="5292" y="2422"/>
              <a:ext cx="217" cy="15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38775" y="3653155"/>
            <a:ext cx="368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4764405" y="3484880"/>
            <a:ext cx="27495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4" name="图片 13" descr="upload_post_object_v2_38126745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9520" y="4925060"/>
            <a:ext cx="1365250" cy="1430655"/>
          </a:xfrm>
          <a:prstGeom prst="rect">
            <a:avLst/>
          </a:prstGeom>
        </p:spPr>
      </p:pic>
      <p:cxnSp>
        <p:nvCxnSpPr>
          <p:cNvPr id="27" name="直接箭头连接符 26"/>
          <p:cNvCxnSpPr/>
          <p:nvPr/>
        </p:nvCxnSpPr>
        <p:spPr>
          <a:xfrm>
            <a:off x="2560320" y="5785485"/>
            <a:ext cx="235458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右中括号 40"/>
          <p:cNvSpPr/>
          <p:nvPr/>
        </p:nvSpPr>
        <p:spPr>
          <a:xfrm>
            <a:off x="6358255" y="3858260"/>
            <a:ext cx="75565" cy="1809115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6581775" y="4194810"/>
            <a:ext cx="1263650" cy="1116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6873240" y="4570095"/>
            <a:ext cx="9296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GNN</a:t>
            </a:r>
            <a:endParaRPr lang="en-US" altLang="zh-CN">
              <a:sym typeface="+mn-ea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8382000" y="4065905"/>
            <a:ext cx="2789555" cy="1274445"/>
            <a:chOff x="10873" y="4258"/>
            <a:chExt cx="4393" cy="2007"/>
          </a:xfrm>
        </p:grpSpPr>
        <p:grpSp>
          <p:nvGrpSpPr>
            <p:cNvPr id="46" name="组合 45"/>
            <p:cNvGrpSpPr/>
            <p:nvPr/>
          </p:nvGrpSpPr>
          <p:grpSpPr>
            <a:xfrm>
              <a:off x="10873" y="4456"/>
              <a:ext cx="1699" cy="1718"/>
              <a:chOff x="9987" y="4500"/>
              <a:chExt cx="1758" cy="1519"/>
            </a:xfrm>
          </p:grpSpPr>
          <p:sp>
            <p:nvSpPr>
              <p:cNvPr id="52" name="矩形 51"/>
              <p:cNvSpPr/>
              <p:nvPr/>
            </p:nvSpPr>
            <p:spPr>
              <a:xfrm rot="16200000">
                <a:off x="10757" y="5031"/>
                <a:ext cx="217" cy="1758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 rot="16200000">
                <a:off x="10757" y="4686"/>
                <a:ext cx="217" cy="1758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 rot="16200000">
                <a:off x="10757" y="4067"/>
                <a:ext cx="217" cy="1758"/>
              </a:xfrm>
              <a:prstGeom prst="rect">
                <a:avLst/>
              </a:prstGeom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 rot="16200000">
                <a:off x="10757" y="3729"/>
                <a:ext cx="217" cy="175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6" name="文本框 65"/>
              <p:cNvSpPr txBox="1"/>
              <p:nvPr/>
            </p:nvSpPr>
            <p:spPr>
              <a:xfrm>
                <a:off x="10557" y="4878"/>
                <a:ext cx="580" cy="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...</a:t>
                </a:r>
                <a:endParaRPr lang="en-US" altLang="zh-CN"/>
              </a:p>
            </p:txBody>
          </p:sp>
        </p:grpSp>
        <p:sp>
          <p:nvSpPr>
            <p:cNvPr id="67" name="文本框 66"/>
            <p:cNvSpPr txBox="1"/>
            <p:nvPr/>
          </p:nvSpPr>
          <p:spPr>
            <a:xfrm>
              <a:off x="12648" y="4649"/>
              <a:ext cx="1864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>
                  <a:sym typeface="+mn-ea"/>
                </a:rPr>
                <a:t>patch 0</a:t>
              </a:r>
              <a:endParaRPr lang="en-US" altLang="zh-CN" sz="1400">
                <a:sym typeface="+mn-ea"/>
              </a:endParaRPr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12648" y="5348"/>
              <a:ext cx="1864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>
                  <a:sym typeface="+mn-ea"/>
                </a:rPr>
                <a:t>patch n-2</a:t>
              </a:r>
              <a:endParaRPr lang="en-US" altLang="zh-CN" sz="1400">
                <a:sym typeface="+mn-ea"/>
              </a:endParaRP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12648" y="5783"/>
              <a:ext cx="1864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1400">
                  <a:sym typeface="+mn-ea"/>
                </a:rPr>
                <a:t>patch </a:t>
              </a:r>
              <a:r>
                <a:rPr lang="en-US" altLang="zh-CN" sz="1400">
                  <a:sym typeface="+mn-ea"/>
                </a:rPr>
                <a:t>n-1</a:t>
              </a:r>
              <a:endParaRPr lang="en-US" altLang="zh-CN" sz="1400">
                <a:sym typeface="+mn-ea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2648" y="4258"/>
              <a:ext cx="2618" cy="48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14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全图</a:t>
              </a:r>
              <a:r>
                <a:rPr lang="en-US" altLang="zh-CN" sz="1400">
                  <a:latin typeface="微软雅黑" charset="0"/>
                  <a:ea typeface="微软雅黑" charset="0"/>
                  <a:cs typeface="微软雅黑" charset="0"/>
                  <a:sym typeface="+mn-ea"/>
                </a:rPr>
                <a:t> feature</a:t>
              </a:r>
              <a:endParaRPr lang="en-US" altLang="zh-CN" sz="1400">
                <a:latin typeface="微软雅黑" charset="0"/>
                <a:ea typeface="微软雅黑" charset="0"/>
                <a:cs typeface="微软雅黑" charset="0"/>
                <a:sym typeface="+mn-ea"/>
              </a:endParaRPr>
            </a:p>
          </p:txBody>
        </p:sp>
      </p:grpSp>
      <p:cxnSp>
        <p:nvCxnSpPr>
          <p:cNvPr id="81" name="直接箭头连接符 80"/>
          <p:cNvCxnSpPr/>
          <p:nvPr/>
        </p:nvCxnSpPr>
        <p:spPr>
          <a:xfrm>
            <a:off x="7910195" y="4758055"/>
            <a:ext cx="39814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6122035" y="1700530"/>
            <a:ext cx="558800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  <a:sym typeface="+mn-ea"/>
              </a:rPr>
              <a:t>充分利用</a:t>
            </a:r>
            <a:r>
              <a:rPr lang="en-US" altLang="zh-CN" sz="2800" b="1">
                <a:latin typeface="微软雅黑" charset="0"/>
                <a:ea typeface="微软雅黑" charset="0"/>
                <a:cs typeface="微软雅黑" charset="0"/>
                <a:sym typeface="+mn-ea"/>
              </a:rPr>
              <a:t>patch/cell bin</a:t>
            </a:r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  <a:sym typeface="+mn-ea"/>
              </a:rPr>
              <a:t>分辨率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r>
              <a:rPr lang="zh-CN" altLang="en-US" sz="2800" b="1">
                <a:latin typeface="微软雅黑" charset="0"/>
                <a:ea typeface="微软雅黑" charset="0"/>
                <a:cs typeface="微软雅黑" charset="0"/>
                <a:sym typeface="+mn-ea"/>
              </a:rPr>
              <a:t>的转录组信息和空间位置信息</a:t>
            </a:r>
            <a:endParaRPr lang="zh-CN" altLang="en-US" sz="2800" b="1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200"/>
              <a:t>模型设计中的</a:t>
            </a:r>
            <a:r>
              <a:rPr lang="zh-CN" altLang="en-US" sz="3200"/>
              <a:t>任务</a:t>
            </a:r>
            <a:endParaRPr lang="zh-CN" altLang="en-US" sz="3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359535"/>
            <a:ext cx="10857230" cy="4662170"/>
          </a:xfrm>
        </p:spPr>
        <p:txBody>
          <a:bodyPr>
            <a:normAutofit fontScale="90000"/>
          </a:bodyPr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665"/>
              <a:t>1.</a:t>
            </a:r>
            <a:r>
              <a:rPr lang="zh-CN" altLang="en-US" sz="2665"/>
              <a:t>转录组基础模型</a:t>
            </a:r>
            <a:r>
              <a:rPr lang="en-US" altLang="zh-CN" sz="2665"/>
              <a:t>scFoundation</a:t>
            </a:r>
            <a:r>
              <a:rPr lang="zh-CN" altLang="en-US" sz="2665"/>
              <a:t>提取转录组特征</a:t>
            </a:r>
            <a:endParaRPr lang="zh-CN" altLang="en-US" sz="2665"/>
          </a:p>
          <a:p>
            <a:pPr fontAlgn="auto">
              <a:lnSpc>
                <a:spcPct val="100000"/>
              </a:lnSpc>
            </a:pPr>
            <a:r>
              <a:rPr lang="zh-CN" altLang="en-US" sz="2665"/>
              <a:t>测试</a:t>
            </a:r>
            <a:r>
              <a:rPr lang="en-US" altLang="zh-CN" sz="2665">
                <a:sym typeface="+mn-ea"/>
              </a:rPr>
              <a:t>scFoundation</a:t>
            </a:r>
            <a:r>
              <a:rPr lang="zh-CN" altLang="en-US" sz="2665">
                <a:sym typeface="+mn-ea"/>
              </a:rPr>
              <a:t>是否与</a:t>
            </a:r>
            <a:r>
              <a:rPr lang="en-US" altLang="zh-CN" sz="2665">
                <a:sym typeface="+mn-ea"/>
              </a:rPr>
              <a:t>Stereo-seq</a:t>
            </a:r>
            <a:r>
              <a:rPr lang="zh-CN" altLang="en-US" sz="2665">
                <a:sym typeface="+mn-ea"/>
              </a:rPr>
              <a:t>数据适配</a:t>
            </a:r>
            <a:endParaRPr lang="zh-CN" altLang="en-US" sz="2665"/>
          </a:p>
          <a:p>
            <a:pPr fontAlgn="auto">
              <a:lnSpc>
                <a:spcPct val="100000"/>
              </a:lnSpc>
            </a:pPr>
            <a:r>
              <a:rPr lang="zh-CN" altLang="en-US" sz="2665"/>
              <a:t>每个</a:t>
            </a:r>
            <a:r>
              <a:rPr lang="en-US" altLang="zh-CN" sz="2665"/>
              <a:t>patch</a:t>
            </a:r>
            <a:r>
              <a:rPr lang="zh-CN" altLang="en-US" sz="2665"/>
              <a:t>图像和转录组数据对齐</a:t>
            </a:r>
            <a:endParaRPr lang="zh-CN" altLang="en-US" sz="2665"/>
          </a:p>
          <a:p>
            <a:pPr fontAlgn="auto">
              <a:lnSpc>
                <a:spcPct val="100000"/>
              </a:lnSpc>
            </a:pPr>
            <a:r>
              <a:rPr lang="zh-CN" altLang="en-US" sz="2665">
                <a:solidFill>
                  <a:srgbClr val="FF0000"/>
                </a:solidFill>
              </a:rPr>
              <a:t>通过聚类优化</a:t>
            </a:r>
            <a:r>
              <a:rPr lang="en-US" altLang="zh-CN" sz="2665">
                <a:solidFill>
                  <a:srgbClr val="FF0000"/>
                </a:solidFill>
              </a:rPr>
              <a:t>batch</a:t>
            </a:r>
            <a:r>
              <a:rPr lang="zh-CN" altLang="en-US" sz="2665">
                <a:solidFill>
                  <a:srgbClr val="FF0000"/>
                </a:solidFill>
              </a:rPr>
              <a:t>中的正负例样本对</a:t>
            </a:r>
            <a:endParaRPr lang="zh-CN" altLang="en-US" sz="2665">
              <a:solidFill>
                <a:srgbClr val="FF0000"/>
              </a:solidFill>
            </a:endParaRPr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665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665"/>
              <a:t>2.</a:t>
            </a:r>
            <a:r>
              <a:rPr lang="zh-CN" altLang="en-US" sz="2665"/>
              <a:t>通过</a:t>
            </a:r>
            <a:r>
              <a:rPr lang="en-US" altLang="zh-CN" sz="2665"/>
              <a:t>GNN</a:t>
            </a:r>
            <a:r>
              <a:rPr lang="zh-CN" altLang="en-US" sz="2665"/>
              <a:t>获取图级表示（整个切片）</a:t>
            </a:r>
            <a:endParaRPr lang="zh-CN" altLang="en-US" sz="2665"/>
          </a:p>
          <a:p>
            <a:pPr fontAlgn="auto">
              <a:lnSpc>
                <a:spcPct val="100000"/>
              </a:lnSpc>
            </a:pPr>
            <a:r>
              <a:rPr lang="zh-CN" altLang="en-US" sz="2665"/>
              <a:t>空间位置聚类抽取中心节点和周围</a:t>
            </a:r>
            <a:r>
              <a:rPr lang="en-US" altLang="zh-CN" sz="2665"/>
              <a:t>patch</a:t>
            </a:r>
            <a:r>
              <a:rPr lang="zh-CN" altLang="en-US" sz="2665"/>
              <a:t>构成的子图</a:t>
            </a:r>
            <a:endParaRPr lang="zh-CN" altLang="en-US" sz="2665"/>
          </a:p>
          <a:p>
            <a:pPr fontAlgn="auto">
              <a:lnSpc>
                <a:spcPct val="100000"/>
              </a:lnSpc>
            </a:pPr>
            <a:r>
              <a:rPr lang="zh-CN" altLang="en-US" sz="2665"/>
              <a:t>测试</a:t>
            </a:r>
            <a:r>
              <a:rPr lang="en-US" altLang="zh-CN" sz="2665">
                <a:sym typeface="+mn-ea"/>
              </a:rPr>
              <a:t>scFoundation</a:t>
            </a:r>
            <a:r>
              <a:rPr lang="zh-CN" altLang="en-US" sz="2665">
                <a:sym typeface="+mn-ea"/>
              </a:rPr>
              <a:t>（基因表达）</a:t>
            </a:r>
            <a:r>
              <a:rPr lang="en-US" altLang="zh-CN" sz="2665">
                <a:sym typeface="+mn-ea"/>
              </a:rPr>
              <a:t>+GAT</a:t>
            </a:r>
            <a:r>
              <a:rPr lang="zh-CN" altLang="en-US" sz="2665">
                <a:sym typeface="+mn-ea"/>
              </a:rPr>
              <a:t>（相对空间位置）对细胞分类的效果</a:t>
            </a:r>
            <a:endParaRPr lang="zh-CN" altLang="en-US" sz="2665"/>
          </a:p>
          <a:p>
            <a:pPr fontAlgn="auto">
              <a:lnSpc>
                <a:spcPct val="100000"/>
              </a:lnSpc>
            </a:pPr>
            <a:r>
              <a:rPr lang="zh-CN" altLang="en-US" sz="2665">
                <a:solidFill>
                  <a:srgbClr val="FF0000"/>
                </a:solidFill>
              </a:rPr>
              <a:t>使用</a:t>
            </a:r>
            <a:r>
              <a:rPr lang="en-US" altLang="zh-CN" sz="2665">
                <a:solidFill>
                  <a:srgbClr val="FF0000"/>
                </a:solidFill>
              </a:rPr>
              <a:t>infoGraph/DGI</a:t>
            </a:r>
            <a:r>
              <a:rPr lang="zh-CN" altLang="en-US" sz="2665">
                <a:solidFill>
                  <a:srgbClr val="FF0000"/>
                </a:solidFill>
              </a:rPr>
              <a:t>获取图</a:t>
            </a:r>
            <a:r>
              <a:rPr lang="zh-CN" altLang="en-US" sz="2665">
                <a:solidFill>
                  <a:srgbClr val="FF0000"/>
                </a:solidFill>
                <a:sym typeface="+mn-ea"/>
              </a:rPr>
              <a:t>级表示</a:t>
            </a:r>
            <a:endParaRPr lang="zh-CN" altLang="en-US" sz="2665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7230" t="21703"/>
          <a:stretch>
            <a:fillRect/>
          </a:stretch>
        </p:blipFill>
        <p:spPr>
          <a:xfrm>
            <a:off x="38100" y="3211830"/>
            <a:ext cx="2656205" cy="313626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445000" y="3435350"/>
            <a:ext cx="1376680" cy="1116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l="57265" t="26280" r="2458" b="42606"/>
          <a:stretch>
            <a:fillRect/>
          </a:stretch>
        </p:blipFill>
        <p:spPr>
          <a:xfrm>
            <a:off x="561975" y="1663700"/>
            <a:ext cx="2008505" cy="123444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233805" y="1371600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WSI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445000" y="1709420"/>
            <a:ext cx="1597025" cy="1116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2"/>
                </a:solidFill>
              </a:rPr>
              <a:t>Uni</a:t>
            </a:r>
            <a:endParaRPr lang="en-US" altLang="zh-CN">
              <a:solidFill>
                <a:schemeClr val="tx2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59855" y="1709420"/>
            <a:ext cx="137795" cy="1116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678930" y="1709420"/>
            <a:ext cx="137795" cy="1116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71995" y="1709420"/>
            <a:ext cx="137795" cy="1116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7286625" y="1709420"/>
            <a:ext cx="137795" cy="1116330"/>
          </a:xfrm>
          <a:prstGeom prst="rect">
            <a:avLst/>
          </a:prstGeom>
          <a:solidFill>
            <a:schemeClr val="accent3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73" name="组合 72"/>
          <p:cNvGrpSpPr/>
          <p:nvPr/>
        </p:nvGrpSpPr>
        <p:grpSpPr>
          <a:xfrm>
            <a:off x="7811770" y="2199005"/>
            <a:ext cx="1436370" cy="137160"/>
            <a:chOff x="12554" y="2440"/>
            <a:chExt cx="1756" cy="216"/>
          </a:xfrm>
        </p:grpSpPr>
        <p:sp>
          <p:nvSpPr>
            <p:cNvPr id="22" name="矩形 21"/>
            <p:cNvSpPr/>
            <p:nvPr/>
          </p:nvSpPr>
          <p:spPr>
            <a:xfrm rot="5400000">
              <a:off x="12883" y="2111"/>
              <a:ext cx="217" cy="874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 rot="5400000">
              <a:off x="13765" y="2111"/>
              <a:ext cx="217" cy="87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2316480" y="1685925"/>
            <a:ext cx="231775" cy="2470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316480" y="3413125"/>
            <a:ext cx="231775" cy="2470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911475" y="2023110"/>
            <a:ext cx="966470" cy="4895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2027555" y="5060950"/>
            <a:ext cx="386080" cy="3695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1" name="上下箭头 30"/>
          <p:cNvSpPr/>
          <p:nvPr/>
        </p:nvSpPr>
        <p:spPr>
          <a:xfrm>
            <a:off x="10156825" y="2724785"/>
            <a:ext cx="289560" cy="935355"/>
          </a:xfrm>
          <a:prstGeom prst="up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 rot="5400000">
            <a:off x="10201910" y="3559175"/>
            <a:ext cx="137795" cy="998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9420860" y="4071620"/>
            <a:ext cx="29146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654935" y="5437505"/>
            <a:ext cx="7099935" cy="0"/>
          </a:xfrm>
          <a:prstGeom prst="straightConnector1">
            <a:avLst/>
          </a:prstGeom>
          <a:ln w="12700" cap="flat" cmpd="sng" algn="ctr">
            <a:solidFill>
              <a:schemeClr val="tx2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 rot="5400000">
            <a:off x="10168890" y="4949825"/>
            <a:ext cx="295275" cy="998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4538980" y="4617085"/>
            <a:ext cx="12827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sc</a:t>
            </a:r>
            <a:r>
              <a:rPr lang="en-US" altLang="zh-CN" sz="1400"/>
              <a:t>FoundationEncoder</a:t>
            </a:r>
            <a:endParaRPr lang="en-US" altLang="zh-CN" sz="1400"/>
          </a:p>
        </p:txBody>
      </p:sp>
      <p:sp>
        <p:nvSpPr>
          <p:cNvPr id="40" name="文本框 39"/>
          <p:cNvSpPr txBox="1"/>
          <p:nvPr/>
        </p:nvSpPr>
        <p:spPr>
          <a:xfrm>
            <a:off x="4538345" y="3810000"/>
            <a:ext cx="1177925" cy="490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zh-CN" sz="1400">
                <a:sym typeface="+mn-ea"/>
              </a:rPr>
              <a:t>Transformer</a:t>
            </a:r>
            <a:endParaRPr lang="en-US" altLang="zh-CN" sz="1400">
              <a:sym typeface="+mn-ea"/>
            </a:endParaRPr>
          </a:p>
          <a:p>
            <a:pPr algn="ctr"/>
            <a:r>
              <a:rPr lang="en-US" altLang="zh-CN" sz="1400">
                <a:sym typeface="+mn-ea"/>
              </a:rPr>
              <a:t>*12 </a:t>
            </a:r>
            <a:endParaRPr lang="en-US" altLang="zh-CN" sz="1400"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521585" y="1708150"/>
            <a:ext cx="17310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patch </a:t>
            </a:r>
            <a:r>
              <a:rPr lang="en-US" altLang="zh-CN" sz="1400"/>
              <a:t>picture</a:t>
            </a:r>
            <a:endParaRPr lang="en-US" altLang="zh-CN" sz="1400"/>
          </a:p>
        </p:txBody>
      </p:sp>
      <p:cxnSp>
        <p:nvCxnSpPr>
          <p:cNvPr id="47" name="直接箭头连接符 46"/>
          <p:cNvCxnSpPr/>
          <p:nvPr/>
        </p:nvCxnSpPr>
        <p:spPr>
          <a:xfrm>
            <a:off x="2586990" y="2270125"/>
            <a:ext cx="27495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023995" y="2270125"/>
            <a:ext cx="27495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6092825" y="2270125"/>
            <a:ext cx="27495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0" name="组合 69"/>
          <p:cNvGrpSpPr/>
          <p:nvPr/>
        </p:nvGrpSpPr>
        <p:grpSpPr>
          <a:xfrm>
            <a:off x="2580640" y="3608705"/>
            <a:ext cx="1731010" cy="958215"/>
            <a:chOff x="4316" y="4286"/>
            <a:chExt cx="2726" cy="1509"/>
          </a:xfrm>
        </p:grpSpPr>
        <p:sp>
          <p:nvSpPr>
            <p:cNvPr id="28" name="矩形 27"/>
            <p:cNvSpPr/>
            <p:nvPr/>
          </p:nvSpPr>
          <p:spPr>
            <a:xfrm rot="5400000">
              <a:off x="5515" y="4506"/>
              <a:ext cx="217" cy="15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4628" y="5313"/>
              <a:ext cx="202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gene </a:t>
              </a:r>
              <a:r>
                <a:rPr lang="en-US" altLang="zh-CN" sz="1400"/>
                <a:t>vector</a:t>
              </a:r>
              <a:endParaRPr lang="en-US" altLang="zh-CN" sz="1400"/>
            </a:p>
          </p:txBody>
        </p:sp>
        <p:sp>
          <p:nvSpPr>
            <p:cNvPr id="38" name="矩形 37"/>
            <p:cNvSpPr/>
            <p:nvPr/>
          </p:nvSpPr>
          <p:spPr>
            <a:xfrm rot="5400000">
              <a:off x="5538" y="4070"/>
              <a:ext cx="217" cy="15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4316" y="4286"/>
              <a:ext cx="2726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gene </a:t>
              </a:r>
              <a:r>
                <a:rPr lang="en-US" altLang="zh-CN" sz="1400"/>
                <a:t>expression</a:t>
              </a:r>
              <a:endParaRPr lang="en-US" altLang="zh-CN" sz="1400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5319" y="4756"/>
              <a:ext cx="64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>
                  <a:latin typeface="宋体" charset="0"/>
                  <a:ea typeface="宋体" charset="0"/>
                </a:rPr>
                <a:t>＋</a:t>
              </a:r>
              <a:endParaRPr lang="zh-CN" altLang="en-US">
                <a:latin typeface="宋体" charset="0"/>
                <a:ea typeface="宋体" charset="0"/>
              </a:endParaRPr>
            </a:p>
          </p:txBody>
        </p:sp>
        <p:cxnSp>
          <p:nvCxnSpPr>
            <p:cNvPr id="50" name="直接箭头连接符 49"/>
            <p:cNvCxnSpPr/>
            <p:nvPr/>
          </p:nvCxnSpPr>
          <p:spPr>
            <a:xfrm>
              <a:off x="4356" y="5062"/>
              <a:ext cx="433" cy="0"/>
            </a:xfrm>
            <a:prstGeom prst="straightConnector1">
              <a:avLst/>
            </a:prstGeom>
            <a:ln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cxnSp>
        <p:nvCxnSpPr>
          <p:cNvPr id="51" name="直接箭头连接符 50"/>
          <p:cNvCxnSpPr/>
          <p:nvPr/>
        </p:nvCxnSpPr>
        <p:spPr>
          <a:xfrm>
            <a:off x="4015105" y="4084955"/>
            <a:ext cx="27495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757670" y="2020570"/>
            <a:ext cx="368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56" name="直接箭头连接符 55"/>
          <p:cNvCxnSpPr/>
          <p:nvPr/>
        </p:nvCxnSpPr>
        <p:spPr>
          <a:xfrm>
            <a:off x="7487285" y="2273300"/>
            <a:ext cx="27495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>
            <a:off x="7454900" y="4062730"/>
            <a:ext cx="27495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 rot="5400000">
            <a:off x="10186035" y="1784350"/>
            <a:ext cx="137795" cy="96710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/>
          <p:nvPr/>
        </p:nvCxnSpPr>
        <p:spPr>
          <a:xfrm>
            <a:off x="9338310" y="2273300"/>
            <a:ext cx="28003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5" name="组合 74"/>
          <p:cNvGrpSpPr/>
          <p:nvPr/>
        </p:nvGrpSpPr>
        <p:grpSpPr>
          <a:xfrm>
            <a:off x="6244590" y="3435350"/>
            <a:ext cx="1179830" cy="1116330"/>
            <a:chOff x="9252" y="4387"/>
            <a:chExt cx="1858" cy="1758"/>
          </a:xfrm>
        </p:grpSpPr>
        <p:sp>
          <p:nvSpPr>
            <p:cNvPr id="57" name="矩形 56"/>
            <p:cNvSpPr/>
            <p:nvPr/>
          </p:nvSpPr>
          <p:spPr>
            <a:xfrm>
              <a:off x="9252" y="4387"/>
              <a:ext cx="217" cy="175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9597" y="4387"/>
              <a:ext cx="217" cy="175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0216" y="4387"/>
              <a:ext cx="217" cy="175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0" name="矩形 59"/>
            <p:cNvSpPr/>
            <p:nvPr/>
          </p:nvSpPr>
          <p:spPr>
            <a:xfrm>
              <a:off x="10554" y="4387"/>
              <a:ext cx="217" cy="175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9717" y="4965"/>
              <a:ext cx="58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...</a:t>
              </a:r>
              <a:endParaRPr lang="en-US" altLang="zh-CN"/>
            </a:p>
          </p:txBody>
        </p:sp>
        <p:sp>
          <p:nvSpPr>
            <p:cNvPr id="68" name="矩形 67"/>
            <p:cNvSpPr/>
            <p:nvPr/>
          </p:nvSpPr>
          <p:spPr>
            <a:xfrm>
              <a:off x="10894" y="4387"/>
              <a:ext cx="217" cy="175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69" name="直接箭头连接符 68"/>
          <p:cNvCxnSpPr/>
          <p:nvPr/>
        </p:nvCxnSpPr>
        <p:spPr>
          <a:xfrm>
            <a:off x="5899785" y="4048125"/>
            <a:ext cx="274955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4" name="组合 73"/>
          <p:cNvGrpSpPr/>
          <p:nvPr/>
        </p:nvGrpSpPr>
        <p:grpSpPr>
          <a:xfrm>
            <a:off x="7762240" y="3989705"/>
            <a:ext cx="1597025" cy="137160"/>
            <a:chOff x="11823" y="5260"/>
            <a:chExt cx="3531" cy="216"/>
          </a:xfrm>
        </p:grpSpPr>
        <p:sp>
          <p:nvSpPr>
            <p:cNvPr id="9" name="矩形 8"/>
            <p:cNvSpPr/>
            <p:nvPr/>
          </p:nvSpPr>
          <p:spPr>
            <a:xfrm rot="5400000">
              <a:off x="12152" y="4931"/>
              <a:ext cx="217" cy="874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13918" y="4931"/>
              <a:ext cx="217" cy="87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 rot="5400000">
              <a:off x="13042" y="4931"/>
              <a:ext cx="217" cy="874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 rot="5400000">
              <a:off x="14809" y="4931"/>
              <a:ext cx="217" cy="87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4606290" y="5596890"/>
            <a:ext cx="2519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position </a:t>
            </a:r>
            <a:r>
              <a:rPr lang="en-US" altLang="zh-CN"/>
              <a:t>embedding</a:t>
            </a:r>
            <a:endParaRPr lang="en-US" altLang="zh-CN"/>
          </a:p>
        </p:txBody>
      </p:sp>
      <p:sp>
        <p:nvSpPr>
          <p:cNvPr id="82" name="右中括号 81"/>
          <p:cNvSpPr/>
          <p:nvPr/>
        </p:nvSpPr>
        <p:spPr>
          <a:xfrm>
            <a:off x="10913745" y="2223770"/>
            <a:ext cx="113665" cy="3254375"/>
          </a:xfrm>
          <a:prstGeom prst="rightBracke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标题 1"/>
          <p:cNvSpPr>
            <a:spLocks noGrp="1"/>
          </p:cNvSpPr>
          <p:nvPr/>
        </p:nvSpPr>
        <p:spPr>
          <a:xfrm>
            <a:off x="647700" y="258445"/>
            <a:ext cx="10515600" cy="9359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model 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part 1: 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图像和转录组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patch</a:t>
            </a:r>
            <a:r>
              <a:rPr lang="zh-CN" altLang="en-US" sz="3200">
                <a:latin typeface="微软雅黑" charset="0"/>
                <a:ea typeface="微软雅黑" charset="0"/>
                <a:cs typeface="微软雅黑" charset="0"/>
              </a:rPr>
              <a:t>特征对齐</a:t>
            </a:r>
            <a:endParaRPr lang="zh-CN" altLang="en-US" sz="32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7709" t="65012" r="1604" b="903"/>
          <a:stretch>
            <a:fillRect/>
          </a:stretch>
        </p:blipFill>
        <p:spPr>
          <a:xfrm>
            <a:off x="1285875" y="5404485"/>
            <a:ext cx="1393825" cy="929005"/>
          </a:xfrm>
          <a:prstGeom prst="rect">
            <a:avLst/>
          </a:prstGeom>
        </p:spPr>
      </p:pic>
      <p:pic>
        <p:nvPicPr>
          <p:cNvPr id="7" name="内容占位符 3"/>
          <p:cNvPicPr>
            <a:picLocks noChangeAspect="1"/>
          </p:cNvPicPr>
          <p:nvPr/>
        </p:nvPicPr>
        <p:blipFill>
          <a:blip r:embed="rId3"/>
          <a:srcRect l="43147" t="59061" r="38599" b="7662"/>
          <a:stretch>
            <a:fillRect/>
          </a:stretch>
        </p:blipFill>
        <p:spPr>
          <a:xfrm>
            <a:off x="3448050" y="3662045"/>
            <a:ext cx="1078865" cy="1117600"/>
          </a:xfrm>
          <a:prstGeom prst="rect">
            <a:avLst/>
          </a:prstGeom>
        </p:spPr>
      </p:pic>
      <p:sp>
        <p:nvSpPr>
          <p:cNvPr id="10" name="右中括号 9"/>
          <p:cNvSpPr/>
          <p:nvPr/>
        </p:nvSpPr>
        <p:spPr>
          <a:xfrm>
            <a:off x="4645660" y="2482850"/>
            <a:ext cx="102235" cy="1814830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83480" y="2829560"/>
            <a:ext cx="1263650" cy="1116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82565" y="3171190"/>
            <a:ext cx="964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GNN</a:t>
            </a:r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3469640" y="2126615"/>
            <a:ext cx="998220" cy="962660"/>
            <a:chOff x="4614" y="1800"/>
            <a:chExt cx="1572" cy="1516"/>
          </a:xfrm>
        </p:grpSpPr>
        <p:sp>
          <p:nvSpPr>
            <p:cNvPr id="16" name="矩形 15"/>
            <p:cNvSpPr/>
            <p:nvPr/>
          </p:nvSpPr>
          <p:spPr>
            <a:xfrm rot="5400000">
              <a:off x="5292" y="1122"/>
              <a:ext cx="217" cy="15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5400000">
              <a:off x="5292" y="1497"/>
              <a:ext cx="217" cy="15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5400000">
              <a:off x="5292" y="2043"/>
              <a:ext cx="217" cy="15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5400000">
              <a:off x="5292" y="2422"/>
              <a:ext cx="217" cy="15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83" name="标题 1"/>
          <p:cNvSpPr>
            <a:spLocks noGrp="1"/>
          </p:cNvSpPr>
          <p:nvPr/>
        </p:nvSpPr>
        <p:spPr>
          <a:xfrm>
            <a:off x="647700" y="413385"/>
            <a:ext cx="10515600" cy="11163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model 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  <a:sym typeface="+mn-ea"/>
              </a:rPr>
              <a:t>part 2</a:t>
            </a:r>
            <a:r>
              <a:rPr lang="en-US" altLang="zh-CN" sz="3200">
                <a:latin typeface="微软雅黑" charset="0"/>
                <a:ea typeface="微软雅黑" charset="0"/>
                <a:cs typeface="微软雅黑" charset="0"/>
              </a:rPr>
              <a:t>: 引入空间位置信息获取WSI全图表示</a:t>
            </a:r>
            <a:endParaRPr lang="en-US" altLang="zh-CN" sz="3200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0" name="图片 19" descr="upload_post_object_v2_38126745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915" y="3494405"/>
            <a:ext cx="1365250" cy="143065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5596890" y="5351780"/>
            <a:ext cx="5566410" cy="928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704020202020204" pitchFamily="34" charset="0"/>
              <a:buNone/>
            </a:pP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如何引入</a:t>
            </a:r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domain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信息？</a:t>
            </a:r>
            <a:endParaRPr lang="en-US" altLang="zh-CN" b="1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704020202020204" pitchFamily="34" charset="0"/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A.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通过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domain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信息，设置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aggregation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不同的权重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buFont typeface="Arial" panose="020B0704020202020204" pitchFamily="34" charset="0"/>
              <a:buNone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B. 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增加同一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domain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内的细胞的连接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grpSp>
        <p:nvGrpSpPr>
          <p:cNvPr id="77" name="组合 76"/>
          <p:cNvGrpSpPr/>
          <p:nvPr/>
        </p:nvGrpSpPr>
        <p:grpSpPr>
          <a:xfrm>
            <a:off x="1398270" y="2145030"/>
            <a:ext cx="1079500" cy="963295"/>
            <a:chOff x="4614" y="1800"/>
            <a:chExt cx="1574" cy="1517"/>
          </a:xfrm>
        </p:grpSpPr>
        <p:sp>
          <p:nvSpPr>
            <p:cNvPr id="78" name="矩形 77"/>
            <p:cNvSpPr/>
            <p:nvPr/>
          </p:nvSpPr>
          <p:spPr>
            <a:xfrm rot="5400000">
              <a:off x="5292" y="1122"/>
              <a:ext cx="217" cy="15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 rot="5400000">
              <a:off x="5292" y="1644"/>
              <a:ext cx="217" cy="15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 rot="5400000">
              <a:off x="5168" y="2297"/>
              <a:ext cx="466" cy="157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1747520" y="217297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宋体" charset="0"/>
                <a:ea typeface="宋体" charset="0"/>
              </a:rPr>
              <a:t>＋</a:t>
            </a:r>
            <a:endParaRPr lang="zh-CN" altLang="en-US">
              <a:latin typeface="宋体" charset="0"/>
              <a:ea typeface="宋体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747520" y="251333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宋体" charset="0"/>
                <a:ea typeface="宋体" charset="0"/>
              </a:rPr>
              <a:t>＋</a:t>
            </a:r>
            <a:endParaRPr lang="zh-CN" altLang="en-US">
              <a:latin typeface="宋体" charset="0"/>
              <a:ea typeface="宋体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623185" y="2552065"/>
            <a:ext cx="668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623185" y="4209415"/>
            <a:ext cx="66802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1937385" y="4870450"/>
            <a:ext cx="0" cy="4813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3111500" y="1657985"/>
            <a:ext cx="2376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切片中所有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patch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757930" y="2346960"/>
            <a:ext cx="368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cxnSp>
        <p:nvCxnSpPr>
          <p:cNvPr id="31" name="直接箭头连接符 30"/>
          <p:cNvCxnSpPr/>
          <p:nvPr/>
        </p:nvCxnSpPr>
        <p:spPr>
          <a:xfrm>
            <a:off x="4747895" y="3343910"/>
            <a:ext cx="1847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904355" y="2829560"/>
            <a:ext cx="1078865" cy="1090930"/>
            <a:chOff x="9987" y="4500"/>
            <a:chExt cx="1758" cy="1519"/>
          </a:xfrm>
        </p:grpSpPr>
        <p:sp>
          <p:nvSpPr>
            <p:cNvPr id="33" name="矩形 32"/>
            <p:cNvSpPr/>
            <p:nvPr/>
          </p:nvSpPr>
          <p:spPr>
            <a:xfrm rot="16200000">
              <a:off x="10757" y="5031"/>
              <a:ext cx="217" cy="175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矩形 33"/>
            <p:cNvSpPr/>
            <p:nvPr/>
          </p:nvSpPr>
          <p:spPr>
            <a:xfrm rot="16200000">
              <a:off x="10757" y="4686"/>
              <a:ext cx="217" cy="175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16200000">
              <a:off x="10757" y="4067"/>
              <a:ext cx="217" cy="1758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16200000">
              <a:off x="10757" y="3729"/>
              <a:ext cx="217" cy="175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0557" y="4878"/>
              <a:ext cx="580" cy="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...</a:t>
              </a:r>
              <a:endParaRPr lang="en-US" altLang="zh-CN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8031480" y="2952115"/>
            <a:ext cx="11836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patch 0</a:t>
            </a:r>
            <a:endParaRPr lang="en-US" altLang="zh-CN" sz="1400">
              <a:sym typeface="+mn-ea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031480" y="3395980"/>
            <a:ext cx="11836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patch n-2</a:t>
            </a:r>
            <a:endParaRPr lang="en-US" altLang="zh-CN" sz="1400"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031480" y="3672205"/>
            <a:ext cx="118364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sym typeface="+mn-ea"/>
              </a:rPr>
              <a:t>patch </a:t>
            </a:r>
            <a:r>
              <a:rPr lang="en-US" altLang="zh-CN" sz="1400">
                <a:sym typeface="+mn-ea"/>
              </a:rPr>
              <a:t>n-1</a:t>
            </a:r>
            <a:endParaRPr lang="en-US" altLang="zh-CN" sz="1400">
              <a:sym typeface="+mn-ea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031480" y="2703830"/>
            <a:ext cx="16624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latin typeface="微软雅黑" charset="0"/>
                <a:ea typeface="微软雅黑" charset="0"/>
                <a:cs typeface="微软雅黑" charset="0"/>
                <a:sym typeface="+mn-ea"/>
              </a:rPr>
              <a:t>全图</a:t>
            </a:r>
            <a:r>
              <a:rPr lang="en-US" altLang="zh-CN" sz="1400">
                <a:latin typeface="微软雅黑" charset="0"/>
                <a:ea typeface="微软雅黑" charset="0"/>
                <a:cs typeface="微软雅黑" charset="0"/>
                <a:sym typeface="+mn-ea"/>
              </a:rPr>
              <a:t> feature</a:t>
            </a:r>
            <a:endParaRPr lang="en-US" altLang="zh-CN" sz="14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>
            <a:off x="6313805" y="3371850"/>
            <a:ext cx="5276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2245360" y="4718050"/>
            <a:ext cx="216535" cy="1111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461895" y="4747260"/>
            <a:ext cx="1393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domain 1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38175" y="4249420"/>
            <a:ext cx="9061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>
                <a:latin typeface="微软雅黑" charset="0"/>
                <a:ea typeface="微软雅黑" charset="0"/>
              </a:rPr>
              <a:t>domain 2</a:t>
            </a:r>
            <a:endParaRPr lang="en-US" altLang="zh-CN" sz="1200">
              <a:latin typeface="微软雅黑" charset="0"/>
              <a:ea typeface="微软雅黑" charset="0"/>
            </a:endParaRPr>
          </a:p>
        </p:txBody>
      </p:sp>
      <p:cxnSp>
        <p:nvCxnSpPr>
          <p:cNvPr id="50" name="直接箭头连接符 49"/>
          <p:cNvCxnSpPr/>
          <p:nvPr/>
        </p:nvCxnSpPr>
        <p:spPr>
          <a:xfrm flipH="1">
            <a:off x="1091565" y="4174490"/>
            <a:ext cx="429260" cy="65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563880" y="2813685"/>
            <a:ext cx="835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position</a:t>
            </a:r>
            <a:endParaRPr lang="en-US" altLang="zh-CN" sz="1400"/>
          </a:p>
        </p:txBody>
      </p:sp>
      <p:sp>
        <p:nvSpPr>
          <p:cNvPr id="51" name="文本框 50"/>
          <p:cNvSpPr txBox="1"/>
          <p:nvPr/>
        </p:nvSpPr>
        <p:spPr>
          <a:xfrm>
            <a:off x="3397250" y="4829175"/>
            <a:ext cx="15354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/>
              <a:t>relative position</a:t>
            </a:r>
            <a:endParaRPr lang="zh-CN" altLang="en-US" sz="1400"/>
          </a:p>
        </p:txBody>
      </p:sp>
      <p:sp>
        <p:nvSpPr>
          <p:cNvPr id="52" name="文本框 51"/>
          <p:cNvSpPr txBox="1"/>
          <p:nvPr/>
        </p:nvSpPr>
        <p:spPr>
          <a:xfrm>
            <a:off x="-89535" y="2397760"/>
            <a:ext cx="14884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transcriptomics</a:t>
            </a:r>
            <a:endParaRPr lang="en-US" altLang="zh-CN" sz="1400"/>
          </a:p>
        </p:txBody>
      </p:sp>
      <p:sp>
        <p:nvSpPr>
          <p:cNvPr id="54" name="文本框 53"/>
          <p:cNvSpPr txBox="1"/>
          <p:nvPr/>
        </p:nvSpPr>
        <p:spPr>
          <a:xfrm>
            <a:off x="567055" y="2040255"/>
            <a:ext cx="8350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image</a:t>
            </a:r>
            <a:endParaRPr lang="en-US" altLang="zh-CN" sz="1400"/>
          </a:p>
        </p:txBody>
      </p:sp>
      <p:sp>
        <p:nvSpPr>
          <p:cNvPr id="55" name="文本框 54"/>
          <p:cNvSpPr txBox="1"/>
          <p:nvPr/>
        </p:nvSpPr>
        <p:spPr>
          <a:xfrm>
            <a:off x="5596890" y="4718050"/>
            <a:ext cx="4390390" cy="6108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buClrTx/>
              <a:buSzTx/>
              <a:buFont typeface="Arial" panose="020B0704020202020204" pitchFamily="34" charset="0"/>
            </a:pPr>
            <a:r>
              <a:rPr lang="zh-CN" altLang="en-US" sz="1800" b="1">
                <a:latin typeface="微软雅黑" charset="0"/>
                <a:ea typeface="微软雅黑" charset="0"/>
                <a:cs typeface="微软雅黑" charset="0"/>
                <a:sym typeface="+mn-ea"/>
              </a:rPr>
              <a:t>使用infoGraph/DGI可以较好的全图表示</a:t>
            </a:r>
            <a:endParaRPr lang="zh-CN" altLang="en-US" sz="1800" b="1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</Words>
  <Application>WPS 演示</Application>
  <PresentationFormat>宽屏</PresentationFormat>
  <Paragraphs>153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宋体</vt:lpstr>
      <vt:lpstr>微软雅黑</vt:lpstr>
      <vt:lpstr>WPS</vt:lpstr>
      <vt:lpstr>PowerPoint 演示文稿</vt:lpstr>
      <vt:lpstr>背景</vt:lpstr>
      <vt:lpstr>PowerPoint 演示文稿</vt:lpstr>
      <vt:lpstr>文献调研</vt:lpstr>
      <vt:lpstr>文献调研</vt:lpstr>
      <vt:lpstr>PowerPoint 演示文稿</vt:lpstr>
      <vt:lpstr>数据类型</vt:lpstr>
      <vt:lpstr>模型设计</vt:lpstr>
      <vt:lpstr>PowerPoint 演示文稿</vt:lpstr>
      <vt:lpstr>文献调研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Yunxi Liao</cp:lastModifiedBy>
  <cp:revision>16</cp:revision>
  <dcterms:created xsi:type="dcterms:W3CDTF">2025-04-24T03:43:27Z</dcterms:created>
  <dcterms:modified xsi:type="dcterms:W3CDTF">2025-04-24T03:43:27Z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2052-6.14.0.8924</vt:lpwstr>
  </property>
  <property fmtid="{D5CDD505-2E9C-101B-9397-08002B2CF9AE}" pid="3" name="ICV">
    <vt:lpwstr>2287B4FBC465153C91B20968FBD2738A_43</vt:lpwstr>
  </property>
</Properties>
</file>