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81355" y="1621790"/>
            <a:ext cx="9335770" cy="1162685"/>
            <a:chOff x="-336" y="1320"/>
            <a:chExt cx="14702" cy="1831"/>
          </a:xfrm>
        </p:grpSpPr>
        <p:sp>
          <p:nvSpPr>
            <p:cNvPr id="4" name="矩形 3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-336" y="1571"/>
              <a:ext cx="19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pre=NULL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66" y="1358"/>
              <a:ext cx="9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6" y="1320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4695" y="2927985"/>
            <a:ext cx="9282430" cy="1162685"/>
            <a:chOff x="-252" y="1320"/>
            <a:chExt cx="14618" cy="1831"/>
          </a:xfrm>
        </p:grpSpPr>
        <p:sp>
          <p:nvSpPr>
            <p:cNvPr id="17" name="矩形 16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7" idx="3"/>
              <a:endCxn id="18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-252" y="1320"/>
              <a:ext cx="19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pre=NULL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66" y="1320"/>
              <a:ext cx="9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76" y="1358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0040" y="367665"/>
            <a:ext cx="9697085" cy="1162685"/>
            <a:chOff x="-905" y="1320"/>
            <a:chExt cx="15271" cy="1831"/>
          </a:xfrm>
        </p:grpSpPr>
        <p:sp>
          <p:nvSpPr>
            <p:cNvPr id="29" name="矩形 28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29" idx="3"/>
              <a:endCxn id="30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-905" y="1360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pre=next=NULL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50" y="1320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rot="10800000">
            <a:off x="1457325" y="3764915"/>
            <a:ext cx="886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737225" y="376491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734695" y="4188460"/>
            <a:ext cx="9282430" cy="1162050"/>
            <a:chOff x="1157" y="6596"/>
            <a:chExt cx="14618" cy="1830"/>
          </a:xfrm>
        </p:grpSpPr>
        <p:grpSp>
          <p:nvGrpSpPr>
            <p:cNvPr id="41" name="组合 40"/>
            <p:cNvGrpSpPr/>
            <p:nvPr/>
          </p:nvGrpSpPr>
          <p:grpSpPr>
            <a:xfrm>
              <a:off x="1157" y="6596"/>
              <a:ext cx="14618" cy="1831"/>
              <a:chOff x="-252" y="1320"/>
              <a:chExt cx="14618" cy="18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65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42" idx="3"/>
                <a:endCxn id="43" idx="1"/>
              </p:cNvCxnSpPr>
              <p:nvPr/>
            </p:nvCxnSpPr>
            <p:spPr>
              <a:xfrm>
                <a:off x="425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-252" y="1320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NULL</a:t>
                </a:r>
                <a:endParaRPr lang="en-US" altLang="zh-CN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727" y="1320"/>
                <a:ext cx="189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next/head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733" y="1900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>
              <a:off x="9035" y="7895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>
              <a:off x="2305" y="7915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71" y="6596"/>
              <a:ext cx="81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pre</a:t>
              </a:r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703445" y="9969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单链表反转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32080" y="618553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终止条件</a:t>
            </a:r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734695" y="5544820"/>
            <a:ext cx="11378565" cy="1162685"/>
            <a:chOff x="1157" y="6596"/>
            <a:chExt cx="17919" cy="1831"/>
          </a:xfrm>
        </p:grpSpPr>
        <p:grpSp>
          <p:nvGrpSpPr>
            <p:cNvPr id="58" name="组合 57"/>
            <p:cNvGrpSpPr/>
            <p:nvPr/>
          </p:nvGrpSpPr>
          <p:grpSpPr>
            <a:xfrm>
              <a:off x="1157" y="6596"/>
              <a:ext cx="17919" cy="1831"/>
              <a:chOff x="-252" y="1320"/>
              <a:chExt cx="17919" cy="183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65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>
                <a:stCxn id="59" idx="3"/>
                <a:endCxn id="60" idx="1"/>
              </p:cNvCxnSpPr>
              <p:nvPr/>
            </p:nvCxnSpPr>
            <p:spPr>
              <a:xfrm rot="10800000">
                <a:off x="425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0800000"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-252" y="1320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NULL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4632" y="1320"/>
                <a:ext cx="30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next/head=NULL</a:t>
                </a:r>
                <a:endParaRPr lang="en-US" altLang="zh-CN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733" y="1900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 rot="10800000">
              <a:off x="9035" y="7895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2305" y="7915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4381" y="6596"/>
              <a:ext cx="81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pre</a:t>
              </a:r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0368280" y="6097905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pre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07155" y="264795"/>
            <a:ext cx="4377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面试题二</a:t>
            </a:r>
            <a:endParaRPr lang="zh-CN" altLang="en-US"/>
          </a:p>
          <a:p>
            <a:pPr algn="ctr"/>
            <a:r>
              <a:rPr lang="zh-CN" altLang="en-US"/>
              <a:t>用栈实现队列</a:t>
            </a:r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5652135" y="2806700"/>
            <a:ext cx="1024890" cy="459740"/>
            <a:chOff x="5983" y="4514"/>
            <a:chExt cx="1614" cy="72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6173" y="5238"/>
              <a:ext cx="1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983" y="4514"/>
              <a:ext cx="14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导入</a:t>
              </a: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536825" y="1337945"/>
            <a:ext cx="3235960" cy="3989705"/>
            <a:chOff x="537" y="2201"/>
            <a:chExt cx="5096" cy="6283"/>
          </a:xfrm>
        </p:grpSpPr>
        <p:sp>
          <p:nvSpPr>
            <p:cNvPr id="11" name="文本框 10"/>
            <p:cNvSpPr txBox="1"/>
            <p:nvPr/>
          </p:nvSpPr>
          <p:spPr>
            <a:xfrm>
              <a:off x="1257" y="2201"/>
              <a:ext cx="2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push_stack</a:t>
              </a:r>
              <a:endParaRPr lang="en-US" altLang="zh-CN"/>
            </a:p>
          </p:txBody>
        </p:sp>
        <p:grpSp>
          <p:nvGrpSpPr>
            <p:cNvPr id="49" name="组合 48"/>
            <p:cNvGrpSpPr/>
            <p:nvPr/>
          </p:nvGrpSpPr>
          <p:grpSpPr>
            <a:xfrm rot="0"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469" y="2201"/>
              <a:ext cx="2164" cy="6283"/>
              <a:chOff x="4043" y="2201"/>
              <a:chExt cx="2164" cy="6283"/>
            </a:xfrm>
          </p:grpSpPr>
          <p:grpSp>
            <p:nvGrpSpPr>
              <p:cNvPr id="22" name="组合 21"/>
              <p:cNvGrpSpPr/>
              <p:nvPr/>
            </p:nvGrpSpPr>
            <p:grpSpPr>
              <a:xfrm rot="0">
                <a:off x="4252" y="3074"/>
                <a:ext cx="1632" cy="5410"/>
                <a:chOff x="1913" y="3093"/>
                <a:chExt cx="1632" cy="541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91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91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91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91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91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4043" y="2201"/>
                <a:ext cx="21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pop_stack</a:t>
                </a:r>
                <a:endParaRPr lang="en-US" altLang="zh-CN"/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6417310" y="1337945"/>
            <a:ext cx="3235960" cy="3989705"/>
            <a:chOff x="6684" y="2201"/>
            <a:chExt cx="5096" cy="6283"/>
          </a:xfrm>
        </p:grpSpPr>
        <p:grpSp>
          <p:nvGrpSpPr>
            <p:cNvPr id="136" name="组合 135"/>
            <p:cNvGrpSpPr/>
            <p:nvPr/>
          </p:nvGrpSpPr>
          <p:grpSpPr>
            <a:xfrm>
              <a:off x="6684" y="2201"/>
              <a:ext cx="5096" cy="6283"/>
              <a:chOff x="537" y="2201"/>
              <a:chExt cx="5096" cy="6283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257" y="2201"/>
                <a:ext cx="21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push_stack</a:t>
                </a:r>
                <a:endParaRPr lang="en-US" altLang="zh-CN"/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 rot="0">
                <a:off x="537" y="3074"/>
                <a:ext cx="2542" cy="5410"/>
                <a:chOff x="537" y="3074"/>
                <a:chExt cx="2542" cy="5410"/>
              </a:xfrm>
            </p:grpSpPr>
            <p:grpSp>
              <p:nvGrpSpPr>
                <p:cNvPr id="139" name="组合 138"/>
                <p:cNvGrpSpPr/>
                <p:nvPr/>
              </p:nvGrpSpPr>
              <p:grpSpPr>
                <a:xfrm>
                  <a:off x="1447" y="3074"/>
                  <a:ext cx="1632" cy="5410"/>
                  <a:chOff x="2453" y="3093"/>
                  <a:chExt cx="1632" cy="5410"/>
                </a:xfrm>
              </p:grpSpPr>
              <p:sp>
                <p:nvSpPr>
                  <p:cNvPr id="140" name="矩形 139"/>
                  <p:cNvSpPr/>
                  <p:nvPr/>
                </p:nvSpPr>
                <p:spPr>
                  <a:xfrm>
                    <a:off x="245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/>
                  <p:cNvSpPr/>
                  <p:nvPr/>
                </p:nvSpPr>
                <p:spPr>
                  <a:xfrm>
                    <a:off x="245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245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245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245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5" name="文本框 144"/>
                <p:cNvSpPr txBox="1"/>
                <p:nvPr/>
              </p:nvSpPr>
              <p:spPr>
                <a:xfrm>
                  <a:off x="537" y="7653"/>
                  <a:ext cx="183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 </a:t>
                  </a:r>
                  <a:endParaRPr lang="zh-CN" altLang="en-US"/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1987" y="4407"/>
                  <a:ext cx="5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endParaRPr lang="en-US" altLang="zh-CN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537" y="6581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537" y="5489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537" y="440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537" y="3325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3469" y="2201"/>
                <a:ext cx="2164" cy="6283"/>
                <a:chOff x="4043" y="2201"/>
                <a:chExt cx="2164" cy="6283"/>
              </a:xfrm>
            </p:grpSpPr>
            <p:grpSp>
              <p:nvGrpSpPr>
                <p:cNvPr id="152" name="组合 151"/>
                <p:cNvGrpSpPr/>
                <p:nvPr/>
              </p:nvGrpSpPr>
              <p:grpSpPr>
                <a:xfrm rot="0">
                  <a:off x="4252" y="3074"/>
                  <a:ext cx="1632" cy="5410"/>
                  <a:chOff x="1913" y="3093"/>
                  <a:chExt cx="1632" cy="5410"/>
                </a:xfrm>
              </p:grpSpPr>
              <p:sp>
                <p:nvSpPr>
                  <p:cNvPr id="153" name="矩形 152"/>
                  <p:cNvSpPr/>
                  <p:nvPr/>
                </p:nvSpPr>
                <p:spPr>
                  <a:xfrm>
                    <a:off x="191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矩形 153"/>
                  <p:cNvSpPr/>
                  <p:nvPr/>
                </p:nvSpPr>
                <p:spPr>
                  <a:xfrm>
                    <a:off x="191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191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191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矩形 156"/>
                  <p:cNvSpPr/>
                  <p:nvPr/>
                </p:nvSpPr>
                <p:spPr>
                  <a:xfrm>
                    <a:off x="191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8" name="文本框 157"/>
                <p:cNvSpPr txBox="1"/>
                <p:nvPr/>
              </p:nvSpPr>
              <p:spPr>
                <a:xfrm>
                  <a:off x="4043" y="2201"/>
                  <a:ext cx="21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ym typeface="+mn-ea"/>
                    </a:rPr>
                    <a:t>pop_stack</a:t>
                  </a:r>
                  <a:endParaRPr lang="en-US" altLang="zh-CN"/>
                </a:p>
              </p:txBody>
            </p:sp>
          </p:grpSp>
        </p:grpSp>
        <p:sp>
          <p:nvSpPr>
            <p:cNvPr id="159" name="文本框 158"/>
            <p:cNvSpPr txBox="1"/>
            <p:nvPr/>
          </p:nvSpPr>
          <p:spPr>
            <a:xfrm>
              <a:off x="10359" y="6571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359" y="7653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29635" y="482092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34715" y="4119880"/>
            <a:ext cx="54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405505" y="3425825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53765" y="274828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441700" y="5701030"/>
            <a:ext cx="233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用户输入：</a:t>
            </a:r>
            <a:r>
              <a:rPr lang="en-US" altLang="zh-CN"/>
              <a:t>abcd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454775" y="567690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队列输出：</a:t>
            </a:r>
            <a:r>
              <a:rPr lang="en-US" altLang="zh-CN"/>
              <a:t>abcd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750300" y="3425825"/>
            <a:ext cx="35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750300" y="2738755"/>
            <a:ext cx="35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07155" y="264795"/>
            <a:ext cx="4377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面试题二</a:t>
            </a:r>
            <a:endParaRPr lang="zh-CN" altLang="en-US"/>
          </a:p>
          <a:p>
            <a:pPr algn="ctr"/>
            <a:r>
              <a:rPr lang="zh-CN" altLang="en-US"/>
              <a:t>用队列实现栈</a:t>
            </a:r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216785" y="818515"/>
            <a:ext cx="3435350" cy="1511300"/>
            <a:chOff x="3491" y="1289"/>
            <a:chExt cx="5410" cy="2380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77025" y="818515"/>
            <a:ext cx="3435350" cy="1511300"/>
            <a:chOff x="3491" y="1289"/>
            <a:chExt cx="5410" cy="2380"/>
          </a:xfrm>
        </p:grpSpPr>
        <p:grpSp>
          <p:nvGrpSpPr>
            <p:cNvPr id="38" name="组合 37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485140" y="1337310"/>
            <a:ext cx="116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用户输入</a:t>
            </a:r>
            <a:endParaRPr lang="zh-CN" altLang="en-US"/>
          </a:p>
          <a:p>
            <a:r>
              <a:rPr lang="en-US" altLang="zh-CN"/>
              <a:t>abcd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425700" y="167513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080385" y="168656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731895" y="167513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473575" y="167513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563245" y="2566670"/>
            <a:ext cx="101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用户要求输出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216150" y="2296160"/>
            <a:ext cx="3435350" cy="1511300"/>
            <a:chOff x="3491" y="1289"/>
            <a:chExt cx="5410" cy="2380"/>
          </a:xfrm>
        </p:grpSpPr>
        <p:grpSp>
          <p:nvGrpSpPr>
            <p:cNvPr id="62" name="组合 61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6390" y="2296160"/>
            <a:ext cx="3435350" cy="1511300"/>
            <a:chOff x="3491" y="1289"/>
            <a:chExt cx="5410" cy="2380"/>
          </a:xfrm>
        </p:grpSpPr>
        <p:grpSp>
          <p:nvGrpSpPr>
            <p:cNvPr id="74" name="组合 73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6851015" y="3164205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7538720" y="3152775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8243570" y="315087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2410460" y="310515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10488930" y="2691130"/>
            <a:ext cx="1386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先将前面的数导入另一个队列，然后输出最后一个数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05790" y="3551555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256540" y="4514850"/>
            <a:ext cx="1734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用户输入</a:t>
            </a:r>
            <a:r>
              <a:rPr lang="en-US" altLang="zh-CN"/>
              <a:t>f</a:t>
            </a:r>
            <a:endParaRPr lang="en-US" altLang="zh-CN"/>
          </a:p>
          <a:p>
            <a:r>
              <a:rPr lang="zh-CN" altLang="en-US"/>
              <a:t>对应栈为</a:t>
            </a:r>
            <a:r>
              <a:rPr lang="en-US" altLang="zh-CN"/>
              <a:t>abcf</a:t>
            </a:r>
            <a:endParaRPr lang="en-US" altLang="zh-CN"/>
          </a:p>
        </p:txBody>
      </p:sp>
      <p:grpSp>
        <p:nvGrpSpPr>
          <p:cNvPr id="92" name="组合 91"/>
          <p:cNvGrpSpPr/>
          <p:nvPr/>
        </p:nvGrpSpPr>
        <p:grpSpPr>
          <a:xfrm>
            <a:off x="2230755" y="3844290"/>
            <a:ext cx="3435350" cy="1511300"/>
            <a:chOff x="3491" y="1289"/>
            <a:chExt cx="5410" cy="2380"/>
          </a:xfrm>
        </p:grpSpPr>
        <p:grpSp>
          <p:nvGrpSpPr>
            <p:cNvPr id="93" name="组合 92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690995" y="3844290"/>
            <a:ext cx="3435350" cy="1511300"/>
            <a:chOff x="3491" y="1289"/>
            <a:chExt cx="5410" cy="2380"/>
          </a:xfrm>
        </p:grpSpPr>
        <p:grpSp>
          <p:nvGrpSpPr>
            <p:cNvPr id="105" name="组合 104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1" name="文本框 110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6865620" y="4712335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7553325" y="4700905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8258175" y="469900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8921750" y="4719320"/>
            <a:ext cx="34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521335" y="5549900"/>
            <a:ext cx="101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用户要求输出</a:t>
            </a:r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563245" y="629412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f</a:t>
            </a:r>
            <a:endParaRPr lang="en-US" altLang="zh-CN"/>
          </a:p>
        </p:txBody>
      </p:sp>
      <p:grpSp>
        <p:nvGrpSpPr>
          <p:cNvPr id="123" name="组合 122"/>
          <p:cNvGrpSpPr/>
          <p:nvPr/>
        </p:nvGrpSpPr>
        <p:grpSpPr>
          <a:xfrm>
            <a:off x="2237105" y="5346700"/>
            <a:ext cx="3435350" cy="1511300"/>
            <a:chOff x="3491" y="1289"/>
            <a:chExt cx="5410" cy="2380"/>
          </a:xfrm>
        </p:grpSpPr>
        <p:grpSp>
          <p:nvGrpSpPr>
            <p:cNvPr id="124" name="组合 123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697345" y="5346700"/>
            <a:ext cx="3435350" cy="1511300"/>
            <a:chOff x="3491" y="1289"/>
            <a:chExt cx="5410" cy="2380"/>
          </a:xfrm>
        </p:grpSpPr>
        <p:grpSp>
          <p:nvGrpSpPr>
            <p:cNvPr id="161" name="组合 160"/>
            <p:cNvGrpSpPr/>
            <p:nvPr/>
          </p:nvGrpSpPr>
          <p:grpSpPr>
            <a:xfrm rot="16200000">
              <a:off x="5380" y="148"/>
              <a:ext cx="1632" cy="5410"/>
              <a:chOff x="1913" y="3093"/>
              <a:chExt cx="1632" cy="5410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91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91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91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91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91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>
              <a:off x="372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810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903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996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8089" y="1289"/>
              <a:ext cx="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2412365" y="622173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3074670" y="622173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3839845" y="622173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6866255" y="6221730"/>
            <a:ext cx="34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07155" y="264795"/>
            <a:ext cx="4377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递归讲解</a:t>
            </a:r>
            <a:endParaRPr lang="zh-CN" altLang="en-US"/>
          </a:p>
          <a:p>
            <a:pPr algn="ctr"/>
            <a:r>
              <a:rPr lang="en-US" altLang="zh-CN"/>
              <a:t>arr=[5, 6, 7, 2]</a:t>
            </a:r>
            <a:endParaRPr lang="en-US" altLang="zh-CN"/>
          </a:p>
          <a:p>
            <a:pPr algn="ctr"/>
            <a:r>
              <a:rPr lang="en-US" altLang="zh-CN"/>
              <a:t>f(arr, 0, 3)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149475" y="1630045"/>
            <a:ext cx="4799330" cy="3990340"/>
            <a:chOff x="4031" y="2107"/>
            <a:chExt cx="7558" cy="6284"/>
          </a:xfrm>
        </p:grpSpPr>
        <p:grpSp>
          <p:nvGrpSpPr>
            <p:cNvPr id="61" name="组合 60"/>
            <p:cNvGrpSpPr/>
            <p:nvPr/>
          </p:nvGrpSpPr>
          <p:grpSpPr>
            <a:xfrm>
              <a:off x="4031" y="2107"/>
              <a:ext cx="7300" cy="6284"/>
              <a:chOff x="537" y="2201"/>
              <a:chExt cx="7300" cy="6284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066" y="2201"/>
                <a:ext cx="14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系统栈</a:t>
                </a:r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 rot="0">
                <a:off x="537" y="3092"/>
                <a:ext cx="7300" cy="5393"/>
                <a:chOff x="537" y="3092"/>
                <a:chExt cx="7300" cy="5393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447" y="3092"/>
                  <a:ext cx="6390" cy="5393"/>
                  <a:chOff x="2453" y="3111"/>
                  <a:chExt cx="6390" cy="5393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2453" y="3111"/>
                    <a:ext cx="6374" cy="106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2453" y="4175"/>
                    <a:ext cx="6374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2453" y="5257"/>
                    <a:ext cx="6390" cy="108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2453" y="6339"/>
                    <a:ext cx="6375" cy="10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2453" y="7421"/>
                    <a:ext cx="6374" cy="1083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文本框 12"/>
                <p:cNvSpPr txBox="1"/>
                <p:nvPr/>
              </p:nvSpPr>
              <p:spPr>
                <a:xfrm>
                  <a:off x="537" y="7653"/>
                  <a:ext cx="183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 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987" y="4407"/>
                  <a:ext cx="5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endParaRPr lang="en-US" altLang="zh-CN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537" y="6581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37" y="5489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537" y="440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37" y="3325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5215" y="7569"/>
              <a:ext cx="63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f(arr, 0, 3), mid=1, leftmax=</a:t>
              </a:r>
              <a:r>
                <a:rPr lang="en-US" altLang="zh-CN">
                  <a:sym typeface="+mn-ea"/>
                </a:rPr>
                <a:t>f(arr, 0, 1)</a:t>
              </a:r>
              <a:endParaRPr lang="en-US" altLang="zh-CN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901315" y="4431665"/>
            <a:ext cx="404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f(arr, 0, 1), mid=0, leftmax=f(arr, 0, 0)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070350" y="371919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f(arr, 0, 0)=5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752715" y="3507105"/>
            <a:ext cx="289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然后依次往下出栈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81355" y="1621790"/>
            <a:ext cx="9335770" cy="1162685"/>
            <a:chOff x="-336" y="1320"/>
            <a:chExt cx="14702" cy="1831"/>
          </a:xfrm>
        </p:grpSpPr>
        <p:sp>
          <p:nvSpPr>
            <p:cNvPr id="4" name="矩形 3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-336" y="1571"/>
              <a:ext cx="19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pre=NULL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66" y="1358"/>
              <a:ext cx="9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6" y="1320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4695" y="2927985"/>
            <a:ext cx="9282430" cy="1162685"/>
            <a:chOff x="-252" y="1320"/>
            <a:chExt cx="14618" cy="1831"/>
          </a:xfrm>
        </p:grpSpPr>
        <p:sp>
          <p:nvSpPr>
            <p:cNvPr id="17" name="矩形 16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-252" y="1320"/>
              <a:ext cx="19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pre=NULL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66" y="1320"/>
              <a:ext cx="9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76" y="1358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0040" y="367665"/>
            <a:ext cx="9697085" cy="1162685"/>
            <a:chOff x="-905" y="1320"/>
            <a:chExt cx="15271" cy="1831"/>
          </a:xfrm>
        </p:grpSpPr>
        <p:sp>
          <p:nvSpPr>
            <p:cNvPr id="29" name="矩形 28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29" idx="3"/>
              <a:endCxn id="30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-905" y="1360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pre=next=NULL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50" y="1320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rot="10800000">
            <a:off x="1457325" y="3764915"/>
            <a:ext cx="886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737225" y="376491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734695" y="4188460"/>
            <a:ext cx="9282430" cy="1162050"/>
            <a:chOff x="1157" y="6596"/>
            <a:chExt cx="14618" cy="1830"/>
          </a:xfrm>
        </p:grpSpPr>
        <p:grpSp>
          <p:nvGrpSpPr>
            <p:cNvPr id="41" name="组合 40"/>
            <p:cNvGrpSpPr/>
            <p:nvPr/>
          </p:nvGrpSpPr>
          <p:grpSpPr>
            <a:xfrm>
              <a:off x="1157" y="6596"/>
              <a:ext cx="14618" cy="1831"/>
              <a:chOff x="-252" y="1320"/>
              <a:chExt cx="14618" cy="18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65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42" idx="3"/>
                <a:endCxn id="43" idx="1"/>
              </p:cNvCxnSpPr>
              <p:nvPr/>
            </p:nvCxnSpPr>
            <p:spPr>
              <a:xfrm>
                <a:off x="425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-252" y="1320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NULL</a:t>
                </a:r>
                <a:endParaRPr lang="en-US" altLang="zh-CN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727" y="1320"/>
                <a:ext cx="189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next/head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733" y="1900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>
              <a:off x="9035" y="7895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>
              <a:off x="2305" y="7915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71" y="6596"/>
              <a:ext cx="81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pre</a:t>
              </a:r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703445" y="9969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双链表反转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32080" y="618553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终止条件</a:t>
            </a:r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734695" y="5544820"/>
            <a:ext cx="11378565" cy="1162685"/>
            <a:chOff x="1157" y="6596"/>
            <a:chExt cx="17919" cy="1831"/>
          </a:xfrm>
        </p:grpSpPr>
        <p:grpSp>
          <p:nvGrpSpPr>
            <p:cNvPr id="58" name="组合 57"/>
            <p:cNvGrpSpPr/>
            <p:nvPr/>
          </p:nvGrpSpPr>
          <p:grpSpPr>
            <a:xfrm>
              <a:off x="1157" y="6596"/>
              <a:ext cx="17919" cy="1831"/>
              <a:chOff x="-252" y="1320"/>
              <a:chExt cx="17919" cy="183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65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0800000">
                <a:off x="4256" y="2747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0800000">
                <a:off x="10996" y="272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-252" y="1320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NULL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4632" y="1320"/>
                <a:ext cx="30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next/head=NULL</a:t>
                </a:r>
                <a:endParaRPr lang="en-US" altLang="zh-CN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733" y="1900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 rot="10800000">
              <a:off x="9035" y="7985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2305" y="7915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4381" y="6596"/>
              <a:ext cx="81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pre</a:t>
              </a:r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7305040" y="5544820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pre</a:t>
            </a:r>
            <a:r>
              <a:rPr lang="zh-CN" altLang="en-US"/>
              <a:t>即可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rot="10800000">
            <a:off x="3597275" y="131445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>
            <a:off x="5737225" y="131445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7877175" y="131445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597275" y="258635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>
            <a:off x="5737225" y="258635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0800000">
            <a:off x="7877175" y="258635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 flipH="1">
            <a:off x="3597275" y="3742690"/>
            <a:ext cx="886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0017125" y="120459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903585" y="102044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3589655" y="902335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的下一个</a:t>
            </a:r>
            <a:endParaRPr lang="zh-CN" altLang="en-US" sz="1000"/>
          </a:p>
        </p:txBody>
      </p:sp>
      <p:sp>
        <p:nvSpPr>
          <p:cNvPr id="77" name="文本框 76"/>
          <p:cNvSpPr txBox="1"/>
          <p:nvPr/>
        </p:nvSpPr>
        <p:spPr>
          <a:xfrm>
            <a:off x="1457325" y="879475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的前一个</a:t>
            </a:r>
            <a:endParaRPr lang="zh-CN" altLang="en-US" sz="1000"/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1501775" y="120523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04520" y="102108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2712085" y="1020445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4869180" y="1020445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2" name="直接箭头连接符 81"/>
          <p:cNvCxnSpPr/>
          <p:nvPr/>
        </p:nvCxnSpPr>
        <p:spPr>
          <a:xfrm flipH="1">
            <a:off x="1501775" y="245872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34695" y="227520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0017125" y="245872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0903585" y="22745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017125" y="374269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0903585" y="355854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0017125" y="502602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903585" y="484187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1501775" y="2213610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的前一个</a:t>
            </a:r>
            <a:endParaRPr lang="zh-CN" altLang="en-US" sz="1000"/>
          </a:p>
        </p:txBody>
      </p:sp>
      <p:sp>
        <p:nvSpPr>
          <p:cNvPr id="91" name="文本框 90"/>
          <p:cNvSpPr txBox="1"/>
          <p:nvPr/>
        </p:nvSpPr>
        <p:spPr>
          <a:xfrm>
            <a:off x="3589655" y="2133600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的下一个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1506855" y="3439795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的下一个</a:t>
            </a:r>
            <a:endParaRPr lang="zh-CN" altLang="en-US" sz="1000"/>
          </a:p>
        </p:txBody>
      </p:sp>
      <p:sp>
        <p:nvSpPr>
          <p:cNvPr id="93" name="文本框 92"/>
          <p:cNvSpPr txBox="1"/>
          <p:nvPr/>
        </p:nvSpPr>
        <p:spPr>
          <a:xfrm>
            <a:off x="3589655" y="3439795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的前一个</a:t>
            </a:r>
            <a:endParaRPr lang="zh-CN" altLang="en-US" sz="1000"/>
          </a:p>
        </p:txBody>
      </p:sp>
      <p:cxnSp>
        <p:nvCxnSpPr>
          <p:cNvPr id="94" name="直接箭头连接符 93"/>
          <p:cNvCxnSpPr/>
          <p:nvPr/>
        </p:nvCxnSpPr>
        <p:spPr>
          <a:xfrm rot="10800000">
            <a:off x="3597275" y="5121275"/>
            <a:ext cx="886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63950" y="5210175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</a:t>
            </a:r>
            <a:r>
              <a:rPr lang="zh-CN" altLang="en-US" sz="1000"/>
              <a:t>的下一个</a:t>
            </a:r>
            <a:endParaRPr lang="zh-CN" altLang="en-US" sz="1000"/>
          </a:p>
        </p:txBody>
      </p:sp>
      <p:sp>
        <p:nvSpPr>
          <p:cNvPr id="96" name="文本框 95"/>
          <p:cNvSpPr txBox="1"/>
          <p:nvPr/>
        </p:nvSpPr>
        <p:spPr>
          <a:xfrm>
            <a:off x="5737225" y="4679950"/>
            <a:ext cx="1205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</a:t>
            </a:r>
            <a:r>
              <a:rPr lang="zh-CN" altLang="en-US" sz="1000"/>
              <a:t>的前一个</a:t>
            </a:r>
            <a:endParaRPr lang="zh-CN" altLang="en-US" sz="1000"/>
          </a:p>
        </p:txBody>
      </p:sp>
      <p:cxnSp>
        <p:nvCxnSpPr>
          <p:cNvPr id="97" name="直接箭头连接符 96"/>
          <p:cNvCxnSpPr/>
          <p:nvPr/>
        </p:nvCxnSpPr>
        <p:spPr>
          <a:xfrm rot="10800000" flipH="1">
            <a:off x="3609975" y="632650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rot="10800000" flipH="1" flipV="1">
            <a:off x="5761355" y="630237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10800000" flipH="1">
            <a:off x="7878445" y="629221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9879965" y="6326505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0766425" y="614235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343785" y="1621790"/>
            <a:ext cx="7673340" cy="1162685"/>
            <a:chOff x="2282" y="1320"/>
            <a:chExt cx="12084" cy="1831"/>
          </a:xfrm>
        </p:grpSpPr>
        <p:sp>
          <p:nvSpPr>
            <p:cNvPr id="4" name="矩形 3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66" y="1358"/>
              <a:ext cx="8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cur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6" y="1320"/>
              <a:ext cx="13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43785" y="367665"/>
            <a:ext cx="7673340" cy="1162685"/>
            <a:chOff x="2282" y="1320"/>
            <a:chExt cx="12084" cy="1831"/>
          </a:xfrm>
        </p:grpSpPr>
        <p:sp>
          <p:nvSpPr>
            <p:cNvPr id="29" name="矩形 28"/>
            <p:cNvSpPr/>
            <p:nvPr/>
          </p:nvSpPr>
          <p:spPr>
            <a:xfrm>
              <a:off x="228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65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02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2" y="212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29" idx="3"/>
              <a:endCxn id="30" idx="1"/>
            </p:cNvCxnSpPr>
            <p:nvPr/>
          </p:nvCxnSpPr>
          <p:spPr>
            <a:xfrm>
              <a:off x="425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62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0996" y="2639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577" y="1320"/>
              <a:ext cx="15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pre/cur</a:t>
              </a:r>
              <a:endParaRPr lang="en-US" altLang="zh-CN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703445" y="9969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删除结点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11200" y="617982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终止条件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76445" y="102108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要删除的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6445" y="227520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要删除的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8620" y="976630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cur</a:t>
            </a:r>
            <a:r>
              <a:rPr lang="zh-CN" altLang="en-US"/>
              <a:t>对应结点不是要删除的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7360" y="213931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cur</a:t>
            </a:r>
            <a:r>
              <a:rPr lang="zh-CN" altLang="en-US"/>
              <a:t>对应结点是要删除的</a:t>
            </a:r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2343785" y="2927985"/>
            <a:ext cx="7673340" cy="1675765"/>
            <a:chOff x="3691" y="4611"/>
            <a:chExt cx="12084" cy="2639"/>
          </a:xfrm>
        </p:grpSpPr>
        <p:grpSp>
          <p:nvGrpSpPr>
            <p:cNvPr id="16" name="组合 15"/>
            <p:cNvGrpSpPr/>
            <p:nvPr/>
          </p:nvGrpSpPr>
          <p:grpSpPr>
            <a:xfrm>
              <a:off x="3691" y="4611"/>
              <a:ext cx="12084" cy="1831"/>
              <a:chOff x="2282" y="1320"/>
              <a:chExt cx="12084" cy="183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65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6066" y="1320"/>
                <a:ext cx="80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cur</a:t>
                </a:r>
                <a:endParaRPr lang="en-US" altLang="zh-CN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576" y="1358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pre</a:t>
                </a:r>
                <a:endParaRPr lang="en-US" altLang="zh-CN"/>
              </a:p>
            </p:txBody>
          </p:sp>
        </p:grpSp>
        <p:cxnSp>
          <p:nvCxnSpPr>
            <p:cNvPr id="40" name="直接箭头连接符 39"/>
            <p:cNvCxnSpPr/>
            <p:nvPr/>
          </p:nvCxnSpPr>
          <p:spPr>
            <a:xfrm>
              <a:off x="9035" y="5587"/>
              <a:ext cx="1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169" y="5639"/>
              <a:ext cx="17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要删除的</a:t>
              </a:r>
              <a:endParaRPr lang="zh-CN" altLang="en-US"/>
            </a:p>
          </p:txBody>
        </p:sp>
        <p:cxnSp>
          <p:nvCxnSpPr>
            <p:cNvPr id="74" name="肘形连接符 73"/>
            <p:cNvCxnSpPr>
              <a:stCxn id="17" idx="3"/>
            </p:cNvCxnSpPr>
            <p:nvPr/>
          </p:nvCxnSpPr>
          <p:spPr>
            <a:xfrm>
              <a:off x="5665" y="5930"/>
              <a:ext cx="2463" cy="1320"/>
            </a:xfrm>
            <a:prstGeom prst="bentConnector3">
              <a:avLst>
                <a:gd name="adj1" fmla="val 3304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endCxn id="19" idx="1"/>
            </p:cNvCxnSpPr>
            <p:nvPr/>
          </p:nvCxnSpPr>
          <p:spPr>
            <a:xfrm flipV="1">
              <a:off x="8090" y="5930"/>
              <a:ext cx="2341" cy="1320"/>
            </a:xfrm>
            <a:prstGeom prst="bentConnector3">
              <a:avLst>
                <a:gd name="adj1" fmla="val 63007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343785" y="4335145"/>
            <a:ext cx="7673340" cy="1138555"/>
            <a:chOff x="3691" y="4649"/>
            <a:chExt cx="12084" cy="1793"/>
          </a:xfrm>
        </p:grpSpPr>
        <p:grpSp>
          <p:nvGrpSpPr>
            <p:cNvPr id="79" name="组合 78"/>
            <p:cNvGrpSpPr/>
            <p:nvPr/>
          </p:nvGrpSpPr>
          <p:grpSpPr>
            <a:xfrm>
              <a:off x="3691" y="4649"/>
              <a:ext cx="12084" cy="1793"/>
              <a:chOff x="2282" y="1358"/>
              <a:chExt cx="12084" cy="179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/>
            </p:nvSpPr>
            <p:spPr>
              <a:xfrm>
                <a:off x="9619" y="1358"/>
                <a:ext cx="80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cur</a:t>
                </a:r>
                <a:endParaRPr lang="en-US" altLang="zh-CN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576" y="1358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pre</a:t>
                </a:r>
                <a:endParaRPr lang="en-US" altLang="zh-CN"/>
              </a:p>
            </p:txBody>
          </p:sp>
        </p:grpSp>
        <p:cxnSp>
          <p:nvCxnSpPr>
            <p:cNvPr id="87" name="直接箭头连接符 86"/>
            <p:cNvCxnSpPr>
              <a:stCxn id="80" idx="3"/>
            </p:cNvCxnSpPr>
            <p:nvPr/>
          </p:nvCxnSpPr>
          <p:spPr>
            <a:xfrm flipV="1">
              <a:off x="5665" y="5910"/>
              <a:ext cx="4766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2343785" y="5556885"/>
            <a:ext cx="9480550" cy="1138555"/>
            <a:chOff x="3691" y="4649"/>
            <a:chExt cx="14930" cy="1793"/>
          </a:xfrm>
        </p:grpSpPr>
        <p:grpSp>
          <p:nvGrpSpPr>
            <p:cNvPr id="92" name="组合 91"/>
            <p:cNvGrpSpPr/>
            <p:nvPr/>
          </p:nvGrpSpPr>
          <p:grpSpPr>
            <a:xfrm>
              <a:off x="3691" y="4649"/>
              <a:ext cx="14930" cy="1793"/>
              <a:chOff x="2282" y="1358"/>
              <a:chExt cx="14930" cy="1793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8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2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2392" y="2126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6" name="直接箭头连接符 95"/>
              <p:cNvCxnSpPr/>
              <p:nvPr/>
            </p:nvCxnSpPr>
            <p:spPr>
              <a:xfrm>
                <a:off x="10996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15275" y="1358"/>
                <a:ext cx="193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cur=NULL</a:t>
                </a:r>
                <a:endParaRPr lang="en-US" altLang="zh-CN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2686" y="1358"/>
                <a:ext cx="13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pre</a:t>
                </a:r>
                <a:endParaRPr lang="en-US" altLang="zh-CN"/>
              </a:p>
            </p:txBody>
          </p:sp>
        </p:grpSp>
        <p:cxnSp>
          <p:nvCxnSpPr>
            <p:cNvPr id="99" name="直接箭头连接符 98"/>
            <p:cNvCxnSpPr>
              <a:stCxn id="93" idx="3"/>
            </p:cNvCxnSpPr>
            <p:nvPr/>
          </p:nvCxnSpPr>
          <p:spPr>
            <a:xfrm flipV="1">
              <a:off x="5665" y="5910"/>
              <a:ext cx="4766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4703445" y="9969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双链表实现队列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4410" y="976630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head=NULL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30590" y="99568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tail=NULL</a:t>
            </a:r>
            <a:endParaRPr lang="en-US" altLang="zh-CN"/>
          </a:p>
        </p:txBody>
      </p:sp>
      <p:grpSp>
        <p:nvGrpSpPr>
          <p:cNvPr id="41" name="组合 40"/>
          <p:cNvGrpSpPr/>
          <p:nvPr/>
        </p:nvGrpSpPr>
        <p:grpSpPr>
          <a:xfrm>
            <a:off x="3049905" y="835660"/>
            <a:ext cx="4560570" cy="650240"/>
            <a:chOff x="4803" y="1316"/>
            <a:chExt cx="7182" cy="1024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1" y="1316"/>
              <a:ext cx="4766" cy="1025"/>
              <a:chOff x="4602" y="2063"/>
              <a:chExt cx="4766" cy="102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998" y="2063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29" idx="3"/>
                <a:endCxn id="30" idx="1"/>
              </p:cNvCxnSpPr>
              <p:nvPr/>
            </p:nvCxnSpPr>
            <p:spPr>
              <a:xfrm>
                <a:off x="7972" y="2576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>
                <a:off x="4602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7923" y="1539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803" y="160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77" y="160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19710" y="995680"/>
            <a:ext cx="74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初始：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80035" y="1614805"/>
            <a:ext cx="372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tail</a:t>
            </a:r>
            <a:r>
              <a:rPr lang="zh-CN" altLang="en-US"/>
              <a:t>都指向</a:t>
            </a:r>
            <a:r>
              <a:rPr lang="en-US" altLang="zh-CN"/>
              <a:t>a</a:t>
            </a:r>
            <a:r>
              <a:rPr lang="zh-CN" altLang="en-US"/>
              <a:t>结点</a:t>
            </a:r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085465" y="1671955"/>
            <a:ext cx="4560570" cy="1061720"/>
            <a:chOff x="4859" y="2633"/>
            <a:chExt cx="7182" cy="1672"/>
          </a:xfrm>
        </p:grpSpPr>
        <p:grpSp>
          <p:nvGrpSpPr>
            <p:cNvPr id="42" name="组合 41"/>
            <p:cNvGrpSpPr/>
            <p:nvPr/>
          </p:nvGrpSpPr>
          <p:grpSpPr>
            <a:xfrm>
              <a:off x="4859" y="3281"/>
              <a:ext cx="7182" cy="1024"/>
              <a:chOff x="4803" y="1316"/>
              <a:chExt cx="7182" cy="102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6011" y="1316"/>
                <a:ext cx="4766" cy="1025"/>
                <a:chOff x="4602" y="2063"/>
                <a:chExt cx="4766" cy="1025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998" y="2063"/>
                  <a:ext cx="1974" cy="10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>
                  <a:stCxn id="44" idx="3"/>
                </p:cNvCxnSpPr>
                <p:nvPr/>
              </p:nvCxnSpPr>
              <p:spPr>
                <a:xfrm>
                  <a:off x="7972" y="2576"/>
                  <a:ext cx="1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H="1">
                  <a:off x="4602" y="2639"/>
                  <a:ext cx="1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7923" y="1539"/>
                <a:ext cx="9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803" y="1602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NULL</a:t>
                </a:r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0777" y="1602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NULL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7651" y="2633"/>
              <a:ext cx="167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head/tail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003675" y="200025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100445" y="200025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80035" y="2754630"/>
            <a:ext cx="1122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第二步：插入</a:t>
            </a:r>
            <a:r>
              <a:rPr lang="en-US" altLang="zh-CN"/>
              <a:t>b</a:t>
            </a:r>
            <a:r>
              <a:rPr lang="zh-CN" altLang="en-US"/>
              <a:t>结点，令</a:t>
            </a:r>
            <a:r>
              <a:rPr lang="en-US" altLang="zh-CN"/>
              <a:t>a-&gt;next=b, b-&gt;last=a, b-&gt;next=NULL</a:t>
            </a:r>
            <a:r>
              <a:rPr lang="zh-CN" altLang="en-US"/>
              <a:t>，然后移动尾指针，即</a:t>
            </a:r>
            <a:r>
              <a:rPr lang="en-US" altLang="zh-CN"/>
              <a:t>tail=b</a:t>
            </a:r>
            <a:endParaRPr lang="en-US" altLang="zh-CN"/>
          </a:p>
        </p:txBody>
      </p:sp>
      <p:grpSp>
        <p:nvGrpSpPr>
          <p:cNvPr id="77" name="组合 76"/>
          <p:cNvGrpSpPr/>
          <p:nvPr/>
        </p:nvGrpSpPr>
        <p:grpSpPr>
          <a:xfrm>
            <a:off x="3086100" y="3114675"/>
            <a:ext cx="6633210" cy="1061720"/>
            <a:chOff x="4860" y="4905"/>
            <a:chExt cx="10446" cy="1672"/>
          </a:xfrm>
        </p:grpSpPr>
        <p:grpSp>
          <p:nvGrpSpPr>
            <p:cNvPr id="58" name="组合 57"/>
            <p:cNvGrpSpPr/>
            <p:nvPr/>
          </p:nvGrpSpPr>
          <p:grpSpPr>
            <a:xfrm>
              <a:off x="4860" y="4905"/>
              <a:ext cx="10446" cy="1673"/>
              <a:chOff x="4859" y="2633"/>
              <a:chExt cx="10446" cy="1673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4859" y="3281"/>
                <a:ext cx="10446" cy="1025"/>
                <a:chOff x="4803" y="1316"/>
                <a:chExt cx="10446" cy="10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6011" y="1316"/>
                  <a:ext cx="4766" cy="1025"/>
                  <a:chOff x="4602" y="2063"/>
                  <a:chExt cx="4766" cy="1025"/>
                </a:xfrm>
              </p:grpSpPr>
              <p:sp>
                <p:nvSpPr>
                  <p:cNvPr id="61" name="矩形 60"/>
                  <p:cNvSpPr/>
                  <p:nvPr/>
                </p:nvSpPr>
                <p:spPr>
                  <a:xfrm>
                    <a:off x="5998" y="2063"/>
                    <a:ext cx="1974" cy="10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2" name="直接箭头连接符 61"/>
                  <p:cNvCxnSpPr/>
                  <p:nvPr/>
                </p:nvCxnSpPr>
                <p:spPr>
                  <a:xfrm>
                    <a:off x="7972" y="2450"/>
                    <a:ext cx="1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箭头连接符 62"/>
                  <p:cNvCxnSpPr/>
                  <p:nvPr/>
                </p:nvCxnSpPr>
                <p:spPr>
                  <a:xfrm flipH="1">
                    <a:off x="4602" y="2639"/>
                    <a:ext cx="1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7923" y="1539"/>
                  <a:ext cx="9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4803" y="1602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14041" y="1480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</p:grpSp>
          <p:sp>
            <p:nvSpPr>
              <p:cNvPr id="67" name="文本框 66"/>
              <p:cNvSpPr txBox="1"/>
              <p:nvPr/>
            </p:nvSpPr>
            <p:spPr>
              <a:xfrm>
                <a:off x="7651" y="2633"/>
                <a:ext cx="1087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head</a:t>
                </a:r>
                <a:endParaRPr lang="en-US" altLang="zh-CN">
                  <a:sym typeface="+mn-ea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801" y="551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H="1">
              <a:off x="9417" y="6178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2703" y="6007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1317" y="5775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287" y="4905"/>
              <a:ext cx="7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tail</a:t>
              </a:r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80035" y="4338320"/>
            <a:ext cx="966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出队列：返回头指针结点的值，然后令</a:t>
            </a:r>
            <a:r>
              <a:rPr lang="en-US" altLang="zh-CN"/>
              <a:t>head=head-&gt;next, head-&gt;pre=NULL</a:t>
            </a:r>
            <a:endParaRPr lang="en-US" altLang="zh-CN"/>
          </a:p>
        </p:txBody>
      </p:sp>
      <p:grpSp>
        <p:nvGrpSpPr>
          <p:cNvPr id="81" name="组合 80"/>
          <p:cNvGrpSpPr/>
          <p:nvPr/>
        </p:nvGrpSpPr>
        <p:grpSpPr>
          <a:xfrm>
            <a:off x="3119755" y="4910455"/>
            <a:ext cx="6633210" cy="1038860"/>
            <a:chOff x="4860" y="4905"/>
            <a:chExt cx="10446" cy="1636"/>
          </a:xfrm>
        </p:grpSpPr>
        <p:grpSp>
          <p:nvGrpSpPr>
            <p:cNvPr id="88" name="组合 87"/>
            <p:cNvGrpSpPr/>
            <p:nvPr/>
          </p:nvGrpSpPr>
          <p:grpSpPr>
            <a:xfrm>
              <a:off x="4860" y="4905"/>
              <a:ext cx="10446" cy="1514"/>
              <a:chOff x="4859" y="2633"/>
              <a:chExt cx="10446" cy="1514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859" y="3445"/>
                <a:ext cx="10446" cy="702"/>
                <a:chOff x="4803" y="1480"/>
                <a:chExt cx="10446" cy="702"/>
              </a:xfrm>
            </p:grpSpPr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6215" y="1792"/>
                  <a:ext cx="453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文本框 103"/>
                <p:cNvSpPr txBox="1"/>
                <p:nvPr/>
              </p:nvSpPr>
              <p:spPr>
                <a:xfrm>
                  <a:off x="4803" y="1602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14041" y="1480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7651" y="263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endParaRPr lang="en-US" altLang="zh-CN">
                  <a:sym typeface="+mn-ea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10801" y="551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2703" y="6007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11317" y="5775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834" y="4905"/>
              <a:ext cx="194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head</a:t>
              </a:r>
              <a:r>
                <a:rPr lang="en-US" altLang="zh-CN">
                  <a:sym typeface="+mn-ea"/>
                </a:rPr>
                <a:t>/tail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4703445" y="9969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双链表实现栈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4410" y="976630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head=NULL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30590" y="99568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tail=NULL</a:t>
            </a:r>
            <a:endParaRPr lang="en-US" altLang="zh-CN"/>
          </a:p>
        </p:txBody>
      </p:sp>
      <p:grpSp>
        <p:nvGrpSpPr>
          <p:cNvPr id="41" name="组合 40"/>
          <p:cNvGrpSpPr/>
          <p:nvPr/>
        </p:nvGrpSpPr>
        <p:grpSpPr>
          <a:xfrm>
            <a:off x="3049905" y="835660"/>
            <a:ext cx="4560570" cy="650240"/>
            <a:chOff x="4803" y="1316"/>
            <a:chExt cx="7182" cy="1024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1" y="1316"/>
              <a:ext cx="4766" cy="1025"/>
              <a:chOff x="4602" y="2063"/>
              <a:chExt cx="4766" cy="102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998" y="2063"/>
                <a:ext cx="1974" cy="1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29" idx="3"/>
                <a:endCxn id="30" idx="1"/>
              </p:cNvCxnSpPr>
              <p:nvPr/>
            </p:nvCxnSpPr>
            <p:spPr>
              <a:xfrm>
                <a:off x="7972" y="2576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>
                <a:off x="4602" y="2639"/>
                <a:ext cx="1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7923" y="1539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803" y="160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77" y="160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19710" y="995680"/>
            <a:ext cx="74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初始：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80035" y="1614805"/>
            <a:ext cx="372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tail</a:t>
            </a:r>
            <a:r>
              <a:rPr lang="zh-CN" altLang="en-US"/>
              <a:t>都指向</a:t>
            </a:r>
            <a:r>
              <a:rPr lang="en-US" altLang="zh-CN"/>
              <a:t>a</a:t>
            </a:r>
            <a:r>
              <a:rPr lang="zh-CN" altLang="en-US"/>
              <a:t>结点</a:t>
            </a:r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085465" y="1671955"/>
            <a:ext cx="4560570" cy="1061720"/>
            <a:chOff x="4859" y="2633"/>
            <a:chExt cx="7182" cy="1672"/>
          </a:xfrm>
        </p:grpSpPr>
        <p:grpSp>
          <p:nvGrpSpPr>
            <p:cNvPr id="42" name="组合 41"/>
            <p:cNvGrpSpPr/>
            <p:nvPr/>
          </p:nvGrpSpPr>
          <p:grpSpPr>
            <a:xfrm>
              <a:off x="4859" y="3281"/>
              <a:ext cx="7182" cy="1024"/>
              <a:chOff x="4803" y="1316"/>
              <a:chExt cx="7182" cy="102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6011" y="1316"/>
                <a:ext cx="4766" cy="1025"/>
                <a:chOff x="4602" y="2063"/>
                <a:chExt cx="4766" cy="1025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998" y="2063"/>
                  <a:ext cx="1974" cy="10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>
                  <a:stCxn id="44" idx="3"/>
                </p:cNvCxnSpPr>
                <p:nvPr/>
              </p:nvCxnSpPr>
              <p:spPr>
                <a:xfrm>
                  <a:off x="7972" y="2576"/>
                  <a:ext cx="1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H="1">
                  <a:off x="4602" y="2639"/>
                  <a:ext cx="1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7923" y="1539"/>
                <a:ext cx="9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803" y="1602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NULL</a:t>
                </a:r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0777" y="1602"/>
                <a:ext cx="12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NULL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7651" y="2633"/>
              <a:ext cx="167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head/tail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003675" y="200025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100445" y="200025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80035" y="2754630"/>
            <a:ext cx="1106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第二步：插入</a:t>
            </a:r>
            <a:r>
              <a:rPr lang="en-US" altLang="zh-CN"/>
              <a:t>b</a:t>
            </a:r>
            <a:r>
              <a:rPr lang="zh-CN" altLang="en-US"/>
              <a:t>结点，令</a:t>
            </a:r>
            <a:r>
              <a:rPr lang="en-US" altLang="zh-CN"/>
              <a:t>a</a:t>
            </a:r>
            <a:r>
              <a:rPr lang="en-US" altLang="zh-CN"/>
              <a:t>-&gt;last=b, b-&gt;next=tail, b-&gt;last=NULL</a:t>
            </a:r>
            <a:r>
              <a:rPr lang="zh-CN" altLang="en-US"/>
              <a:t>，然后移动头指针，即</a:t>
            </a:r>
            <a:r>
              <a:rPr lang="en-US" altLang="zh-CN"/>
              <a:t>head=b</a:t>
            </a:r>
            <a:endParaRPr lang="en-US" altLang="zh-CN"/>
          </a:p>
        </p:txBody>
      </p:sp>
      <p:grpSp>
        <p:nvGrpSpPr>
          <p:cNvPr id="77" name="组合 76"/>
          <p:cNvGrpSpPr/>
          <p:nvPr/>
        </p:nvGrpSpPr>
        <p:grpSpPr>
          <a:xfrm>
            <a:off x="795655" y="3114675"/>
            <a:ext cx="6884670" cy="1062990"/>
            <a:chOff x="1253" y="4905"/>
            <a:chExt cx="10842" cy="1674"/>
          </a:xfrm>
        </p:grpSpPr>
        <p:grpSp>
          <p:nvGrpSpPr>
            <p:cNvPr id="58" name="组合 57"/>
            <p:cNvGrpSpPr/>
            <p:nvPr/>
          </p:nvGrpSpPr>
          <p:grpSpPr>
            <a:xfrm>
              <a:off x="1253" y="4905"/>
              <a:ext cx="10842" cy="1673"/>
              <a:chOff x="1252" y="2633"/>
              <a:chExt cx="10842" cy="1673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252" y="3281"/>
                <a:ext cx="10842" cy="1025"/>
                <a:chOff x="1196" y="1316"/>
                <a:chExt cx="10842" cy="10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6011" y="1316"/>
                  <a:ext cx="4766" cy="1025"/>
                  <a:chOff x="4602" y="2063"/>
                  <a:chExt cx="4766" cy="1025"/>
                </a:xfrm>
              </p:grpSpPr>
              <p:sp>
                <p:nvSpPr>
                  <p:cNvPr id="61" name="矩形 60"/>
                  <p:cNvSpPr/>
                  <p:nvPr/>
                </p:nvSpPr>
                <p:spPr>
                  <a:xfrm>
                    <a:off x="5998" y="2063"/>
                    <a:ext cx="1974" cy="10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2" name="直接箭头连接符 61"/>
                  <p:cNvCxnSpPr/>
                  <p:nvPr/>
                </p:nvCxnSpPr>
                <p:spPr>
                  <a:xfrm>
                    <a:off x="7972" y="2450"/>
                    <a:ext cx="1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箭头连接符 62"/>
                  <p:cNvCxnSpPr/>
                  <p:nvPr/>
                </p:nvCxnSpPr>
                <p:spPr>
                  <a:xfrm flipH="1">
                    <a:off x="4602" y="2423"/>
                    <a:ext cx="1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7923" y="1539"/>
                  <a:ext cx="9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196" y="1386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10830" y="1413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</p:grpSp>
          <p:sp>
            <p:nvSpPr>
              <p:cNvPr id="67" name="文本框 66"/>
              <p:cNvSpPr txBox="1"/>
              <p:nvPr/>
            </p:nvSpPr>
            <p:spPr>
              <a:xfrm>
                <a:off x="8015" y="2633"/>
                <a:ext cx="75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>
                    <a:sym typeface="+mn-ea"/>
                  </a:rPr>
                  <a:t>tail</a:t>
                </a:r>
                <a:endParaRPr lang="en-US" altLang="zh-CN">
                  <a:sym typeface="+mn-ea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037" y="5554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H="1">
              <a:off x="2632" y="5940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049" y="6164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553" y="5813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523" y="4943"/>
              <a:ext cx="10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head</a:t>
              </a:r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80035" y="4338320"/>
            <a:ext cx="966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出栈：返回头指针结点的值，然后令</a:t>
            </a:r>
            <a:r>
              <a:rPr lang="en-US" altLang="zh-CN"/>
              <a:t>head=head-&gt;next, head-&gt;pre=NULL</a:t>
            </a:r>
            <a:endParaRPr lang="en-US" altLang="zh-CN"/>
          </a:p>
        </p:txBody>
      </p:sp>
      <p:grpSp>
        <p:nvGrpSpPr>
          <p:cNvPr id="81" name="组合 80"/>
          <p:cNvGrpSpPr/>
          <p:nvPr/>
        </p:nvGrpSpPr>
        <p:grpSpPr>
          <a:xfrm>
            <a:off x="1047115" y="4910455"/>
            <a:ext cx="6633210" cy="1038860"/>
            <a:chOff x="4860" y="4905"/>
            <a:chExt cx="10446" cy="1636"/>
          </a:xfrm>
        </p:grpSpPr>
        <p:grpSp>
          <p:nvGrpSpPr>
            <p:cNvPr id="88" name="组合 87"/>
            <p:cNvGrpSpPr/>
            <p:nvPr/>
          </p:nvGrpSpPr>
          <p:grpSpPr>
            <a:xfrm>
              <a:off x="4860" y="4905"/>
              <a:ext cx="10446" cy="1514"/>
              <a:chOff x="4859" y="2633"/>
              <a:chExt cx="10446" cy="1514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859" y="3445"/>
                <a:ext cx="10446" cy="702"/>
                <a:chOff x="4803" y="1480"/>
                <a:chExt cx="10446" cy="702"/>
              </a:xfrm>
            </p:grpSpPr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6215" y="1792"/>
                  <a:ext cx="453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文本框 103"/>
                <p:cNvSpPr txBox="1"/>
                <p:nvPr/>
              </p:nvSpPr>
              <p:spPr>
                <a:xfrm>
                  <a:off x="4803" y="1602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14041" y="1480"/>
                  <a:ext cx="120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>
                      <a:sym typeface="+mn-ea"/>
                    </a:rPr>
                    <a:t>NULL</a:t>
                  </a:r>
                  <a:endParaRPr lang="zh-CN" altLang="en-US"/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7651" y="263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endParaRPr lang="en-US" altLang="zh-CN">
                  <a:sym typeface="+mn-ea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10801" y="5516"/>
              <a:ext cx="1974" cy="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2703" y="6007"/>
              <a:ext cx="139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11317" y="5775"/>
              <a:ext cx="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834" y="4905"/>
              <a:ext cx="194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head/tail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04310" y="340360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43625" y="3339465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89630" y="421640"/>
            <a:ext cx="291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数组实现栈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18845" y="1951990"/>
            <a:ext cx="1036320" cy="3435350"/>
            <a:chOff x="2453" y="3093"/>
            <a:chExt cx="1632" cy="5410"/>
          </a:xfrm>
        </p:grpSpPr>
        <p:sp>
          <p:nvSpPr>
            <p:cNvPr id="6" name="矩形 5"/>
            <p:cNvSpPr/>
            <p:nvPr/>
          </p:nvSpPr>
          <p:spPr>
            <a:xfrm>
              <a:off x="2453" y="3093"/>
              <a:ext cx="1632" cy="1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53" y="4175"/>
              <a:ext cx="1632" cy="1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53" y="5257"/>
              <a:ext cx="1632" cy="1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53" y="6339"/>
              <a:ext cx="1632" cy="1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3" y="7421"/>
              <a:ext cx="1632" cy="1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48080" y="124079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112645" y="548640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index=-1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87015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1145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入栈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95570" y="485965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index=0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4058920" y="1951990"/>
            <a:ext cx="1036320" cy="3435350"/>
            <a:chOff x="6392" y="3074"/>
            <a:chExt cx="1632" cy="5410"/>
          </a:xfrm>
        </p:grpSpPr>
        <p:grpSp>
          <p:nvGrpSpPr>
            <p:cNvPr id="16" name="组合 15"/>
            <p:cNvGrpSpPr/>
            <p:nvPr/>
          </p:nvGrpSpPr>
          <p:grpSpPr>
            <a:xfrm>
              <a:off x="6392" y="3074"/>
              <a:ext cx="1632" cy="5410"/>
              <a:chOff x="2453" y="3093"/>
              <a:chExt cx="1632" cy="54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45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5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5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5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45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932" y="7653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5626100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50230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入栈</a:t>
            </a:r>
            <a:r>
              <a:rPr lang="en-US" altLang="zh-CN"/>
              <a:t>b</a:t>
            </a:r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6729095" y="1951990"/>
            <a:ext cx="2607310" cy="3435350"/>
            <a:chOff x="10597" y="3074"/>
            <a:chExt cx="4106" cy="5410"/>
          </a:xfrm>
        </p:grpSpPr>
        <p:sp>
          <p:nvSpPr>
            <p:cNvPr id="41" name="文本框 40"/>
            <p:cNvSpPr txBox="1"/>
            <p:nvPr/>
          </p:nvSpPr>
          <p:spPr>
            <a:xfrm>
              <a:off x="12447" y="6571"/>
              <a:ext cx="22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index=1</a:t>
              </a:r>
              <a:endParaRPr lang="en-US" altLang="zh-CN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0597" y="3074"/>
              <a:ext cx="1632" cy="5410"/>
              <a:chOff x="10597" y="3074"/>
              <a:chExt cx="1632" cy="541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0597" y="3074"/>
                <a:ext cx="1632" cy="5410"/>
                <a:chOff x="6392" y="3074"/>
                <a:chExt cx="1632" cy="5410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6392" y="3074"/>
                  <a:ext cx="1632" cy="5410"/>
                  <a:chOff x="2453" y="3093"/>
                  <a:chExt cx="1632" cy="5410"/>
                </a:xfrm>
              </p:grpSpPr>
              <p:sp>
                <p:nvSpPr>
                  <p:cNvPr id="35" name="矩形 34"/>
                  <p:cNvSpPr/>
                  <p:nvPr/>
                </p:nvSpPr>
                <p:spPr>
                  <a:xfrm>
                    <a:off x="245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245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245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245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245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0" name="文本框 39"/>
                <p:cNvSpPr txBox="1"/>
                <p:nvPr/>
              </p:nvSpPr>
              <p:spPr>
                <a:xfrm>
                  <a:off x="6932" y="7653"/>
                  <a:ext cx="5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11138" y="6581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  <p:cxnSp>
        <p:nvCxnSpPr>
          <p:cNvPr id="43" name="直接箭头连接符 42"/>
          <p:cNvCxnSpPr/>
          <p:nvPr/>
        </p:nvCxnSpPr>
        <p:spPr>
          <a:xfrm>
            <a:off x="8331835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355965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出栈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>
            <a:off x="9362440" y="1951990"/>
            <a:ext cx="2632075" cy="3435350"/>
            <a:chOff x="10597" y="3074"/>
            <a:chExt cx="4145" cy="5410"/>
          </a:xfrm>
        </p:grpSpPr>
        <p:sp>
          <p:nvSpPr>
            <p:cNvPr id="48" name="文本框 47"/>
            <p:cNvSpPr txBox="1"/>
            <p:nvPr/>
          </p:nvSpPr>
          <p:spPr>
            <a:xfrm>
              <a:off x="12485" y="7653"/>
              <a:ext cx="22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index=0</a:t>
              </a:r>
              <a:endParaRPr lang="en-US" altLang="zh-CN"/>
            </a:p>
          </p:txBody>
        </p:sp>
        <p:grpSp>
          <p:nvGrpSpPr>
            <p:cNvPr id="50" name="组合 49"/>
            <p:cNvGrpSpPr/>
            <p:nvPr/>
          </p:nvGrpSpPr>
          <p:grpSpPr>
            <a:xfrm rot="0">
              <a:off x="10597" y="3074"/>
              <a:ext cx="1632" cy="5410"/>
              <a:chOff x="6392" y="3074"/>
              <a:chExt cx="1632" cy="5410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6392" y="3074"/>
                <a:ext cx="1632" cy="5410"/>
                <a:chOff x="2453" y="3093"/>
                <a:chExt cx="1632" cy="541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6932" y="7653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10934700" y="4172585"/>
            <a:ext cx="34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89630" y="421640"/>
            <a:ext cx="291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数组实现队列的难点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48080" y="124079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87015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1145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出队</a:t>
            </a:r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918845" y="1951990"/>
            <a:ext cx="2361565" cy="3435350"/>
            <a:chOff x="1447" y="3074"/>
            <a:chExt cx="3719" cy="5410"/>
          </a:xfrm>
        </p:grpSpPr>
        <p:grpSp>
          <p:nvGrpSpPr>
            <p:cNvPr id="12" name="组合 11"/>
            <p:cNvGrpSpPr/>
            <p:nvPr/>
          </p:nvGrpSpPr>
          <p:grpSpPr>
            <a:xfrm>
              <a:off x="1447" y="3074"/>
              <a:ext cx="1632" cy="5410"/>
              <a:chOff x="2453" y="3093"/>
              <a:chExt cx="1632" cy="541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5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45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5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5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327" y="7653"/>
              <a:ext cx="18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0 -&gt;</a:t>
              </a:r>
              <a:r>
                <a:rPr lang="zh-CN" altLang="en-US"/>
                <a:t>队首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87" y="7653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988" y="6571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87" y="5489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87" y="4407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87" y="3325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27" y="6581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27" y="5489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27" y="4407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27" y="3325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44620" y="1951990"/>
            <a:ext cx="2362835" cy="3435350"/>
            <a:chOff x="1447" y="3074"/>
            <a:chExt cx="3721" cy="5410"/>
          </a:xfrm>
        </p:grpSpPr>
        <p:grpSp>
          <p:nvGrpSpPr>
            <p:cNvPr id="59" name="组合 58"/>
            <p:cNvGrpSpPr/>
            <p:nvPr/>
          </p:nvGrpSpPr>
          <p:grpSpPr>
            <a:xfrm>
              <a:off x="1447" y="3074"/>
              <a:ext cx="1632" cy="5410"/>
              <a:chOff x="2453" y="3093"/>
              <a:chExt cx="1632" cy="541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45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45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45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45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45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327" y="7653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987" y="7653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988" y="6571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87" y="5489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987" y="4407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987" y="3325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27" y="6581"/>
              <a:ext cx="18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1-&gt;</a:t>
              </a:r>
              <a:r>
                <a:rPr lang="zh-CN" altLang="en-US"/>
                <a:t>队首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327" y="5489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327" y="4407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327" y="3325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cxnSp>
        <p:nvCxnSpPr>
          <p:cNvPr id="76" name="直接箭头连接符 75"/>
          <p:cNvCxnSpPr/>
          <p:nvPr/>
        </p:nvCxnSpPr>
        <p:spPr>
          <a:xfrm>
            <a:off x="5753100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777230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入队</a:t>
            </a:r>
            <a:r>
              <a:rPr lang="en-US" altLang="zh-CN"/>
              <a:t>f</a:t>
            </a:r>
            <a:endParaRPr lang="en-US" altLang="zh-CN"/>
          </a:p>
        </p:txBody>
      </p:sp>
      <p:grpSp>
        <p:nvGrpSpPr>
          <p:cNvPr id="78" name="组合 77"/>
          <p:cNvGrpSpPr/>
          <p:nvPr/>
        </p:nvGrpSpPr>
        <p:grpSpPr>
          <a:xfrm>
            <a:off x="7313295" y="1951990"/>
            <a:ext cx="2506345" cy="3435350"/>
            <a:chOff x="1447" y="3074"/>
            <a:chExt cx="3947" cy="5410"/>
          </a:xfrm>
        </p:grpSpPr>
        <p:grpSp>
          <p:nvGrpSpPr>
            <p:cNvPr id="79" name="组合 78"/>
            <p:cNvGrpSpPr/>
            <p:nvPr/>
          </p:nvGrpSpPr>
          <p:grpSpPr>
            <a:xfrm>
              <a:off x="1447" y="3074"/>
              <a:ext cx="1632" cy="5410"/>
              <a:chOff x="2453" y="3093"/>
              <a:chExt cx="1632" cy="541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453" y="3093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453" y="4175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453" y="5257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453" y="6339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453" y="7421"/>
                <a:ext cx="1632" cy="10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3327" y="7653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987" y="7653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988" y="6571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987" y="5489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987" y="4407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987" y="3325"/>
              <a:ext cx="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327" y="6581"/>
              <a:ext cx="20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1-&gt;</a:t>
              </a:r>
              <a:r>
                <a:rPr lang="zh-CN" altLang="en-US">
                  <a:sym typeface="+mn-ea"/>
                </a:rPr>
                <a:t>队首</a:t>
              </a:r>
              <a:endParaRPr lang="zh-CN" altLang="en-US"/>
            </a:p>
            <a:p>
              <a:endParaRPr lang="en-US" altLang="zh-CN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327" y="5489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327" y="4407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327" y="3325"/>
              <a:ext cx="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9403715" y="256349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队首的</a:t>
            </a:r>
            <a:r>
              <a:rPr lang="en-US" altLang="zh-CN"/>
              <a:t>index</a:t>
            </a:r>
            <a:r>
              <a:rPr lang="zh-CN" altLang="en-US"/>
              <a:t>不再是固定的，而是动态变化的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89630" y="421640"/>
            <a:ext cx="291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数组实现队列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48080" y="124079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49855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73985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入队</a:t>
            </a:r>
            <a:r>
              <a:rPr lang="en-US" altLang="zh-CN"/>
              <a:t>e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340995" y="1951990"/>
            <a:ext cx="2987675" cy="4146550"/>
            <a:chOff x="537" y="3074"/>
            <a:chExt cx="4705" cy="6530"/>
          </a:xfrm>
        </p:grpSpPr>
        <p:grpSp>
          <p:nvGrpSpPr>
            <p:cNvPr id="49" name="组合 48"/>
            <p:cNvGrpSpPr/>
            <p:nvPr/>
          </p:nvGrpSpPr>
          <p:grpSpPr>
            <a:xfrm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1987" y="7653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988" y="6571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87" y="5489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079" y="7653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begin=0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13" y="3325"/>
              <a:ext cx="14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end=4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33" y="9024"/>
              <a:ext cx="1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size=4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76320" y="1951990"/>
            <a:ext cx="3058795" cy="4146550"/>
            <a:chOff x="537" y="3074"/>
            <a:chExt cx="4817" cy="6530"/>
          </a:xfrm>
        </p:grpSpPr>
        <p:grpSp>
          <p:nvGrpSpPr>
            <p:cNvPr id="21" name="组合 20"/>
            <p:cNvGrpSpPr/>
            <p:nvPr/>
          </p:nvGrpSpPr>
          <p:grpSpPr>
            <a:xfrm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987" y="7653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88" y="6571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987" y="5489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87" y="3325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3173" y="7419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begin=0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91" y="7927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end=0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33" y="9024"/>
              <a:ext cx="1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size=5</a:t>
              </a:r>
              <a:endParaRPr lang="en-US" altLang="zh-CN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5589270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624830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出队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6384925" y="1951990"/>
            <a:ext cx="3131820" cy="4146550"/>
            <a:chOff x="537" y="3074"/>
            <a:chExt cx="4932" cy="6530"/>
          </a:xfrm>
        </p:grpSpPr>
        <p:grpSp>
          <p:nvGrpSpPr>
            <p:cNvPr id="51" name="组合 50"/>
            <p:cNvGrpSpPr/>
            <p:nvPr/>
          </p:nvGrpSpPr>
          <p:grpSpPr>
            <a:xfrm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988" y="6571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987" y="5489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987" y="3325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3173" y="6581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begin=1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306" y="7599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end=0</a:t>
              </a:r>
              <a:endParaRPr lang="en-US" altLang="zh-CN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533" y="9024"/>
              <a:ext cx="1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size=4</a:t>
              </a:r>
              <a:endParaRPr lang="en-US" altLang="zh-CN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3841750" y="1102360"/>
            <a:ext cx="2012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end&gt;=5-1</a:t>
            </a:r>
            <a:r>
              <a:rPr lang="zh-CN" altLang="en-US"/>
              <a:t>，所以更新为</a:t>
            </a:r>
            <a:r>
              <a:rPr lang="en-US" altLang="zh-CN"/>
              <a:t>end=0</a:t>
            </a:r>
            <a:endParaRPr lang="en-US" altLang="zh-CN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8428355" y="337439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8463915" y="27235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入队</a:t>
            </a:r>
            <a:r>
              <a:rPr lang="en-US" altLang="zh-CN"/>
              <a:t>f</a:t>
            </a:r>
            <a:endParaRPr lang="en-US" altLang="zh-CN"/>
          </a:p>
        </p:txBody>
      </p:sp>
      <p:grpSp>
        <p:nvGrpSpPr>
          <p:cNvPr id="111" name="组合 110"/>
          <p:cNvGrpSpPr/>
          <p:nvPr/>
        </p:nvGrpSpPr>
        <p:grpSpPr>
          <a:xfrm>
            <a:off x="9224010" y="1951990"/>
            <a:ext cx="3126740" cy="4146550"/>
            <a:chOff x="537" y="3074"/>
            <a:chExt cx="4924" cy="653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114" name="矩形 113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987" y="7653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</a:t>
                </a:r>
                <a:endParaRPr lang="en-US" altLang="zh-CN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988" y="6571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987" y="5489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987" y="3325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3172" y="6201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begin=1</a:t>
              </a:r>
              <a:endParaRPr lang="en-US" altLang="zh-CN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298" y="6803"/>
              <a:ext cx="21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end=1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533" y="9024"/>
              <a:ext cx="1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size=5</a:t>
              </a:r>
              <a:endParaRPr lang="en-US" altLang="zh-CN"/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6834505" y="445135"/>
            <a:ext cx="406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入队只更新</a:t>
            </a:r>
            <a:r>
              <a:rPr lang="en-US" altLang="zh-CN"/>
              <a:t>end</a:t>
            </a:r>
            <a:r>
              <a:rPr lang="zh-CN" altLang="en-US"/>
              <a:t>，出队只更新</a:t>
            </a:r>
            <a:r>
              <a:rPr lang="en-US" altLang="zh-CN"/>
              <a:t>begin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07155" y="264795"/>
            <a:ext cx="4377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面试题一</a:t>
            </a:r>
            <a:endParaRPr lang="zh-CN" altLang="en-US"/>
          </a:p>
          <a:p>
            <a:pPr algn="ctr"/>
            <a:r>
              <a:rPr lang="zh-CN" altLang="en-US"/>
              <a:t>这里只绘制栈的外形，不关心栈如何实现</a:t>
            </a:r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479165" y="2866390"/>
            <a:ext cx="1024890" cy="459740"/>
            <a:chOff x="5983" y="4514"/>
            <a:chExt cx="1614" cy="72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6173" y="5238"/>
              <a:ext cx="1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983" y="4514"/>
              <a:ext cx="14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入栈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0995" y="1397635"/>
            <a:ext cx="3235960" cy="3989705"/>
            <a:chOff x="537" y="2201"/>
            <a:chExt cx="5096" cy="6283"/>
          </a:xfrm>
        </p:grpSpPr>
        <p:sp>
          <p:nvSpPr>
            <p:cNvPr id="11" name="文本框 10"/>
            <p:cNvSpPr txBox="1"/>
            <p:nvPr/>
          </p:nvSpPr>
          <p:spPr>
            <a:xfrm>
              <a:off x="1257" y="2201"/>
              <a:ext cx="2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num_stack</a:t>
              </a:r>
              <a:endParaRPr lang="en-US" altLang="zh-CN"/>
            </a:p>
          </p:txBody>
        </p:sp>
        <p:grpSp>
          <p:nvGrpSpPr>
            <p:cNvPr id="49" name="组合 48"/>
            <p:cNvGrpSpPr/>
            <p:nvPr/>
          </p:nvGrpSpPr>
          <p:grpSpPr>
            <a:xfrm rot="0">
              <a:off x="537" y="3074"/>
              <a:ext cx="2542" cy="5410"/>
              <a:chOff x="537" y="3074"/>
              <a:chExt cx="2542" cy="541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447" y="3074"/>
                <a:ext cx="1632" cy="5410"/>
                <a:chOff x="2453" y="3093"/>
                <a:chExt cx="1632" cy="541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45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45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45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45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45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37" y="7653"/>
                <a:ext cx="18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987" y="4407"/>
                <a:ext cx="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37" y="6581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37" y="5489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37" y="440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37" y="3325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469" y="2201"/>
              <a:ext cx="2164" cy="6283"/>
              <a:chOff x="4043" y="2201"/>
              <a:chExt cx="2164" cy="6283"/>
            </a:xfrm>
          </p:grpSpPr>
          <p:grpSp>
            <p:nvGrpSpPr>
              <p:cNvPr id="22" name="组合 21"/>
              <p:cNvGrpSpPr/>
              <p:nvPr/>
            </p:nvGrpSpPr>
            <p:grpSpPr>
              <a:xfrm rot="0">
                <a:off x="4252" y="3074"/>
                <a:ext cx="1632" cy="5410"/>
                <a:chOff x="1913" y="3093"/>
                <a:chExt cx="1632" cy="541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913" y="3093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913" y="4175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913" y="5257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913" y="6339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913" y="7421"/>
                  <a:ext cx="1632" cy="10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4043" y="2201"/>
                <a:ext cx="21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min_stack</a:t>
                </a:r>
                <a:endParaRPr lang="en-US" altLang="zh-CN"/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4244340" y="1397635"/>
            <a:ext cx="3235960" cy="3989070"/>
            <a:chOff x="6684" y="2201"/>
            <a:chExt cx="5096" cy="6282"/>
          </a:xfrm>
        </p:grpSpPr>
        <p:grpSp>
          <p:nvGrpSpPr>
            <p:cNvPr id="136" name="组合 135"/>
            <p:cNvGrpSpPr/>
            <p:nvPr/>
          </p:nvGrpSpPr>
          <p:grpSpPr>
            <a:xfrm>
              <a:off x="6684" y="2201"/>
              <a:ext cx="5096" cy="6283"/>
              <a:chOff x="537" y="2201"/>
              <a:chExt cx="5096" cy="6283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257" y="2201"/>
                <a:ext cx="21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num_stack</a:t>
                </a:r>
                <a:endParaRPr lang="en-US" altLang="zh-CN"/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 rot="0">
                <a:off x="537" y="3074"/>
                <a:ext cx="2542" cy="5410"/>
                <a:chOff x="537" y="3074"/>
                <a:chExt cx="2542" cy="5410"/>
              </a:xfrm>
            </p:grpSpPr>
            <p:grpSp>
              <p:nvGrpSpPr>
                <p:cNvPr id="139" name="组合 138"/>
                <p:cNvGrpSpPr/>
                <p:nvPr/>
              </p:nvGrpSpPr>
              <p:grpSpPr>
                <a:xfrm>
                  <a:off x="1447" y="3074"/>
                  <a:ext cx="1632" cy="5410"/>
                  <a:chOff x="2453" y="3093"/>
                  <a:chExt cx="1632" cy="5410"/>
                </a:xfrm>
              </p:grpSpPr>
              <p:sp>
                <p:nvSpPr>
                  <p:cNvPr id="140" name="矩形 139"/>
                  <p:cNvSpPr/>
                  <p:nvPr/>
                </p:nvSpPr>
                <p:spPr>
                  <a:xfrm>
                    <a:off x="245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/>
                  <p:cNvSpPr/>
                  <p:nvPr/>
                </p:nvSpPr>
                <p:spPr>
                  <a:xfrm>
                    <a:off x="245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245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245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245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5" name="文本框 144"/>
                <p:cNvSpPr txBox="1"/>
                <p:nvPr/>
              </p:nvSpPr>
              <p:spPr>
                <a:xfrm>
                  <a:off x="537" y="7653"/>
                  <a:ext cx="183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 </a:t>
                  </a:r>
                  <a:endParaRPr lang="zh-CN" altLang="en-US"/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1987" y="4407"/>
                  <a:ext cx="5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endParaRPr lang="en-US" altLang="zh-CN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537" y="6581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537" y="5489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537" y="440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537" y="3325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3469" y="2201"/>
                <a:ext cx="2164" cy="6283"/>
                <a:chOff x="4043" y="2201"/>
                <a:chExt cx="2164" cy="6283"/>
              </a:xfrm>
            </p:grpSpPr>
            <p:grpSp>
              <p:nvGrpSpPr>
                <p:cNvPr id="152" name="组合 151"/>
                <p:cNvGrpSpPr/>
                <p:nvPr/>
              </p:nvGrpSpPr>
              <p:grpSpPr>
                <a:xfrm rot="0">
                  <a:off x="4252" y="3074"/>
                  <a:ext cx="1632" cy="5410"/>
                  <a:chOff x="1913" y="3093"/>
                  <a:chExt cx="1632" cy="5410"/>
                </a:xfrm>
              </p:grpSpPr>
              <p:sp>
                <p:nvSpPr>
                  <p:cNvPr id="153" name="矩形 152"/>
                  <p:cNvSpPr/>
                  <p:nvPr/>
                </p:nvSpPr>
                <p:spPr>
                  <a:xfrm>
                    <a:off x="191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矩形 153"/>
                  <p:cNvSpPr/>
                  <p:nvPr/>
                </p:nvSpPr>
                <p:spPr>
                  <a:xfrm>
                    <a:off x="191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191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191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矩形 156"/>
                  <p:cNvSpPr/>
                  <p:nvPr/>
                </p:nvSpPr>
                <p:spPr>
                  <a:xfrm>
                    <a:off x="191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8" name="文本框 157"/>
                <p:cNvSpPr txBox="1"/>
                <p:nvPr/>
              </p:nvSpPr>
              <p:spPr>
                <a:xfrm>
                  <a:off x="4043" y="2201"/>
                  <a:ext cx="21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min_stack</a:t>
                  </a:r>
                  <a:endParaRPr lang="en-US" altLang="zh-CN"/>
                </a:p>
              </p:txBody>
            </p:sp>
          </p:grpSp>
        </p:grpSp>
        <p:sp>
          <p:nvSpPr>
            <p:cNvPr id="159" name="文本框 158"/>
            <p:cNvSpPr txBox="1"/>
            <p:nvPr/>
          </p:nvSpPr>
          <p:spPr>
            <a:xfrm>
              <a:off x="8128" y="7653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359" y="7653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cxnSp>
        <p:nvCxnSpPr>
          <p:cNvPr id="161" name="直接箭头连接符 160"/>
          <p:cNvCxnSpPr/>
          <p:nvPr/>
        </p:nvCxnSpPr>
        <p:spPr>
          <a:xfrm>
            <a:off x="7480300" y="3326130"/>
            <a:ext cx="90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359650" y="286639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入栈</a:t>
            </a:r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164" name="组合 163"/>
          <p:cNvGrpSpPr/>
          <p:nvPr/>
        </p:nvGrpSpPr>
        <p:grpSpPr>
          <a:xfrm>
            <a:off x="8384540" y="1398270"/>
            <a:ext cx="3235960" cy="3989070"/>
            <a:chOff x="6684" y="2201"/>
            <a:chExt cx="5096" cy="6282"/>
          </a:xfrm>
        </p:grpSpPr>
        <p:grpSp>
          <p:nvGrpSpPr>
            <p:cNvPr id="165" name="组合 164"/>
            <p:cNvGrpSpPr/>
            <p:nvPr/>
          </p:nvGrpSpPr>
          <p:grpSpPr>
            <a:xfrm>
              <a:off x="6684" y="2201"/>
              <a:ext cx="5096" cy="6283"/>
              <a:chOff x="537" y="2201"/>
              <a:chExt cx="5096" cy="6283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1257" y="2201"/>
                <a:ext cx="21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num_stack</a:t>
                </a:r>
                <a:endParaRPr lang="en-US" altLang="zh-CN"/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 rot="0">
                <a:off x="537" y="3074"/>
                <a:ext cx="2542" cy="5410"/>
                <a:chOff x="537" y="3074"/>
                <a:chExt cx="2542" cy="5410"/>
              </a:xfrm>
            </p:grpSpPr>
            <p:grpSp>
              <p:nvGrpSpPr>
                <p:cNvPr id="168" name="组合 167"/>
                <p:cNvGrpSpPr/>
                <p:nvPr/>
              </p:nvGrpSpPr>
              <p:grpSpPr>
                <a:xfrm>
                  <a:off x="1447" y="3074"/>
                  <a:ext cx="1632" cy="5410"/>
                  <a:chOff x="2453" y="3093"/>
                  <a:chExt cx="1632" cy="5410"/>
                </a:xfrm>
              </p:grpSpPr>
              <p:sp>
                <p:nvSpPr>
                  <p:cNvPr id="169" name="矩形 168"/>
                  <p:cNvSpPr/>
                  <p:nvPr/>
                </p:nvSpPr>
                <p:spPr>
                  <a:xfrm>
                    <a:off x="245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245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/>
                  <p:cNvSpPr/>
                  <p:nvPr/>
                </p:nvSpPr>
                <p:spPr>
                  <a:xfrm>
                    <a:off x="245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/>
                  <p:cNvSpPr/>
                  <p:nvPr/>
                </p:nvSpPr>
                <p:spPr>
                  <a:xfrm>
                    <a:off x="245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/>
                  <p:cNvSpPr/>
                  <p:nvPr/>
                </p:nvSpPr>
                <p:spPr>
                  <a:xfrm>
                    <a:off x="245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>
                  <a:off x="537" y="7653"/>
                  <a:ext cx="183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 </a:t>
                  </a:r>
                  <a:endParaRPr lang="zh-CN" altLang="en-US"/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1987" y="4407"/>
                  <a:ext cx="5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endParaRPr lang="en-US" altLang="zh-CN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537" y="6581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7" name="文本框 176"/>
                <p:cNvSpPr txBox="1"/>
                <p:nvPr/>
              </p:nvSpPr>
              <p:spPr>
                <a:xfrm>
                  <a:off x="537" y="5489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78" name="文本框 177"/>
                <p:cNvSpPr txBox="1"/>
                <p:nvPr/>
              </p:nvSpPr>
              <p:spPr>
                <a:xfrm>
                  <a:off x="537" y="440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79" name="文本框 178"/>
                <p:cNvSpPr txBox="1"/>
                <p:nvPr/>
              </p:nvSpPr>
              <p:spPr>
                <a:xfrm>
                  <a:off x="537" y="3325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3469" y="2201"/>
                <a:ext cx="2164" cy="6283"/>
                <a:chOff x="4043" y="2201"/>
                <a:chExt cx="2164" cy="6283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 rot="0">
                  <a:off x="4252" y="3074"/>
                  <a:ext cx="1632" cy="5410"/>
                  <a:chOff x="1913" y="3093"/>
                  <a:chExt cx="1632" cy="5410"/>
                </a:xfrm>
              </p:grpSpPr>
              <p:sp>
                <p:nvSpPr>
                  <p:cNvPr id="182" name="矩形 181"/>
                  <p:cNvSpPr/>
                  <p:nvPr/>
                </p:nvSpPr>
                <p:spPr>
                  <a:xfrm>
                    <a:off x="1913" y="3093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矩形 182"/>
                  <p:cNvSpPr/>
                  <p:nvPr/>
                </p:nvSpPr>
                <p:spPr>
                  <a:xfrm>
                    <a:off x="1913" y="4175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矩形 183"/>
                  <p:cNvSpPr/>
                  <p:nvPr/>
                </p:nvSpPr>
                <p:spPr>
                  <a:xfrm>
                    <a:off x="1913" y="5257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矩形 184"/>
                  <p:cNvSpPr/>
                  <p:nvPr/>
                </p:nvSpPr>
                <p:spPr>
                  <a:xfrm>
                    <a:off x="1913" y="6339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1913" y="7421"/>
                    <a:ext cx="1632" cy="10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4043" y="2201"/>
                  <a:ext cx="21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min_stack</a:t>
                  </a:r>
                  <a:endParaRPr lang="en-US" altLang="zh-CN"/>
                </a:p>
              </p:txBody>
            </p:sp>
          </p:grpSp>
        </p:grpSp>
        <p:sp>
          <p:nvSpPr>
            <p:cNvPr id="188" name="文本框 187"/>
            <p:cNvSpPr txBox="1"/>
            <p:nvPr/>
          </p:nvSpPr>
          <p:spPr>
            <a:xfrm>
              <a:off x="8128" y="7653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0359" y="7653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90" name="文本框 189"/>
          <p:cNvSpPr txBox="1"/>
          <p:nvPr/>
        </p:nvSpPr>
        <p:spPr>
          <a:xfrm>
            <a:off x="9296400" y="4172585"/>
            <a:ext cx="35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10717530" y="4172585"/>
            <a:ext cx="35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>宽屏</PresentationFormat>
  <Paragraphs>729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127</cp:revision>
  <dcterms:created xsi:type="dcterms:W3CDTF">2022-05-10T08:48:31Z</dcterms:created>
  <dcterms:modified xsi:type="dcterms:W3CDTF">2022-05-10T08:48:31Z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