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0" r:id="rId4"/>
    <p:sldId id="29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FD988-4C5E-420D-993D-26C5C80C2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CA414-F995-4FF9-ADF5-2F1D58ADF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D1570-4C4D-4D17-8015-6EA1D02A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05AE1-DE79-456B-B836-FF7FB4CB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4463C-2FA1-4C2E-893D-319CA5DD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7B8-951F-48A6-AD18-66B2F7A2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4B4C18-D6C0-47C1-8791-F677B6E9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FCCB0-1399-4A04-9285-62EEDAE1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AE7EF-18F9-490F-9E9D-7892ACC4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B8081-37F4-4599-9579-B7F31227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3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0C858A-DA35-4EE8-98C8-C6C9151E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75ADD-7BC8-4FB6-B32D-3832965FA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7A8CC-2104-4BED-A80A-2598A291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5AC05-0064-43F4-81AC-D2CA5DCB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87266-C3AC-4912-B95D-C45DE45A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95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15844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771D2-B6E4-4B56-894E-4E74839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E3B2A-8A2A-4539-901A-7010E083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858F0-FB9D-47B2-8E80-3FCE78C3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3B9E2-4E56-476B-8DA2-640EB339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6DA8E-2B13-4C5C-B72A-4F3B2B05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317FA-93AD-4A04-8659-67E03537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50936-B353-43EA-B7A2-6D6095BA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8EECD-BDBE-4EAC-868A-783C325E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14820-FB62-4BAD-BF8C-68847DC9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2F164-25DE-4AC1-A248-6F1CBD11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3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CE743-FD61-46D9-BD3D-D89CA12C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0B7D-5073-423D-A99C-A06BAAAFA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5B2BCC-09C0-40B7-B550-781E5F3E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90812D-B0FD-4187-A67D-30661B1C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8F277-6DD3-4E96-A09E-374471DE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1BE56-897D-4F28-AB93-4DB1D07F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8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5208A-4AE7-4FA8-BA64-71D4970C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CAC8E-CB95-4FEB-B8D0-AFBF845E7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F8B750-F43F-40FC-B022-912B7DF35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8BD7FA-8516-46DF-AAF2-E9E1E4F6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516FC1-E3B3-4453-B02F-61644A12F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F265BD-47AC-41E1-8A1F-862F3EEE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505D36-030C-41C0-B833-69143119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604A05-D350-4A40-AA0C-2F502132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16430-BC19-4213-870D-43E55C15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381456-EFB0-4841-B003-3B7D8675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3C5665-F317-40A1-AF6D-76A36D66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2D999B-333B-4845-99F5-81BC639A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9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D262D4-7833-431D-BCFB-AD69FDFA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9E379A-AA21-4BFD-A368-F7B10517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AFADA-2148-4C73-9637-04D9D10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80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C6FF7-22CE-4651-BA70-0CD00887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E918B-E11C-4E5F-8A2A-C4810221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517688-28A9-4D8F-99E5-D7CF46A62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BCFF2-B7C1-4007-B2C0-FEA82E87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58756-9458-4B3E-9BBF-BFC82C74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BAA6A-5C11-4A33-9B11-904D38E2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3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C94B8-E971-49EB-8356-8784A735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604BEA-4675-4DAF-AC08-23078C9B4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784CF-8863-4BED-935A-CE047BD6F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191A0-FA3E-4EE4-8DD0-53021521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A22813-4830-4865-AF03-B464BBE0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FCC0F-9E9E-4554-92C9-317A57C2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6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6A10E3-3FD8-4D1A-9647-E7A1BBC8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11D3A-96E4-44D2-977B-2737A2A58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E57EB-9BE8-42BC-BECB-D16595611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C7CE-494F-4D87-820A-F33E8E17C6B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B5E28-7191-4804-9EAD-1BCC74F3E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BEF38-3609-4E09-9EE3-92A6657B0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A8CF-1FFB-4CC7-ACB7-725BDBD0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9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5"/>
          <p:cNvGrpSpPr/>
          <p:nvPr/>
        </p:nvGrpSpPr>
        <p:grpSpPr>
          <a:xfrm>
            <a:off x="753" y="1740"/>
            <a:ext cx="12196520" cy="6878747"/>
            <a:chOff x="0" y="0"/>
            <a:chExt cx="24393038" cy="13757492"/>
          </a:xfrm>
        </p:grpSpPr>
        <p:sp>
          <p:nvSpPr>
            <p:cNvPr id="63" name="Shape 63"/>
            <p:cNvSpPr/>
            <p:nvPr/>
          </p:nvSpPr>
          <p:spPr>
            <a:xfrm>
              <a:off x="0" y="0"/>
              <a:ext cx="24393039" cy="1375749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3371" tIns="43371" rIns="43371" bIns="43371" numCol="1" anchor="ctr">
              <a:noAutofit/>
            </a:bodyPr>
            <a:lstStyle/>
            <a:p>
              <a:pPr defTabSz="867796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pic>
          <p:nvPicPr>
            <p:cNvPr id="64" name="image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4393039" cy="137574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2" name="Group 72"/>
          <p:cNvGrpSpPr/>
          <p:nvPr/>
        </p:nvGrpSpPr>
        <p:grpSpPr>
          <a:xfrm>
            <a:off x="2965308" y="2451145"/>
            <a:ext cx="6553486" cy="31445"/>
            <a:chOff x="0" y="0"/>
            <a:chExt cx="13106970" cy="62887"/>
          </a:xfrm>
        </p:grpSpPr>
        <p:sp>
          <p:nvSpPr>
            <p:cNvPr id="70" name="Shape 70"/>
            <p:cNvSpPr/>
            <p:nvPr/>
          </p:nvSpPr>
          <p:spPr>
            <a:xfrm>
              <a:off x="-1" y="-1"/>
              <a:ext cx="13106972" cy="1"/>
            </a:xfrm>
            <a:prstGeom prst="line">
              <a:avLst/>
            </a:prstGeom>
            <a:noFill/>
            <a:ln w="508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3371" tIns="43371" rIns="43371" bIns="43371" numCol="1" anchor="t">
              <a:noAutofit/>
            </a:bodyPr>
            <a:lstStyle/>
            <a:p>
              <a:pPr defTabSz="867796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-1" y="62887"/>
              <a:ext cx="13106972" cy="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3371" tIns="43371" rIns="43371" bIns="43371" numCol="1" anchor="t">
              <a:noAutofit/>
            </a:bodyPr>
            <a:lstStyle/>
            <a:p>
              <a:pPr defTabSz="867796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3012941" y="3883356"/>
            <a:ext cx="6553486" cy="31445"/>
            <a:chOff x="0" y="0"/>
            <a:chExt cx="13106970" cy="62887"/>
          </a:xfrm>
        </p:grpSpPr>
        <p:sp>
          <p:nvSpPr>
            <p:cNvPr id="73" name="Shape 73"/>
            <p:cNvSpPr/>
            <p:nvPr/>
          </p:nvSpPr>
          <p:spPr>
            <a:xfrm>
              <a:off x="-1" y="-1"/>
              <a:ext cx="13106972" cy="1"/>
            </a:xfrm>
            <a:prstGeom prst="line">
              <a:avLst/>
            </a:prstGeom>
            <a:noFill/>
            <a:ln w="508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3371" tIns="43371" rIns="43371" bIns="43371" numCol="1" anchor="t">
              <a:noAutofit/>
            </a:bodyPr>
            <a:lstStyle/>
            <a:p>
              <a:pPr defTabSz="867796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62887"/>
              <a:ext cx="13106972" cy="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3371" tIns="43371" rIns="43371" bIns="43371" numCol="1" anchor="t">
              <a:noAutofit/>
            </a:bodyPr>
            <a:lstStyle/>
            <a:p>
              <a:pPr defTabSz="867796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76" name="Shape 76"/>
          <p:cNvSpPr/>
          <p:nvPr/>
        </p:nvSpPr>
        <p:spPr>
          <a:xfrm>
            <a:off x="2876384" y="2638725"/>
            <a:ext cx="6990089" cy="1046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37" tIns="45737" rIns="45737" bIns="45737">
            <a:spAutoFit/>
          </a:bodyPr>
          <a:lstStyle>
            <a:lvl1pPr defTabSz="1735592">
              <a:defRPr sz="12400" b="1">
                <a:solidFill>
                  <a:srgbClr val="2E75B5"/>
                </a:solidFill>
                <a:latin typeface="方正正大黑简体"/>
                <a:ea typeface="方正正大黑简体"/>
                <a:cs typeface="方正正大黑简体"/>
                <a:sym typeface="方正正大黑简体"/>
              </a:defRPr>
            </a:lvl1pPr>
          </a:lstStyle>
          <a:p>
            <a:r>
              <a:rPr lang="en-US" altLang="zh-CN" sz="6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Image Defogging</a:t>
            </a:r>
            <a:endParaRPr sz="6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34" name="Group 134"/>
          <p:cNvGrpSpPr/>
          <p:nvPr/>
        </p:nvGrpSpPr>
        <p:grpSpPr>
          <a:xfrm>
            <a:off x="2965307" y="4136512"/>
            <a:ext cx="4174260" cy="349200"/>
            <a:chOff x="0" y="-1"/>
            <a:chExt cx="8348518" cy="698397"/>
          </a:xfrm>
        </p:grpSpPr>
        <p:sp>
          <p:nvSpPr>
            <p:cNvPr id="132" name="Shape 132"/>
            <p:cNvSpPr/>
            <p:nvPr/>
          </p:nvSpPr>
          <p:spPr>
            <a:xfrm>
              <a:off x="0" y="1"/>
              <a:ext cx="3922999" cy="6983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3371" tIns="43371" rIns="43371" bIns="43371" numCol="1" anchor="t">
              <a:spAutoFit/>
            </a:bodyPr>
            <a:lstStyle>
              <a:lvl1pPr algn="l" defTabSz="1735592">
                <a:defRPr sz="3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altLang="zh-CN"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Reporter</a:t>
              </a:r>
              <a:r>
                <a:rPr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：</a:t>
              </a:r>
              <a:r>
                <a:rPr lang="zh-CN" altLang="en-US" sz="1700" dirty="0"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王忠安</a:t>
              </a:r>
              <a:endParaRPr sz="17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4371017" y="-1"/>
              <a:ext cx="3977501" cy="6983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3371" tIns="43371" rIns="43371" bIns="43371" numCol="1" anchor="t">
              <a:spAutoFit/>
            </a:bodyPr>
            <a:lstStyle/>
            <a:p>
              <a:pPr defTabSz="867796">
                <a:defRPr sz="3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en-US" altLang="zh-CN"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Date</a:t>
              </a:r>
              <a:r>
                <a:rPr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：20</a:t>
              </a:r>
              <a:r>
                <a:rPr lang="en-US" altLang="zh-CN"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21</a:t>
              </a:r>
              <a:r>
                <a:rPr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.</a:t>
              </a:r>
              <a:r>
                <a:rPr lang="en-US" altLang="zh-CN"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12</a:t>
              </a:r>
              <a:r>
                <a:rPr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.</a:t>
              </a:r>
              <a:r>
                <a:rPr lang="en-US" altLang="zh-CN" sz="17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27</a:t>
              </a:r>
              <a:endParaRPr sz="17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BD0989E-3668-49FF-8089-A74256F8DCBC}"/>
              </a:ext>
            </a:extLst>
          </p:cNvPr>
          <p:cNvGrpSpPr/>
          <p:nvPr/>
        </p:nvGrpSpPr>
        <p:grpSpPr>
          <a:xfrm>
            <a:off x="-746593" y="-70352"/>
            <a:ext cx="5038276" cy="4568369"/>
            <a:chOff x="-1493186" y="-140704"/>
            <a:chExt cx="10076552" cy="913673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E376D28-5057-4246-A606-70FEF63828F5}"/>
                </a:ext>
              </a:extLst>
            </p:cNvPr>
            <p:cNvGrpSpPr/>
            <p:nvPr/>
          </p:nvGrpSpPr>
          <p:grpSpPr>
            <a:xfrm>
              <a:off x="-18821" y="-140704"/>
              <a:ext cx="8602187" cy="9136738"/>
              <a:chOff x="-18821" y="-140704"/>
              <a:chExt cx="8602187" cy="9136738"/>
            </a:xfrm>
          </p:grpSpPr>
          <p:sp>
            <p:nvSpPr>
              <p:cNvPr id="66" name="Shape 66"/>
              <p:cNvSpPr/>
              <p:nvPr/>
            </p:nvSpPr>
            <p:spPr>
              <a:xfrm rot="5400000">
                <a:off x="-253785" y="158882"/>
                <a:ext cx="9136738" cy="8537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5B5"/>
              </a:solidFill>
              <a:ln w="12700">
                <a:miter lim="400000"/>
              </a:ln>
            </p:spPr>
            <p:txBody>
              <a:bodyPr lIns="43371" tIns="43371" rIns="43371" bIns="43371" anchor="ctr"/>
              <a:lstStyle/>
              <a:p>
                <a:pPr defTabSz="867796">
                  <a:defRPr sz="3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170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  <p:sp>
            <p:nvSpPr>
              <p:cNvPr id="24" name="Shape 158"/>
              <p:cNvSpPr/>
              <p:nvPr/>
            </p:nvSpPr>
            <p:spPr>
              <a:xfrm rot="10800000" flipH="1">
                <a:off x="-18821" y="-765"/>
                <a:ext cx="4790846" cy="2989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EBF2F">
                  <a:alpha val="72536"/>
                </a:srgbClr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</p:grpSp>
        <p:sp>
          <p:nvSpPr>
            <p:cNvPr id="25" name="Shape 158"/>
            <p:cNvSpPr/>
            <p:nvPr/>
          </p:nvSpPr>
          <p:spPr>
            <a:xfrm rot="18080961" flipH="1">
              <a:off x="-2393919" y="1187944"/>
              <a:ext cx="4790846" cy="2989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2D050">
                <a:alpha val="72536"/>
              </a:srgbClr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7B39104-EE8D-433D-9665-BE8715915E66}"/>
              </a:ext>
            </a:extLst>
          </p:cNvPr>
          <p:cNvGrpSpPr/>
          <p:nvPr/>
        </p:nvGrpSpPr>
        <p:grpSpPr>
          <a:xfrm>
            <a:off x="4675816" y="3461440"/>
            <a:ext cx="8435457" cy="3498249"/>
            <a:chOff x="9351631" y="6922879"/>
            <a:chExt cx="16870913" cy="6996498"/>
          </a:xfrm>
        </p:grpSpPr>
        <p:sp>
          <p:nvSpPr>
            <p:cNvPr id="67" name="Shape 67"/>
            <p:cNvSpPr/>
            <p:nvPr/>
          </p:nvSpPr>
          <p:spPr>
            <a:xfrm rot="16200000">
              <a:off x="18034851" y="7385197"/>
              <a:ext cx="6842340" cy="5917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75B5"/>
            </a:solidFill>
            <a:ln w="12700">
              <a:miter lim="400000"/>
            </a:ln>
          </p:spPr>
          <p:txBody>
            <a:bodyPr lIns="43371" tIns="43371" rIns="43371" bIns="43371" anchor="ctr"/>
            <a:lstStyle/>
            <a:p>
              <a:pPr defTabSz="867796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7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3" name="Shape 158"/>
            <p:cNvSpPr/>
            <p:nvPr/>
          </p:nvSpPr>
          <p:spPr>
            <a:xfrm flipH="1">
              <a:off x="9351631" y="11281793"/>
              <a:ext cx="15063242" cy="2637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EBF2F">
                <a:alpha val="85000"/>
              </a:srgbClr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6" name="Shape 158"/>
            <p:cNvSpPr/>
            <p:nvPr/>
          </p:nvSpPr>
          <p:spPr>
            <a:xfrm rot="7312829" flipH="1">
              <a:off x="21513157" y="8535284"/>
              <a:ext cx="5805492" cy="361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2D050">
                <a:alpha val="72536"/>
              </a:srgbClr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28" name="Shape 132">
            <a:extLst>
              <a:ext uri="{FF2B5EF4-FFF2-40B4-BE49-F238E27FC236}">
                <a16:creationId xmlns:a16="http://schemas.microsoft.com/office/drawing/2014/main" id="{D2D5D747-F83A-4BA6-AFCA-86BB64746979}"/>
              </a:ext>
            </a:extLst>
          </p:cNvPr>
          <p:cNvSpPr/>
          <p:nvPr/>
        </p:nvSpPr>
        <p:spPr>
          <a:xfrm>
            <a:off x="2965307" y="4569942"/>
            <a:ext cx="3152659" cy="3491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3371" tIns="43371" rIns="43371" bIns="43371" numCol="1" anchor="t">
            <a:spAutoFit/>
          </a:bodyPr>
          <a:lstStyle>
            <a:lvl1pPr algn="l" defTabSz="1735592">
              <a:defRPr sz="3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17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Group 14</a:t>
            </a:r>
            <a:r>
              <a:rPr sz="17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：</a:t>
            </a:r>
            <a:r>
              <a:rPr lang="zh-CN" altLang="en-US" sz="1700" dirty="0">
                <a:latin typeface="Open Sans ExtraBold" panose="020B0906030804020204" pitchFamily="34" charset="0"/>
                <a:cs typeface="Open Sans ExtraBold" panose="020B0906030804020204" pitchFamily="34" charset="0"/>
              </a:rPr>
              <a:t>王忠安 石帅 魏雪齐</a:t>
            </a:r>
            <a:endParaRPr sz="17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6" presetClass="entr" presetSubtype="37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 animBg="1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6" presetClass="entr" presetSubtype="37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 animBg="1"/>
          <p:bldP spid="2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441430" y="220271"/>
            <a:ext cx="4044890" cy="78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96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rPr lang="en-US" altLang="zh-CN" sz="48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Introduction</a:t>
            </a:r>
            <a:endParaRPr sz="48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510537" y="1049091"/>
            <a:ext cx="10967429" cy="52112"/>
          </a:xfrm>
          <a:prstGeom prst="rect">
            <a:avLst/>
          </a:pr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3A51011-3313-47CD-A0E8-A27D3E671836}"/>
              </a:ext>
            </a:extLst>
          </p:cNvPr>
          <p:cNvGrpSpPr/>
          <p:nvPr/>
        </p:nvGrpSpPr>
        <p:grpSpPr>
          <a:xfrm>
            <a:off x="0" y="1774353"/>
            <a:ext cx="12192000" cy="4484240"/>
            <a:chOff x="-176056" y="3548706"/>
            <a:chExt cx="24560056" cy="8968480"/>
          </a:xfrm>
        </p:grpSpPr>
        <p:sp>
          <p:nvSpPr>
            <p:cNvPr id="275" name="Shape 275"/>
            <p:cNvSpPr/>
            <p:nvPr/>
          </p:nvSpPr>
          <p:spPr>
            <a:xfrm>
              <a:off x="-176056" y="3548706"/>
              <a:ext cx="24560056" cy="8968480"/>
            </a:xfrm>
            <a:prstGeom prst="rect">
              <a:avLst/>
            </a:prstGeom>
            <a:solidFill>
              <a:srgbClr val="2E75B5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1239199" y="4084948"/>
              <a:ext cx="4298004" cy="12105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 algn="l">
                <a:defRPr sz="7200">
                  <a:solidFill>
                    <a:srgbClr val="FFFFFF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rPr lang="en-US" altLang="zh-CN" sz="36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Defogging</a:t>
              </a:r>
              <a:endParaRPr sz="3600" dirty="0">
                <a:latin typeface="Georgia" panose="02040502050405020303" pitchFamily="18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239199" y="5857046"/>
              <a:ext cx="9173546" cy="194925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algn="l">
                <a:defRPr sz="4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algn="just"/>
              <a:r>
                <a:rPr lang="en-US" sz="2000" dirty="0">
                  <a:latin typeface="Georgia" panose="02040502050405020303" pitchFamily="18" charset="0"/>
                  <a:ea typeface="Open Sans ExtraBold" panose="020B0906030804020204" pitchFamily="34" charset="0"/>
                  <a:cs typeface="Segoe UI" panose="020B0502040204020203" pitchFamily="34" charset="0"/>
                </a:rPr>
                <a:t>Defogging is highly desired in consumer/computational photography and computer vision applications.</a:t>
              </a:r>
              <a:endParaRPr sz="2000" dirty="0">
                <a:latin typeface="Georgia" panose="02040502050405020303" pitchFamily="18" charset="0"/>
                <a:ea typeface="Open Sans ExtraBold" panose="020B0906030804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1239199" y="8367808"/>
              <a:ext cx="9173546" cy="268791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algn="l">
                <a:defRPr sz="4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sz="21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R</a:t>
              </a:r>
              <a:r>
                <a:rPr lang="en-US" sz="21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emoving </a:t>
              </a:r>
              <a:r>
                <a:rPr lang="en-US" altLang="zh-CN" sz="21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fog</a:t>
              </a:r>
              <a:r>
                <a:rPr lang="en-US" sz="21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 can significantly increase the visibility of the scene and correct the color shift caused by the </a:t>
              </a:r>
              <a:r>
                <a:rPr lang="en-US" sz="2100" dirty="0" err="1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airlight</a:t>
              </a:r>
              <a:r>
                <a:rPr lang="en-US" sz="2100" dirty="0">
                  <a:latin typeface="Georgia" panose="02040502050405020303" pitchFamily="18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Heiti SC Light"/>
                </a:rPr>
                <a:t>.</a:t>
              </a:r>
              <a:endParaRPr sz="2100" dirty="0">
                <a:latin typeface="Georgia" panose="02040502050405020303" pitchFamily="18" charset="0"/>
                <a:ea typeface="Open Sans ExtraBold" panose="020B0906030804020204" pitchFamily="34" charset="0"/>
                <a:cs typeface="Open Sans ExtraBold" panose="020B0906030804020204" pitchFamily="34" charset="0"/>
                <a:sym typeface="Heiti SC Light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1413745" y="5643175"/>
              <a:ext cx="6014191" cy="47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BF2F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9960" y="3548706"/>
              <a:ext cx="13524038" cy="893192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animBg="1"/>
      <p:bldP spid="3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9583" y="0"/>
            <a:ext cx="5484465" cy="6858000"/>
          </a:xfrm>
          <a:prstGeom prst="rect">
            <a:avLst/>
          </a:prstGeom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D3646796-4C63-4117-9885-B8508CF5D7DC}"/>
              </a:ext>
            </a:extLst>
          </p:cNvPr>
          <p:cNvGrpSpPr/>
          <p:nvPr/>
        </p:nvGrpSpPr>
        <p:grpSpPr>
          <a:xfrm>
            <a:off x="4954456" y="2220700"/>
            <a:ext cx="6356769" cy="817419"/>
            <a:chOff x="11296246" y="3048165"/>
            <a:chExt cx="12713538" cy="1634837"/>
          </a:xfrm>
        </p:grpSpPr>
        <p:sp>
          <p:nvSpPr>
            <p:cNvPr id="6" name="Shape 142"/>
            <p:cNvSpPr/>
            <p:nvPr/>
          </p:nvSpPr>
          <p:spPr>
            <a:xfrm>
              <a:off x="11296246" y="3048165"/>
              <a:ext cx="1634837" cy="1634837"/>
            </a:xfrm>
            <a:prstGeom prst="ellipse">
              <a:avLst/>
            </a:prstGeom>
            <a:solidFill>
              <a:srgbClr val="2E75B6"/>
            </a:solidFill>
            <a:ln w="12700">
              <a:miter lim="400000"/>
            </a:ln>
          </p:spPr>
          <p:txBody>
            <a:bodyPr tIns="45720" bIns="45720" anchor="ctr"/>
            <a:lstStyle/>
            <a:p>
              <a:pPr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" name="Shape 143"/>
            <p:cNvSpPr/>
            <p:nvPr/>
          </p:nvSpPr>
          <p:spPr>
            <a:xfrm>
              <a:off x="11666478" y="3183957"/>
              <a:ext cx="665020" cy="1292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tIns="45720" bIns="45720">
              <a:spAutoFit/>
            </a:bodyPr>
            <a:lstStyle>
              <a:lvl1pPr algn="l" defTabSz="1828800">
                <a:defRPr sz="7200" b="1">
                  <a:solidFill>
                    <a:srgbClr val="FFFFFF"/>
                  </a:solidFill>
                  <a:latin typeface="Segoe UI Black"/>
                  <a:ea typeface="Segoe UI Black"/>
                  <a:cs typeface="Segoe UI Black"/>
                  <a:sym typeface="Segoe UI Black"/>
                </a:defRPr>
              </a:lvl1pPr>
            </a:lstStyle>
            <a:p>
              <a:r>
                <a:rPr sz="3600" dirty="0"/>
                <a:t>1</a:t>
              </a:r>
            </a:p>
          </p:txBody>
        </p:sp>
        <p:sp>
          <p:nvSpPr>
            <p:cNvPr id="14" name="Shape 152"/>
            <p:cNvSpPr/>
            <p:nvPr/>
          </p:nvSpPr>
          <p:spPr>
            <a:xfrm>
              <a:off x="13531490" y="3399399"/>
              <a:ext cx="10478294" cy="861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tIns="45720" bIns="45720">
              <a:spAutoFit/>
            </a:bodyPr>
            <a:lstStyle>
              <a:lvl1pPr algn="l" defTabSz="1828800">
                <a:defRPr sz="6600">
                  <a:solidFill>
                    <a:srgbClr val="2E75B6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 algn="just"/>
              <a:r>
                <a:rPr lang="en-US" sz="2200" b="1" dirty="0">
                  <a:latin typeface="Georgia" panose="02040502050405020303" pitchFamily="18" charset="0"/>
                </a:rPr>
                <a:t>Dark Channel Prior</a:t>
              </a:r>
              <a:endParaRPr sz="2200" b="1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53EF68F-74C8-44EF-9F5D-EEC5D4F970BD}"/>
              </a:ext>
            </a:extLst>
          </p:cNvPr>
          <p:cNvGrpSpPr/>
          <p:nvPr/>
        </p:nvGrpSpPr>
        <p:grpSpPr>
          <a:xfrm>
            <a:off x="4954456" y="3454674"/>
            <a:ext cx="6619320" cy="817419"/>
            <a:chOff x="11296246" y="5521661"/>
            <a:chExt cx="13238640" cy="1634837"/>
          </a:xfrm>
        </p:grpSpPr>
        <p:sp>
          <p:nvSpPr>
            <p:cNvPr id="8" name="Shape 144"/>
            <p:cNvSpPr/>
            <p:nvPr/>
          </p:nvSpPr>
          <p:spPr>
            <a:xfrm>
              <a:off x="11296246" y="5521661"/>
              <a:ext cx="1634837" cy="1634837"/>
            </a:xfrm>
            <a:prstGeom prst="ellipse">
              <a:avLst/>
            </a:prstGeom>
            <a:solidFill>
              <a:srgbClr val="2E75B6"/>
            </a:solidFill>
            <a:ln w="12700">
              <a:miter lim="400000"/>
            </a:ln>
          </p:spPr>
          <p:txBody>
            <a:bodyPr tIns="45720" bIns="45720" anchor="ctr"/>
            <a:lstStyle/>
            <a:p>
              <a:pPr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9" name="Shape 145"/>
            <p:cNvSpPr/>
            <p:nvPr/>
          </p:nvSpPr>
          <p:spPr>
            <a:xfrm>
              <a:off x="11666478" y="5660851"/>
              <a:ext cx="665020" cy="1292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tIns="45720" bIns="45720">
              <a:spAutoFit/>
            </a:bodyPr>
            <a:lstStyle>
              <a:lvl1pPr algn="l" defTabSz="1828800">
                <a:defRPr sz="7200" b="1">
                  <a:solidFill>
                    <a:srgbClr val="FFFFFF"/>
                  </a:solidFill>
                  <a:latin typeface="Segoe UI Black"/>
                  <a:ea typeface="Segoe UI Black"/>
                  <a:cs typeface="Segoe UI Black"/>
                  <a:sym typeface="Segoe UI Black"/>
                </a:defRPr>
              </a:lvl1pPr>
            </a:lstStyle>
            <a:p>
              <a:r>
                <a:rPr sz="3600" dirty="0"/>
                <a:t>2</a:t>
              </a:r>
            </a:p>
          </p:txBody>
        </p:sp>
        <p:sp>
          <p:nvSpPr>
            <p:cNvPr id="15" name="Shape 153"/>
            <p:cNvSpPr/>
            <p:nvPr/>
          </p:nvSpPr>
          <p:spPr>
            <a:xfrm>
              <a:off x="13531488" y="5617617"/>
              <a:ext cx="11003398" cy="15388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tIns="45720" bIns="45720">
              <a:spAutoFit/>
            </a:bodyPr>
            <a:lstStyle>
              <a:lvl1pPr algn="l" defTabSz="1828800">
                <a:defRPr sz="6600">
                  <a:solidFill>
                    <a:srgbClr val="2E75B6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 algn="just"/>
              <a:r>
                <a:rPr lang="en-US" altLang="zh-CN" sz="2200" b="1" dirty="0">
                  <a:latin typeface="Georgia" panose="02040502050405020303" pitchFamily="18" charset="0"/>
                </a:rPr>
                <a:t>Boundary Constraint and Contextual Regularization</a:t>
              </a:r>
              <a:endParaRPr sz="2200" b="1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1631E66-1BC7-47BE-83C9-7EB1E87C53C9}"/>
              </a:ext>
            </a:extLst>
          </p:cNvPr>
          <p:cNvGrpSpPr/>
          <p:nvPr/>
        </p:nvGrpSpPr>
        <p:grpSpPr>
          <a:xfrm>
            <a:off x="4954455" y="4688648"/>
            <a:ext cx="6619321" cy="817419"/>
            <a:chOff x="11296246" y="8043187"/>
            <a:chExt cx="13238642" cy="1634837"/>
          </a:xfrm>
        </p:grpSpPr>
        <p:sp>
          <p:nvSpPr>
            <p:cNvPr id="10" name="Shape 146"/>
            <p:cNvSpPr/>
            <p:nvPr/>
          </p:nvSpPr>
          <p:spPr>
            <a:xfrm>
              <a:off x="11296246" y="8043187"/>
              <a:ext cx="1634837" cy="1634837"/>
            </a:xfrm>
            <a:prstGeom prst="ellipse">
              <a:avLst/>
            </a:prstGeom>
            <a:solidFill>
              <a:srgbClr val="2E75B6"/>
            </a:solidFill>
            <a:ln w="12700">
              <a:miter lim="400000"/>
            </a:ln>
          </p:spPr>
          <p:txBody>
            <a:bodyPr tIns="45720" bIns="45720" anchor="ctr"/>
            <a:lstStyle/>
            <a:p>
              <a:pPr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11" name="Shape 147"/>
            <p:cNvSpPr/>
            <p:nvPr/>
          </p:nvSpPr>
          <p:spPr>
            <a:xfrm>
              <a:off x="11666478" y="8121939"/>
              <a:ext cx="665020" cy="1292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tIns="45720" bIns="45720">
              <a:spAutoFit/>
            </a:bodyPr>
            <a:lstStyle>
              <a:lvl1pPr algn="l" defTabSz="1828800">
                <a:defRPr sz="7200" b="1">
                  <a:solidFill>
                    <a:srgbClr val="FFFFFF"/>
                  </a:solidFill>
                  <a:latin typeface="Segoe UI Black"/>
                  <a:ea typeface="Segoe UI Black"/>
                  <a:cs typeface="Segoe UI Black"/>
                  <a:sym typeface="Segoe UI Black"/>
                </a:defRPr>
              </a:lvl1pPr>
            </a:lstStyle>
            <a:p>
              <a:r>
                <a:rPr sz="3600" dirty="0"/>
                <a:t>3</a:t>
              </a:r>
            </a:p>
          </p:txBody>
        </p:sp>
        <p:sp>
          <p:nvSpPr>
            <p:cNvPr id="16" name="Shape 154"/>
            <p:cNvSpPr/>
            <p:nvPr/>
          </p:nvSpPr>
          <p:spPr>
            <a:xfrm>
              <a:off x="13531490" y="8429717"/>
              <a:ext cx="11003398" cy="8617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tIns="45720" bIns="45720">
              <a:spAutoFit/>
            </a:bodyPr>
            <a:lstStyle>
              <a:lvl1pPr algn="l" defTabSz="1828800">
                <a:defRPr sz="6600">
                  <a:solidFill>
                    <a:srgbClr val="2E75B6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pPr algn="just"/>
              <a:r>
                <a:rPr lang="en-US" sz="2200" b="1" dirty="0">
                  <a:latin typeface="Georgia" panose="02040502050405020303" pitchFamily="18" charset="0"/>
                </a:rPr>
                <a:t>Feature Fusion Attention Network</a:t>
              </a:r>
              <a:endParaRPr sz="2200" b="1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A1B9F76-A4BD-4B07-88E1-DB5E18F21AA9}"/>
              </a:ext>
            </a:extLst>
          </p:cNvPr>
          <p:cNvGrpSpPr/>
          <p:nvPr/>
        </p:nvGrpSpPr>
        <p:grpSpPr>
          <a:xfrm>
            <a:off x="2190036" y="816625"/>
            <a:ext cx="3159322" cy="944018"/>
            <a:chOff x="4202991" y="3091082"/>
            <a:chExt cx="6318644" cy="1888036"/>
          </a:xfrm>
        </p:grpSpPr>
        <p:sp>
          <p:nvSpPr>
            <p:cNvPr id="3" name="矩形 2"/>
            <p:cNvSpPr/>
            <p:nvPr/>
          </p:nvSpPr>
          <p:spPr>
            <a:xfrm>
              <a:off x="5355771" y="4230196"/>
              <a:ext cx="4376058" cy="74892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5400" tIns="25400" rIns="25400" bIns="25400" numCol="1" spcCol="38100" rtlCol="0" anchor="ctr">
              <a:spAutoFit/>
            </a:bodyPr>
            <a:lstStyle/>
            <a:p>
              <a:pPr algn="ctr" defTabSz="412750" hangingPunct="0"/>
              <a:endParaRPr lang="zh-CN" altLang="en-US" sz="21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02991" y="3091082"/>
              <a:ext cx="6318644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5400" tIns="25400" rIns="25400" bIns="25400" numCol="1" spcCol="38100" rtlCol="0" anchor="ctr">
              <a:spAutoFit/>
            </a:bodyPr>
            <a:lstStyle/>
            <a:p>
              <a:pPr algn="ctr" defTabSz="412750" hangingPunct="0"/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Palatino"/>
                </a:rPr>
                <a:t>Methods</a:t>
              </a:r>
              <a:endPara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SimHei" charset="-122"/>
                <a:cs typeface="Open Sans ExtraBold" panose="020B0906030804020204" pitchFamily="34" charset="0"/>
                <a:sym typeface="Palati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7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7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5692740"/>
            <a:ext cx="12196520" cy="1168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 dirty="0"/>
          </a:p>
        </p:txBody>
      </p:sp>
      <p:sp>
        <p:nvSpPr>
          <p:cNvPr id="158" name="Shape 158"/>
          <p:cNvSpPr/>
          <p:nvPr/>
        </p:nvSpPr>
        <p:spPr>
          <a:xfrm flipH="1">
            <a:off x="4664898" y="6301211"/>
            <a:ext cx="7527101" cy="560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EBF2F">
              <a:alpha val="72536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59" name="Shape 159"/>
          <p:cNvSpPr/>
          <p:nvPr/>
        </p:nvSpPr>
        <p:spPr>
          <a:xfrm>
            <a:off x="5042488" y="1946559"/>
            <a:ext cx="265523" cy="1210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3371" tIns="43371" rIns="43371" bIns="43371">
            <a:spAutoFit/>
          </a:bodyPr>
          <a:lstStyle/>
          <a:p>
            <a:pPr marL="173258" lvl="1" indent="-264540" defTabSz="867796">
              <a:defRPr sz="3600" b="1">
                <a:solidFill>
                  <a:srgbClr val="78C16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sz="2600"/>
          </a:p>
          <a:p>
            <a:pPr marL="173258" lvl="1" indent="-264540" defTabSz="867796">
              <a:defRPr sz="9400">
                <a:solidFill>
                  <a:srgbClr val="F0D04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4700"/>
              <a:t> </a:t>
            </a:r>
          </a:p>
        </p:txBody>
      </p:sp>
      <p:sp>
        <p:nvSpPr>
          <p:cNvPr id="17" name="Shape 281">
            <a:extLst>
              <a:ext uri="{FF2B5EF4-FFF2-40B4-BE49-F238E27FC236}">
                <a16:creationId xmlns:a16="http://schemas.microsoft.com/office/drawing/2014/main" id="{540302EC-6EA3-4B8C-9941-34877E3223C7}"/>
              </a:ext>
            </a:extLst>
          </p:cNvPr>
          <p:cNvSpPr/>
          <p:nvPr/>
        </p:nvSpPr>
        <p:spPr>
          <a:xfrm>
            <a:off x="441430" y="220271"/>
            <a:ext cx="6057749" cy="78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96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rPr lang="en-US" altLang="zh-CN" sz="48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Dark Channel Prior</a:t>
            </a:r>
          </a:p>
        </p:txBody>
      </p:sp>
      <p:sp>
        <p:nvSpPr>
          <p:cNvPr id="18" name="Shape 337">
            <a:extLst>
              <a:ext uri="{FF2B5EF4-FFF2-40B4-BE49-F238E27FC236}">
                <a16:creationId xmlns:a16="http://schemas.microsoft.com/office/drawing/2014/main" id="{E5A8EBA0-E223-4689-80EC-BF3239A1EEAF}"/>
              </a:ext>
            </a:extLst>
          </p:cNvPr>
          <p:cNvSpPr/>
          <p:nvPr/>
        </p:nvSpPr>
        <p:spPr>
          <a:xfrm>
            <a:off x="510537" y="1049091"/>
            <a:ext cx="10967429" cy="52112"/>
          </a:xfrm>
          <a:prstGeom prst="rect">
            <a:avLst/>
          </a:prstGeom>
          <a:solidFill>
            <a:srgbClr val="2E75B5"/>
          </a:solidFill>
          <a:ln w="12700">
            <a:miter lim="400000"/>
          </a:ln>
        </p:spPr>
        <p:txBody>
          <a:bodyPr lIns="43371" tIns="43371" rIns="43371" bIns="43371" anchor="ctr"/>
          <a:lstStyle/>
          <a:p>
            <a:pPr defTabSz="867796"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A86D65-0608-403C-B39D-6B60DAD8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61" y="2030184"/>
            <a:ext cx="3981450" cy="4953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C67F39-7201-41BD-83DF-97922C35A9E3}"/>
              </a:ext>
            </a:extLst>
          </p:cNvPr>
          <p:cNvSpPr txBox="1"/>
          <p:nvPr/>
        </p:nvSpPr>
        <p:spPr>
          <a:xfrm>
            <a:off x="510537" y="1484894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Georgia" panose="02040502050405020303" pitchFamily="18" charset="0"/>
              </a:rPr>
              <a:t>The model</a:t>
            </a:r>
            <a:r>
              <a:rPr lang="zh-CN" altLang="en-US" sz="2400" b="1" dirty="0">
                <a:latin typeface="Georgia" panose="02040502050405020303" pitchFamily="18" charset="0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BA9488-9E8F-49A1-804A-84A0D02E84D2}"/>
              </a:ext>
            </a:extLst>
          </p:cNvPr>
          <p:cNvSpPr txBox="1"/>
          <p:nvPr/>
        </p:nvSpPr>
        <p:spPr>
          <a:xfrm>
            <a:off x="441430" y="2718882"/>
            <a:ext cx="254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Georgia" panose="02040502050405020303" pitchFamily="18" charset="0"/>
              </a:rPr>
              <a:t> Dark channel</a:t>
            </a:r>
            <a:r>
              <a:rPr lang="zh-CN" altLang="en-US" sz="2400" b="1" dirty="0">
                <a:latin typeface="Georgia" panose="02040502050405020303" pitchFamily="18" charset="0"/>
              </a:rPr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840B67-DA60-4918-ABEB-FAF57A3C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61" y="3345943"/>
            <a:ext cx="3981450" cy="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7" grpId="0" animBg="1"/>
      <p:bldP spid="18" grpId="0" animBg="1"/>
      <p:bldP spid="3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89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Heiti SC Light</vt:lpstr>
      <vt:lpstr>Heiti SC Medium</vt:lpstr>
      <vt:lpstr>Helvetica Light</vt:lpstr>
      <vt:lpstr>Palatino</vt:lpstr>
      <vt:lpstr>等线</vt:lpstr>
      <vt:lpstr>等线 Light</vt:lpstr>
      <vt:lpstr>方正正大黑简体</vt:lpstr>
      <vt:lpstr>SimHei</vt:lpstr>
      <vt:lpstr>微软雅黑</vt:lpstr>
      <vt:lpstr>Arial</vt:lpstr>
      <vt:lpstr>Calibri</vt:lpstr>
      <vt:lpstr>Georgia</vt:lpstr>
      <vt:lpstr>Open Sans ExtraBold</vt:lpstr>
      <vt:lpstr>Segoe UI</vt:lpstr>
      <vt:lpstr>Segoe UI Black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case_</dc:creator>
  <cp:lastModifiedBy>case_</cp:lastModifiedBy>
  <cp:revision>9</cp:revision>
  <dcterms:created xsi:type="dcterms:W3CDTF">2021-12-25T13:04:59Z</dcterms:created>
  <dcterms:modified xsi:type="dcterms:W3CDTF">2021-12-25T14:11:31Z</dcterms:modified>
</cp:coreProperties>
</file>