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72" r:id="rId2"/>
    <p:sldId id="273" r:id="rId3"/>
    <p:sldId id="274" r:id="rId4"/>
    <p:sldId id="275" r:id="rId5"/>
    <p:sldId id="277" r:id="rId6"/>
    <p:sldId id="276" r:id="rId7"/>
    <p:sldId id="282" r:id="rId8"/>
    <p:sldId id="283" r:id="rId9"/>
    <p:sldId id="284" r:id="rId10"/>
    <p:sldId id="278" r:id="rId11"/>
    <p:sldId id="279" r:id="rId12"/>
    <p:sldId id="280" r:id="rId13"/>
    <p:sldId id="281" r:id="rId14"/>
    <p:sldId id="285" r:id="rId15"/>
    <p:sldId id="286" r:id="rId16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10"/>
    <p:restoredTop sz="96197"/>
  </p:normalViewPr>
  <p:slideViewPr>
    <p:cSldViewPr snapToGrid="0">
      <p:cViewPr varScale="1">
        <p:scale>
          <a:sx n="122" d="100"/>
          <a:sy n="122" d="100"/>
        </p:scale>
        <p:origin x="24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5998BD-F722-3748-A9DD-52C91C00FF15}" type="datetimeFigureOut">
              <a:rPr lang="en-CN" smtClean="0"/>
              <a:t>2024/9/5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7B554-51E7-EF46-81B0-337424DF565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17686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CAB6F-2B96-8146-A0F5-840328A67868}" type="slidenum">
              <a:rPr lang="en-CN" smtClean="0"/>
              <a:t>11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64211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CAB6F-2B96-8146-A0F5-840328A67868}" type="slidenum">
              <a:rPr lang="en-CN" smtClean="0"/>
              <a:t>12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33563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CAB6F-2B96-8146-A0F5-840328A67868}" type="slidenum">
              <a:rPr lang="en-CN" smtClean="0"/>
              <a:t>13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5079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CAB6F-2B96-8146-A0F5-840328A67868}" type="slidenum">
              <a:rPr lang="en-CN" smtClean="0"/>
              <a:t>14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93004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CAB6F-2B96-8146-A0F5-840328A67868}" type="slidenum">
              <a:rPr lang="en-CN" smtClean="0"/>
              <a:t>15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43924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89DE1-2525-D0BF-7D94-EB0FD114D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73AA74-0361-D923-F6C8-0770BAF8E8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A5EAC-1D9F-657D-F545-1F1D65103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50F7C-B319-054D-B727-5147D67737A2}" type="datetimeFigureOut">
              <a:rPr lang="en-CN" smtClean="0"/>
              <a:t>2024/9/5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D9935-829B-9348-29E5-07A368D3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A8F29-44A6-ED4E-ADD2-3C0DD1467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A2A1-87AA-BF48-A5F2-C678A223A0C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47077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EF02A-2F70-3FC3-2DD1-2FE6F1311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0D443D-E003-E801-DEB4-45DB080AB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8DCE4-9F7D-7324-6B6E-7F75C255F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50F7C-B319-054D-B727-5147D67737A2}" type="datetimeFigureOut">
              <a:rPr lang="en-CN" smtClean="0"/>
              <a:t>2024/9/5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E2F04-FBA8-24D9-6729-56121A76D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6FE09-340E-104C-0CD2-74A9F59E2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A2A1-87AA-BF48-A5F2-C678A223A0C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02201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B39F7B-6500-14E0-04DA-785EA75E43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17B138-35FA-E1B6-6055-27BB03B15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DD735-A59D-268E-4E3C-407685D6F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50F7C-B319-054D-B727-5147D67737A2}" type="datetimeFigureOut">
              <a:rPr lang="en-CN" smtClean="0"/>
              <a:t>2024/9/5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6B781-EBE8-FA45-1E89-A44B233DB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73F69-0386-D7D3-28D7-ABA3453CA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A2A1-87AA-BF48-A5F2-C678A223A0C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14147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A9E84-67A4-EC5B-3943-8CAC114B2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E8864-7EA3-D07F-712C-FCD735713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5D2AB-CAA9-4938-992B-F939E5738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50F7C-B319-054D-B727-5147D67737A2}" type="datetimeFigureOut">
              <a:rPr lang="en-CN" smtClean="0"/>
              <a:t>2024/9/5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07472-E5DF-AAED-ADCC-BB6212548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1E8D5-B785-8189-FEE4-79CB26473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A2A1-87AA-BF48-A5F2-C678A223A0C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52643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5E72D-DF9F-41AB-772A-EEB4FA258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29E7A-6236-5060-62FF-EF37AC636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48D6B-AEAE-56DE-21B4-132AB1BE2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50F7C-B319-054D-B727-5147D67737A2}" type="datetimeFigureOut">
              <a:rPr lang="en-CN" smtClean="0"/>
              <a:t>2024/9/5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53846-6E69-0C8F-0D98-34B6ABDFE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9D9C1-06CF-E487-7565-76FF4A15C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A2A1-87AA-BF48-A5F2-C678A223A0C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63528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B301E-1D9A-52D2-02B2-4E8B3AFBF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35B24-2105-393B-BB72-CFE299173E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660206-1DEC-4F3C-3167-4D7035BF8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FAF40F-A974-E922-A784-5761C94A5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50F7C-B319-054D-B727-5147D67737A2}" type="datetimeFigureOut">
              <a:rPr lang="en-CN" smtClean="0"/>
              <a:t>2024/9/5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F893E-F2D5-6480-DE80-4F390D97C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C822DD-2F1F-BEFF-9CD6-4326DB93B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A2A1-87AA-BF48-A5F2-C678A223A0C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18373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22F38-86C3-32E9-E79D-F6DE5EC9E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A76B7-3EBB-E00D-4938-35AD75B5B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D55F81-480E-BD25-176E-FA432516F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2A27F8-4777-D7F5-2B4D-70E66BB835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5B6B70-313C-43FB-5909-F01EC17610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4A2E43-5413-F5D1-D47C-134B7204C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50F7C-B319-054D-B727-5147D67737A2}" type="datetimeFigureOut">
              <a:rPr lang="en-CN" smtClean="0"/>
              <a:t>2024/9/5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3BB875-1AFE-F55F-9EE1-AA4384667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70BE6B-88AE-F6D7-0CAC-C56757543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A2A1-87AA-BF48-A5F2-C678A223A0C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80879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2FAED-E823-F63B-BD4F-C425DE46E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CE4938-5310-963F-89D3-37283AECE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50F7C-B319-054D-B727-5147D67737A2}" type="datetimeFigureOut">
              <a:rPr lang="en-CN" smtClean="0"/>
              <a:t>2024/9/5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BDC14A-0AE7-F59C-9FF1-E586F0CE0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5E7F59-63CA-B274-A8DB-B84DC4BDF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A2A1-87AA-BF48-A5F2-C678A223A0C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10126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CCB8DB-F1A3-64B9-52CA-A563E19C9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50F7C-B319-054D-B727-5147D67737A2}" type="datetimeFigureOut">
              <a:rPr lang="en-CN" smtClean="0"/>
              <a:t>2024/9/5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302856-7D71-638F-02E9-F867BD386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9F7C5C-A2A0-3988-70F1-0EEAC56CF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A2A1-87AA-BF48-A5F2-C678A223A0C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20309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EB605-CECB-D47E-696D-BA02EE3E1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BAA9E-E2FF-8B39-ED8F-F0551FD63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E2BE49-9BDF-A5FD-A279-03D0A1115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6972D-9C52-1205-8486-9D3D6E84B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50F7C-B319-054D-B727-5147D67737A2}" type="datetimeFigureOut">
              <a:rPr lang="en-CN" smtClean="0"/>
              <a:t>2024/9/5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582C4-609E-046D-343C-6F8EF0FC0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6E6E5-2483-169A-A721-948DDE0D9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A2A1-87AA-BF48-A5F2-C678A223A0C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00589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690DF-3065-67A4-65C4-FDC33A160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4F39CB-80BC-43CA-59B5-9F4AE5EE95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42A891-61BD-39AD-8AC0-82335114D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3EC0A-882C-4BCC-059B-CA902CDF9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50F7C-B319-054D-B727-5147D67737A2}" type="datetimeFigureOut">
              <a:rPr lang="en-CN" smtClean="0"/>
              <a:t>2024/9/5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C9BABC-CEA8-808D-D387-0FD765638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E1A66C-5F2A-8BAB-8AC2-015C217E1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A2A1-87AA-BF48-A5F2-C678A223A0C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35655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435437-348C-18CE-F9CB-55122B07F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8EBF9-32D4-366E-2404-9AF338F1D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434DE-D933-9689-0F93-9257B780EF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50F7C-B319-054D-B727-5147D67737A2}" type="datetimeFigureOut">
              <a:rPr lang="en-CN" smtClean="0"/>
              <a:t>2024/9/5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45C41-EF00-CC98-E7C5-91FBAAE166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8A465-F898-CEC0-4376-6526AF0095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BA2A1-87AA-BF48-A5F2-C678A223A0C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18134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F7B6B9-8E0B-060E-2870-EAAAC144B0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9.5</a:t>
            </a:r>
            <a:r>
              <a:rPr kumimoji="1"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kumimoji="1"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discussion</a:t>
            </a:r>
            <a:endParaRPr kumimoji="1" lang="zh-CN" altLang="en-US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B9DACF-D597-E420-1EE9-79D1B6541E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Chengxin</a:t>
            </a:r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 Liao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3847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0002C3-58D6-86C0-C224-639E25446926}"/>
              </a:ext>
            </a:extLst>
          </p:cNvPr>
          <p:cNvSpPr txBox="1"/>
          <p:nvPr/>
        </p:nvSpPr>
        <p:spPr>
          <a:xfrm>
            <a:off x="481263" y="445168"/>
            <a:ext cx="2116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2. Define SR</a:t>
            </a:r>
            <a:r>
              <a:rPr kumimoji="1" lang="zh-CN" altLang="en-US" sz="2400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endParaRPr kumimoji="1" lang="en-US" altLang="zh-CN" sz="2400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8526EC-BCF4-BA45-5ACC-4366B06143FE}"/>
              </a:ext>
            </a:extLst>
          </p:cNvPr>
          <p:cNvSpPr txBox="1"/>
          <p:nvPr/>
        </p:nvSpPr>
        <p:spPr>
          <a:xfrm>
            <a:off x="1171938" y="1750867"/>
            <a:ext cx="1991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C</a:t>
            </a:r>
            <a:r>
              <a:rPr kumimoji="1" lang="en-CN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hoose Zn is about 3</a:t>
            </a:r>
          </a:p>
        </p:txBody>
      </p:sp>
      <p:pic>
        <p:nvPicPr>
          <p:cNvPr id="10" name="Picture 9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1344C90A-09E5-71C2-D6D4-AD16A6484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171" y="1242067"/>
            <a:ext cx="7378700" cy="20574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C271A5C-A792-B32A-9DA6-09FBBC160DED}"/>
              </a:ext>
            </a:extLst>
          </p:cNvPr>
          <p:cNvSpPr/>
          <p:nvPr/>
        </p:nvSpPr>
        <p:spPr>
          <a:xfrm>
            <a:off x="3462170" y="2365074"/>
            <a:ext cx="7368415" cy="231820"/>
          </a:xfrm>
          <a:prstGeom prst="rect">
            <a:avLst/>
          </a:prstGeom>
          <a:solidFill>
            <a:schemeClr val="bg1">
              <a:alpha val="5942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2B4FF2A-4CB3-0A0F-A270-7730CF6DEA73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864209" y="2086101"/>
            <a:ext cx="597961" cy="39488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7">
            <a:extLst>
              <a:ext uri="{FF2B5EF4-FFF2-40B4-BE49-F238E27FC236}">
                <a16:creationId xmlns:a16="http://schemas.microsoft.com/office/drawing/2014/main" id="{67E18520-B4B4-BA68-0B87-C7984C5A52E2}"/>
              </a:ext>
            </a:extLst>
          </p:cNvPr>
          <p:cNvGraphicFramePr>
            <a:graphicFrameLocks noGrp="1"/>
          </p:cNvGraphicFramePr>
          <p:nvPr/>
        </p:nvGraphicFramePr>
        <p:xfrm>
          <a:off x="813555" y="3612991"/>
          <a:ext cx="1056489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489">
                  <a:extLst>
                    <a:ext uri="{9D8B030D-6E8A-4147-A177-3AD203B41FA5}">
                      <a16:colId xmlns:a16="http://schemas.microsoft.com/office/drawing/2014/main" val="447264627"/>
                    </a:ext>
                  </a:extLst>
                </a:gridCol>
                <a:gridCol w="1056489">
                  <a:extLst>
                    <a:ext uri="{9D8B030D-6E8A-4147-A177-3AD203B41FA5}">
                      <a16:colId xmlns:a16="http://schemas.microsoft.com/office/drawing/2014/main" val="3931292967"/>
                    </a:ext>
                  </a:extLst>
                </a:gridCol>
                <a:gridCol w="1056489">
                  <a:extLst>
                    <a:ext uri="{9D8B030D-6E8A-4147-A177-3AD203B41FA5}">
                      <a16:colId xmlns:a16="http://schemas.microsoft.com/office/drawing/2014/main" val="2522760062"/>
                    </a:ext>
                  </a:extLst>
                </a:gridCol>
                <a:gridCol w="1056489">
                  <a:extLst>
                    <a:ext uri="{9D8B030D-6E8A-4147-A177-3AD203B41FA5}">
                      <a16:colId xmlns:a16="http://schemas.microsoft.com/office/drawing/2014/main" val="1135215794"/>
                    </a:ext>
                  </a:extLst>
                </a:gridCol>
                <a:gridCol w="1056489">
                  <a:extLst>
                    <a:ext uri="{9D8B030D-6E8A-4147-A177-3AD203B41FA5}">
                      <a16:colId xmlns:a16="http://schemas.microsoft.com/office/drawing/2014/main" val="1513099413"/>
                    </a:ext>
                  </a:extLst>
                </a:gridCol>
                <a:gridCol w="1056489">
                  <a:extLst>
                    <a:ext uri="{9D8B030D-6E8A-4147-A177-3AD203B41FA5}">
                      <a16:colId xmlns:a16="http://schemas.microsoft.com/office/drawing/2014/main" val="2738808228"/>
                    </a:ext>
                  </a:extLst>
                </a:gridCol>
                <a:gridCol w="1056489">
                  <a:extLst>
                    <a:ext uri="{9D8B030D-6E8A-4147-A177-3AD203B41FA5}">
                      <a16:colId xmlns:a16="http://schemas.microsoft.com/office/drawing/2014/main" val="1723490194"/>
                    </a:ext>
                  </a:extLst>
                </a:gridCol>
                <a:gridCol w="1056489">
                  <a:extLst>
                    <a:ext uri="{9D8B030D-6E8A-4147-A177-3AD203B41FA5}">
                      <a16:colId xmlns:a16="http://schemas.microsoft.com/office/drawing/2014/main" val="2783185528"/>
                    </a:ext>
                  </a:extLst>
                </a:gridCol>
                <a:gridCol w="1056489">
                  <a:extLst>
                    <a:ext uri="{9D8B030D-6E8A-4147-A177-3AD203B41FA5}">
                      <a16:colId xmlns:a16="http://schemas.microsoft.com/office/drawing/2014/main" val="430425910"/>
                    </a:ext>
                  </a:extLst>
                </a:gridCol>
                <a:gridCol w="1056489">
                  <a:extLst>
                    <a:ext uri="{9D8B030D-6E8A-4147-A177-3AD203B41FA5}">
                      <a16:colId xmlns:a16="http://schemas.microsoft.com/office/drawing/2014/main" val="3601294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r>
                        <a:rPr lang="en-CN" dirty="0"/>
                        <a:t>-veto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MET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Minvtt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MT2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2 medium tau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dPhitt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dRtt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trigpass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98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[80,150]</a:t>
                      </a:r>
                      <a:endParaRPr kumimoji="1" lang="en-CN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&gt;120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&gt;40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&gt;1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[0,3]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✔️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24785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FA4CF33-E87A-7CBA-CA56-6D610436821C}"/>
              </a:ext>
            </a:extLst>
          </p:cNvPr>
          <p:cNvSpPr txBox="1"/>
          <p:nvPr/>
        </p:nvSpPr>
        <p:spPr>
          <a:xfrm>
            <a:off x="11306433" y="63019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solidFill>
                  <a:schemeClr val="bg2">
                    <a:lumMod val="50000"/>
                  </a:schemeClr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866171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0002C3-58D6-86C0-C224-639E25446926}"/>
              </a:ext>
            </a:extLst>
          </p:cNvPr>
          <p:cNvSpPr txBox="1"/>
          <p:nvPr/>
        </p:nvSpPr>
        <p:spPr>
          <a:xfrm>
            <a:off x="481263" y="445168"/>
            <a:ext cx="2116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2. Define SR</a:t>
            </a:r>
            <a:r>
              <a:rPr kumimoji="1" lang="zh-CN" altLang="en-US" sz="2400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endParaRPr kumimoji="1" lang="en-US" altLang="zh-CN" sz="2400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7E0FA29-E10F-0238-4444-52A1271B574E}"/>
              </a:ext>
            </a:extLst>
          </p:cNvPr>
          <p:cNvGraphicFramePr>
            <a:graphicFrameLocks noGrp="1"/>
          </p:cNvGraphicFramePr>
          <p:nvPr/>
        </p:nvGraphicFramePr>
        <p:xfrm>
          <a:off x="817347" y="1361111"/>
          <a:ext cx="1056489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489">
                  <a:extLst>
                    <a:ext uri="{9D8B030D-6E8A-4147-A177-3AD203B41FA5}">
                      <a16:colId xmlns:a16="http://schemas.microsoft.com/office/drawing/2014/main" val="447264627"/>
                    </a:ext>
                  </a:extLst>
                </a:gridCol>
                <a:gridCol w="1056489">
                  <a:extLst>
                    <a:ext uri="{9D8B030D-6E8A-4147-A177-3AD203B41FA5}">
                      <a16:colId xmlns:a16="http://schemas.microsoft.com/office/drawing/2014/main" val="3931292967"/>
                    </a:ext>
                  </a:extLst>
                </a:gridCol>
                <a:gridCol w="1056489">
                  <a:extLst>
                    <a:ext uri="{9D8B030D-6E8A-4147-A177-3AD203B41FA5}">
                      <a16:colId xmlns:a16="http://schemas.microsoft.com/office/drawing/2014/main" val="2522760062"/>
                    </a:ext>
                  </a:extLst>
                </a:gridCol>
                <a:gridCol w="1056489">
                  <a:extLst>
                    <a:ext uri="{9D8B030D-6E8A-4147-A177-3AD203B41FA5}">
                      <a16:colId xmlns:a16="http://schemas.microsoft.com/office/drawing/2014/main" val="1135215794"/>
                    </a:ext>
                  </a:extLst>
                </a:gridCol>
                <a:gridCol w="1056489">
                  <a:extLst>
                    <a:ext uri="{9D8B030D-6E8A-4147-A177-3AD203B41FA5}">
                      <a16:colId xmlns:a16="http://schemas.microsoft.com/office/drawing/2014/main" val="1513099413"/>
                    </a:ext>
                  </a:extLst>
                </a:gridCol>
                <a:gridCol w="1056489">
                  <a:extLst>
                    <a:ext uri="{9D8B030D-6E8A-4147-A177-3AD203B41FA5}">
                      <a16:colId xmlns:a16="http://schemas.microsoft.com/office/drawing/2014/main" val="2738808228"/>
                    </a:ext>
                  </a:extLst>
                </a:gridCol>
                <a:gridCol w="1056489">
                  <a:extLst>
                    <a:ext uri="{9D8B030D-6E8A-4147-A177-3AD203B41FA5}">
                      <a16:colId xmlns:a16="http://schemas.microsoft.com/office/drawing/2014/main" val="1723490194"/>
                    </a:ext>
                  </a:extLst>
                </a:gridCol>
                <a:gridCol w="1056489">
                  <a:extLst>
                    <a:ext uri="{9D8B030D-6E8A-4147-A177-3AD203B41FA5}">
                      <a16:colId xmlns:a16="http://schemas.microsoft.com/office/drawing/2014/main" val="2783185528"/>
                    </a:ext>
                  </a:extLst>
                </a:gridCol>
                <a:gridCol w="1056489">
                  <a:extLst>
                    <a:ext uri="{9D8B030D-6E8A-4147-A177-3AD203B41FA5}">
                      <a16:colId xmlns:a16="http://schemas.microsoft.com/office/drawing/2014/main" val="430425910"/>
                    </a:ext>
                  </a:extLst>
                </a:gridCol>
                <a:gridCol w="1056489">
                  <a:extLst>
                    <a:ext uri="{9D8B030D-6E8A-4147-A177-3AD203B41FA5}">
                      <a16:colId xmlns:a16="http://schemas.microsoft.com/office/drawing/2014/main" val="3601294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r>
                        <a:rPr lang="en-CN" dirty="0"/>
                        <a:t>-veto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MET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Minvtt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MT2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2 medium tau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dPhitt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dRtt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trigpass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98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[80,150]</a:t>
                      </a:r>
                      <a:endParaRPr kumimoji="1" lang="en-CN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&gt;120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&gt;40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&gt;1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[0,3]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✔️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247852"/>
                  </a:ext>
                </a:extLst>
              </a:tr>
            </a:tbl>
          </a:graphicData>
        </a:graphic>
      </p:graphicFrame>
      <p:pic>
        <p:nvPicPr>
          <p:cNvPr id="14" name="Picture 13" descr="A graph of a number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FF850EB2-6572-9E62-D7CC-2BC60A4DB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421" y="3122838"/>
            <a:ext cx="5054600" cy="36322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B8387A1-CAFE-85D9-1AD6-6A52E7F5601B}"/>
              </a:ext>
            </a:extLst>
          </p:cNvPr>
          <p:cNvSpPr/>
          <p:nvPr/>
        </p:nvSpPr>
        <p:spPr>
          <a:xfrm>
            <a:off x="9320213" y="6544102"/>
            <a:ext cx="1144587" cy="313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024F45-F968-D454-9C56-BDB8001B1FF0}"/>
              </a:ext>
            </a:extLst>
          </p:cNvPr>
          <p:cNvSpPr txBox="1"/>
          <p:nvPr/>
        </p:nvSpPr>
        <p:spPr>
          <a:xfrm>
            <a:off x="9028156" y="6437187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CN" dirty="0">
                <a:latin typeface="PingFang SC" panose="020B0400000000000000" pitchFamily="34" charset="-122"/>
                <a:ea typeface="PingFang SC" panose="020B0400000000000000" pitchFamily="34" charset="-122"/>
              </a:rPr>
              <a:t>dPhi_N_1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AF3CB6-20C6-DF24-A440-4BA87BA5F143}"/>
              </a:ext>
            </a:extLst>
          </p:cNvPr>
          <p:cNvSpPr txBox="1"/>
          <p:nvPr/>
        </p:nvSpPr>
        <p:spPr>
          <a:xfrm>
            <a:off x="2333767" y="4217158"/>
            <a:ext cx="235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S</a:t>
            </a:r>
            <a:r>
              <a:rPr kumimoji="1" lang="en-CN" dirty="0">
                <a:latin typeface="PingFang SC" panose="020B0400000000000000" pitchFamily="34" charset="-122"/>
                <a:ea typeface="PingFang SC" panose="020B0400000000000000" pitchFamily="34" charset="-122"/>
              </a:rPr>
              <a:t>uppress W(t)+jets?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F0A1AD-1773-4BF6-3474-E0D08F8DAD20}"/>
              </a:ext>
            </a:extLst>
          </p:cNvPr>
          <p:cNvSpPr txBox="1"/>
          <p:nvPr/>
        </p:nvSpPr>
        <p:spPr>
          <a:xfrm>
            <a:off x="11306433" y="63019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solidFill>
                  <a:schemeClr val="bg2">
                    <a:lumMod val="50000"/>
                  </a:schemeClr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312641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0002C3-58D6-86C0-C224-639E25446926}"/>
              </a:ext>
            </a:extLst>
          </p:cNvPr>
          <p:cNvSpPr txBox="1"/>
          <p:nvPr/>
        </p:nvSpPr>
        <p:spPr>
          <a:xfrm>
            <a:off x="481263" y="445168"/>
            <a:ext cx="2116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2. Define SR</a:t>
            </a:r>
            <a:r>
              <a:rPr kumimoji="1" lang="zh-CN" altLang="en-US" sz="2400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endParaRPr kumimoji="1" lang="en-US" altLang="zh-CN" sz="2400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7E0FA29-E10F-0238-4444-52A1271B574E}"/>
              </a:ext>
            </a:extLst>
          </p:cNvPr>
          <p:cNvGraphicFramePr>
            <a:graphicFrameLocks noGrp="1"/>
          </p:cNvGraphicFramePr>
          <p:nvPr/>
        </p:nvGraphicFramePr>
        <p:xfrm>
          <a:off x="817347" y="1361111"/>
          <a:ext cx="1056489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489">
                  <a:extLst>
                    <a:ext uri="{9D8B030D-6E8A-4147-A177-3AD203B41FA5}">
                      <a16:colId xmlns:a16="http://schemas.microsoft.com/office/drawing/2014/main" val="447264627"/>
                    </a:ext>
                  </a:extLst>
                </a:gridCol>
                <a:gridCol w="1056489">
                  <a:extLst>
                    <a:ext uri="{9D8B030D-6E8A-4147-A177-3AD203B41FA5}">
                      <a16:colId xmlns:a16="http://schemas.microsoft.com/office/drawing/2014/main" val="3931292967"/>
                    </a:ext>
                  </a:extLst>
                </a:gridCol>
                <a:gridCol w="1056489">
                  <a:extLst>
                    <a:ext uri="{9D8B030D-6E8A-4147-A177-3AD203B41FA5}">
                      <a16:colId xmlns:a16="http://schemas.microsoft.com/office/drawing/2014/main" val="2522760062"/>
                    </a:ext>
                  </a:extLst>
                </a:gridCol>
                <a:gridCol w="1056489">
                  <a:extLst>
                    <a:ext uri="{9D8B030D-6E8A-4147-A177-3AD203B41FA5}">
                      <a16:colId xmlns:a16="http://schemas.microsoft.com/office/drawing/2014/main" val="1135215794"/>
                    </a:ext>
                  </a:extLst>
                </a:gridCol>
                <a:gridCol w="1056489">
                  <a:extLst>
                    <a:ext uri="{9D8B030D-6E8A-4147-A177-3AD203B41FA5}">
                      <a16:colId xmlns:a16="http://schemas.microsoft.com/office/drawing/2014/main" val="1513099413"/>
                    </a:ext>
                  </a:extLst>
                </a:gridCol>
                <a:gridCol w="1056489">
                  <a:extLst>
                    <a:ext uri="{9D8B030D-6E8A-4147-A177-3AD203B41FA5}">
                      <a16:colId xmlns:a16="http://schemas.microsoft.com/office/drawing/2014/main" val="2738808228"/>
                    </a:ext>
                  </a:extLst>
                </a:gridCol>
                <a:gridCol w="1056489">
                  <a:extLst>
                    <a:ext uri="{9D8B030D-6E8A-4147-A177-3AD203B41FA5}">
                      <a16:colId xmlns:a16="http://schemas.microsoft.com/office/drawing/2014/main" val="1723490194"/>
                    </a:ext>
                  </a:extLst>
                </a:gridCol>
                <a:gridCol w="1056489">
                  <a:extLst>
                    <a:ext uri="{9D8B030D-6E8A-4147-A177-3AD203B41FA5}">
                      <a16:colId xmlns:a16="http://schemas.microsoft.com/office/drawing/2014/main" val="2783185528"/>
                    </a:ext>
                  </a:extLst>
                </a:gridCol>
                <a:gridCol w="1056489">
                  <a:extLst>
                    <a:ext uri="{9D8B030D-6E8A-4147-A177-3AD203B41FA5}">
                      <a16:colId xmlns:a16="http://schemas.microsoft.com/office/drawing/2014/main" val="430425910"/>
                    </a:ext>
                  </a:extLst>
                </a:gridCol>
                <a:gridCol w="1056489">
                  <a:extLst>
                    <a:ext uri="{9D8B030D-6E8A-4147-A177-3AD203B41FA5}">
                      <a16:colId xmlns:a16="http://schemas.microsoft.com/office/drawing/2014/main" val="3601294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r>
                        <a:rPr lang="en-CN" dirty="0"/>
                        <a:t>-veto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MET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Minvtt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MT2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2 medium tau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dPhitt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dRtt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trigpass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98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[80,150]</a:t>
                      </a:r>
                      <a:endParaRPr kumimoji="1" lang="en-CN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&gt;120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&gt;40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&gt;1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[0,3]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✔️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247852"/>
                  </a:ext>
                </a:extLst>
              </a:tr>
            </a:tbl>
          </a:graphicData>
        </a:graphic>
      </p:graphicFrame>
      <p:pic>
        <p:nvPicPr>
          <p:cNvPr id="3" name="Picture 2" descr="A graph of a graph of a number of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3510A06E-20ED-CBF9-94BF-881499E3D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9851" y="3697990"/>
            <a:ext cx="3832777" cy="275420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2D040A4-658C-D446-1705-02CBAF0055EE}"/>
              </a:ext>
            </a:extLst>
          </p:cNvPr>
          <p:cNvSpPr/>
          <p:nvPr/>
        </p:nvSpPr>
        <p:spPr>
          <a:xfrm>
            <a:off x="8597757" y="6273822"/>
            <a:ext cx="682388" cy="568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17760A-50E0-7206-4224-05CE94155678}"/>
              </a:ext>
            </a:extLst>
          </p:cNvPr>
          <p:cNvSpPr txBox="1"/>
          <p:nvPr/>
        </p:nvSpPr>
        <p:spPr>
          <a:xfrm>
            <a:off x="8613572" y="6517389"/>
            <a:ext cx="793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CN" sz="1400" dirty="0">
                <a:latin typeface="PingFang SC" panose="020B0400000000000000" pitchFamily="34" charset="-122"/>
                <a:ea typeface="PingFang SC" panose="020B0400000000000000" pitchFamily="34" charset="-122"/>
              </a:rPr>
              <a:t>dR_N_1</a:t>
            </a:r>
          </a:p>
        </p:txBody>
      </p:sp>
      <p:pic>
        <p:nvPicPr>
          <p:cNvPr id="9" name="Picture 8" descr="A graph of a graph showing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32A05376-450E-EEA8-FE65-FB9B8E2082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262" y="3547739"/>
            <a:ext cx="3832777" cy="27542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50FDE62-39A8-68E9-ED88-AB87C949D8AC}"/>
              </a:ext>
            </a:extLst>
          </p:cNvPr>
          <p:cNvSpPr txBox="1"/>
          <p:nvPr/>
        </p:nvSpPr>
        <p:spPr>
          <a:xfrm>
            <a:off x="11306433" y="63019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solidFill>
                  <a:schemeClr val="bg2">
                    <a:lumMod val="50000"/>
                  </a:schemeClr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115021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0002C3-58D6-86C0-C224-639E25446926}"/>
              </a:ext>
            </a:extLst>
          </p:cNvPr>
          <p:cNvSpPr txBox="1"/>
          <p:nvPr/>
        </p:nvSpPr>
        <p:spPr>
          <a:xfrm>
            <a:off x="481263" y="445168"/>
            <a:ext cx="2116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2. Define SR</a:t>
            </a:r>
            <a:r>
              <a:rPr kumimoji="1" lang="zh-CN" altLang="en-US" sz="2400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endParaRPr kumimoji="1" lang="en-US" altLang="zh-CN" sz="2400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7E0FA29-E10F-0238-4444-52A1271B574E}"/>
              </a:ext>
            </a:extLst>
          </p:cNvPr>
          <p:cNvGraphicFramePr>
            <a:graphicFrameLocks noGrp="1"/>
          </p:cNvGraphicFramePr>
          <p:nvPr/>
        </p:nvGraphicFramePr>
        <p:xfrm>
          <a:off x="817347" y="1361111"/>
          <a:ext cx="1056489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489">
                  <a:extLst>
                    <a:ext uri="{9D8B030D-6E8A-4147-A177-3AD203B41FA5}">
                      <a16:colId xmlns:a16="http://schemas.microsoft.com/office/drawing/2014/main" val="447264627"/>
                    </a:ext>
                  </a:extLst>
                </a:gridCol>
                <a:gridCol w="1056489">
                  <a:extLst>
                    <a:ext uri="{9D8B030D-6E8A-4147-A177-3AD203B41FA5}">
                      <a16:colId xmlns:a16="http://schemas.microsoft.com/office/drawing/2014/main" val="3931292967"/>
                    </a:ext>
                  </a:extLst>
                </a:gridCol>
                <a:gridCol w="1056489">
                  <a:extLst>
                    <a:ext uri="{9D8B030D-6E8A-4147-A177-3AD203B41FA5}">
                      <a16:colId xmlns:a16="http://schemas.microsoft.com/office/drawing/2014/main" val="2522760062"/>
                    </a:ext>
                  </a:extLst>
                </a:gridCol>
                <a:gridCol w="1056489">
                  <a:extLst>
                    <a:ext uri="{9D8B030D-6E8A-4147-A177-3AD203B41FA5}">
                      <a16:colId xmlns:a16="http://schemas.microsoft.com/office/drawing/2014/main" val="1135215794"/>
                    </a:ext>
                  </a:extLst>
                </a:gridCol>
                <a:gridCol w="1056489">
                  <a:extLst>
                    <a:ext uri="{9D8B030D-6E8A-4147-A177-3AD203B41FA5}">
                      <a16:colId xmlns:a16="http://schemas.microsoft.com/office/drawing/2014/main" val="1513099413"/>
                    </a:ext>
                  </a:extLst>
                </a:gridCol>
                <a:gridCol w="1056489">
                  <a:extLst>
                    <a:ext uri="{9D8B030D-6E8A-4147-A177-3AD203B41FA5}">
                      <a16:colId xmlns:a16="http://schemas.microsoft.com/office/drawing/2014/main" val="2738808228"/>
                    </a:ext>
                  </a:extLst>
                </a:gridCol>
                <a:gridCol w="1056489">
                  <a:extLst>
                    <a:ext uri="{9D8B030D-6E8A-4147-A177-3AD203B41FA5}">
                      <a16:colId xmlns:a16="http://schemas.microsoft.com/office/drawing/2014/main" val="1723490194"/>
                    </a:ext>
                  </a:extLst>
                </a:gridCol>
                <a:gridCol w="1056489">
                  <a:extLst>
                    <a:ext uri="{9D8B030D-6E8A-4147-A177-3AD203B41FA5}">
                      <a16:colId xmlns:a16="http://schemas.microsoft.com/office/drawing/2014/main" val="2783185528"/>
                    </a:ext>
                  </a:extLst>
                </a:gridCol>
                <a:gridCol w="1056489">
                  <a:extLst>
                    <a:ext uri="{9D8B030D-6E8A-4147-A177-3AD203B41FA5}">
                      <a16:colId xmlns:a16="http://schemas.microsoft.com/office/drawing/2014/main" val="430425910"/>
                    </a:ext>
                  </a:extLst>
                </a:gridCol>
                <a:gridCol w="1056489">
                  <a:extLst>
                    <a:ext uri="{9D8B030D-6E8A-4147-A177-3AD203B41FA5}">
                      <a16:colId xmlns:a16="http://schemas.microsoft.com/office/drawing/2014/main" val="3601294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r>
                        <a:rPr lang="en-CN" dirty="0"/>
                        <a:t>-veto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MET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Minvtt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MT2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2 medium tau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dPhitt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dRtt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trigpass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98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[80,150]</a:t>
                      </a:r>
                      <a:endParaRPr kumimoji="1" lang="en-CN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&gt;120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&gt;40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&gt;1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[0,3]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✔️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247852"/>
                  </a:ext>
                </a:extLst>
              </a:tr>
            </a:tbl>
          </a:graphicData>
        </a:graphic>
      </p:graphicFrame>
      <p:pic>
        <p:nvPicPr>
          <p:cNvPr id="3" name="Picture 2" descr="A graph of different colors&#10;&#10;Description automatically generated">
            <a:extLst>
              <a:ext uri="{FF2B5EF4-FFF2-40B4-BE49-F238E27FC236}">
                <a16:creationId xmlns:a16="http://schemas.microsoft.com/office/drawing/2014/main" id="{8F21FC0D-7CC5-C111-31A9-13A0934D3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97" y="3942410"/>
            <a:ext cx="3923501" cy="2819400"/>
          </a:xfrm>
          <a:prstGeom prst="rect">
            <a:avLst/>
          </a:prstGeom>
        </p:spPr>
      </p:pic>
      <p:pic>
        <p:nvPicPr>
          <p:cNvPr id="6" name="Picture 5" descr="A graph of a graph with numbers and a chart&#10;&#10;Description automatically generated with medium confidence">
            <a:extLst>
              <a:ext uri="{FF2B5EF4-FFF2-40B4-BE49-F238E27FC236}">
                <a16:creationId xmlns:a16="http://schemas.microsoft.com/office/drawing/2014/main" id="{CDAB64F0-367D-1D2F-8BD1-3E697C237E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1419" y="3942410"/>
            <a:ext cx="3923501" cy="2819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B69AA4C-A96E-DCAE-2575-38F60ED886A0}"/>
              </a:ext>
            </a:extLst>
          </p:cNvPr>
          <p:cNvSpPr txBox="1"/>
          <p:nvPr/>
        </p:nvSpPr>
        <p:spPr>
          <a:xfrm>
            <a:off x="11306433" y="63019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solidFill>
                  <a:schemeClr val="bg2">
                    <a:lumMod val="50000"/>
                  </a:schemeClr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951705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0002C3-58D6-86C0-C224-639E25446926}"/>
              </a:ext>
            </a:extLst>
          </p:cNvPr>
          <p:cNvSpPr txBox="1"/>
          <p:nvPr/>
        </p:nvSpPr>
        <p:spPr>
          <a:xfrm>
            <a:off x="481263" y="445168"/>
            <a:ext cx="2020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3. Problems</a:t>
            </a:r>
            <a:r>
              <a:rPr kumimoji="1" lang="zh-CN" altLang="en-US" sz="2400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endParaRPr kumimoji="1" lang="en-US" altLang="zh-CN" sz="2400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DD66D0-55CB-F5C5-55CC-09C0ACC84823}"/>
              </a:ext>
            </a:extLst>
          </p:cNvPr>
          <p:cNvSpPr txBox="1"/>
          <p:nvPr/>
        </p:nvSpPr>
        <p:spPr>
          <a:xfrm>
            <a:off x="1033670" y="1311965"/>
            <a:ext cx="7146508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 algn="l">
              <a:buFont typeface="+mj-lt"/>
              <a:buAutoNum type="romanUcPeriod"/>
            </a:pPr>
            <a:r>
              <a:rPr kumimoji="1" 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How to analyze N-1 graph</a:t>
            </a:r>
          </a:p>
          <a:p>
            <a:pPr marL="342900" indent="-342900" algn="l">
              <a:buAutoNum type="romanUcPeriod"/>
            </a:pPr>
            <a:endParaRPr kumimoji="1" lang="en-US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342900" indent="-342900" algn="l">
              <a:buAutoNum type="romanUcPeriod"/>
            </a:pP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  </a:t>
            </a:r>
            <a:r>
              <a:rPr kumimoji="1" 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How to choose the result of cut count</a:t>
            </a:r>
          </a:p>
          <a:p>
            <a:pPr marL="342900" indent="-342900" algn="l">
              <a:buAutoNum type="romanUcPeriod"/>
            </a:pPr>
            <a:endParaRPr kumimoji="1" lang="en-US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342900" indent="-342900" algn="l">
              <a:buAutoNum type="romanUcPeriod"/>
            </a:pP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  </a:t>
            </a:r>
            <a:r>
              <a:rPr kumimoji="1" 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Shape graph ✔️</a:t>
            </a:r>
          </a:p>
          <a:p>
            <a:pPr marL="342900" indent="-342900" algn="l">
              <a:buAutoNum type="romanUcPeriod"/>
            </a:pPr>
            <a:endParaRPr kumimoji="1" lang="en-US" sz="28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342900" indent="-342900" algn="l">
              <a:buAutoNum type="romanUcPeriod"/>
            </a:pP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  </a:t>
            </a:r>
            <a:r>
              <a:rPr kumimoji="1" 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The process of</a:t>
            </a:r>
            <a:r>
              <a:rPr kumimoji="1" lang="zh-CN" alt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sz="2800" dirty="0">
                <a:latin typeface="PingFang SC" panose="020B0400000000000000" pitchFamily="34" charset="-122"/>
                <a:ea typeface="PingFang SC" panose="020B0400000000000000" pitchFamily="34" charset="-122"/>
              </a:rPr>
              <a:t>cut count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6439A6-C6F8-8A32-3E4A-AC49D8A8FB92}"/>
              </a:ext>
            </a:extLst>
          </p:cNvPr>
          <p:cNvSpPr txBox="1"/>
          <p:nvPr/>
        </p:nvSpPr>
        <p:spPr>
          <a:xfrm>
            <a:off x="11306433" y="63019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solidFill>
                  <a:schemeClr val="bg2">
                    <a:lumMod val="50000"/>
                  </a:schemeClr>
                </a:solidFill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462042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0002C3-58D6-86C0-C224-639E25446926}"/>
              </a:ext>
            </a:extLst>
          </p:cNvPr>
          <p:cNvSpPr txBox="1"/>
          <p:nvPr/>
        </p:nvSpPr>
        <p:spPr>
          <a:xfrm>
            <a:off x="481263" y="445168"/>
            <a:ext cx="2060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4. Next</a:t>
            </a:r>
            <a:r>
              <a:rPr kumimoji="1" lang="zh-CN" altLang="en-US" sz="2400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kumimoji="1" lang="en-US" altLang="zh-CN" sz="2400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step</a:t>
            </a:r>
            <a:r>
              <a:rPr kumimoji="1" lang="zh-CN" altLang="en-US" sz="2400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endParaRPr kumimoji="1" lang="en-US" altLang="zh-CN" sz="2400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4CC6FF-02DF-601E-9185-B25B3657D4E0}"/>
              </a:ext>
            </a:extLst>
          </p:cNvPr>
          <p:cNvSpPr txBox="1"/>
          <p:nvPr/>
        </p:nvSpPr>
        <p:spPr>
          <a:xfrm>
            <a:off x="11306433" y="63019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solidFill>
                  <a:schemeClr val="bg2">
                    <a:lumMod val="50000"/>
                  </a:schemeClr>
                </a:solidFill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517351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0002C3-58D6-86C0-C224-639E25446926}"/>
              </a:ext>
            </a:extLst>
          </p:cNvPr>
          <p:cNvSpPr txBox="1"/>
          <p:nvPr/>
        </p:nvSpPr>
        <p:spPr>
          <a:xfrm>
            <a:off x="481263" y="445168"/>
            <a:ext cx="4616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1.</a:t>
            </a:r>
            <a:r>
              <a:rPr kumimoji="1" lang="zh-CN" altLang="en-US" sz="2400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kumimoji="1" lang="en-US" altLang="zh-CN" sz="2400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Summarize completed tasks</a:t>
            </a:r>
          </a:p>
        </p:txBody>
      </p:sp>
      <p:pic>
        <p:nvPicPr>
          <p:cNvPr id="13" name="图片 12" descr="图示, 示意图&#10;&#10;描述已自动生成">
            <a:extLst>
              <a:ext uri="{FF2B5EF4-FFF2-40B4-BE49-F238E27FC236}">
                <a16:creationId xmlns:a16="http://schemas.microsoft.com/office/drawing/2014/main" id="{3A5AD16D-497C-83E3-79D3-37C4B2C57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63" y="1418897"/>
            <a:ext cx="2604780" cy="2689412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1CB3FAF1-0161-C4B1-D8EA-B74416DAFD4C}"/>
              </a:ext>
            </a:extLst>
          </p:cNvPr>
          <p:cNvSpPr txBox="1"/>
          <p:nvPr/>
        </p:nvSpPr>
        <p:spPr>
          <a:xfrm>
            <a:off x="3086043" y="2124449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Opposite</a:t>
            </a:r>
            <a:r>
              <a:rPr kumimoji="1" lang="zh-CN" altLang="en-US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sign</a:t>
            </a:r>
            <a:endParaRPr kumimoji="1" lang="zh-CN" altLang="en-US" b="1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7A18FF9-79B2-8D6F-19E0-910786D9C685}"/>
              </a:ext>
            </a:extLst>
          </p:cNvPr>
          <p:cNvSpPr txBox="1"/>
          <p:nvPr/>
        </p:nvSpPr>
        <p:spPr>
          <a:xfrm>
            <a:off x="3086043" y="2830001"/>
            <a:ext cx="3267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No</a:t>
            </a:r>
            <a:r>
              <a:rPr kumimoji="1" lang="zh-CN" altLang="en-US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involvement of</a:t>
            </a:r>
            <a:r>
              <a:rPr kumimoji="1" lang="zh-CN" altLang="en-US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b-quark </a:t>
            </a:r>
            <a:endParaRPr kumimoji="1" lang="zh-CN" altLang="en-US" b="1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462C2AAA-4E1F-14F1-324B-99CC5C688F59}"/>
              </a:ext>
            </a:extLst>
          </p:cNvPr>
          <p:cNvCxnSpPr/>
          <p:nvPr/>
        </p:nvCxnSpPr>
        <p:spPr>
          <a:xfrm flipH="1">
            <a:off x="2076981" y="3350791"/>
            <a:ext cx="1398494" cy="97236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9B34B521-65E5-9A09-C8C3-CEC3C7CFC26D}"/>
              </a:ext>
            </a:extLst>
          </p:cNvPr>
          <p:cNvSpPr txBox="1"/>
          <p:nvPr/>
        </p:nvSpPr>
        <p:spPr>
          <a:xfrm>
            <a:off x="893151" y="4323156"/>
            <a:ext cx="3159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add OS cut and b-veto cut</a:t>
            </a:r>
            <a:endParaRPr kumimoji="1" lang="zh-CN" altLang="en-US" b="1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A90F89-B236-46C6-FDD2-810BBC288333}"/>
              </a:ext>
            </a:extLst>
          </p:cNvPr>
          <p:cNvSpPr txBox="1"/>
          <p:nvPr/>
        </p:nvSpPr>
        <p:spPr>
          <a:xfrm>
            <a:off x="7057538" y="1848615"/>
            <a:ext cx="50247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CN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preSR cut:</a:t>
            </a:r>
          </a:p>
          <a:p>
            <a:pPr algn="l"/>
            <a:r>
              <a:rPr kumimoji="1" lang="en-US" b="1" dirty="0">
                <a:solidFill>
                  <a:srgbClr val="FF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B</a:t>
            </a:r>
            <a:r>
              <a:rPr kumimoji="1" lang="en-CN" b="1" dirty="0">
                <a:solidFill>
                  <a:srgbClr val="FF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aseline, trigpass, 10GeV &lt; MET &lt; 150GeV, 2 medium tau, OS, b-veto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EAC309F-6540-8203-826F-445261B23FE8}"/>
              </a:ext>
            </a:extLst>
          </p:cNvPr>
          <p:cNvCxnSpPr>
            <a:cxnSpLocks/>
          </p:cNvCxnSpPr>
          <p:nvPr/>
        </p:nvCxnSpPr>
        <p:spPr>
          <a:xfrm flipH="1">
            <a:off x="7057538" y="2763603"/>
            <a:ext cx="538078" cy="1540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DC274A7-474C-5DBF-65D2-909577C25D60}"/>
              </a:ext>
            </a:extLst>
          </p:cNvPr>
          <p:cNvSpPr txBox="1"/>
          <p:nvPr/>
        </p:nvSpPr>
        <p:spPr>
          <a:xfrm>
            <a:off x="6096000" y="4303801"/>
            <a:ext cx="4568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CN" dirty="0">
                <a:latin typeface="PingFang SC" panose="020B0400000000000000" pitchFamily="34" charset="-122"/>
                <a:ea typeface="PingFang SC" panose="020B0400000000000000" pitchFamily="34" charset="-122"/>
              </a:rPr>
              <a:t>SR-C1C1-LM request at least a tight tau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1BDF96-5412-FE3C-C367-5BE268EABA4B}"/>
              </a:ext>
            </a:extLst>
          </p:cNvPr>
          <p:cNvSpPr txBox="1"/>
          <p:nvPr/>
        </p:nvSpPr>
        <p:spPr>
          <a:xfrm>
            <a:off x="11306433" y="63019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solidFill>
                  <a:schemeClr val="bg2">
                    <a:lumMod val="50000"/>
                  </a:schemeClr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53330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0002C3-58D6-86C0-C224-639E25446926}"/>
              </a:ext>
            </a:extLst>
          </p:cNvPr>
          <p:cNvSpPr txBox="1"/>
          <p:nvPr/>
        </p:nvSpPr>
        <p:spPr>
          <a:xfrm>
            <a:off x="481263" y="445168"/>
            <a:ext cx="4616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1.</a:t>
            </a:r>
            <a:r>
              <a:rPr kumimoji="1" lang="zh-CN" altLang="en-US" sz="2400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kumimoji="1" lang="en-US" altLang="zh-CN" sz="2400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Summarize completed tasks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E786D6-ED86-7A34-7AA8-D6CF59242A9C}"/>
              </a:ext>
            </a:extLst>
          </p:cNvPr>
          <p:cNvSpPr txBox="1"/>
          <p:nvPr/>
        </p:nvSpPr>
        <p:spPr>
          <a:xfrm>
            <a:off x="481263" y="1304544"/>
            <a:ext cx="6136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T</a:t>
            </a:r>
            <a:r>
              <a:rPr kumimoji="1" lang="en-CN" dirty="0">
                <a:latin typeface="PingFang SC" panose="020B0400000000000000" pitchFamily="34" charset="-122"/>
                <a:ea typeface="PingFang SC" panose="020B0400000000000000" pitchFamily="34" charset="-122"/>
              </a:rPr>
              <a:t>ry to add Minvtt cut to pSR : pSR + (Minvtt &gt; 120GeV)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F0F829-4CEA-E6B5-6FCD-7A6DFCD3CDEF}"/>
              </a:ext>
            </a:extLst>
          </p:cNvPr>
          <p:cNvSpPr txBox="1"/>
          <p:nvPr/>
        </p:nvSpPr>
        <p:spPr>
          <a:xfrm>
            <a:off x="6686003" y="306668"/>
            <a:ext cx="50247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CN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preSR cut:</a:t>
            </a:r>
          </a:p>
          <a:p>
            <a:pPr algn="l"/>
            <a:r>
              <a:rPr kumimoji="1" lang="en-US" b="1" dirty="0">
                <a:solidFill>
                  <a:srgbClr val="FF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B</a:t>
            </a:r>
            <a:r>
              <a:rPr kumimoji="1" lang="en-CN" b="1" dirty="0">
                <a:solidFill>
                  <a:srgbClr val="FF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aseline, trigpass, 10GeV &lt; MET &lt; 150GeV, 2 medium tau, OS, b-veto</a:t>
            </a:r>
          </a:p>
        </p:txBody>
      </p:sp>
      <p:pic>
        <p:nvPicPr>
          <p:cNvPr id="9" name="Picture 8" descr="A graph of different colors&#10;&#10;Description automatically generated">
            <a:extLst>
              <a:ext uri="{FF2B5EF4-FFF2-40B4-BE49-F238E27FC236}">
                <a16:creationId xmlns:a16="http://schemas.microsoft.com/office/drawing/2014/main" id="{7363815F-BA85-8923-29C5-161F7D2E02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8"/>
          <a:stretch/>
        </p:blipFill>
        <p:spPr>
          <a:xfrm>
            <a:off x="5558125" y="1864130"/>
            <a:ext cx="4340353" cy="31297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8FAA86-4816-5BBA-6647-C0AE349FC422}"/>
                  </a:ext>
                </a:extLst>
              </p:cNvPr>
              <p:cNvSpPr txBox="1"/>
              <p:nvPr/>
            </p:nvSpPr>
            <p:spPr>
              <a:xfrm>
                <a:off x="719328" y="5388864"/>
                <a:ext cx="3715312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b="0" i="1" smtClean="0">
                              <a:latin typeface="Cambria Math" panose="02040503050406030204" pitchFamily="18" charset="0"/>
                              <a:ea typeface="PingFang SC" panose="020B0400000000000000" pitchFamily="34" charset="-122"/>
                            </a:rPr>
                          </m:ctrlPr>
                        </m:sSubPr>
                        <m:e>
                          <m:r>
                            <a:rPr kumimoji="1" lang="en-US" b="0" i="1" smtClean="0">
                              <a:latin typeface="Cambria Math" panose="02040503050406030204" pitchFamily="18" charset="0"/>
                              <a:ea typeface="PingFang SC" panose="020B0400000000000000" pitchFamily="34" charset="-122"/>
                            </a:rPr>
                            <m:t>𝑚</m:t>
                          </m:r>
                        </m:e>
                        <m:sub>
                          <m:r>
                            <a:rPr kumimoji="1" lang="en-US" b="0" i="1" smtClean="0">
                              <a:latin typeface="Cambria Math" panose="02040503050406030204" pitchFamily="18" charset="0"/>
                              <a:ea typeface="PingFang SC" panose="020B0400000000000000" pitchFamily="34" charset="-122"/>
                            </a:rPr>
                            <m:t>h𝑖𝑔𝑔𝑠</m:t>
                          </m:r>
                          <m:r>
                            <a:rPr kumimoji="1" lang="en-US" b="0" i="1" smtClean="0">
                              <a:latin typeface="Cambria Math" panose="02040503050406030204" pitchFamily="18" charset="0"/>
                              <a:ea typeface="PingFang SC" panose="020B0400000000000000" pitchFamily="34" charset="-122"/>
                            </a:rPr>
                            <m:t> </m:t>
                          </m:r>
                        </m:sub>
                      </m:sSub>
                      <m:r>
                        <a:rPr kumimoji="1" lang="en-US" b="0" i="1" smtClean="0">
                          <a:latin typeface="Cambria Math" panose="02040503050406030204" pitchFamily="18" charset="0"/>
                          <a:ea typeface="PingFang SC" panose="020B0400000000000000" pitchFamily="34" charset="-122"/>
                        </a:rPr>
                        <m:t>=126</m:t>
                      </m:r>
                      <m:r>
                        <a:rPr kumimoji="1" lang="en-US" b="0" i="1" smtClean="0">
                          <a:latin typeface="Cambria Math" panose="02040503050406030204" pitchFamily="18" charset="0"/>
                          <a:ea typeface="PingFang SC" panose="020B0400000000000000" pitchFamily="34" charset="-122"/>
                        </a:rPr>
                        <m:t>𝐺𝑒𝑉</m:t>
                      </m:r>
                      <m:r>
                        <a:rPr kumimoji="1" lang="en-US" b="0" i="1" smtClean="0">
                          <a:latin typeface="Cambria Math" panose="02040503050406030204" pitchFamily="18" charset="0"/>
                          <a:ea typeface="PingFang SC" panose="020B0400000000000000" pitchFamily="34" charset="-122"/>
                        </a:rPr>
                        <m:t>, </m:t>
                      </m:r>
                      <m:sSub>
                        <m:sSubPr>
                          <m:ctrlPr>
                            <a:rPr kumimoji="1" lang="en-US" b="0" i="1" smtClean="0">
                              <a:latin typeface="Cambria Math" panose="02040503050406030204" pitchFamily="18" charset="0"/>
                              <a:ea typeface="PingFang SC" panose="020B0400000000000000" pitchFamily="34" charset="-122"/>
                            </a:rPr>
                          </m:ctrlPr>
                        </m:sSubPr>
                        <m:e>
                          <m:r>
                            <a:rPr kumimoji="1" lang="en-US" b="0" i="1" smtClean="0">
                              <a:latin typeface="Cambria Math" panose="02040503050406030204" pitchFamily="18" charset="0"/>
                              <a:ea typeface="PingFang SC" panose="020B0400000000000000" pitchFamily="34" charset="-122"/>
                            </a:rPr>
                            <m:t>𝑚</m:t>
                          </m:r>
                        </m:e>
                        <m:sub>
                          <m:r>
                            <a:rPr kumimoji="1" lang="en-US" b="0" i="1" smtClean="0">
                              <a:latin typeface="Cambria Math" panose="02040503050406030204" pitchFamily="18" charset="0"/>
                              <a:ea typeface="PingFang SC" panose="020B0400000000000000" pitchFamily="34" charset="-122"/>
                            </a:rPr>
                            <m:t>𝑍</m:t>
                          </m:r>
                        </m:sub>
                      </m:sSub>
                      <m:r>
                        <a:rPr kumimoji="1" lang="en-US" b="0" i="1" smtClean="0">
                          <a:latin typeface="Cambria Math" panose="02040503050406030204" pitchFamily="18" charset="0"/>
                          <a:ea typeface="PingFang SC" panose="020B0400000000000000" pitchFamily="34" charset="-122"/>
                        </a:rPr>
                        <m:t>=91.2 </m:t>
                      </m:r>
                      <m:r>
                        <a:rPr kumimoji="1" lang="en-US" b="0" i="1" smtClean="0">
                          <a:latin typeface="Cambria Math" panose="02040503050406030204" pitchFamily="18" charset="0"/>
                          <a:ea typeface="PingFang SC" panose="020B0400000000000000" pitchFamily="34" charset="-122"/>
                        </a:rPr>
                        <m:t>𝐺𝑒𝑉</m:t>
                      </m:r>
                      <m:r>
                        <a:rPr kumimoji="1" lang="en-US" b="0" i="1" smtClean="0">
                          <a:latin typeface="Cambria Math" panose="02040503050406030204" pitchFamily="18" charset="0"/>
                          <a:ea typeface="PingFang SC" panose="020B0400000000000000" pitchFamily="34" charset="-122"/>
                        </a:rPr>
                        <m:t> </m:t>
                      </m:r>
                    </m:oMath>
                  </m:oMathPara>
                </a14:m>
                <a:endParaRPr kumimoji="1" lang="en-CN" dirty="0">
                  <a:latin typeface="PingFang SC" panose="020B0400000000000000" pitchFamily="34" charset="-122"/>
                  <a:ea typeface="PingFang SC" panose="020B0400000000000000" pitchFamily="34" charset="-122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8FAA86-4816-5BBA-6647-C0AE349FC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328" y="5388864"/>
                <a:ext cx="3715312" cy="391902"/>
              </a:xfrm>
              <a:prstGeom prst="rect">
                <a:avLst/>
              </a:prstGeom>
              <a:blipFill>
                <a:blip r:embed="rId3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 descr="A graph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11494248-F83D-0EAD-07ED-7F86CD2F4F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170"/>
          <a:stretch/>
        </p:blipFill>
        <p:spPr>
          <a:xfrm>
            <a:off x="619744" y="1864130"/>
            <a:ext cx="4340008" cy="309312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17F5CB9-F0FF-082B-4446-C3FDF7B5F8AE}"/>
              </a:ext>
            </a:extLst>
          </p:cNvPr>
          <p:cNvSpPr txBox="1"/>
          <p:nvPr/>
        </p:nvSpPr>
        <p:spPr>
          <a:xfrm>
            <a:off x="914400" y="6032810"/>
            <a:ext cx="4834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CN" dirty="0">
                <a:latin typeface="PingFang SC" panose="020B0400000000000000" pitchFamily="34" charset="-122"/>
                <a:ea typeface="PingFang SC" panose="020B0400000000000000" pitchFamily="34" charset="-122"/>
              </a:rPr>
              <a:t>Minvtt can suppress the higgs and Z boson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433953-B5D5-BAE6-42CA-EB1551FA570E}"/>
              </a:ext>
            </a:extLst>
          </p:cNvPr>
          <p:cNvSpPr txBox="1"/>
          <p:nvPr/>
        </p:nvSpPr>
        <p:spPr>
          <a:xfrm>
            <a:off x="11306433" y="63019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solidFill>
                  <a:schemeClr val="bg2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E2A25E-E240-FA61-3BF0-E7AA6487C32B}"/>
              </a:ext>
            </a:extLst>
          </p:cNvPr>
          <p:cNvSpPr txBox="1"/>
          <p:nvPr/>
        </p:nvSpPr>
        <p:spPr>
          <a:xfrm>
            <a:off x="6686003" y="5265138"/>
            <a:ext cx="50247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b="1" dirty="0">
                <a:solidFill>
                  <a:srgbClr val="FF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Shape:</a:t>
            </a:r>
          </a:p>
          <a:p>
            <a:pPr algn="l"/>
            <a:r>
              <a:rPr kumimoji="1" lang="en-US" b="1" dirty="0">
                <a:solidFill>
                  <a:srgbClr val="FF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B</a:t>
            </a:r>
            <a:r>
              <a:rPr kumimoji="1" lang="en-CN" b="1" dirty="0">
                <a:solidFill>
                  <a:srgbClr val="FF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aseline, trigpass, 10GeV &lt; MET &lt; 150GeV, 2 medium tau</a:t>
            </a:r>
          </a:p>
        </p:txBody>
      </p:sp>
    </p:spTree>
    <p:extLst>
      <p:ext uri="{BB962C8B-B14F-4D97-AF65-F5344CB8AC3E}">
        <p14:creationId xmlns:p14="http://schemas.microsoft.com/office/powerpoint/2010/main" val="702868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0002C3-58D6-86C0-C224-639E25446926}"/>
              </a:ext>
            </a:extLst>
          </p:cNvPr>
          <p:cNvSpPr txBox="1"/>
          <p:nvPr/>
        </p:nvSpPr>
        <p:spPr>
          <a:xfrm>
            <a:off x="481263" y="445168"/>
            <a:ext cx="4616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1.</a:t>
            </a:r>
            <a:r>
              <a:rPr kumimoji="1" lang="zh-CN" altLang="en-US" sz="2400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kumimoji="1" lang="en-US" altLang="zh-CN" sz="2400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Summarize completed tasks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E786D6-ED86-7A34-7AA8-D6CF59242A9C}"/>
              </a:ext>
            </a:extLst>
          </p:cNvPr>
          <p:cNvSpPr txBox="1"/>
          <p:nvPr/>
        </p:nvSpPr>
        <p:spPr>
          <a:xfrm>
            <a:off x="481263" y="1304544"/>
            <a:ext cx="7510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T</a:t>
            </a:r>
            <a:r>
              <a:rPr kumimoji="1" lang="en-CN" dirty="0">
                <a:latin typeface="PingFang SC" panose="020B0400000000000000" pitchFamily="34" charset="-122"/>
                <a:ea typeface="PingFang SC" panose="020B0400000000000000" pitchFamily="34" charset="-122"/>
              </a:rPr>
              <a:t>ry to add Minvtt cut to pSR : pSR + (Mintt &gt; 120GeV) + (dphi &gt; 1.4)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F0F829-4CEA-E6B5-6FCD-7A6DFCD3CDEF}"/>
              </a:ext>
            </a:extLst>
          </p:cNvPr>
          <p:cNvSpPr txBox="1"/>
          <p:nvPr/>
        </p:nvSpPr>
        <p:spPr>
          <a:xfrm>
            <a:off x="6686003" y="306668"/>
            <a:ext cx="50247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CN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preSR cut:</a:t>
            </a:r>
          </a:p>
          <a:p>
            <a:pPr algn="l"/>
            <a:r>
              <a:rPr kumimoji="1" lang="en-US" b="1" dirty="0">
                <a:solidFill>
                  <a:srgbClr val="FF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B</a:t>
            </a:r>
            <a:r>
              <a:rPr kumimoji="1" lang="en-CN" b="1" dirty="0">
                <a:solidFill>
                  <a:srgbClr val="FF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aseline, trigpass, 10GeV &lt; MET &lt; 150GeV, 2 medium tau, OS, b-veto</a:t>
            </a:r>
          </a:p>
        </p:txBody>
      </p:sp>
      <p:pic>
        <p:nvPicPr>
          <p:cNvPr id="6" name="Picture 5" descr="A graph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F0716CFD-06AE-E8D5-B24E-9C24920EC7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787" r="1391"/>
          <a:stretch/>
        </p:blipFill>
        <p:spPr>
          <a:xfrm>
            <a:off x="481263" y="1849426"/>
            <a:ext cx="4712529" cy="3390776"/>
          </a:xfrm>
          <a:prstGeom prst="rect">
            <a:avLst/>
          </a:prstGeom>
        </p:spPr>
      </p:pic>
      <p:pic>
        <p:nvPicPr>
          <p:cNvPr id="11" name="Picture 10" descr="A graph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597F7C56-F201-5947-FB3C-225B120D0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5696" y="1849426"/>
            <a:ext cx="4920157" cy="35228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506CC47-8107-F128-00BE-402DC6B26CCA}"/>
              </a:ext>
            </a:extLst>
          </p:cNvPr>
          <p:cNvSpPr txBox="1"/>
          <p:nvPr/>
        </p:nvSpPr>
        <p:spPr>
          <a:xfrm>
            <a:off x="618186" y="5537915"/>
            <a:ext cx="4783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S</a:t>
            </a:r>
            <a:r>
              <a:rPr kumimoji="1" lang="en-CN" dirty="0">
                <a:latin typeface="PingFang SC" panose="020B0400000000000000" pitchFamily="34" charset="-122"/>
                <a:ea typeface="PingFang SC" panose="020B0400000000000000" pitchFamily="34" charset="-122"/>
              </a:rPr>
              <a:t>eems there are no peak before dPhi &lt; 1.4</a:t>
            </a:r>
          </a:p>
          <a:p>
            <a:pPr algn="l"/>
            <a:endParaRPr kumimoji="1" lang="en-CN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/>
            <a:r>
              <a:rPr kumimoji="1" lang="en-CN" dirty="0">
                <a:latin typeface="PingFang SC" panose="020B0400000000000000" pitchFamily="34" charset="-122"/>
                <a:ea typeface="PingFang SC" panose="020B0400000000000000" pitchFamily="34" charset="-122"/>
              </a:rPr>
              <a:t>dPhi suppress 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1F52F2-B680-8F3A-76EE-41CC55942DFF}"/>
              </a:ext>
            </a:extLst>
          </p:cNvPr>
          <p:cNvSpPr txBox="1"/>
          <p:nvPr/>
        </p:nvSpPr>
        <p:spPr>
          <a:xfrm>
            <a:off x="11306433" y="63019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solidFill>
                  <a:schemeClr val="bg2">
                    <a:lumMod val="50000"/>
                  </a:schemeClr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0664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0002C3-58D6-86C0-C224-639E25446926}"/>
              </a:ext>
            </a:extLst>
          </p:cNvPr>
          <p:cNvSpPr txBox="1"/>
          <p:nvPr/>
        </p:nvSpPr>
        <p:spPr>
          <a:xfrm>
            <a:off x="481263" y="445168"/>
            <a:ext cx="4616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1.</a:t>
            </a:r>
            <a:r>
              <a:rPr kumimoji="1" lang="zh-CN" altLang="en-US" sz="2400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kumimoji="1" lang="en-US" altLang="zh-CN" sz="2400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Summarize completed tasks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E786D6-ED86-7A34-7AA8-D6CF59242A9C}"/>
              </a:ext>
            </a:extLst>
          </p:cNvPr>
          <p:cNvSpPr txBox="1"/>
          <p:nvPr/>
        </p:nvSpPr>
        <p:spPr>
          <a:xfrm>
            <a:off x="481263" y="1304544"/>
            <a:ext cx="7521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T</a:t>
            </a:r>
            <a:r>
              <a:rPr kumimoji="1" lang="en-CN" dirty="0">
                <a:latin typeface="PingFang SC" panose="020B0400000000000000" pitchFamily="34" charset="-122"/>
                <a:ea typeface="PingFang SC" panose="020B0400000000000000" pitchFamily="34" charset="-122"/>
              </a:rPr>
              <a:t>ry to add Minvtt cut to pSR : pSR + (Mintt &gt; 120GeV) + (MT2 &gt; 35)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F0F829-4CEA-E6B5-6FCD-7A6DFCD3CDEF}"/>
              </a:ext>
            </a:extLst>
          </p:cNvPr>
          <p:cNvSpPr txBox="1"/>
          <p:nvPr/>
        </p:nvSpPr>
        <p:spPr>
          <a:xfrm>
            <a:off x="6686003" y="306668"/>
            <a:ext cx="50247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CN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preSR cut:</a:t>
            </a:r>
          </a:p>
          <a:p>
            <a:pPr algn="l"/>
            <a:r>
              <a:rPr kumimoji="1" lang="en-US" b="1" dirty="0">
                <a:solidFill>
                  <a:srgbClr val="FF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B</a:t>
            </a:r>
            <a:r>
              <a:rPr kumimoji="1" lang="en-CN" b="1" dirty="0">
                <a:solidFill>
                  <a:srgbClr val="FF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aseline, trigpass, 10GeV &lt; MET &lt; 150GeV, 2 medium tau, OS, b-veto</a:t>
            </a:r>
          </a:p>
        </p:txBody>
      </p:sp>
      <p:pic>
        <p:nvPicPr>
          <p:cNvPr id="7" name="Picture 6" descr="A graph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F382393B-D68C-D301-47E5-E106D1A34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63" y="1917040"/>
            <a:ext cx="4616970" cy="3292580"/>
          </a:xfrm>
          <a:prstGeom prst="rect">
            <a:avLst/>
          </a:prstGeom>
        </p:spPr>
      </p:pic>
      <p:pic>
        <p:nvPicPr>
          <p:cNvPr id="9" name="Picture 8" descr="A graph of different colors&#10;&#10;Description automatically generated">
            <a:extLst>
              <a:ext uri="{FF2B5EF4-FFF2-40B4-BE49-F238E27FC236}">
                <a16:creationId xmlns:a16="http://schemas.microsoft.com/office/drawing/2014/main" id="{14D03D5B-F79C-6F1E-5211-3F1BD48A5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696" y="1917040"/>
            <a:ext cx="4561787" cy="32925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4E59575-04AF-DCA3-48CC-1FC1AD555A38}"/>
              </a:ext>
            </a:extLst>
          </p:cNvPr>
          <p:cNvSpPr txBox="1"/>
          <p:nvPr/>
        </p:nvSpPr>
        <p:spPr>
          <a:xfrm>
            <a:off x="811369" y="5550794"/>
            <a:ext cx="47772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CN" dirty="0">
                <a:latin typeface="PingFang SC" panose="020B0400000000000000" pitchFamily="34" charset="-122"/>
                <a:ea typeface="PingFang SC" panose="020B0400000000000000" pitchFamily="34" charset="-122"/>
              </a:rPr>
              <a:t>figure 2 cross the line, and start from 25 ?</a:t>
            </a:r>
          </a:p>
          <a:p>
            <a:pPr algn="l"/>
            <a:endParaRPr kumimoji="1" lang="en-CN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/>
            <a:r>
              <a:rPr kumimoji="1" 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A</a:t>
            </a:r>
            <a:r>
              <a:rPr kumimoji="1" lang="en-CN" dirty="0">
                <a:latin typeface="PingFang SC" panose="020B0400000000000000" pitchFamily="34" charset="-122"/>
                <a:ea typeface="PingFang SC" panose="020B0400000000000000" pitchFamily="34" charset="-122"/>
              </a:rPr>
              <a:t>nd figure 2 is not the same to figure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6ECA7D-81D4-C93B-03BF-8A3B45FDA07F}"/>
              </a:ext>
            </a:extLst>
          </p:cNvPr>
          <p:cNvSpPr txBox="1"/>
          <p:nvPr/>
        </p:nvSpPr>
        <p:spPr>
          <a:xfrm>
            <a:off x="7046923" y="5512157"/>
            <a:ext cx="38234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CN" dirty="0">
                <a:latin typeface="PingFang SC" panose="020B0400000000000000" pitchFamily="34" charset="-122"/>
                <a:ea typeface="PingFang SC" panose="020B0400000000000000" pitchFamily="34" charset="-122"/>
              </a:rPr>
              <a:t>MT2 is a very important vars</a:t>
            </a:r>
          </a:p>
          <a:p>
            <a:pPr algn="l"/>
            <a:endParaRPr kumimoji="1" lang="en-CN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/>
            <a:r>
              <a:rPr kumimoji="1" lang="en-CN" dirty="0">
                <a:latin typeface="PingFang SC" panose="020B0400000000000000" pitchFamily="34" charset="-122"/>
                <a:ea typeface="PingFang SC" panose="020B0400000000000000" pitchFamily="34" charset="-122"/>
              </a:rPr>
              <a:t>But I don’t know how to handle it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B15E0D-D249-7851-C505-D2D9051221AF}"/>
              </a:ext>
            </a:extLst>
          </p:cNvPr>
          <p:cNvSpPr txBox="1"/>
          <p:nvPr/>
        </p:nvSpPr>
        <p:spPr>
          <a:xfrm>
            <a:off x="11306433" y="63019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solidFill>
                  <a:schemeClr val="bg2">
                    <a:lumMod val="50000"/>
                  </a:schemeClr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909486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0002C3-58D6-86C0-C224-639E25446926}"/>
              </a:ext>
            </a:extLst>
          </p:cNvPr>
          <p:cNvSpPr txBox="1"/>
          <p:nvPr/>
        </p:nvSpPr>
        <p:spPr>
          <a:xfrm>
            <a:off x="481263" y="445168"/>
            <a:ext cx="2116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2. Define SR</a:t>
            </a:r>
            <a:r>
              <a:rPr kumimoji="1" lang="zh-CN" altLang="en-US" sz="2400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endParaRPr kumimoji="1" lang="en-US" altLang="zh-CN" sz="2400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57C2A8-9177-738C-9E6A-2D810CCF643E}"/>
              </a:ext>
            </a:extLst>
          </p:cNvPr>
          <p:cNvSpPr txBox="1"/>
          <p:nvPr/>
        </p:nvSpPr>
        <p:spPr>
          <a:xfrm>
            <a:off x="481263" y="1146219"/>
            <a:ext cx="55611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U</a:t>
            </a:r>
            <a:r>
              <a:rPr kumimoji="1" lang="en-CN" dirty="0">
                <a:latin typeface="PingFang SC" panose="020B0400000000000000" pitchFamily="34" charset="-122"/>
                <a:ea typeface="PingFang SC" panose="020B0400000000000000" pitchFamily="34" charset="-122"/>
              </a:rPr>
              <a:t>se pSR as raw data, merge them to preCUT.root</a:t>
            </a:r>
          </a:p>
          <a:p>
            <a:pPr algn="l"/>
            <a:endParaRPr kumimoji="1" lang="en-CN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/>
            <a:r>
              <a:rPr kumimoji="1" 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Choose a cut with a higher Zn value</a:t>
            </a:r>
            <a:endParaRPr kumimoji="1" lang="en-CN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DE16298-20E5-CE23-0467-CBE7F5BCC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63" y="2308935"/>
            <a:ext cx="7493000" cy="2832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E826E9-71E0-E3F7-7BC6-A06F6CFABA20}"/>
              </a:ext>
            </a:extLst>
          </p:cNvPr>
          <p:cNvSpPr txBox="1"/>
          <p:nvPr/>
        </p:nvSpPr>
        <p:spPr>
          <a:xfrm>
            <a:off x="481263" y="5527115"/>
            <a:ext cx="5291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CN" dirty="0">
                <a:latin typeface="PingFang SC" panose="020B0400000000000000" pitchFamily="34" charset="-122"/>
                <a:ea typeface="PingFang SC" panose="020B0400000000000000" pitchFamily="34" charset="-122"/>
              </a:rPr>
              <a:t>But after plot some N-1 figures, cut is too tight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9E2511-1A12-677A-B9E2-EBC48AA9B7B6}"/>
              </a:ext>
            </a:extLst>
          </p:cNvPr>
          <p:cNvSpPr/>
          <p:nvPr/>
        </p:nvSpPr>
        <p:spPr>
          <a:xfrm>
            <a:off x="481263" y="4159306"/>
            <a:ext cx="7493000" cy="161841"/>
          </a:xfrm>
          <a:prstGeom prst="rect">
            <a:avLst/>
          </a:prstGeom>
          <a:solidFill>
            <a:schemeClr val="bg1">
              <a:alpha val="4241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E7C93D-25B9-531E-C3C1-6B54D20DA5D9}"/>
              </a:ext>
            </a:extLst>
          </p:cNvPr>
          <p:cNvSpPr txBox="1"/>
          <p:nvPr/>
        </p:nvSpPr>
        <p:spPr>
          <a:xfrm>
            <a:off x="11306433" y="63019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solidFill>
                  <a:schemeClr val="bg2">
                    <a:lumMod val="50000"/>
                  </a:schemeClr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489124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0002C3-58D6-86C0-C224-639E25446926}"/>
              </a:ext>
            </a:extLst>
          </p:cNvPr>
          <p:cNvSpPr txBox="1"/>
          <p:nvPr/>
        </p:nvSpPr>
        <p:spPr>
          <a:xfrm>
            <a:off x="481263" y="445168"/>
            <a:ext cx="2116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2. Define SR</a:t>
            </a:r>
            <a:r>
              <a:rPr kumimoji="1" lang="zh-CN" altLang="en-US" sz="2400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endParaRPr kumimoji="1" lang="en-US" altLang="zh-CN" sz="2400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C095F9A8-F96D-B41D-4537-E19CA5BD0FD5}"/>
              </a:ext>
            </a:extLst>
          </p:cNvPr>
          <p:cNvGraphicFramePr>
            <a:graphicFrameLocks noGrp="1"/>
          </p:cNvGraphicFramePr>
          <p:nvPr/>
        </p:nvGraphicFramePr>
        <p:xfrm>
          <a:off x="813555" y="906833"/>
          <a:ext cx="1056489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489">
                  <a:extLst>
                    <a:ext uri="{9D8B030D-6E8A-4147-A177-3AD203B41FA5}">
                      <a16:colId xmlns:a16="http://schemas.microsoft.com/office/drawing/2014/main" val="447264627"/>
                    </a:ext>
                  </a:extLst>
                </a:gridCol>
                <a:gridCol w="1056489">
                  <a:extLst>
                    <a:ext uri="{9D8B030D-6E8A-4147-A177-3AD203B41FA5}">
                      <a16:colId xmlns:a16="http://schemas.microsoft.com/office/drawing/2014/main" val="3931292967"/>
                    </a:ext>
                  </a:extLst>
                </a:gridCol>
                <a:gridCol w="1056489">
                  <a:extLst>
                    <a:ext uri="{9D8B030D-6E8A-4147-A177-3AD203B41FA5}">
                      <a16:colId xmlns:a16="http://schemas.microsoft.com/office/drawing/2014/main" val="2522760062"/>
                    </a:ext>
                  </a:extLst>
                </a:gridCol>
                <a:gridCol w="1056489">
                  <a:extLst>
                    <a:ext uri="{9D8B030D-6E8A-4147-A177-3AD203B41FA5}">
                      <a16:colId xmlns:a16="http://schemas.microsoft.com/office/drawing/2014/main" val="1135215794"/>
                    </a:ext>
                  </a:extLst>
                </a:gridCol>
                <a:gridCol w="1056489">
                  <a:extLst>
                    <a:ext uri="{9D8B030D-6E8A-4147-A177-3AD203B41FA5}">
                      <a16:colId xmlns:a16="http://schemas.microsoft.com/office/drawing/2014/main" val="1513099413"/>
                    </a:ext>
                  </a:extLst>
                </a:gridCol>
                <a:gridCol w="1056489">
                  <a:extLst>
                    <a:ext uri="{9D8B030D-6E8A-4147-A177-3AD203B41FA5}">
                      <a16:colId xmlns:a16="http://schemas.microsoft.com/office/drawing/2014/main" val="2738808228"/>
                    </a:ext>
                  </a:extLst>
                </a:gridCol>
                <a:gridCol w="1056489">
                  <a:extLst>
                    <a:ext uri="{9D8B030D-6E8A-4147-A177-3AD203B41FA5}">
                      <a16:colId xmlns:a16="http://schemas.microsoft.com/office/drawing/2014/main" val="1723490194"/>
                    </a:ext>
                  </a:extLst>
                </a:gridCol>
                <a:gridCol w="1056489">
                  <a:extLst>
                    <a:ext uri="{9D8B030D-6E8A-4147-A177-3AD203B41FA5}">
                      <a16:colId xmlns:a16="http://schemas.microsoft.com/office/drawing/2014/main" val="2783185528"/>
                    </a:ext>
                  </a:extLst>
                </a:gridCol>
                <a:gridCol w="1056489">
                  <a:extLst>
                    <a:ext uri="{9D8B030D-6E8A-4147-A177-3AD203B41FA5}">
                      <a16:colId xmlns:a16="http://schemas.microsoft.com/office/drawing/2014/main" val="430425910"/>
                    </a:ext>
                  </a:extLst>
                </a:gridCol>
                <a:gridCol w="1056489">
                  <a:extLst>
                    <a:ext uri="{9D8B030D-6E8A-4147-A177-3AD203B41FA5}">
                      <a16:colId xmlns:a16="http://schemas.microsoft.com/office/drawing/2014/main" val="3601294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r>
                        <a:rPr lang="en-CN" dirty="0"/>
                        <a:t>-veto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MET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Minvtt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MT2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2 medium tau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dPhitt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dRtt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trigpass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98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[60,150]</a:t>
                      </a:r>
                      <a:endParaRPr kumimoji="1" lang="en-CN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&gt;125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&gt;80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&gt;1.55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[0,3]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✔️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247852"/>
                  </a:ext>
                </a:extLst>
              </a:tr>
            </a:tbl>
          </a:graphicData>
        </a:graphic>
      </p:graphicFrame>
      <p:pic>
        <p:nvPicPr>
          <p:cNvPr id="8" name="Picture 7" descr="A graph of a number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85B66945-499F-A97F-30D2-C8F1548AF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555" y="2922978"/>
            <a:ext cx="5054600" cy="3632200"/>
          </a:xfrm>
          <a:prstGeom prst="rect">
            <a:avLst/>
          </a:prstGeom>
        </p:spPr>
      </p:pic>
      <p:pic>
        <p:nvPicPr>
          <p:cNvPr id="11" name="Picture 10" descr="A graph of a graph with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44F44D44-306C-86DA-1B34-187E83ED4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888" y="2922978"/>
            <a:ext cx="5054600" cy="3632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580931C-691E-0107-A1F2-A24612C36A6D}"/>
              </a:ext>
            </a:extLst>
          </p:cNvPr>
          <p:cNvSpPr txBox="1"/>
          <p:nvPr/>
        </p:nvSpPr>
        <p:spPr>
          <a:xfrm>
            <a:off x="11306433" y="63019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solidFill>
                  <a:schemeClr val="bg2">
                    <a:lumMod val="50000"/>
                  </a:schemeClr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404072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0002C3-58D6-86C0-C224-639E25446926}"/>
              </a:ext>
            </a:extLst>
          </p:cNvPr>
          <p:cNvSpPr txBox="1"/>
          <p:nvPr/>
        </p:nvSpPr>
        <p:spPr>
          <a:xfrm>
            <a:off x="481263" y="445168"/>
            <a:ext cx="2116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2. Define SR</a:t>
            </a:r>
            <a:r>
              <a:rPr kumimoji="1" lang="zh-CN" altLang="en-US" sz="2400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endParaRPr kumimoji="1" lang="en-US" altLang="zh-CN" sz="2400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C095F9A8-F96D-B41D-4537-E19CA5BD0FD5}"/>
              </a:ext>
            </a:extLst>
          </p:cNvPr>
          <p:cNvGraphicFramePr>
            <a:graphicFrameLocks noGrp="1"/>
          </p:cNvGraphicFramePr>
          <p:nvPr/>
        </p:nvGraphicFramePr>
        <p:xfrm>
          <a:off x="813555" y="906833"/>
          <a:ext cx="1056489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489">
                  <a:extLst>
                    <a:ext uri="{9D8B030D-6E8A-4147-A177-3AD203B41FA5}">
                      <a16:colId xmlns:a16="http://schemas.microsoft.com/office/drawing/2014/main" val="447264627"/>
                    </a:ext>
                  </a:extLst>
                </a:gridCol>
                <a:gridCol w="1056489">
                  <a:extLst>
                    <a:ext uri="{9D8B030D-6E8A-4147-A177-3AD203B41FA5}">
                      <a16:colId xmlns:a16="http://schemas.microsoft.com/office/drawing/2014/main" val="3931292967"/>
                    </a:ext>
                  </a:extLst>
                </a:gridCol>
                <a:gridCol w="1056489">
                  <a:extLst>
                    <a:ext uri="{9D8B030D-6E8A-4147-A177-3AD203B41FA5}">
                      <a16:colId xmlns:a16="http://schemas.microsoft.com/office/drawing/2014/main" val="2522760062"/>
                    </a:ext>
                  </a:extLst>
                </a:gridCol>
                <a:gridCol w="1056489">
                  <a:extLst>
                    <a:ext uri="{9D8B030D-6E8A-4147-A177-3AD203B41FA5}">
                      <a16:colId xmlns:a16="http://schemas.microsoft.com/office/drawing/2014/main" val="1135215794"/>
                    </a:ext>
                  </a:extLst>
                </a:gridCol>
                <a:gridCol w="1056489">
                  <a:extLst>
                    <a:ext uri="{9D8B030D-6E8A-4147-A177-3AD203B41FA5}">
                      <a16:colId xmlns:a16="http://schemas.microsoft.com/office/drawing/2014/main" val="1513099413"/>
                    </a:ext>
                  </a:extLst>
                </a:gridCol>
                <a:gridCol w="1056489">
                  <a:extLst>
                    <a:ext uri="{9D8B030D-6E8A-4147-A177-3AD203B41FA5}">
                      <a16:colId xmlns:a16="http://schemas.microsoft.com/office/drawing/2014/main" val="2738808228"/>
                    </a:ext>
                  </a:extLst>
                </a:gridCol>
                <a:gridCol w="1056489">
                  <a:extLst>
                    <a:ext uri="{9D8B030D-6E8A-4147-A177-3AD203B41FA5}">
                      <a16:colId xmlns:a16="http://schemas.microsoft.com/office/drawing/2014/main" val="1723490194"/>
                    </a:ext>
                  </a:extLst>
                </a:gridCol>
                <a:gridCol w="1056489">
                  <a:extLst>
                    <a:ext uri="{9D8B030D-6E8A-4147-A177-3AD203B41FA5}">
                      <a16:colId xmlns:a16="http://schemas.microsoft.com/office/drawing/2014/main" val="2783185528"/>
                    </a:ext>
                  </a:extLst>
                </a:gridCol>
                <a:gridCol w="1056489">
                  <a:extLst>
                    <a:ext uri="{9D8B030D-6E8A-4147-A177-3AD203B41FA5}">
                      <a16:colId xmlns:a16="http://schemas.microsoft.com/office/drawing/2014/main" val="430425910"/>
                    </a:ext>
                  </a:extLst>
                </a:gridCol>
                <a:gridCol w="1056489">
                  <a:extLst>
                    <a:ext uri="{9D8B030D-6E8A-4147-A177-3AD203B41FA5}">
                      <a16:colId xmlns:a16="http://schemas.microsoft.com/office/drawing/2014/main" val="3601294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r>
                        <a:rPr lang="en-CN" dirty="0"/>
                        <a:t>-veto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MET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Minvtt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MT2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2 medium tau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dPhitt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dRtt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trigpass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98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[60,150]</a:t>
                      </a:r>
                      <a:endParaRPr kumimoji="1" lang="en-CN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&gt;125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&gt;80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&gt;1.55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[0,3]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✔️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247852"/>
                  </a:ext>
                </a:extLst>
              </a:tr>
            </a:tbl>
          </a:graphicData>
        </a:graphic>
      </p:graphicFrame>
      <p:pic>
        <p:nvPicPr>
          <p:cNvPr id="5" name="Picture 4" descr="A graph of a number of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583D754B-A3C7-E358-50D8-909BDDA11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63" y="2780632"/>
            <a:ext cx="5054600" cy="3632200"/>
          </a:xfrm>
          <a:prstGeom prst="rect">
            <a:avLst/>
          </a:prstGeom>
        </p:spPr>
      </p:pic>
      <p:pic>
        <p:nvPicPr>
          <p:cNvPr id="7" name="Picture 6" descr="A graph of a graph showing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A5655614-51BF-2C54-2B0A-B843CAC1A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845" y="2780632"/>
            <a:ext cx="5054600" cy="3632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AF384ED-9455-E9FA-4C94-1ED161FB0CA1}"/>
              </a:ext>
            </a:extLst>
          </p:cNvPr>
          <p:cNvSpPr txBox="1"/>
          <p:nvPr/>
        </p:nvSpPr>
        <p:spPr>
          <a:xfrm>
            <a:off x="11306433" y="63019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solidFill>
                  <a:schemeClr val="bg2">
                    <a:lumMod val="50000"/>
                  </a:schemeClr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227167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0002C3-58D6-86C0-C224-639E25446926}"/>
              </a:ext>
            </a:extLst>
          </p:cNvPr>
          <p:cNvSpPr txBox="1"/>
          <p:nvPr/>
        </p:nvSpPr>
        <p:spPr>
          <a:xfrm>
            <a:off x="481263" y="445168"/>
            <a:ext cx="2116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2. Define SR</a:t>
            </a:r>
            <a:r>
              <a:rPr kumimoji="1" lang="zh-CN" altLang="en-US" sz="2400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endParaRPr kumimoji="1" lang="en-US" altLang="zh-CN" sz="2400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C095F9A8-F96D-B41D-4537-E19CA5BD0FD5}"/>
              </a:ext>
            </a:extLst>
          </p:cNvPr>
          <p:cNvGraphicFramePr>
            <a:graphicFrameLocks noGrp="1"/>
          </p:cNvGraphicFramePr>
          <p:nvPr/>
        </p:nvGraphicFramePr>
        <p:xfrm>
          <a:off x="813555" y="906833"/>
          <a:ext cx="1056489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489">
                  <a:extLst>
                    <a:ext uri="{9D8B030D-6E8A-4147-A177-3AD203B41FA5}">
                      <a16:colId xmlns:a16="http://schemas.microsoft.com/office/drawing/2014/main" val="447264627"/>
                    </a:ext>
                  </a:extLst>
                </a:gridCol>
                <a:gridCol w="1056489">
                  <a:extLst>
                    <a:ext uri="{9D8B030D-6E8A-4147-A177-3AD203B41FA5}">
                      <a16:colId xmlns:a16="http://schemas.microsoft.com/office/drawing/2014/main" val="3931292967"/>
                    </a:ext>
                  </a:extLst>
                </a:gridCol>
                <a:gridCol w="1056489">
                  <a:extLst>
                    <a:ext uri="{9D8B030D-6E8A-4147-A177-3AD203B41FA5}">
                      <a16:colId xmlns:a16="http://schemas.microsoft.com/office/drawing/2014/main" val="2522760062"/>
                    </a:ext>
                  </a:extLst>
                </a:gridCol>
                <a:gridCol w="1056489">
                  <a:extLst>
                    <a:ext uri="{9D8B030D-6E8A-4147-A177-3AD203B41FA5}">
                      <a16:colId xmlns:a16="http://schemas.microsoft.com/office/drawing/2014/main" val="1135215794"/>
                    </a:ext>
                  </a:extLst>
                </a:gridCol>
                <a:gridCol w="1056489">
                  <a:extLst>
                    <a:ext uri="{9D8B030D-6E8A-4147-A177-3AD203B41FA5}">
                      <a16:colId xmlns:a16="http://schemas.microsoft.com/office/drawing/2014/main" val="1513099413"/>
                    </a:ext>
                  </a:extLst>
                </a:gridCol>
                <a:gridCol w="1056489">
                  <a:extLst>
                    <a:ext uri="{9D8B030D-6E8A-4147-A177-3AD203B41FA5}">
                      <a16:colId xmlns:a16="http://schemas.microsoft.com/office/drawing/2014/main" val="2738808228"/>
                    </a:ext>
                  </a:extLst>
                </a:gridCol>
                <a:gridCol w="1056489">
                  <a:extLst>
                    <a:ext uri="{9D8B030D-6E8A-4147-A177-3AD203B41FA5}">
                      <a16:colId xmlns:a16="http://schemas.microsoft.com/office/drawing/2014/main" val="1723490194"/>
                    </a:ext>
                  </a:extLst>
                </a:gridCol>
                <a:gridCol w="1056489">
                  <a:extLst>
                    <a:ext uri="{9D8B030D-6E8A-4147-A177-3AD203B41FA5}">
                      <a16:colId xmlns:a16="http://schemas.microsoft.com/office/drawing/2014/main" val="2783185528"/>
                    </a:ext>
                  </a:extLst>
                </a:gridCol>
                <a:gridCol w="1056489">
                  <a:extLst>
                    <a:ext uri="{9D8B030D-6E8A-4147-A177-3AD203B41FA5}">
                      <a16:colId xmlns:a16="http://schemas.microsoft.com/office/drawing/2014/main" val="430425910"/>
                    </a:ext>
                  </a:extLst>
                </a:gridCol>
                <a:gridCol w="1056489">
                  <a:extLst>
                    <a:ext uri="{9D8B030D-6E8A-4147-A177-3AD203B41FA5}">
                      <a16:colId xmlns:a16="http://schemas.microsoft.com/office/drawing/2014/main" val="3601294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r>
                        <a:rPr lang="en-CN" dirty="0"/>
                        <a:t>-veto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MET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Minvtt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MT2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2 medium tau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dPhitt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dRtt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trigpass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98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[60,150]</a:t>
                      </a:r>
                      <a:endParaRPr kumimoji="1" lang="en-CN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&gt;125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&gt;80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&gt;1.55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[0,3]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✔️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247852"/>
                  </a:ext>
                </a:extLst>
              </a:tr>
            </a:tbl>
          </a:graphicData>
        </a:graphic>
      </p:graphicFrame>
      <p:pic>
        <p:nvPicPr>
          <p:cNvPr id="6" name="Picture 5" descr="A graph of a graph showing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6AA6F23B-2843-7AEA-3362-37659977A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400" y="2922978"/>
            <a:ext cx="5054600" cy="3632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7EF0DC1-EADA-B25C-D933-F95082899EA4}"/>
              </a:ext>
            </a:extLst>
          </p:cNvPr>
          <p:cNvSpPr txBox="1"/>
          <p:nvPr/>
        </p:nvSpPr>
        <p:spPr>
          <a:xfrm>
            <a:off x="11306433" y="63019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solidFill>
                  <a:schemeClr val="bg2">
                    <a:lumMod val="50000"/>
                  </a:schemeClr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925456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617</Words>
  <Application>Microsoft Macintosh PowerPoint</Application>
  <PresentationFormat>Widescreen</PresentationFormat>
  <Paragraphs>218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PingFang SC</vt:lpstr>
      <vt:lpstr>PingFang SC Medium</vt:lpstr>
      <vt:lpstr>Arial</vt:lpstr>
      <vt:lpstr>Calibri</vt:lpstr>
      <vt:lpstr>Calibri Light</vt:lpstr>
      <vt:lpstr>Cambria Math</vt:lpstr>
      <vt:lpstr>Office Theme</vt:lpstr>
      <vt:lpstr>9.5 discussion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9.5 discussion</dc:title>
  <dc:creator>廖诚鑫</dc:creator>
  <cp:lastModifiedBy>廖诚鑫</cp:lastModifiedBy>
  <cp:revision>3</cp:revision>
  <dcterms:created xsi:type="dcterms:W3CDTF">2024-09-05T06:29:24Z</dcterms:created>
  <dcterms:modified xsi:type="dcterms:W3CDTF">2024-09-05T08:29:52Z</dcterms:modified>
</cp:coreProperties>
</file>