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80" r:id="rId3"/>
    <p:sldId id="270" r:id="rId4"/>
    <p:sldId id="275" r:id="rId5"/>
    <p:sldId id="289" r:id="rId6"/>
    <p:sldId id="271" r:id="rId7"/>
    <p:sldId id="291" r:id="rId8"/>
    <p:sldId id="290" r:id="rId9"/>
    <p:sldId id="292" r:id="rId10"/>
    <p:sldId id="293" r:id="rId11"/>
    <p:sldId id="285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0"/>
    <p:restoredTop sz="94648"/>
  </p:normalViewPr>
  <p:slideViewPr>
    <p:cSldViewPr snapToGrid="0">
      <p:cViewPr varScale="1">
        <p:scale>
          <a:sx n="109" d="100"/>
          <a:sy n="109" d="100"/>
        </p:scale>
        <p:origin x="208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89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975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83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948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6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082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2025/1/22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61a.vercel.app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Jan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97830-3084-E636-F903-76A280452E03}"/>
              </a:ext>
            </a:extLst>
          </p:cNvPr>
          <p:cNvSpPr txBox="1"/>
          <p:nvPr/>
        </p:nvSpPr>
        <p:spPr>
          <a:xfrm>
            <a:off x="172994" y="849557"/>
            <a:ext cx="226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BDT distribution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A074C-097A-9898-2484-50EDB748A290}"/>
              </a:ext>
            </a:extLst>
          </p:cNvPr>
          <p:cNvSpPr txBox="1"/>
          <p:nvPr/>
        </p:nvSpPr>
        <p:spPr>
          <a:xfrm>
            <a:off x="704543" y="144383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300_</a:t>
            </a:r>
            <a:r>
              <a:rPr lang="en-US" altLang="zh-CN" dirty="0">
                <a:highlight>
                  <a:srgbClr val="FFFF00"/>
                </a:highlight>
              </a:rPr>
              <a:t>6</a:t>
            </a:r>
            <a:r>
              <a:rPr lang="en-CN" dirty="0">
                <a:highlight>
                  <a:srgbClr val="FFFF00"/>
                </a:highlight>
              </a:rPr>
              <a:t>_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en-CN" dirty="0">
                <a:highlight>
                  <a:srgbClr val="FFFF00"/>
                </a:highlight>
              </a:rPr>
              <a:t>_0</a:t>
            </a:r>
            <a:r>
              <a:rPr lang="en-US" altLang="zh-CN" dirty="0">
                <a:highlight>
                  <a:srgbClr val="FFFF00"/>
                </a:highlight>
              </a:rPr>
              <a:t>05</a:t>
            </a: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28C5C-CD12-4E3C-F6D9-0FC0B66B9F26}"/>
              </a:ext>
            </a:extLst>
          </p:cNvPr>
          <p:cNvSpPr txBox="1"/>
          <p:nvPr/>
        </p:nvSpPr>
        <p:spPr>
          <a:xfrm>
            <a:off x="3148544" y="1284918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BDT score cut &gt; 0.90</a:t>
            </a:r>
            <a:endParaRPr lang="en-CN" dirty="0"/>
          </a:p>
        </p:txBody>
      </p:sp>
      <p:pic>
        <p:nvPicPr>
          <p:cNvPr id="15" name="Picture 14" descr="A graph of different colors&#10;&#10;Description automatically generated">
            <a:extLst>
              <a:ext uri="{FF2B5EF4-FFF2-40B4-BE49-F238E27FC236}">
                <a16:creationId xmlns:a16="http://schemas.microsoft.com/office/drawing/2014/main" id="{61C0A116-21B3-8CFF-A8BD-A19CAEC1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813166"/>
            <a:ext cx="2811507" cy="2021067"/>
          </a:xfrm>
          <a:prstGeom prst="rect">
            <a:avLst/>
          </a:prstGeom>
        </p:spPr>
      </p:pic>
      <p:pic>
        <p:nvPicPr>
          <p:cNvPr id="18" name="Picture 17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C09F07B-635F-B9E6-9303-B2F4A89E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349" y="1744722"/>
            <a:ext cx="2817447" cy="2020690"/>
          </a:xfrm>
          <a:prstGeom prst="rect">
            <a:avLst/>
          </a:prstGeom>
        </p:spPr>
      </p:pic>
      <p:graphicFrame>
        <p:nvGraphicFramePr>
          <p:cNvPr id="6" name="Table 32">
            <a:extLst>
              <a:ext uri="{FF2B5EF4-FFF2-40B4-BE49-F238E27FC236}">
                <a16:creationId xmlns:a16="http://schemas.microsoft.com/office/drawing/2014/main" id="{354DC978-EEE5-DD6D-DE75-8492D379D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3365"/>
              </p:ext>
            </p:extLst>
          </p:nvPr>
        </p:nvGraphicFramePr>
        <p:xfrm>
          <a:off x="152022" y="4091716"/>
          <a:ext cx="1188795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277816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855784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2.9951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40.056+-1.219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34.064+-5.980 (17%)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0.035+-0.017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0.014+-0.018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0.406+-0.228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4.206+-0.797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3.740+-0.251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24.850+-5.017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0.075+-0.054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0.740+-0.135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29.295+-1.601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14.341+-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3.133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(21%)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0.001+-0.017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0.051+-0.027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0.306+-0.314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1.284+-0.919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1.500+-0.297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10.859+-5.890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0.128+-0.123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0.213+-0.155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42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9F0B7-BB46-9EFB-BEBB-2811912F3D70}"/>
              </a:ext>
            </a:extLst>
          </p:cNvPr>
          <p:cNvSpPr txBox="1"/>
          <p:nvPr/>
        </p:nvSpPr>
        <p:spPr>
          <a:xfrm>
            <a:off x="262466" y="2413337"/>
            <a:ext cx="11667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   Optimize ML model and try other method </a:t>
            </a:r>
            <a:endParaRPr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endParaRPr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  <a:p>
            <a:r>
              <a:rPr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 </a:t>
            </a:r>
            <a:r>
              <a:rPr lang="en-US" altLang="zh-CN" sz="2400" b="1" dirty="0">
                <a:solidFill>
                  <a:srgbClr val="40404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</a:t>
            </a:r>
            <a:r>
              <a:rPr lang="en-US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ompleting the theoretical </a:t>
            </a:r>
            <a:r>
              <a:rPr lang="en-US" sz="2400" b="1" dirty="0">
                <a:solidFill>
                  <a:srgbClr val="404040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s</a:t>
            </a:r>
            <a:r>
              <a:rPr lang="en-US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ection of the </a:t>
            </a:r>
            <a:r>
              <a:rPr lang="en-US" altLang="zh-CN" sz="2400" b="1" dirty="0">
                <a:solidFill>
                  <a:srgbClr val="404040"/>
                </a:solidFill>
                <a:effectLst/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my thesis</a:t>
            </a:r>
            <a:endParaRPr lang="en-US" altLang="zh-CN" b="1" dirty="0"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9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AC7CA-3E01-3A19-42DA-6AFBC13083ED}"/>
              </a:ext>
            </a:extLst>
          </p:cNvPr>
          <p:cNvSpPr txBox="1"/>
          <p:nvPr/>
        </p:nvSpPr>
        <p:spPr>
          <a:xfrm>
            <a:off x="1449624" y="2194375"/>
            <a:ext cx="5389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1.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Hyperparameters optimization</a:t>
            </a:r>
          </a:p>
          <a:p>
            <a:endParaRPr lang="en-CN" sz="2800" b="1" dirty="0">
              <a:solidFill>
                <a:srgbClr val="779AAB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2.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015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4372E-CCEE-CAA5-C441-7CA7FAC776D3}"/>
              </a:ext>
            </a:extLst>
          </p:cNvPr>
          <p:cNvSpPr txBox="1"/>
          <p:nvPr/>
        </p:nvSpPr>
        <p:spPr>
          <a:xfrm>
            <a:off x="172994" y="1028343"/>
            <a:ext cx="1177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Machine learning for HH channel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CN" strike="sngStrike" dirty="0">
                <a:cs typeface="Times New Roman" panose="02020603050405020304" pitchFamily="18" charset="0"/>
              </a:rPr>
              <a:t>check more Variable and select significance var for ML(DONE)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US" altLang="zh-CN" strike="sngStrike" dirty="0">
                <a:cs typeface="Times New Roman" panose="02020603050405020304" pitchFamily="18" charset="0"/>
              </a:rPr>
              <a:t>BDTG hyperparameters optimization/ Setup a Grid Search framework (DONE)</a:t>
            </a:r>
            <a:endParaRPr lang="en-CN" strike="sngStrike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Preliminary study on multibody quantum mechanics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 (In Progress)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 QFT Lecture (</a:t>
            </a:r>
            <a:r>
              <a:rPr lang="en-US" altLang="zh-CN" dirty="0" err="1">
                <a:cs typeface="Times New Roman" panose="02020603050405020304" pitchFamily="18" charset="0"/>
              </a:rPr>
              <a:t>Peskin</a:t>
            </a:r>
            <a:r>
              <a:rPr lang="en-US" altLang="zh-CN" dirty="0">
                <a:cs typeface="Times New Roman" panose="02020603050405020304" pitchFamily="18" charset="0"/>
              </a:rPr>
              <a:t> part I)</a:t>
            </a: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CS61A (python):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https://cs61a.vercel.app/index.html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Input(HH-Channel):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70GeV)-&gt;12180 entries</a:t>
            </a:r>
          </a:p>
          <a:p>
            <a:r>
              <a:rPr lang="en-US" dirty="0"/>
              <a:t>B</a:t>
            </a:r>
            <a:r>
              <a:rPr lang="en-CN" dirty="0"/>
              <a:t>kg:  513850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334A1-0B3C-F3F9-DFD9-9A15D9B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25" y="862323"/>
            <a:ext cx="3554136" cy="13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blipFill>
                <a:blip r:embed="rId4"/>
                <a:stretch>
                  <a:fillRect l="-304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58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pt_lep</a:t>
            </a:r>
            <a:br>
              <a:rPr lang="en-US" dirty="0"/>
            </a:br>
            <a:r>
              <a:rPr lang="en-US" dirty="0" err="1"/>
              <a:t>pt_tau</a:t>
            </a:r>
            <a:br>
              <a:rPr lang="en-US" dirty="0"/>
            </a:br>
            <a:r>
              <a:rPr lang="en-US" dirty="0" err="1"/>
              <a:t>mt_tau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dRt1x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dPhitt</a:t>
            </a:r>
          </a:p>
          <a:p>
            <a:endParaRPr lang="en-CN" dirty="0"/>
          </a:p>
          <a:p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80224" y="4282068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301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6DC407-EDF9-42DE-0781-CA309F3C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2" y="2656110"/>
            <a:ext cx="3085104" cy="3093353"/>
          </a:xfrm>
          <a:prstGeom prst="rect">
            <a:avLst/>
          </a:prstGeom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6E78C78-2166-F7EC-7C49-955891BC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076" y="2656113"/>
            <a:ext cx="3187607" cy="309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842988" y="2365666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B3F42-83E4-0763-CDD8-840C0BA8153C}"/>
              </a:ext>
            </a:extLst>
          </p:cNvPr>
          <p:cNvSpPr txBox="1"/>
          <p:nvPr/>
        </p:nvSpPr>
        <p:spPr>
          <a:xfrm>
            <a:off x="3363842" y="2365666"/>
            <a:ext cx="292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how top binned significance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9818CD-70A7-8E5C-053A-8B20F63150F4}"/>
              </a:ext>
            </a:extLst>
          </p:cNvPr>
          <p:cNvSpPr/>
          <p:nvPr/>
        </p:nvSpPr>
        <p:spPr>
          <a:xfrm>
            <a:off x="388658" y="3665771"/>
            <a:ext cx="2812418" cy="11539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FE762F-DA85-0C1F-D9F1-3CA85A99E31F}"/>
              </a:ext>
            </a:extLst>
          </p:cNvPr>
          <p:cNvSpPr/>
          <p:nvPr/>
        </p:nvSpPr>
        <p:spPr>
          <a:xfrm>
            <a:off x="3523190" y="2965577"/>
            <a:ext cx="2812418" cy="115395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5F5715-62BD-9840-32F7-EF217E29F11A}"/>
              </a:ext>
            </a:extLst>
          </p:cNvPr>
          <p:cNvSpPr/>
          <p:nvPr/>
        </p:nvSpPr>
        <p:spPr>
          <a:xfrm>
            <a:off x="390056" y="3776226"/>
            <a:ext cx="2812418" cy="11539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742F-7B1E-1951-00ED-2D2A01FB4583}"/>
              </a:ext>
            </a:extLst>
          </p:cNvPr>
          <p:cNvSpPr/>
          <p:nvPr/>
        </p:nvSpPr>
        <p:spPr>
          <a:xfrm>
            <a:off x="3532116" y="3684407"/>
            <a:ext cx="2812418" cy="11539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415FFD8-7EC0-F555-052C-275920BF1D6B}"/>
              </a:ext>
            </a:extLst>
          </p:cNvPr>
          <p:cNvSpPr/>
          <p:nvPr/>
        </p:nvSpPr>
        <p:spPr>
          <a:xfrm>
            <a:off x="6652591" y="3538330"/>
            <a:ext cx="913302" cy="53008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5F0D8-54CD-9B7B-590E-5C3AE882A94F}"/>
              </a:ext>
            </a:extLst>
          </p:cNvPr>
          <p:cNvSpPr txBox="1"/>
          <p:nvPr/>
        </p:nvSpPr>
        <p:spPr>
          <a:xfrm>
            <a:off x="8006719" y="343313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300_8_2_01</a:t>
            </a:r>
            <a:br>
              <a:rPr lang="en-CN" dirty="0"/>
            </a:br>
            <a:r>
              <a:rPr lang="en-CN" dirty="0"/>
              <a:t>300_6_1_005</a:t>
            </a:r>
          </a:p>
        </p:txBody>
      </p:sp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8760F-7BBC-3869-54E3-35E386C00579}"/>
              </a:ext>
            </a:extLst>
          </p:cNvPr>
          <p:cNvSpPr txBox="1"/>
          <p:nvPr/>
        </p:nvSpPr>
        <p:spPr>
          <a:xfrm>
            <a:off x="471227" y="95415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AC7B-6844-C9C5-B226-9D7F24CFCB45}"/>
              </a:ext>
            </a:extLst>
          </p:cNvPr>
          <p:cNvSpPr txBox="1"/>
          <p:nvPr/>
        </p:nvSpPr>
        <p:spPr>
          <a:xfrm>
            <a:off x="1117397" y="1538932"/>
            <a:ext cx="9722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=300, learning rate=0.</a:t>
            </a:r>
            <a:r>
              <a:rPr lang="en-US" sz="2000" b="1" dirty="0"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max depth=</a:t>
            </a:r>
            <a:r>
              <a:rPr lang="en-US" sz="2000" b="1" dirty="0">
                <a:highlight>
                  <a:srgbClr val="FFFF00"/>
                </a:highlight>
              </a:rPr>
              <a:t>8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sz="2000" b="1" dirty="0">
                <a:highlight>
                  <a:srgbClr val="FFFF00"/>
                </a:highlight>
              </a:rPr>
              <a:t>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65669-3DCA-D088-096F-02A2AD00DAF5}"/>
              </a:ext>
            </a:extLst>
          </p:cNvPr>
          <p:cNvSpPr txBox="1"/>
          <p:nvPr/>
        </p:nvSpPr>
        <p:spPr>
          <a:xfrm>
            <a:off x="471227" y="214505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ROC</a:t>
            </a:r>
            <a:r>
              <a:rPr lang="zh-CN" altLang="en-US" b="1" dirty="0"/>
              <a:t> </a:t>
            </a:r>
            <a:r>
              <a:rPr lang="en-US" altLang="zh-CN" b="1" dirty="0"/>
              <a:t>Curve</a:t>
            </a:r>
            <a:endParaRPr lang="en-C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2AEEE-741B-C601-CE68-BFBA2D25EE4C}"/>
              </a:ext>
            </a:extLst>
          </p:cNvPr>
          <p:cNvSpPr txBox="1"/>
          <p:nvPr/>
        </p:nvSpPr>
        <p:spPr>
          <a:xfrm>
            <a:off x="227174" y="4341129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0.949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0.308(0.363)</a:t>
            </a:r>
            <a:br>
              <a:rPr lang="en-CN" dirty="0"/>
            </a:br>
            <a:r>
              <a:rPr lang="en-CN" dirty="0"/>
              <a:t>@B = 0.10  0.834(0.866)</a:t>
            </a:r>
            <a:br>
              <a:rPr lang="en-CN" dirty="0"/>
            </a:br>
            <a:r>
              <a:rPr lang="en-CN" dirty="0"/>
              <a:t>@B = 0.30  0.988(0.992)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902E7-FC70-0568-43E1-366B112759F9}"/>
              </a:ext>
            </a:extLst>
          </p:cNvPr>
          <p:cNvSpPr txBox="1"/>
          <p:nvPr/>
        </p:nvSpPr>
        <p:spPr>
          <a:xfrm>
            <a:off x="2698057" y="4340516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0.345(0.350)</a:t>
            </a:r>
            <a:br>
              <a:rPr lang="en-CN" dirty="0"/>
            </a:br>
            <a:r>
              <a:rPr lang="en-CN" dirty="0"/>
              <a:t>@B = 0.10  0.863(0.863)</a:t>
            </a:r>
            <a:br>
              <a:rPr lang="en-CN" dirty="0"/>
            </a:br>
            <a:r>
              <a:rPr lang="en-CN" dirty="0"/>
              <a:t>@B = 0.30  0.989(0.990)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721E-5E06-90DB-8211-405AC9ACE1FA}"/>
              </a:ext>
            </a:extLst>
          </p:cNvPr>
          <p:cNvSpPr txBox="1"/>
          <p:nvPr/>
        </p:nvSpPr>
        <p:spPr>
          <a:xfrm>
            <a:off x="5120993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0.957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0.366(0.350)</a:t>
            </a:r>
            <a:br>
              <a:rPr lang="en-CN" dirty="0"/>
            </a:br>
            <a:r>
              <a:rPr lang="en-CN" dirty="0"/>
              <a:t>@B = 0.10  0.871(0.858)</a:t>
            </a:r>
            <a:br>
              <a:rPr lang="en-CN" dirty="0"/>
            </a:br>
            <a:r>
              <a:rPr lang="en-CN" dirty="0"/>
              <a:t>@B = 0.30  0.992(0.989)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F6708-E5C8-F510-710E-AFAF0A143872}"/>
              </a:ext>
            </a:extLst>
          </p:cNvPr>
          <p:cNvSpPr txBox="1"/>
          <p:nvPr/>
        </p:nvSpPr>
        <p:spPr>
          <a:xfrm>
            <a:off x="7392222" y="4347770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0.321(0.343)</a:t>
            </a:r>
            <a:br>
              <a:rPr lang="en-CN" dirty="0"/>
            </a:br>
            <a:r>
              <a:rPr lang="en-CN" dirty="0"/>
              <a:t>@B = 0.10  0.866(0.873)</a:t>
            </a:r>
            <a:br>
              <a:rPr lang="en-CN" dirty="0"/>
            </a:br>
            <a:r>
              <a:rPr lang="en-CN" dirty="0"/>
              <a:t>@B = 0.30  0.994(0.994)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F0815-15BC-2FB3-1999-5E565AA4AF72}"/>
              </a:ext>
            </a:extLst>
          </p:cNvPr>
          <p:cNvSpPr txBox="1"/>
          <p:nvPr/>
        </p:nvSpPr>
        <p:spPr>
          <a:xfrm>
            <a:off x="9841141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0.956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0.382(0.341)</a:t>
            </a:r>
            <a:br>
              <a:rPr lang="en-CN" dirty="0"/>
            </a:br>
            <a:r>
              <a:rPr lang="en-CN" dirty="0"/>
              <a:t>@B = 0.10  0.864(0.855)</a:t>
            </a:r>
            <a:br>
              <a:rPr lang="en-CN" dirty="0"/>
            </a:br>
            <a:r>
              <a:rPr lang="en-CN" dirty="0"/>
              <a:t>@B = 0.30  0.989(0.989)</a:t>
            </a:r>
          </a:p>
        </p:txBody>
      </p:sp>
      <p:pic>
        <p:nvPicPr>
          <p:cNvPr id="11" name="Picture 10" descr="A graph of a test&#10;&#10;Description automatically generated">
            <a:extLst>
              <a:ext uri="{FF2B5EF4-FFF2-40B4-BE49-F238E27FC236}">
                <a16:creationId xmlns:a16="http://schemas.microsoft.com/office/drawing/2014/main" id="{25F7220E-0D17-09F2-5EBB-7ECED3022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2625434"/>
            <a:ext cx="2430219" cy="1748052"/>
          </a:xfrm>
          <a:prstGeom prst="rect">
            <a:avLst/>
          </a:prstGeom>
        </p:spPr>
      </p:pic>
      <p:pic>
        <p:nvPicPr>
          <p:cNvPr id="19" name="Picture 18" descr="A graph of a test&#10;&#10;Description automatically generated">
            <a:extLst>
              <a:ext uri="{FF2B5EF4-FFF2-40B4-BE49-F238E27FC236}">
                <a16:creationId xmlns:a16="http://schemas.microsoft.com/office/drawing/2014/main" id="{926E54BE-D919-D49B-BF5D-F8624F3E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704" y="2569607"/>
            <a:ext cx="2430219" cy="1748052"/>
          </a:xfrm>
          <a:prstGeom prst="rect">
            <a:avLst/>
          </a:prstGeom>
        </p:spPr>
      </p:pic>
      <p:pic>
        <p:nvPicPr>
          <p:cNvPr id="28" name="Picture 27" descr="A graph of a test&#10;&#10;Description automatically generated">
            <a:extLst>
              <a:ext uri="{FF2B5EF4-FFF2-40B4-BE49-F238E27FC236}">
                <a16:creationId xmlns:a16="http://schemas.microsoft.com/office/drawing/2014/main" id="{9746FCD1-A93F-CC94-C95F-DF162C739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624" y="2562345"/>
            <a:ext cx="2430219" cy="1748052"/>
          </a:xfrm>
          <a:prstGeom prst="rect">
            <a:avLst/>
          </a:prstGeom>
        </p:spPr>
      </p:pic>
      <p:pic>
        <p:nvPicPr>
          <p:cNvPr id="30" name="Picture 29" descr="A graph of a test&#10;&#10;Description automatically generated">
            <a:extLst>
              <a:ext uri="{FF2B5EF4-FFF2-40B4-BE49-F238E27FC236}">
                <a16:creationId xmlns:a16="http://schemas.microsoft.com/office/drawing/2014/main" id="{ADC5B46F-D21E-F950-1FC8-54E8450E5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4843" y="2531794"/>
            <a:ext cx="2430219" cy="1748052"/>
          </a:xfrm>
          <a:prstGeom prst="rect">
            <a:avLst/>
          </a:prstGeom>
        </p:spPr>
      </p:pic>
      <p:pic>
        <p:nvPicPr>
          <p:cNvPr id="32" name="Picture 31" descr="A graph of a test&#10;&#10;Description automatically generated">
            <a:extLst>
              <a:ext uri="{FF2B5EF4-FFF2-40B4-BE49-F238E27FC236}">
                <a16:creationId xmlns:a16="http://schemas.microsoft.com/office/drawing/2014/main" id="{CECC1EFB-2457-58D6-2511-FABCFE184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0763" y="2521647"/>
            <a:ext cx="2430219" cy="17480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E89208-F42B-8108-24AA-F32A2BD8E284}"/>
              </a:ext>
            </a:extLst>
          </p:cNvPr>
          <p:cNvSpPr txBox="1"/>
          <p:nvPr/>
        </p:nvSpPr>
        <p:spPr>
          <a:xfrm>
            <a:off x="420829" y="5959943"/>
            <a:ext cx="481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Conlusion:</a:t>
            </a:r>
            <a:r>
              <a:rPr lang="zh-CN" altLang="en-US" b="1" dirty="0"/>
              <a:t> </a:t>
            </a:r>
            <a:r>
              <a:rPr lang="en-US" altLang="zh-CN" b="1" dirty="0"/>
              <a:t>seems</a:t>
            </a:r>
            <a:r>
              <a:rPr lang="zh-CN" altLang="en-US" b="1" dirty="0"/>
              <a:t> </a:t>
            </a:r>
            <a:r>
              <a:rPr lang="en-US" altLang="zh-CN" b="1" dirty="0"/>
              <a:t>no overtraining in 300_8_2_01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40756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8760F-7BBC-3869-54E3-35E386C00579}"/>
              </a:ext>
            </a:extLst>
          </p:cNvPr>
          <p:cNvSpPr txBox="1"/>
          <p:nvPr/>
        </p:nvSpPr>
        <p:spPr>
          <a:xfrm>
            <a:off x="471227" y="954157"/>
            <a:ext cx="1292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DAC7B-6844-C9C5-B226-9D7F24CFCB45}"/>
              </a:ext>
            </a:extLst>
          </p:cNvPr>
          <p:cNvSpPr txBox="1"/>
          <p:nvPr/>
        </p:nvSpPr>
        <p:spPr>
          <a:xfrm>
            <a:off x="1117397" y="1538932"/>
            <a:ext cx="983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=300, learning rate=0.05, max depth=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6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65669-3DCA-D088-096F-02A2AD00DAF5}"/>
              </a:ext>
            </a:extLst>
          </p:cNvPr>
          <p:cNvSpPr txBox="1"/>
          <p:nvPr/>
        </p:nvSpPr>
        <p:spPr>
          <a:xfrm>
            <a:off x="471227" y="2145053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ROC</a:t>
            </a:r>
            <a:r>
              <a:rPr lang="zh-CN" altLang="en-US" b="1" dirty="0"/>
              <a:t> </a:t>
            </a:r>
            <a:r>
              <a:rPr lang="en-US" altLang="zh-CN" b="1" dirty="0"/>
              <a:t>Curve</a:t>
            </a:r>
            <a:endParaRPr lang="en-CN" b="1" dirty="0"/>
          </a:p>
        </p:txBody>
      </p:sp>
      <p:pic>
        <p:nvPicPr>
          <p:cNvPr id="18" name="Picture 17" descr="A graph of a test&#10;&#10;Description automatically generated">
            <a:extLst>
              <a:ext uri="{FF2B5EF4-FFF2-40B4-BE49-F238E27FC236}">
                <a16:creationId xmlns:a16="http://schemas.microsoft.com/office/drawing/2014/main" id="{D829FFA1-8CA9-55E3-F4C5-2051D8B10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57" y="2523817"/>
            <a:ext cx="2430219" cy="1748052"/>
          </a:xfrm>
          <a:prstGeom prst="rect">
            <a:avLst/>
          </a:prstGeom>
        </p:spPr>
      </p:pic>
      <p:pic>
        <p:nvPicPr>
          <p:cNvPr id="20" name="Picture 19" descr="A graph of a test&#10;&#10;Description automatically generated">
            <a:extLst>
              <a:ext uri="{FF2B5EF4-FFF2-40B4-BE49-F238E27FC236}">
                <a16:creationId xmlns:a16="http://schemas.microsoft.com/office/drawing/2014/main" id="{96B446A9-B0D3-BC80-B286-5971F98F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22" y="2514385"/>
            <a:ext cx="2430219" cy="1748052"/>
          </a:xfrm>
          <a:prstGeom prst="rect">
            <a:avLst/>
          </a:prstGeom>
        </p:spPr>
      </p:pic>
      <p:pic>
        <p:nvPicPr>
          <p:cNvPr id="22" name="Picture 21" descr="A graph of a test&#10;&#10;Description automatically generated">
            <a:extLst>
              <a:ext uri="{FF2B5EF4-FFF2-40B4-BE49-F238E27FC236}">
                <a16:creationId xmlns:a16="http://schemas.microsoft.com/office/drawing/2014/main" id="{5A365EFF-015D-1E72-9734-8842BD401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781" y="2523817"/>
            <a:ext cx="2430219" cy="17480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752AEEE-741B-C601-CE68-BFBA2D25EE4C}"/>
              </a:ext>
            </a:extLst>
          </p:cNvPr>
          <p:cNvSpPr txBox="1"/>
          <p:nvPr/>
        </p:nvSpPr>
        <p:spPr>
          <a:xfrm>
            <a:off x="227174" y="4341129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0.949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0.305(0.349)</a:t>
            </a:r>
            <a:br>
              <a:rPr lang="en-CN" dirty="0"/>
            </a:br>
            <a:r>
              <a:rPr lang="en-CN" dirty="0"/>
              <a:t>@B = 0.10  0.834(0.861)</a:t>
            </a:r>
            <a:br>
              <a:rPr lang="en-CN" dirty="0"/>
            </a:br>
            <a:r>
              <a:rPr lang="en-CN" dirty="0"/>
              <a:t>@B = 0.30  0.988(0.992)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902E7-FC70-0568-43E1-366B112759F9}"/>
              </a:ext>
            </a:extLst>
          </p:cNvPr>
          <p:cNvSpPr txBox="1"/>
          <p:nvPr/>
        </p:nvSpPr>
        <p:spPr>
          <a:xfrm>
            <a:off x="2698057" y="4340516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0.953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0.341(0.343)</a:t>
            </a:r>
            <a:br>
              <a:rPr lang="en-CN" dirty="0"/>
            </a:br>
            <a:r>
              <a:rPr lang="en-CN" dirty="0"/>
              <a:t>@B = 0.10  0.852(0.851)</a:t>
            </a:r>
            <a:br>
              <a:rPr lang="en-CN" dirty="0"/>
            </a:br>
            <a:r>
              <a:rPr lang="en-CN" dirty="0"/>
              <a:t>@B = 0.30  0.990(0.991)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721E-5E06-90DB-8211-405AC9ACE1FA}"/>
              </a:ext>
            </a:extLst>
          </p:cNvPr>
          <p:cNvSpPr txBox="1"/>
          <p:nvPr/>
        </p:nvSpPr>
        <p:spPr>
          <a:xfrm>
            <a:off x="5120993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0.956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0.358(0.349)</a:t>
            </a:r>
            <a:br>
              <a:rPr lang="en-CN" dirty="0"/>
            </a:br>
            <a:r>
              <a:rPr lang="en-CN" dirty="0"/>
              <a:t>@B = 0.10  0.867(0.855)</a:t>
            </a:r>
            <a:br>
              <a:rPr lang="en-CN" dirty="0"/>
            </a:br>
            <a:r>
              <a:rPr lang="en-CN" dirty="0"/>
              <a:t>@B = 0.30  0.992(0.990)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6F6708-E5C8-F510-710E-AFAF0A143872}"/>
              </a:ext>
            </a:extLst>
          </p:cNvPr>
          <p:cNvSpPr txBox="1"/>
          <p:nvPr/>
        </p:nvSpPr>
        <p:spPr>
          <a:xfrm>
            <a:off x="7392222" y="4347770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0.954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0.321(0.339)</a:t>
            </a:r>
            <a:br>
              <a:rPr lang="en-CN" dirty="0"/>
            </a:br>
            <a:r>
              <a:rPr lang="en-CN" dirty="0"/>
              <a:t>@B = 0.10  0.865(0.871)</a:t>
            </a:r>
            <a:br>
              <a:rPr lang="en-CN" dirty="0"/>
            </a:br>
            <a:r>
              <a:rPr lang="en-CN" dirty="0"/>
              <a:t>@B = 0.30  0.992(0.992)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4F0815-15BC-2FB3-1999-5E565AA4AF72}"/>
              </a:ext>
            </a:extLst>
          </p:cNvPr>
          <p:cNvSpPr txBox="1"/>
          <p:nvPr/>
        </p:nvSpPr>
        <p:spPr>
          <a:xfrm>
            <a:off x="9841141" y="4340508"/>
            <a:ext cx="24449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AUC: 0.957</a:t>
            </a:r>
            <a:br>
              <a:rPr lang="en-CN" dirty="0"/>
            </a:br>
            <a:r>
              <a:rPr lang="en-CN" dirty="0"/>
              <a:t>sig eff from test(train)</a:t>
            </a:r>
            <a:br>
              <a:rPr lang="en-CN" dirty="0"/>
            </a:br>
            <a:r>
              <a:rPr lang="en-CN" dirty="0"/>
              <a:t>@B = 0.01  0.376(0.337)</a:t>
            </a:r>
            <a:br>
              <a:rPr lang="en-CN" dirty="0"/>
            </a:br>
            <a:r>
              <a:rPr lang="en-CN" dirty="0"/>
              <a:t>@B = 0.10  0.870(0.860)</a:t>
            </a:r>
            <a:br>
              <a:rPr lang="en-CN" dirty="0"/>
            </a:br>
            <a:r>
              <a:rPr lang="en-CN" dirty="0"/>
              <a:t>@B = 0.30  0.990(0.989)</a:t>
            </a:r>
          </a:p>
        </p:txBody>
      </p:sp>
      <p:pic>
        <p:nvPicPr>
          <p:cNvPr id="28" name="Picture 27" descr="A graph of a test&#10;&#10;Description automatically generated">
            <a:extLst>
              <a:ext uri="{FF2B5EF4-FFF2-40B4-BE49-F238E27FC236}">
                <a16:creationId xmlns:a16="http://schemas.microsoft.com/office/drawing/2014/main" id="{CB3ECD10-86BF-A053-74BE-03E2F6F44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97" y="2523817"/>
            <a:ext cx="2430229" cy="1748059"/>
          </a:xfrm>
          <a:prstGeom prst="rect">
            <a:avLst/>
          </a:prstGeom>
        </p:spPr>
      </p:pic>
      <p:pic>
        <p:nvPicPr>
          <p:cNvPr id="29" name="Picture 28" descr="A graph of a test&#10;&#10;Description automatically generated">
            <a:extLst>
              <a:ext uri="{FF2B5EF4-FFF2-40B4-BE49-F238E27FC236}">
                <a16:creationId xmlns:a16="http://schemas.microsoft.com/office/drawing/2014/main" id="{8FA34A2F-626E-5342-E16E-B159FC0348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326" y="2514385"/>
            <a:ext cx="2430230" cy="17480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52C723-7C36-BDEC-3735-800040A6A2B6}"/>
              </a:ext>
            </a:extLst>
          </p:cNvPr>
          <p:cNvSpPr txBox="1"/>
          <p:nvPr/>
        </p:nvSpPr>
        <p:spPr>
          <a:xfrm>
            <a:off x="420829" y="5959943"/>
            <a:ext cx="493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Conlusion:</a:t>
            </a:r>
            <a:r>
              <a:rPr lang="zh-CN" altLang="en-US" b="1" dirty="0"/>
              <a:t> </a:t>
            </a:r>
            <a:r>
              <a:rPr lang="en-US" altLang="zh-CN" b="1" dirty="0"/>
              <a:t>seems</a:t>
            </a:r>
            <a:r>
              <a:rPr lang="zh-CN" altLang="en-US" b="1" dirty="0"/>
              <a:t> </a:t>
            </a:r>
            <a:r>
              <a:rPr lang="en-US" altLang="zh-CN" b="1" dirty="0"/>
              <a:t>no overtraining in 300_6_1_005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49876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97830-3084-E636-F903-76A280452E03}"/>
              </a:ext>
            </a:extLst>
          </p:cNvPr>
          <p:cNvSpPr txBox="1"/>
          <p:nvPr/>
        </p:nvSpPr>
        <p:spPr>
          <a:xfrm>
            <a:off x="172994" y="849557"/>
            <a:ext cx="226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BDT distribution</a:t>
            </a:r>
          </a:p>
        </p:txBody>
      </p:sp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FD1D40E7-F985-946C-00C5-72EBEEAF3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3" y="1762653"/>
            <a:ext cx="3212698" cy="2308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AA074C-097A-9898-2484-50EDB748A290}"/>
              </a:ext>
            </a:extLst>
          </p:cNvPr>
          <p:cNvSpPr txBox="1"/>
          <p:nvPr/>
        </p:nvSpPr>
        <p:spPr>
          <a:xfrm>
            <a:off x="629945" y="1242942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300_8_2_01</a:t>
            </a:r>
          </a:p>
        </p:txBody>
      </p:sp>
      <p:pic>
        <p:nvPicPr>
          <p:cNvPr id="31" name="Picture 30" descr="A diagram of a data&#10;&#10;Description automatically generated with medium confidence">
            <a:extLst>
              <a:ext uri="{FF2B5EF4-FFF2-40B4-BE49-F238E27FC236}">
                <a16:creationId xmlns:a16="http://schemas.microsoft.com/office/drawing/2014/main" id="{38C6E2AA-E49D-D17B-7D36-C5DF2688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551" y="1719751"/>
            <a:ext cx="3212685" cy="2308613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C3DD25D-4949-1EE6-36B7-73F213520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1466"/>
              </p:ext>
            </p:extLst>
          </p:nvPr>
        </p:nvGraphicFramePr>
        <p:xfrm>
          <a:off x="152022" y="4091716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277816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855784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2.31643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47.944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1.326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76.74+- 11.617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(15%)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0.057+-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0.069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0.035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1.816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0.518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8.389+-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1.142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8.144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0.547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50.716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7.999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0.180</a:t>
                      </a:r>
                      <a:r>
                        <a:rPr lang="en-US" altLang="zh-CN" sz="1600" dirty="0"/>
                        <a:t>+-0.055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7.371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0.929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2.75157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52.649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1.922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59.26+-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8.26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2(14%)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0.083+-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0.028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0.045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0.883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0.591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5.847+-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1.486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6.432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0.646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44.437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9.834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0.116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0.084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1.430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1.767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3.16255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44.891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+-</a:t>
                      </a:r>
                      <a:b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2.313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21.25+-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5.66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1(26%)</a:t>
                      </a:r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0.008+-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0.057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0.052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0.388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0.632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2.996+-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1.632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2.826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0.682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14.443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11.326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0.132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0.139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0.402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1.770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3B28C5C-CD12-4E3C-F6D9-0FC0B66B9F26}"/>
              </a:ext>
            </a:extLst>
          </p:cNvPr>
          <p:cNvSpPr txBox="1"/>
          <p:nvPr/>
        </p:nvSpPr>
        <p:spPr>
          <a:xfrm>
            <a:off x="3718365" y="1338992"/>
            <a:ext cx="26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BDT score cut &gt; 0.88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2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1214</Words>
  <Application>Microsoft Macintosh PowerPoint</Application>
  <PresentationFormat>Widescreen</PresentationFormat>
  <Paragraphs>212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PingFang SC Medium</vt:lpstr>
      <vt:lpstr>PingFang SC Semibold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153</cp:revision>
  <dcterms:created xsi:type="dcterms:W3CDTF">2024-11-26T11:49:43Z</dcterms:created>
  <dcterms:modified xsi:type="dcterms:W3CDTF">2025-01-22T10:02:16Z</dcterms:modified>
</cp:coreProperties>
</file>