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80" r:id="rId3"/>
    <p:sldId id="270" r:id="rId4"/>
    <p:sldId id="290" r:id="rId5"/>
    <p:sldId id="291" r:id="rId6"/>
    <p:sldId id="292" r:id="rId7"/>
    <p:sldId id="293" r:id="rId8"/>
    <p:sldId id="275" r:id="rId9"/>
    <p:sldId id="289" r:id="rId10"/>
    <p:sldId id="271" r:id="rId11"/>
    <p:sldId id="294" r:id="rId12"/>
    <p:sldId id="285" r:id="rId13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9169"/>
    <a:srgbClr val="779AAB"/>
    <a:srgbClr val="443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5"/>
    <p:restoredTop sz="94648"/>
  </p:normalViewPr>
  <p:slideViewPr>
    <p:cSldViewPr snapToGrid="0">
      <p:cViewPr varScale="1">
        <p:scale>
          <a:sx n="106" d="100"/>
          <a:sy n="106" d="100"/>
        </p:scale>
        <p:origin x="208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4C8E-7CE5-9D43-97E5-5DD958638FA4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D6A95-879E-5A47-9414-45BA2EDE19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2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298956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0765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49755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2262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226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03598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5552143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91559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42226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730803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84183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519-26E9-EAD7-2549-A38E52698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384-B3C5-29AF-8B4C-2134DCBA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87AF-071F-EC05-21A8-2EEE2BC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7940-39ED-B008-A2EC-DD638C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C43-F151-8791-74DB-0F57F87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5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FB4A-99C5-9CD3-0FF4-44BDBE8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68E9-46B4-2A28-B6F3-5283BD85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83CA-F05A-C782-BBD9-CC72A360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B5C6-3A1B-EFB6-CC14-AC74F52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75E1-3971-805A-5B6F-0455DDC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288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8B78C-0E92-023D-B108-DBD353BB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EEA6-6B0C-23EC-092C-C06AFC5C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E00D-9781-C087-6D73-D9E2740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2C7C-481A-85F8-C693-F3252D2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FC97-395F-2D79-33B6-AB7EC1D2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90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2C5-5F00-2392-76E1-A9F8D42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024A-E75D-28AF-3049-3EAB795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36A8-AC4C-B547-C1E2-3678FE1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C59-F90D-54DC-4CEB-FCD34D25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5C8-FE9D-600C-D481-F7D21D1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98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E38-2EE4-E826-EEFA-435DD2FD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AE4B-9140-FFA6-B99A-08A49AA6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8736-B542-8E14-F586-703D9EB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5F9C-55A0-AACF-FE58-6934298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46CF-6AB9-CEC6-E6FA-C8BF3A5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9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CFA-2AE8-C830-28D3-2E44EF8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E82D-BA05-E42C-D974-D78544B9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768A-EDEE-0C6F-28DF-DC603FCA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E90A-01FD-539C-1528-18618E0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A9A2-AA8A-1B9C-78F7-34AB42E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0C82-A7E5-F341-9A1D-95962FF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9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0F6-5AA9-D096-0006-9D551643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49BE-1BF0-8462-926E-64D18FDA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B0876-59B8-27FA-44CC-AFF74259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E8FD-B58A-9EB4-55D7-8DD5CEC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2706-1697-DEE3-3808-6C5396D4F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51DC6-184F-579E-2C58-11B0F36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E73FF-F9A1-DB9F-37CE-DAB7C68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62D1-CC3F-8E64-1DB5-6A32466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4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8174-69C5-2EDB-BD77-D0C3572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1E6EB-E858-78CD-12E9-8707929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F93E-C12B-2DFB-05E6-EC14B46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F999-139E-432C-91C5-E64CE89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8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3842-6276-14BF-40AE-4385B91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C9F4-1DFD-36A8-66FF-83739B1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4D06-8628-128F-F550-6D12C33C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3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8B9-182D-D5A0-6E1D-9B49605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BD42-1FC7-5EA8-EE35-50497857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17AE-7DDF-C5A6-34F9-ABAD6072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C77F-4946-8A55-6779-680D698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2F1A-50C1-91E2-931F-A1EF4F88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49D3-C5AA-94C2-7539-97FECD7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02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5292-5169-107E-531C-97E45179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213FA-FA9F-1FB6-DE42-F1995B66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050A-02AA-EE88-0B69-D8108099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A912B-BA53-2190-906D-E78082D1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0D52-56A7-200C-AF76-BAB21D09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56FD-AE70-77FC-C0D9-68B5F4BE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9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C6F49-2812-B85D-D49F-605CB46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BF40-7E16-C34C-0B48-589833B7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B81E-FD6D-8943-40E9-B6962F06A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A237-2141-C74D-A51A-D2B5CD793AFB}" type="datetimeFigureOut">
              <a:rPr lang="en-CN" smtClean="0"/>
              <a:t>2025/2/19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1992-A42A-E89D-600D-90BF3A3A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0912-1A9A-2CBE-1DEF-C203BAE8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3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aocx@ihep.ac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project/674e7119837a2580151a086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61a.vercel.app/index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1680502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Compressed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EWK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study(ISRC1N2)</a:t>
            </a:r>
            <a:endParaRPr kumimoji="1" lang="zh-CN" altLang="en-US" sz="3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62187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Wed, Fri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19, 2024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409B9-A39F-D42F-A340-9032DCDEDDE2}"/>
              </a:ext>
            </a:extLst>
          </p:cNvPr>
          <p:cNvSpPr txBox="1"/>
          <p:nvPr/>
        </p:nvSpPr>
        <p:spPr>
          <a:xfrm>
            <a:off x="323065" y="816149"/>
            <a:ext cx="2253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Grid Search: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7BE01-7ECE-AE7E-BE90-025AA552F097}"/>
              </a:ext>
            </a:extLst>
          </p:cNvPr>
          <p:cNvSpPr txBox="1"/>
          <p:nvPr/>
        </p:nvSpPr>
        <p:spPr>
          <a:xfrm>
            <a:off x="2623511" y="1244224"/>
            <a:ext cx="2973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rees: 200, 300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400, 500</a:t>
            </a:r>
            <a:endParaRPr lang="en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Depth: 6, 8, 10, 12</a:t>
            </a:r>
            <a:b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MinNodeSize: 1%, 2%, 3%</a:t>
            </a:r>
            <a:b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0.01, 0.05, 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FE77A-0D35-D3A7-8862-6563A09808FC}"/>
                  </a:ext>
                </a:extLst>
              </p:cNvPr>
              <p:cNvSpPr txBox="1"/>
              <p:nvPr/>
            </p:nvSpPr>
            <p:spPr>
              <a:xfrm>
                <a:off x="6344534" y="1081271"/>
                <a:ext cx="559730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Binned significance: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FE77A-0D35-D3A7-8862-6563A098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34" y="1081271"/>
                <a:ext cx="5597302" cy="656013"/>
              </a:xfrm>
              <a:prstGeom prst="rect">
                <a:avLst/>
              </a:prstGeom>
              <a:blipFill>
                <a:blip r:embed="rId3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89F7E34-B571-DCCD-9264-E8EBFFE1830C}"/>
              </a:ext>
            </a:extLst>
          </p:cNvPr>
          <p:cNvSpPr txBox="1"/>
          <p:nvPr/>
        </p:nvSpPr>
        <p:spPr>
          <a:xfrm>
            <a:off x="471227" y="2259887"/>
            <a:ext cx="13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Show top Zn</a:t>
            </a:r>
          </a:p>
        </p:txBody>
      </p:sp>
      <p:pic>
        <p:nvPicPr>
          <p:cNvPr id="18" name="Picture 17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D6E1785B-38E8-B221-73C7-1D1438A21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4406" y="2700402"/>
            <a:ext cx="1862449" cy="34833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E5FB5D1-A65C-D737-DA59-BFB7E771F082}"/>
              </a:ext>
            </a:extLst>
          </p:cNvPr>
          <p:cNvSpPr txBox="1"/>
          <p:nvPr/>
        </p:nvSpPr>
        <p:spPr>
          <a:xfrm>
            <a:off x="4815455" y="2331070"/>
            <a:ext cx="2680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hiyi’s result of LH channel</a:t>
            </a:r>
          </a:p>
        </p:txBody>
      </p:sp>
      <p:pic>
        <p:nvPicPr>
          <p:cNvPr id="11" name="Picture 10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F09A8FF-0ABF-C235-785F-1136DD35D3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558" y="2701116"/>
            <a:ext cx="4083441" cy="3554996"/>
          </a:xfrm>
          <a:prstGeom prst="rect">
            <a:avLst/>
          </a:prstGeom>
        </p:spPr>
      </p:pic>
      <p:pic>
        <p:nvPicPr>
          <p:cNvPr id="17" name="Picture 16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0FD4FF6C-670B-3DF5-A114-2782571895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1888" y="3522599"/>
            <a:ext cx="4564554" cy="134978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BC0E6F7-3C3A-D861-37D3-7BF9E8789201}"/>
              </a:ext>
            </a:extLst>
          </p:cNvPr>
          <p:cNvSpPr txBox="1"/>
          <p:nvPr/>
        </p:nvSpPr>
        <p:spPr>
          <a:xfrm>
            <a:off x="7290000" y="3150735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ebin result</a:t>
            </a:r>
          </a:p>
        </p:txBody>
      </p:sp>
    </p:spTree>
    <p:extLst>
      <p:ext uri="{BB962C8B-B14F-4D97-AF65-F5344CB8AC3E}">
        <p14:creationId xmlns:p14="http://schemas.microsoft.com/office/powerpoint/2010/main" val="10857985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711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Model(LH)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8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D0A6ACA-9738-3B9F-CD61-CEB1617D4FF1}"/>
              </a:ext>
            </a:extLst>
          </p:cNvPr>
          <p:cNvSpPr txBox="1"/>
          <p:nvPr/>
        </p:nvSpPr>
        <p:spPr>
          <a:xfrm>
            <a:off x="160818" y="849557"/>
            <a:ext cx="236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pply cut at BDT = 0.97</a:t>
            </a:r>
          </a:p>
        </p:txBody>
      </p:sp>
      <p:graphicFrame>
        <p:nvGraphicFramePr>
          <p:cNvPr id="20" name="Table 32">
            <a:extLst>
              <a:ext uri="{FF2B5EF4-FFF2-40B4-BE49-F238E27FC236}">
                <a16:creationId xmlns:a16="http://schemas.microsoft.com/office/drawing/2014/main" id="{19D4352E-A87F-07E9-DA87-E1631D837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801097"/>
              </p:ext>
            </p:extLst>
          </p:nvPr>
        </p:nvGraphicFramePr>
        <p:xfrm>
          <a:off x="152022" y="4091716"/>
          <a:ext cx="11887956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40">
                  <a:extLst>
                    <a:ext uri="{9D8B030D-6E8A-4147-A177-3AD203B41FA5}">
                      <a16:colId xmlns:a16="http://schemas.microsoft.com/office/drawing/2014/main" val="2322395182"/>
                    </a:ext>
                  </a:extLst>
                </a:gridCol>
                <a:gridCol w="1013740">
                  <a:extLst>
                    <a:ext uri="{9D8B030D-6E8A-4147-A177-3AD203B41FA5}">
                      <a16:colId xmlns:a16="http://schemas.microsoft.com/office/drawing/2014/main" val="1491428219"/>
                    </a:ext>
                  </a:extLst>
                </a:gridCol>
                <a:gridCol w="927113">
                  <a:extLst>
                    <a:ext uri="{9D8B030D-6E8A-4147-A177-3AD203B41FA5}">
                      <a16:colId xmlns:a16="http://schemas.microsoft.com/office/drawing/2014/main" val="4066696753"/>
                    </a:ext>
                  </a:extLst>
                </a:gridCol>
                <a:gridCol w="1369132">
                  <a:extLst>
                    <a:ext uri="{9D8B030D-6E8A-4147-A177-3AD203B41FA5}">
                      <a16:colId xmlns:a16="http://schemas.microsoft.com/office/drawing/2014/main" val="3596515012"/>
                    </a:ext>
                  </a:extLst>
                </a:gridCol>
                <a:gridCol w="764468">
                  <a:extLst>
                    <a:ext uri="{9D8B030D-6E8A-4147-A177-3AD203B41FA5}">
                      <a16:colId xmlns:a16="http://schemas.microsoft.com/office/drawing/2014/main" val="2867473741"/>
                    </a:ext>
                  </a:extLst>
                </a:gridCol>
                <a:gridCol w="966662">
                  <a:extLst>
                    <a:ext uri="{9D8B030D-6E8A-4147-A177-3AD203B41FA5}">
                      <a16:colId xmlns:a16="http://schemas.microsoft.com/office/drawing/2014/main" val="3302874433"/>
                    </a:ext>
                  </a:extLst>
                </a:gridCol>
                <a:gridCol w="989091">
                  <a:extLst>
                    <a:ext uri="{9D8B030D-6E8A-4147-A177-3AD203B41FA5}">
                      <a16:colId xmlns:a16="http://schemas.microsoft.com/office/drawing/2014/main" val="1546230906"/>
                    </a:ext>
                  </a:extLst>
                </a:gridCol>
                <a:gridCol w="899819">
                  <a:extLst>
                    <a:ext uri="{9D8B030D-6E8A-4147-A177-3AD203B41FA5}">
                      <a16:colId xmlns:a16="http://schemas.microsoft.com/office/drawing/2014/main" val="2086121471"/>
                    </a:ext>
                  </a:extLst>
                </a:gridCol>
                <a:gridCol w="1059398">
                  <a:extLst>
                    <a:ext uri="{9D8B030D-6E8A-4147-A177-3AD203B41FA5}">
                      <a16:colId xmlns:a16="http://schemas.microsoft.com/office/drawing/2014/main" val="4223990751"/>
                    </a:ext>
                  </a:extLst>
                </a:gridCol>
                <a:gridCol w="1122073">
                  <a:extLst>
                    <a:ext uri="{9D8B030D-6E8A-4147-A177-3AD203B41FA5}">
                      <a16:colId xmlns:a16="http://schemas.microsoft.com/office/drawing/2014/main" val="3872069520"/>
                    </a:ext>
                  </a:extLst>
                </a:gridCol>
                <a:gridCol w="941727">
                  <a:extLst>
                    <a:ext uri="{9D8B030D-6E8A-4147-A177-3AD203B41FA5}">
                      <a16:colId xmlns:a16="http://schemas.microsoft.com/office/drawing/2014/main" val="2146630259"/>
                    </a:ext>
                  </a:extLst>
                </a:gridCol>
                <a:gridCol w="820993">
                  <a:extLst>
                    <a:ext uri="{9D8B030D-6E8A-4147-A177-3AD203B41FA5}">
                      <a16:colId xmlns:a16="http://schemas.microsoft.com/office/drawing/2014/main" val="221839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max 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C1N2ISR</a:t>
                      </a:r>
                      <a:br>
                        <a:rPr lang="en-CN" sz="1400" dirty="0"/>
                      </a:br>
                      <a:r>
                        <a:rPr lang="en-CN" sz="1400" dirty="0"/>
                        <a:t>(100,70)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bkg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Higgs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OtherTop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SingleTop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TopPair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Wjets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Zlljets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Zttjets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197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0.96-0.97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3.62563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32.151+-1.083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24.064+-</a:t>
                      </a:r>
                      <a:br>
                        <a:rPr lang="en-CN" sz="16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2.244(9.32%)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0.038+-0.020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0.046+-0.023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1.325+-0.388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2.877+-0.663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4.210+-0.340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14.541+-2.075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-0.012+-0.044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1.049+-0.154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5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198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0.97-0.98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3.8635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30.244+-1.512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15.848+-</a:t>
                      </a:r>
                      <a:br>
                        <a:rPr lang="en-CN" sz="16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2.885(18.2%)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0.006+-0.021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0.006+-0.023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0.801+-0.497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2.214+-0.875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2.911+-0.423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9.635+-2.663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0.051+-0.052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0.224+-0.196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199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0.98-0.99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3.53666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21.783+-1.754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11.019+-</a:t>
                      </a:r>
                      <a:br>
                        <a:rPr lang="en-CN" sz="16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3.228(29.3%)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0.000+-0.021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-0.007+-0.026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0.731+-0.573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0.660+-0.937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1.811+-0.488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7.668+-2.988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0.012+-0.052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0.144+-0.222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069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32D79B-CD9D-C751-1C86-5D3FD9D27AC7}"/>
              </a:ext>
            </a:extLst>
          </p:cNvPr>
          <p:cNvSpPr txBox="1"/>
          <p:nvPr/>
        </p:nvSpPr>
        <p:spPr>
          <a:xfrm>
            <a:off x="197733" y="1272872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=500, learning rate=0.05, max depth=</a:t>
            </a:r>
            <a:r>
              <a:rPr lang="en-US" sz="2000" b="1" dirty="0">
                <a:highlight>
                  <a:srgbClr val="FFFF00"/>
                </a:highlight>
              </a:rPr>
              <a:t>12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  <p:pic>
        <p:nvPicPr>
          <p:cNvPr id="8" name="Picture 7" descr="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BFB51B79-9D43-B4D9-C2A1-BC51F73E9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27" y="1778777"/>
            <a:ext cx="3138801" cy="2255520"/>
          </a:xfrm>
          <a:prstGeom prst="rect">
            <a:avLst/>
          </a:prstGeom>
        </p:spPr>
      </p:pic>
      <p:pic>
        <p:nvPicPr>
          <p:cNvPr id="15" name="Picture 14" descr="A diagram of a number of jets&#10;&#10;Description automatically generated with medium confidence">
            <a:extLst>
              <a:ext uri="{FF2B5EF4-FFF2-40B4-BE49-F238E27FC236}">
                <a16:creationId xmlns:a16="http://schemas.microsoft.com/office/drawing/2014/main" id="{C926D3B6-1109-D473-E276-AF046FC7C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7973" y="1742682"/>
            <a:ext cx="3138801" cy="2255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17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53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247E5-6ACF-632D-0F71-32F574D054F8}"/>
              </a:ext>
            </a:extLst>
          </p:cNvPr>
          <p:cNvSpPr txBox="1"/>
          <p:nvPr/>
        </p:nvSpPr>
        <p:spPr>
          <a:xfrm>
            <a:off x="1306452" y="2418077"/>
            <a:ext cx="53919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1. add M</a:t>
            </a:r>
            <a:r>
              <a:rPr lang="en-US" sz="2400" dirty="0"/>
              <a:t>t</a:t>
            </a:r>
            <a:r>
              <a:rPr lang="en-CN" sz="2400" dirty="0"/>
              <a:t>tau_min and pt_Vframe into ML</a:t>
            </a:r>
          </a:p>
          <a:p>
            <a:br>
              <a:rPr lang="en-CN" sz="2400" dirty="0"/>
            </a:br>
            <a:r>
              <a:rPr lang="en-CN" sz="2400" dirty="0"/>
              <a:t>2. find a better way to select vars</a:t>
            </a:r>
          </a:p>
        </p:txBody>
      </p:sp>
    </p:spTree>
    <p:extLst>
      <p:ext uri="{BB962C8B-B14F-4D97-AF65-F5344CB8AC3E}">
        <p14:creationId xmlns:p14="http://schemas.microsoft.com/office/powerpoint/2010/main" val="3650936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AC7CA-3E01-3A19-42DA-6AFBC13083ED}"/>
              </a:ext>
            </a:extLst>
          </p:cNvPr>
          <p:cNvSpPr txBox="1"/>
          <p:nvPr/>
        </p:nvSpPr>
        <p:spPr>
          <a:xfrm>
            <a:off x="1449624" y="2194375"/>
            <a:ext cx="538961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A79169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1.  </a:t>
            </a:r>
            <a:r>
              <a:rPr lang="en-CN" sz="2800" b="1" dirty="0">
                <a:solidFill>
                  <a:srgbClr val="779AAB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Hyperparameters optimization</a:t>
            </a:r>
          </a:p>
          <a:p>
            <a:endParaRPr lang="en-CN" sz="2800" b="1" dirty="0">
              <a:solidFill>
                <a:srgbClr val="779AAB"/>
              </a:solidFill>
              <a:latin typeface="Times New Roman" panose="02020603050405020304" pitchFamily="18" charset="0"/>
              <a:ea typeface="PingFang SC Semibold" panose="020B0400000000000000" pitchFamily="34" charset="-122"/>
              <a:cs typeface="Times New Roman" panose="02020603050405020304" pitchFamily="18" charset="0"/>
            </a:endParaRPr>
          </a:p>
          <a:p>
            <a:r>
              <a:rPr lang="en-CN" sz="2800" b="1" dirty="0">
                <a:solidFill>
                  <a:srgbClr val="A79169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2.  </a:t>
            </a:r>
            <a:r>
              <a:rPr lang="en-CN" sz="2800" b="1" dirty="0">
                <a:solidFill>
                  <a:srgbClr val="779AAB"/>
                </a:solidFill>
                <a:latin typeface="Times New Roman" panose="02020603050405020304" pitchFamily="18" charset="0"/>
                <a:ea typeface="PingFang SC Semibold" panose="020B0400000000000000" pitchFamily="34" charset="-122"/>
                <a:cs typeface="Times New Roman" panose="02020603050405020304" pitchFamily="18" charset="0"/>
              </a:rPr>
              <a:t>Performance of Model</a:t>
            </a:r>
          </a:p>
        </p:txBody>
      </p:sp>
    </p:spTree>
    <p:extLst>
      <p:ext uri="{BB962C8B-B14F-4D97-AF65-F5344CB8AC3E}">
        <p14:creationId xmlns:p14="http://schemas.microsoft.com/office/powerpoint/2010/main" val="201501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860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Task-list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B4372E-CCEE-CAA5-C441-7CA7FAC776D3}"/>
              </a:ext>
            </a:extLst>
          </p:cNvPr>
          <p:cNvSpPr txBox="1"/>
          <p:nvPr/>
        </p:nvSpPr>
        <p:spPr>
          <a:xfrm>
            <a:off x="172994" y="1028343"/>
            <a:ext cx="117795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4361D"/>
              </a:buClr>
            </a:pPr>
            <a:endParaRPr lang="en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CN" dirty="0">
                <a:cs typeface="Times New Roman" panose="02020603050405020304" pitchFamily="18" charset="0"/>
              </a:rPr>
              <a:t>Machine learning for LH channel</a:t>
            </a:r>
          </a:p>
          <a:p>
            <a:pPr marL="742950" lvl="1" indent="-285750">
              <a:buClr>
                <a:srgbClr val="44361D"/>
              </a:buClr>
              <a:buFont typeface="Courier New" panose="02070309020205020404" pitchFamily="49" charset="0"/>
              <a:buChar char="o"/>
            </a:pPr>
            <a:r>
              <a:rPr lang="en-CN" strike="sngStrike" dirty="0">
                <a:cs typeface="Times New Roman" panose="02020603050405020304" pitchFamily="18" charset="0"/>
              </a:rPr>
              <a:t>check more Variable and select significance var for ML(DONE)</a:t>
            </a:r>
          </a:p>
          <a:p>
            <a:pPr marL="742950" lvl="1" indent="-285750">
              <a:buClr>
                <a:srgbClr val="44361D"/>
              </a:buClr>
              <a:buFont typeface="Courier New" panose="02070309020205020404" pitchFamily="49" charset="0"/>
              <a:buChar char="o"/>
            </a:pPr>
            <a:r>
              <a:rPr lang="en-US" altLang="zh-CN" strike="sngStrike" dirty="0">
                <a:cs typeface="Times New Roman" panose="02020603050405020304" pitchFamily="18" charset="0"/>
              </a:rPr>
              <a:t>BDTG hyperparameters optimization/ Setup a Grid Search framework (DONE)</a:t>
            </a:r>
            <a:endParaRPr lang="en-CN" strike="sngStrike" dirty="0">
              <a:cs typeface="Times New Roman" panose="02020603050405020304" pitchFamily="18" charset="0"/>
            </a:endParaRPr>
          </a:p>
          <a:p>
            <a:pPr>
              <a:buClr>
                <a:srgbClr val="44361D"/>
              </a:buClr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 Preliminary study on multibody quantum mechanics</a:t>
            </a: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 (In Progress)</a:t>
            </a:r>
            <a:br>
              <a:rPr lang="en-US" altLang="zh-CN" dirty="0">
                <a:cs typeface="Times New Roman" panose="02020603050405020304" pitchFamily="18" charset="0"/>
              </a:rPr>
            </a:br>
            <a:r>
              <a:rPr lang="en-US" altLang="zh-CN" dirty="0">
                <a:cs typeface="Times New Roman" panose="02020603050405020304" pitchFamily="18" charset="0"/>
              </a:rPr>
              <a:t> QFT Lecture (</a:t>
            </a:r>
            <a:r>
              <a:rPr lang="en-US" altLang="zh-CN" dirty="0" err="1">
                <a:cs typeface="Times New Roman" panose="02020603050405020304" pitchFamily="18" charset="0"/>
              </a:rPr>
              <a:t>Peskin</a:t>
            </a:r>
            <a:r>
              <a:rPr lang="en-US" altLang="zh-CN" dirty="0">
                <a:cs typeface="Times New Roman" panose="02020603050405020304" pitchFamily="18" charset="0"/>
              </a:rPr>
              <a:t> part I)</a:t>
            </a:r>
          </a:p>
          <a:p>
            <a:pPr>
              <a:buClr>
                <a:srgbClr val="44361D"/>
              </a:buClr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zh-CN" altLang="en-US" dirty="0">
                <a:cs typeface="Times New Roman" panose="02020603050405020304" pitchFamily="18" charset="0"/>
              </a:rPr>
              <a:t> </a:t>
            </a:r>
            <a:r>
              <a:rPr lang="en-US" altLang="zh-CN" dirty="0">
                <a:cs typeface="Times New Roman" panose="02020603050405020304" pitchFamily="18" charset="0"/>
              </a:rPr>
              <a:t>BSc thesis: </a:t>
            </a:r>
            <a:r>
              <a:rPr lang="en-US" altLang="zh-CN" dirty="0">
                <a:cs typeface="Times New Roman" panose="02020603050405020304" pitchFamily="18" charset="0"/>
                <a:hlinkClick r:id="rId3"/>
              </a:rPr>
              <a:t>https://www.overleaf.com/project/674e7119837a2580151a0868</a:t>
            </a:r>
            <a:endParaRPr lang="en-US" altLang="zh-CN" dirty="0">
              <a:cs typeface="Times New Roman" panose="02020603050405020304" pitchFamily="18" charset="0"/>
            </a:endParaRPr>
          </a:p>
          <a:p>
            <a:pPr>
              <a:buClr>
                <a:srgbClr val="44361D"/>
              </a:buClr>
            </a:pP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 CS61A (python): </a:t>
            </a:r>
            <a:r>
              <a:rPr lang="en-US" altLang="zh-CN" dirty="0">
                <a:cs typeface="Times New Roman" panose="02020603050405020304" pitchFamily="18" charset="0"/>
                <a:hlinkClick r:id="rId4"/>
              </a:rPr>
              <a:t>https://cs61a.vercel.app/index.html</a:t>
            </a: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1584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optimization(HH)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BA429-B3F3-8786-1DB6-6942754DC945}"/>
              </a:ext>
            </a:extLst>
          </p:cNvPr>
          <p:cNvSpPr txBox="1"/>
          <p:nvPr/>
        </p:nvSpPr>
        <p:spPr>
          <a:xfrm>
            <a:off x="240639" y="963827"/>
            <a:ext cx="34964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Input(HH-Channel):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5C4A3-704D-A2F1-60D0-FCF5EA351942}"/>
              </a:ext>
            </a:extLst>
          </p:cNvPr>
          <p:cNvSpPr txBox="1"/>
          <p:nvPr/>
        </p:nvSpPr>
        <p:spPr>
          <a:xfrm>
            <a:off x="790533" y="1564229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  <a:r>
              <a:rPr lang="en-CN" sz="2000" b="1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62547-6977-2A6D-15AC-D8FFDABEA134}"/>
              </a:ext>
            </a:extLst>
          </p:cNvPr>
          <p:cNvSpPr txBox="1"/>
          <p:nvPr/>
        </p:nvSpPr>
        <p:spPr>
          <a:xfrm>
            <a:off x="1345547" y="1857744"/>
            <a:ext cx="6673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ig:   ISRC1N2(mass_C1 = 100GeV, mass_N2 = 70GeV)-&gt;12180 entries</a:t>
            </a:r>
          </a:p>
          <a:p>
            <a:r>
              <a:rPr lang="en-US" dirty="0"/>
              <a:t>B</a:t>
            </a:r>
            <a:r>
              <a:rPr lang="en-CN" dirty="0"/>
              <a:t>kg:  513850 entries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53F-B0FC-C5F2-A802-F37FCB73001F}"/>
              </a:ext>
            </a:extLst>
          </p:cNvPr>
          <p:cNvSpPr txBox="1"/>
          <p:nvPr/>
        </p:nvSpPr>
        <p:spPr>
          <a:xfrm>
            <a:off x="1345547" y="2465415"/>
            <a:ext cx="648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ll input data(C1N2_100_70 and Bkg) already passed pre-selection </a:t>
            </a:r>
          </a:p>
        </p:txBody>
      </p:sp>
      <p:pic>
        <p:nvPicPr>
          <p:cNvPr id="22" name="Picture 21" descr="A screen shot of a computer&#10;&#10;Description automatically generated">
            <a:extLst>
              <a:ext uri="{FF2B5EF4-FFF2-40B4-BE49-F238E27FC236}">
                <a16:creationId xmlns:a16="http://schemas.microsoft.com/office/drawing/2014/main" id="{13E334A1-0B3C-F3F9-DFD9-9A15D9B0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225" y="862323"/>
            <a:ext cx="3554136" cy="13012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/>
              <p:nvPr/>
            </p:nvSpPr>
            <p:spPr>
              <a:xfrm>
                <a:off x="8076449" y="2557771"/>
                <a:ext cx="417127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Pre-Selection</a:t>
                </a:r>
              </a:p>
              <a:p>
                <a:pPr algn="ctr"/>
                <a:endPara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ad-had 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𝑛𝑇𝑎𝑢𝑠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𝑛𝐿𝑒𝑝𝑠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𝑡𝑟𝑖𝑔𝑔𝑒𝑟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≥200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𝑛𝐵𝑎𝑠𝑒𝐽𝑒𝑡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𝑉𝑒𝑡𝑜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6449" y="2557771"/>
                <a:ext cx="4171270" cy="2308324"/>
              </a:xfrm>
              <a:prstGeom prst="rect">
                <a:avLst/>
              </a:prstGeom>
              <a:blipFill>
                <a:blip r:embed="rId4"/>
                <a:stretch>
                  <a:fillRect l="-304" t="-10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8">
            <a:extLst>
              <a:ext uri="{FF2B5EF4-FFF2-40B4-BE49-F238E27FC236}">
                <a16:creationId xmlns:a16="http://schemas.microsoft.com/office/drawing/2014/main" id="{3E783BCB-51D1-39F1-CDFD-57A9F8E26D91}"/>
              </a:ext>
            </a:extLst>
          </p:cNvPr>
          <p:cNvCxnSpPr>
            <a:cxnSpLocks/>
          </p:cNvCxnSpPr>
          <p:nvPr/>
        </p:nvCxnSpPr>
        <p:spPr>
          <a:xfrm>
            <a:off x="8253969" y="3089778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8">
            <a:extLst>
              <a:ext uri="{FF2B5EF4-FFF2-40B4-BE49-F238E27FC236}">
                <a16:creationId xmlns:a16="http://schemas.microsoft.com/office/drawing/2014/main" id="{CE41482A-AEA3-CD15-5789-DE714C555591}"/>
              </a:ext>
            </a:extLst>
          </p:cNvPr>
          <p:cNvCxnSpPr>
            <a:cxnSpLocks/>
          </p:cNvCxnSpPr>
          <p:nvPr/>
        </p:nvCxnSpPr>
        <p:spPr>
          <a:xfrm>
            <a:off x="8266917" y="4575073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EA6E2C-1AF6-5E55-64E3-6DBF677438B8}"/>
              </a:ext>
            </a:extLst>
          </p:cNvPr>
          <p:cNvSpPr txBox="1"/>
          <p:nvPr/>
        </p:nvSpPr>
        <p:spPr>
          <a:xfrm>
            <a:off x="769460" y="3135768"/>
            <a:ext cx="119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Strategy: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DC3E3B-DE62-18B1-1762-FDB929952E5B}"/>
              </a:ext>
            </a:extLst>
          </p:cNvPr>
          <p:cNvSpPr txBox="1"/>
          <p:nvPr/>
        </p:nvSpPr>
        <p:spPr>
          <a:xfrm>
            <a:off x="1345547" y="3675504"/>
            <a:ext cx="670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CN" dirty="0"/>
              <a:t>ethod: BDTG</a:t>
            </a:r>
            <a:br>
              <a:rPr lang="en-CN" dirty="0"/>
            </a:br>
            <a:r>
              <a:rPr lang="en-US" dirty="0"/>
              <a:t>Separate sig(</a:t>
            </a:r>
            <a:r>
              <a:rPr lang="en-US" dirty="0" err="1"/>
              <a:t>bkg</a:t>
            </a:r>
            <a:r>
              <a:rPr lang="en-US" dirty="0"/>
              <a:t>) into five folders, one for test, the other three for train, and last one for validation </a:t>
            </a:r>
            <a:r>
              <a:rPr lang="en-US" dirty="0" err="1"/>
              <a:t>set,then</a:t>
            </a:r>
            <a:r>
              <a:rPr lang="en-US" dirty="0"/>
              <a:t> traverse all possibilities.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89737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optimization(HH)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22F77B-2CB7-155B-257F-636D0956EC9E}"/>
              </a:ext>
            </a:extLst>
          </p:cNvPr>
          <p:cNvSpPr txBox="1"/>
          <p:nvPr/>
        </p:nvSpPr>
        <p:spPr>
          <a:xfrm>
            <a:off x="240639" y="876736"/>
            <a:ext cx="1581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000" b="1" dirty="0"/>
              <a:t>Variables: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42519-31DF-2EB6-CCB0-9183481A2B26}"/>
              </a:ext>
            </a:extLst>
          </p:cNvPr>
          <p:cNvSpPr txBox="1"/>
          <p:nvPr/>
        </p:nvSpPr>
        <p:spPr>
          <a:xfrm>
            <a:off x="1798390" y="909654"/>
            <a:ext cx="228279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Obj kinematics</a:t>
            </a:r>
            <a:br>
              <a:rPr lang="en-US" dirty="0"/>
            </a:br>
            <a:r>
              <a:rPr lang="en-US" dirty="0" err="1"/>
              <a:t>Pt_tt</a:t>
            </a:r>
            <a:br>
              <a:rPr lang="en-US" dirty="0"/>
            </a:br>
            <a:endParaRPr lang="en-US" dirty="0"/>
          </a:p>
          <a:p>
            <a:r>
              <a:rPr lang="en-CN" dirty="0">
                <a:highlight>
                  <a:srgbClr val="FFFF00"/>
                </a:highlight>
              </a:rPr>
              <a:t>Angular correlations</a:t>
            </a:r>
            <a:br>
              <a:rPr lang="en-CN" dirty="0"/>
            </a:br>
            <a:r>
              <a:rPr lang="en-CN" dirty="0"/>
              <a:t>dPhit1x</a:t>
            </a:r>
            <a:br>
              <a:rPr lang="en-CN" dirty="0"/>
            </a:br>
            <a:r>
              <a:rPr lang="en-CN" dirty="0"/>
              <a:t>dEtatt</a:t>
            </a:r>
            <a:br>
              <a:rPr lang="en-CN" dirty="0"/>
            </a:br>
            <a:r>
              <a:rPr lang="en-CN" dirty="0"/>
              <a:t>dPhiMax_xt</a:t>
            </a:r>
          </a:p>
          <a:p>
            <a:r>
              <a:rPr lang="en-CN" dirty="0"/>
              <a:t>dPhiztt</a:t>
            </a:r>
          </a:p>
          <a:p>
            <a:r>
              <a:rPr lang="en-CN" dirty="0"/>
              <a:t>dPhitt</a:t>
            </a:r>
          </a:p>
          <a:p>
            <a:r>
              <a:rPr lang="en-CN" dirty="0"/>
              <a:t>dPhizxe</a:t>
            </a:r>
          </a:p>
          <a:p>
            <a:r>
              <a:rPr lang="en-CN" dirty="0"/>
              <a:t>dPhiMin_xt</a:t>
            </a:r>
          </a:p>
          <a:p>
            <a:r>
              <a:rPr lang="en-CN" dirty="0"/>
              <a:t>dPhit2x</a:t>
            </a:r>
          </a:p>
          <a:p>
            <a:r>
              <a:rPr lang="en-CN" dirty="0"/>
              <a:t>dPhiMin_tj1</a:t>
            </a:r>
          </a:p>
          <a:p>
            <a:r>
              <a:rPr lang="en-CN" dirty="0"/>
              <a:t>dRt2x</a:t>
            </a:r>
          </a:p>
          <a:p>
            <a:r>
              <a:rPr lang="en-CN" dirty="0"/>
              <a:t>dRMax_xt</a:t>
            </a:r>
          </a:p>
          <a:p>
            <a:r>
              <a:rPr lang="en-CN" dirty="0"/>
              <a:t>dRMin_tj</a:t>
            </a:r>
          </a:p>
          <a:p>
            <a:r>
              <a:rPr lang="en-CN" dirty="0"/>
              <a:t>dRtt</a:t>
            </a:r>
          </a:p>
          <a:p>
            <a:r>
              <a:rPr lang="en-US" dirty="0"/>
              <a:t>s</a:t>
            </a:r>
            <a:r>
              <a:rPr lang="en-CN" dirty="0"/>
              <a:t>um_cos_dphi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0DA43-CDDE-AFED-5EB8-5A12A3F3C8B0}"/>
              </a:ext>
            </a:extLst>
          </p:cNvPr>
          <p:cNvSpPr txBox="1"/>
          <p:nvPr/>
        </p:nvSpPr>
        <p:spPr>
          <a:xfrm>
            <a:off x="4510335" y="909654"/>
            <a:ext cx="360169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Event kinematics</a:t>
            </a:r>
          </a:p>
          <a:p>
            <a:r>
              <a:rPr lang="en-CN" dirty="0"/>
              <a:t>Mll(</a:t>
            </a:r>
            <a:r>
              <a:rPr lang="en-US" dirty="0"/>
              <a:t>Invariant Mass of tau1 and tau2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MIA</a:t>
            </a:r>
            <a:br>
              <a:rPr lang="en-CN" dirty="0"/>
            </a:br>
            <a:r>
              <a:rPr lang="en-CN" dirty="0"/>
              <a:t>MT2_150</a:t>
            </a:r>
            <a:br>
              <a:rPr lang="en-CN" dirty="0"/>
            </a:br>
            <a:r>
              <a:rPr lang="en-CN" dirty="0"/>
              <a:t>MET_Tau</a:t>
            </a:r>
            <a:br>
              <a:rPr lang="en-CN" dirty="0"/>
            </a:br>
            <a:r>
              <a:rPr lang="en-CN" dirty="0"/>
              <a:t>Proj_tt</a:t>
            </a:r>
            <a:br>
              <a:rPr lang="en-CN" dirty="0"/>
            </a:br>
            <a:r>
              <a:rPr lang="en-CN" dirty="0"/>
              <a:t>MstauA</a:t>
            </a:r>
            <a:br>
              <a:rPr lang="en-CN" dirty="0"/>
            </a:br>
            <a:r>
              <a:rPr lang="en-CN" dirty="0"/>
              <a:t>MCT</a:t>
            </a:r>
            <a:br>
              <a:rPr lang="en-CN" dirty="0"/>
            </a:br>
            <a:r>
              <a:rPr lang="en-CN" dirty="0"/>
              <a:t>frac_MET_tt</a:t>
            </a:r>
            <a:br>
              <a:rPr lang="en-CN" dirty="0"/>
            </a:br>
            <a:r>
              <a:rPr lang="en-CN" dirty="0"/>
              <a:t>frac_MET_tau1</a:t>
            </a:r>
          </a:p>
          <a:p>
            <a:r>
              <a:rPr lang="en-US" dirty="0"/>
              <a:t>frac_MET_MeffInc_40</a:t>
            </a:r>
          </a:p>
          <a:p>
            <a:r>
              <a:rPr lang="en-US" dirty="0"/>
              <a:t>f</a:t>
            </a:r>
            <a:r>
              <a:rPr lang="en-CN" dirty="0"/>
              <a:t>rac_MET_Meff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883FD9-39B0-17D1-7A36-CA32A386E69A}"/>
              </a:ext>
            </a:extLst>
          </p:cNvPr>
          <p:cNvSpPr txBox="1"/>
          <p:nvPr/>
        </p:nvSpPr>
        <p:spPr>
          <a:xfrm>
            <a:off x="4510335" y="4998953"/>
            <a:ext cx="4824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These vars are selected based on the importance</a:t>
            </a:r>
          </a:p>
        </p:txBody>
      </p:sp>
    </p:spTree>
    <p:extLst>
      <p:ext uri="{BB962C8B-B14F-4D97-AF65-F5344CB8AC3E}">
        <p14:creationId xmlns:p14="http://schemas.microsoft.com/office/powerpoint/2010/main" val="3210657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3276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optimization(HH)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E409B9-A39F-D42F-A340-9032DCDEDDE2}"/>
              </a:ext>
            </a:extLst>
          </p:cNvPr>
          <p:cNvSpPr txBox="1"/>
          <p:nvPr/>
        </p:nvSpPr>
        <p:spPr>
          <a:xfrm>
            <a:off x="323065" y="816149"/>
            <a:ext cx="2253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Grid Search: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7BE01-7ECE-AE7E-BE90-025AA552F097}"/>
              </a:ext>
            </a:extLst>
          </p:cNvPr>
          <p:cNvSpPr txBox="1"/>
          <p:nvPr/>
        </p:nvSpPr>
        <p:spPr>
          <a:xfrm>
            <a:off x="2623511" y="1244224"/>
            <a:ext cx="2973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rees: 200, 300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400, 500</a:t>
            </a:r>
            <a:endParaRPr lang="en-C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 Depth: 6, 8, 10, 12</a:t>
            </a:r>
            <a:b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MinNodeSize: 1%, 2%, 3%</a:t>
            </a:r>
            <a:b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 Rate: 0.01, 0.05, 0.1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FE77A-0D35-D3A7-8862-6563A09808FC}"/>
                  </a:ext>
                </a:extLst>
              </p:cNvPr>
              <p:cNvSpPr txBox="1"/>
              <p:nvPr/>
            </p:nvSpPr>
            <p:spPr>
              <a:xfrm>
                <a:off x="6344534" y="1081271"/>
                <a:ext cx="5597302" cy="6560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Binned significance: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rad>
                  </m:oMath>
                </a14:m>
                <a:endParaRPr lang="en-C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15FE77A-0D35-D3A7-8862-6563A0980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534" y="1081271"/>
                <a:ext cx="5597302" cy="656013"/>
              </a:xfrm>
              <a:prstGeom prst="rect">
                <a:avLst/>
              </a:prstGeom>
              <a:blipFill>
                <a:blip r:embed="rId3"/>
                <a:stretch>
                  <a:fillRect l="-90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A89F7E34-B571-DCCD-9264-E8EBFFE1830C}"/>
              </a:ext>
            </a:extLst>
          </p:cNvPr>
          <p:cNvSpPr txBox="1"/>
          <p:nvPr/>
        </p:nvSpPr>
        <p:spPr>
          <a:xfrm>
            <a:off x="471227" y="2259887"/>
            <a:ext cx="1351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Show top Zn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C0E6F7-3C3A-D861-37D3-7BF9E8789201}"/>
              </a:ext>
            </a:extLst>
          </p:cNvPr>
          <p:cNvSpPr txBox="1"/>
          <p:nvPr/>
        </p:nvSpPr>
        <p:spPr>
          <a:xfrm>
            <a:off x="323065" y="4796164"/>
            <a:ext cx="1304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r>
              <a:rPr lang="en-CN" dirty="0"/>
              <a:t>ebin result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E0E5258-0C22-D9A7-0BE7-17FADB4879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49447"/>
          <a:stretch/>
        </p:blipFill>
        <p:spPr>
          <a:xfrm>
            <a:off x="186280" y="2556138"/>
            <a:ext cx="3407333" cy="2240026"/>
          </a:xfrm>
          <a:prstGeom prst="rect">
            <a:avLst/>
          </a:prstGeom>
        </p:spPr>
      </p:pic>
      <p:pic>
        <p:nvPicPr>
          <p:cNvPr id="21" name="Picture 20" descr="A screen shot of a number&#10;&#10;Description automatically generated">
            <a:extLst>
              <a:ext uri="{FF2B5EF4-FFF2-40B4-BE49-F238E27FC236}">
                <a16:creationId xmlns:a16="http://schemas.microsoft.com/office/drawing/2014/main" id="{677C6D09-7803-0324-5049-ED92FE531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94" y="5120610"/>
            <a:ext cx="4403861" cy="1211915"/>
          </a:xfrm>
          <a:prstGeom prst="rect">
            <a:avLst/>
          </a:prstGeom>
        </p:spPr>
      </p:pic>
      <p:pic>
        <p:nvPicPr>
          <p:cNvPr id="23" name="Picture 2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EE45ECA-6234-C439-C4E3-2024BCFEE34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3341" y="3167511"/>
            <a:ext cx="3085104" cy="309335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AFE58C-0AF5-0A45-E10D-F1E7B14E054A}"/>
              </a:ext>
            </a:extLst>
          </p:cNvPr>
          <p:cNvSpPr txBox="1"/>
          <p:nvPr/>
        </p:nvSpPr>
        <p:spPr>
          <a:xfrm>
            <a:off x="6023341" y="2384759"/>
            <a:ext cx="5851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Compared with form result, there has a significant improvement in Zn</a:t>
            </a:r>
          </a:p>
        </p:txBody>
      </p:sp>
    </p:spTree>
    <p:extLst>
      <p:ext uri="{BB962C8B-B14F-4D97-AF65-F5344CB8AC3E}">
        <p14:creationId xmlns:p14="http://schemas.microsoft.com/office/powerpoint/2010/main" val="2658251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57631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Model(HH)</a:t>
            </a:r>
            <a:r>
              <a:rPr kumimoji="1" lang="zh-CN" altLang="en-US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4</a:t>
            </a:r>
          </a:p>
        </p:txBody>
      </p:sp>
      <p:pic>
        <p:nvPicPr>
          <p:cNvPr id="11" name="Picture 10" descr="A graph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BE91B660-821D-6BB2-B8E4-C4DE36DE2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286" y="1807879"/>
            <a:ext cx="3040258" cy="2184708"/>
          </a:xfrm>
          <a:prstGeom prst="rect">
            <a:avLst/>
          </a:prstGeom>
        </p:spPr>
      </p:pic>
      <p:pic>
        <p:nvPicPr>
          <p:cNvPr id="17" name="Picture 16" descr="A diagram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5EA7DF73-460C-6EA2-50CC-20579AFCB3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811" y="1772111"/>
            <a:ext cx="3139810" cy="225624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D0A6ACA-9738-3B9F-CD61-CEB1617D4FF1}"/>
              </a:ext>
            </a:extLst>
          </p:cNvPr>
          <p:cNvSpPr txBox="1"/>
          <p:nvPr/>
        </p:nvSpPr>
        <p:spPr>
          <a:xfrm>
            <a:off x="160818" y="849557"/>
            <a:ext cx="2366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pply cut at BDT = 0.97</a:t>
            </a:r>
          </a:p>
        </p:txBody>
      </p:sp>
      <p:graphicFrame>
        <p:nvGraphicFramePr>
          <p:cNvPr id="20" name="Table 32">
            <a:extLst>
              <a:ext uri="{FF2B5EF4-FFF2-40B4-BE49-F238E27FC236}">
                <a16:creationId xmlns:a16="http://schemas.microsoft.com/office/drawing/2014/main" id="{19D4352E-A87F-07E9-DA87-E1631D837B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053800"/>
              </p:ext>
            </p:extLst>
          </p:nvPr>
        </p:nvGraphicFramePr>
        <p:xfrm>
          <a:off x="152022" y="4091716"/>
          <a:ext cx="11887956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3740">
                  <a:extLst>
                    <a:ext uri="{9D8B030D-6E8A-4147-A177-3AD203B41FA5}">
                      <a16:colId xmlns:a16="http://schemas.microsoft.com/office/drawing/2014/main" val="2322395182"/>
                    </a:ext>
                  </a:extLst>
                </a:gridCol>
                <a:gridCol w="1013740">
                  <a:extLst>
                    <a:ext uri="{9D8B030D-6E8A-4147-A177-3AD203B41FA5}">
                      <a16:colId xmlns:a16="http://schemas.microsoft.com/office/drawing/2014/main" val="1491428219"/>
                    </a:ext>
                  </a:extLst>
                </a:gridCol>
                <a:gridCol w="927113">
                  <a:extLst>
                    <a:ext uri="{9D8B030D-6E8A-4147-A177-3AD203B41FA5}">
                      <a16:colId xmlns:a16="http://schemas.microsoft.com/office/drawing/2014/main" val="4066696753"/>
                    </a:ext>
                  </a:extLst>
                </a:gridCol>
                <a:gridCol w="1152564">
                  <a:extLst>
                    <a:ext uri="{9D8B030D-6E8A-4147-A177-3AD203B41FA5}">
                      <a16:colId xmlns:a16="http://schemas.microsoft.com/office/drawing/2014/main" val="3596515012"/>
                    </a:ext>
                  </a:extLst>
                </a:gridCol>
                <a:gridCol w="981036">
                  <a:extLst>
                    <a:ext uri="{9D8B030D-6E8A-4147-A177-3AD203B41FA5}">
                      <a16:colId xmlns:a16="http://schemas.microsoft.com/office/drawing/2014/main" val="2867473741"/>
                    </a:ext>
                  </a:extLst>
                </a:gridCol>
                <a:gridCol w="966662">
                  <a:extLst>
                    <a:ext uri="{9D8B030D-6E8A-4147-A177-3AD203B41FA5}">
                      <a16:colId xmlns:a16="http://schemas.microsoft.com/office/drawing/2014/main" val="3302874433"/>
                    </a:ext>
                  </a:extLst>
                </a:gridCol>
                <a:gridCol w="989091">
                  <a:extLst>
                    <a:ext uri="{9D8B030D-6E8A-4147-A177-3AD203B41FA5}">
                      <a16:colId xmlns:a16="http://schemas.microsoft.com/office/drawing/2014/main" val="1546230906"/>
                    </a:ext>
                  </a:extLst>
                </a:gridCol>
                <a:gridCol w="899819">
                  <a:extLst>
                    <a:ext uri="{9D8B030D-6E8A-4147-A177-3AD203B41FA5}">
                      <a16:colId xmlns:a16="http://schemas.microsoft.com/office/drawing/2014/main" val="2086121471"/>
                    </a:ext>
                  </a:extLst>
                </a:gridCol>
                <a:gridCol w="1059398">
                  <a:extLst>
                    <a:ext uri="{9D8B030D-6E8A-4147-A177-3AD203B41FA5}">
                      <a16:colId xmlns:a16="http://schemas.microsoft.com/office/drawing/2014/main" val="4223990751"/>
                    </a:ext>
                  </a:extLst>
                </a:gridCol>
                <a:gridCol w="1122073">
                  <a:extLst>
                    <a:ext uri="{9D8B030D-6E8A-4147-A177-3AD203B41FA5}">
                      <a16:colId xmlns:a16="http://schemas.microsoft.com/office/drawing/2014/main" val="3872069520"/>
                    </a:ext>
                  </a:extLst>
                </a:gridCol>
                <a:gridCol w="941727">
                  <a:extLst>
                    <a:ext uri="{9D8B030D-6E8A-4147-A177-3AD203B41FA5}">
                      <a16:colId xmlns:a16="http://schemas.microsoft.com/office/drawing/2014/main" val="2146630259"/>
                    </a:ext>
                  </a:extLst>
                </a:gridCol>
                <a:gridCol w="820993">
                  <a:extLst>
                    <a:ext uri="{9D8B030D-6E8A-4147-A177-3AD203B41FA5}">
                      <a16:colId xmlns:a16="http://schemas.microsoft.com/office/drawing/2014/main" val="22183973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sz="1400" dirty="0"/>
                        <a:t>bin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max Zn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C1N2ISR</a:t>
                      </a:r>
                      <a:br>
                        <a:rPr lang="en-CN" sz="1400" dirty="0"/>
                      </a:br>
                      <a:r>
                        <a:rPr lang="en-CN" sz="1400" dirty="0"/>
                        <a:t>(100,70)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bkg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Higgs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OtherTop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SingleTop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TopPair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VV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b="1" dirty="0">
                          <a:solidFill>
                            <a:schemeClr val="bg1"/>
                          </a:solidFill>
                          <a:highlight>
                            <a:srgbClr val="000080"/>
                          </a:highlight>
                        </a:rPr>
                        <a:t>Wjets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Zlljets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400" dirty="0"/>
                        <a:t>Zttjets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9626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198(0.97)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3.4089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19.929+-0.858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17.186+-</a:t>
                      </a:r>
                      <a:br>
                        <a:rPr lang="en-CN" sz="12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3.007(17.4%)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0.007+-0.007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0.025+-0.014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0.345+-0.184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1.748+-0.528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1.125+-0.132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chemeClr val="tx1"/>
                          </a:solidFill>
                        </a:rPr>
                        <a:t>13.445+-2.950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0.180</a:t>
                      </a:r>
                      <a:r>
                        <a:rPr lang="en-US" altLang="zh-CN" sz="1600" dirty="0"/>
                        <a:t>+-0.055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0.311+-0.085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51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199(0.98)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3.83857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25.232+-1.287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7.805+-</a:t>
                      </a:r>
                      <a:br>
                        <a:rPr lang="en-CN" sz="1200" b="1" dirty="0">
                          <a:solidFill>
                            <a:srgbClr val="FF0000"/>
                          </a:solidFill>
                        </a:rPr>
                      </a:br>
                      <a:r>
                        <a:rPr lang="en-CN" sz="1200" b="1" dirty="0">
                          <a:solidFill>
                            <a:srgbClr val="FF0000"/>
                          </a:solidFill>
                        </a:rPr>
                        <a:t>3.807(54.3%)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0.000+-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0.009+-0.017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0.003+-0.184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0.302+-0.570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1.138+-0.187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chemeClr val="tx1"/>
                          </a:solidFill>
                        </a:rPr>
                        <a:t>6.034+-3.753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0.116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0.084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0.203+-0.114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003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1600" dirty="0"/>
                        <a:t>200(0.99)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1.86049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rgbClr val="FF0000"/>
                          </a:solidFill>
                        </a:rPr>
                        <a:t>4.390+-1.350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16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0.000+-</a:t>
                      </a:r>
                      <a:br>
                        <a:rPr lang="en-CN" sz="1600" dirty="0"/>
                      </a:br>
                      <a:r>
                        <a:rPr lang="en-CN" sz="1600" dirty="0"/>
                        <a:t>0.000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0.000+-0.017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0.000+-0.184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0.000+-0.570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0.100+-0.189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b="1" dirty="0">
                          <a:solidFill>
                            <a:schemeClr val="tx1"/>
                          </a:solidFill>
                        </a:rPr>
                        <a:t>1.562+-3.850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0.132</a:t>
                      </a:r>
                      <a:r>
                        <a:rPr lang="en-US" altLang="zh-CN" sz="1600" dirty="0"/>
                        <a:t>+-</a:t>
                      </a:r>
                      <a:br>
                        <a:rPr lang="en-US" altLang="zh-CN" sz="1600" dirty="0"/>
                      </a:br>
                      <a:r>
                        <a:rPr lang="en-US" altLang="zh-CN" sz="1600" dirty="0"/>
                        <a:t>0.139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1600" dirty="0"/>
                        <a:t>0.086+-0.129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20696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32D79B-CD9D-C751-1C86-5D3FD9D27AC7}"/>
              </a:ext>
            </a:extLst>
          </p:cNvPr>
          <p:cNvSpPr txBox="1"/>
          <p:nvPr/>
        </p:nvSpPr>
        <p:spPr>
          <a:xfrm>
            <a:off x="197733" y="1272872"/>
            <a:ext cx="99674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/>
                <a:highlight>
                  <a:srgbClr val="FFFF00"/>
                </a:highlight>
              </a:rPr>
              <a:t>hyper parameter: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NTrees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=500, learning rate=0.05, max depth=</a:t>
            </a:r>
            <a:r>
              <a:rPr lang="en-US" sz="2000" b="1" dirty="0">
                <a:highlight>
                  <a:srgbClr val="FFFF00"/>
                </a:highlight>
              </a:rPr>
              <a:t>12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, </a:t>
            </a:r>
            <a:r>
              <a:rPr lang="en-US" sz="2000" b="1" dirty="0" err="1">
                <a:effectLst/>
                <a:highlight>
                  <a:srgbClr val="FFFF00"/>
                </a:highlight>
              </a:rPr>
              <a:t>MinNodeSize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=</a:t>
            </a:r>
            <a:r>
              <a:rPr lang="en-US" altLang="zh-CN" sz="2000" b="1" dirty="0">
                <a:effectLst/>
                <a:highlight>
                  <a:srgbClr val="FFFF00"/>
                </a:highlight>
              </a:rPr>
              <a:t>1</a:t>
            </a:r>
            <a:r>
              <a:rPr lang="en-US" sz="2000" b="1" dirty="0">
                <a:effectLst/>
                <a:highlight>
                  <a:srgbClr val="FFFF00"/>
                </a:highlight>
              </a:rPr>
              <a:t>%(default)</a:t>
            </a:r>
          </a:p>
        </p:txBody>
      </p:sp>
    </p:spTree>
    <p:extLst>
      <p:ext uri="{BB962C8B-B14F-4D97-AF65-F5344CB8AC3E}">
        <p14:creationId xmlns:p14="http://schemas.microsoft.com/office/powerpoint/2010/main" val="3875103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FBA429-B3F3-8786-1DB6-6942754DC945}"/>
              </a:ext>
            </a:extLst>
          </p:cNvPr>
          <p:cNvSpPr txBox="1"/>
          <p:nvPr/>
        </p:nvSpPr>
        <p:spPr>
          <a:xfrm>
            <a:off x="240639" y="963827"/>
            <a:ext cx="34099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b="1" dirty="0"/>
              <a:t>Input(LH-Channel):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D5C4A3-704D-A2F1-60D0-FCF5EA351942}"/>
              </a:ext>
            </a:extLst>
          </p:cNvPr>
          <p:cNvSpPr txBox="1"/>
          <p:nvPr/>
        </p:nvSpPr>
        <p:spPr>
          <a:xfrm>
            <a:off x="790533" y="1564229"/>
            <a:ext cx="10422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Sample</a:t>
            </a:r>
            <a:r>
              <a:rPr lang="en-CN" sz="2000" b="1" dirty="0"/>
              <a:t>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962547-6977-2A6D-15AC-D8FFDABEA134}"/>
              </a:ext>
            </a:extLst>
          </p:cNvPr>
          <p:cNvSpPr txBox="1"/>
          <p:nvPr/>
        </p:nvSpPr>
        <p:spPr>
          <a:xfrm>
            <a:off x="1345547" y="1857744"/>
            <a:ext cx="6673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CN" dirty="0"/>
              <a:t>ig:   ISRC1N2(mass_C1 = 100GeV, mass_N2 = 70GeV)-&gt;21225 entries</a:t>
            </a:r>
          </a:p>
          <a:p>
            <a:r>
              <a:rPr lang="en-US" dirty="0"/>
              <a:t>B</a:t>
            </a:r>
            <a:r>
              <a:rPr lang="en-CN" dirty="0"/>
              <a:t>kg:  1703476 entries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42F53F-B0FC-C5F2-A802-F37FCB73001F}"/>
              </a:ext>
            </a:extLst>
          </p:cNvPr>
          <p:cNvSpPr txBox="1"/>
          <p:nvPr/>
        </p:nvSpPr>
        <p:spPr>
          <a:xfrm>
            <a:off x="1345547" y="2465415"/>
            <a:ext cx="6484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CN" dirty="0"/>
              <a:t>ll input data(C1N2_100_70 and Bkg) already passed pre-selection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/>
              <p:nvPr/>
            </p:nvSpPr>
            <p:spPr>
              <a:xfrm>
                <a:off x="8126174" y="2557771"/>
                <a:ext cx="4071820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Pre-Selection</a:t>
                </a:r>
              </a:p>
              <a:p>
                <a:pPr algn="ctr"/>
                <a:endParaRPr lang="en-CN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lep</a:t>
                </a:r>
                <a:r>
                  <a:rPr lang="en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-had  channel: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𝑛𝑇𝑎𝑢𝑠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𝑛𝐿𝑒𝑝𝑠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𝑡𝑟𝑖𝑔𝑔𝑒𝑟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𝑀𝐸𝑇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≥200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𝑛𝐵𝑎𝑠𝑒𝐽𝑒𝑡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≤8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𝑉𝑒𝑡𝑜</m:t>
                      </m:r>
                    </m:oMath>
                  </m:oMathPara>
                </a14:m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</a:t>
                </a:r>
              </a:p>
              <a:p>
                <a:endParaRPr lang="en-CN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DBA70E1-2F03-F818-07AE-82A60FED1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174" y="2557771"/>
                <a:ext cx="4071820" cy="2308324"/>
              </a:xfrm>
              <a:prstGeom prst="rect">
                <a:avLst/>
              </a:prstGeom>
              <a:blipFill>
                <a:blip r:embed="rId3"/>
                <a:stretch>
                  <a:fillRect l="-621" t="-109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线连接符 8">
            <a:extLst>
              <a:ext uri="{FF2B5EF4-FFF2-40B4-BE49-F238E27FC236}">
                <a16:creationId xmlns:a16="http://schemas.microsoft.com/office/drawing/2014/main" id="{3E783BCB-51D1-39F1-CDFD-57A9F8E26D91}"/>
              </a:ext>
            </a:extLst>
          </p:cNvPr>
          <p:cNvCxnSpPr>
            <a:cxnSpLocks/>
          </p:cNvCxnSpPr>
          <p:nvPr/>
        </p:nvCxnSpPr>
        <p:spPr>
          <a:xfrm>
            <a:off x="8253969" y="3089778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线连接符 8">
            <a:extLst>
              <a:ext uri="{FF2B5EF4-FFF2-40B4-BE49-F238E27FC236}">
                <a16:creationId xmlns:a16="http://schemas.microsoft.com/office/drawing/2014/main" id="{CE41482A-AEA3-CD15-5789-DE714C555591}"/>
              </a:ext>
            </a:extLst>
          </p:cNvPr>
          <p:cNvCxnSpPr>
            <a:cxnSpLocks/>
          </p:cNvCxnSpPr>
          <p:nvPr/>
        </p:nvCxnSpPr>
        <p:spPr>
          <a:xfrm>
            <a:off x="8266917" y="4575073"/>
            <a:ext cx="3816229" cy="0"/>
          </a:xfrm>
          <a:prstGeom prst="line">
            <a:avLst/>
          </a:prstGeom>
          <a:ln w="50800" cmpd="dbl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2EA6E2C-1AF6-5E55-64E3-6DBF677438B8}"/>
              </a:ext>
            </a:extLst>
          </p:cNvPr>
          <p:cNvSpPr txBox="1"/>
          <p:nvPr/>
        </p:nvSpPr>
        <p:spPr>
          <a:xfrm>
            <a:off x="769460" y="3135768"/>
            <a:ext cx="11914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Strategy: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FDC3E3B-DE62-18B1-1762-FDB929952E5B}"/>
              </a:ext>
            </a:extLst>
          </p:cNvPr>
          <p:cNvSpPr txBox="1"/>
          <p:nvPr/>
        </p:nvSpPr>
        <p:spPr>
          <a:xfrm>
            <a:off x="1345547" y="3675504"/>
            <a:ext cx="6707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</a:t>
            </a:r>
            <a:r>
              <a:rPr lang="en-CN" dirty="0"/>
              <a:t>ethod: BDTG</a:t>
            </a:r>
            <a:br>
              <a:rPr lang="en-CN" dirty="0"/>
            </a:br>
            <a:r>
              <a:rPr lang="en-US" dirty="0"/>
              <a:t>Separate sig(</a:t>
            </a:r>
            <a:r>
              <a:rPr lang="en-US" dirty="0" err="1"/>
              <a:t>bkg</a:t>
            </a:r>
            <a:r>
              <a:rPr lang="en-US" dirty="0"/>
              <a:t>) into five folders, one for test, the other three for train, and last one for validation </a:t>
            </a:r>
            <a:r>
              <a:rPr lang="en-US" dirty="0" err="1"/>
              <a:t>set,then</a:t>
            </a:r>
            <a:r>
              <a:rPr lang="en-US" dirty="0"/>
              <a:t> traverse all possibilities.</a:t>
            </a:r>
            <a:endParaRPr lang="en-US" dirty="0">
              <a:effectLst/>
            </a:endParaRPr>
          </a:p>
        </p:txBody>
      </p:sp>
      <p:pic>
        <p:nvPicPr>
          <p:cNvPr id="8" name="Picture 7" descr="A screen shot of a black screen&#10;&#10;Description automatically generated">
            <a:extLst>
              <a:ext uri="{FF2B5EF4-FFF2-40B4-BE49-F238E27FC236}">
                <a16:creationId xmlns:a16="http://schemas.microsoft.com/office/drawing/2014/main" id="{B881BAB0-9B59-7574-9EB7-6815E07389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6833" y="1052775"/>
            <a:ext cx="4017445" cy="1191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30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7276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Hyperparameters optimization(LH)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22F77B-2CB7-155B-257F-636D0956EC9E}"/>
              </a:ext>
            </a:extLst>
          </p:cNvPr>
          <p:cNvSpPr txBox="1"/>
          <p:nvPr/>
        </p:nvSpPr>
        <p:spPr>
          <a:xfrm>
            <a:off x="240639" y="876736"/>
            <a:ext cx="158196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000" b="1" dirty="0"/>
              <a:t>Variables: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642519-31DF-2EB6-CCB0-9183481A2B26}"/>
              </a:ext>
            </a:extLst>
          </p:cNvPr>
          <p:cNvSpPr txBox="1"/>
          <p:nvPr/>
        </p:nvSpPr>
        <p:spPr>
          <a:xfrm>
            <a:off x="1798390" y="909654"/>
            <a:ext cx="228279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Obj kinematics</a:t>
            </a:r>
            <a:br>
              <a:rPr lang="en-US" dirty="0"/>
            </a:br>
            <a:r>
              <a:rPr lang="en-US" dirty="0" err="1"/>
              <a:t>nBase_Jet</a:t>
            </a:r>
            <a:br>
              <a:rPr lang="en-US" dirty="0"/>
            </a:br>
            <a:r>
              <a:rPr lang="en-US" dirty="0" err="1"/>
              <a:t>mt_lep</a:t>
            </a:r>
            <a:br>
              <a:rPr lang="en-US" dirty="0"/>
            </a:br>
            <a:r>
              <a:rPr lang="en-US" dirty="0" err="1"/>
              <a:t>e_lep</a:t>
            </a:r>
            <a:r>
              <a:rPr lang="en-US" dirty="0"/>
              <a:t>(energy of tau2)</a:t>
            </a:r>
            <a:br>
              <a:rPr lang="en-US" dirty="0"/>
            </a:br>
            <a:endParaRPr lang="en-US" dirty="0"/>
          </a:p>
          <a:p>
            <a:r>
              <a:rPr lang="en-CN" dirty="0">
                <a:highlight>
                  <a:srgbClr val="FFFF00"/>
                </a:highlight>
              </a:rPr>
              <a:t>Angular correlations</a:t>
            </a:r>
            <a:br>
              <a:rPr lang="en-CN" dirty="0"/>
            </a:br>
            <a:r>
              <a:rPr lang="en-CN" dirty="0"/>
              <a:t>dPhitt</a:t>
            </a:r>
            <a:br>
              <a:rPr lang="en-CN" dirty="0"/>
            </a:br>
            <a:r>
              <a:rPr lang="en-CN" dirty="0"/>
              <a:t>dRtt</a:t>
            </a:r>
            <a:br>
              <a:rPr lang="en-CN" dirty="0"/>
            </a:br>
            <a:r>
              <a:rPr lang="en-CN" dirty="0"/>
              <a:t>dRt1x</a:t>
            </a:r>
          </a:p>
          <a:p>
            <a:r>
              <a:rPr lang="en-CN" dirty="0"/>
              <a:t>dPhiMin_xj</a:t>
            </a:r>
          </a:p>
          <a:p>
            <a:r>
              <a:rPr lang="en-CN" dirty="0"/>
              <a:t>dPhiMax_tj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B0DA43-CDDE-AFED-5EB8-5A12A3F3C8B0}"/>
              </a:ext>
            </a:extLst>
          </p:cNvPr>
          <p:cNvSpPr txBox="1"/>
          <p:nvPr/>
        </p:nvSpPr>
        <p:spPr>
          <a:xfrm>
            <a:off x="4510335" y="909654"/>
            <a:ext cx="391652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highlight>
                  <a:srgbClr val="FFFF00"/>
                </a:highlight>
              </a:rPr>
              <a:t>Event kinematics</a:t>
            </a:r>
          </a:p>
          <a:p>
            <a:r>
              <a:rPr lang="en-CN" dirty="0"/>
              <a:t>Mll(</a:t>
            </a:r>
            <a:r>
              <a:rPr lang="en-US" dirty="0"/>
              <a:t>Invariant Mass of tau1 and tau2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METsig</a:t>
            </a:r>
            <a:br>
              <a:rPr lang="en-CN" dirty="0"/>
            </a:br>
            <a:r>
              <a:rPr lang="en-CN" dirty="0"/>
              <a:t>MT2_50</a:t>
            </a:r>
            <a:br>
              <a:rPr lang="en-CN" dirty="0"/>
            </a:br>
            <a:r>
              <a:rPr lang="en-CN" dirty="0"/>
              <a:t>Mwh(Invariant Mass of tau1 and MET)</a:t>
            </a:r>
            <a:br>
              <a:rPr lang="en-CN" dirty="0"/>
            </a:br>
            <a:r>
              <a:rPr lang="en-CN" dirty="0"/>
              <a:t>Mwl(Invariant Mass of tau2 and MET)</a:t>
            </a:r>
            <a:br>
              <a:rPr lang="en-CN" dirty="0"/>
            </a:br>
            <a:r>
              <a:rPr lang="en-CN" dirty="0"/>
              <a:t>MCT(</a:t>
            </a:r>
            <a:r>
              <a:rPr lang="en-US" dirty="0"/>
              <a:t>Transverse Mass Squared</a:t>
            </a:r>
            <a:r>
              <a:rPr lang="en-CN" dirty="0"/>
              <a:t>)</a:t>
            </a:r>
            <a:br>
              <a:rPr lang="en-CN" dirty="0"/>
            </a:br>
            <a:r>
              <a:rPr lang="en-CN" dirty="0"/>
              <a:t>Proj_j</a:t>
            </a:r>
            <a:r>
              <a:rPr lang="en-US" dirty="0"/>
              <a:t>(Projection of </a:t>
            </a:r>
            <a:r>
              <a:rPr lang="en-US" dirty="0" err="1"/>
              <a:t>pt</a:t>
            </a:r>
            <a:r>
              <a:rPr lang="en-US" dirty="0"/>
              <a:t> jet on zeta)</a:t>
            </a:r>
            <a:br>
              <a:rPr lang="en-CN" dirty="0"/>
            </a:br>
            <a:r>
              <a:rPr lang="en-CN" dirty="0"/>
              <a:t>Proj_tt(Projection of tau1+tau2 on zeta)</a:t>
            </a:r>
            <a:br>
              <a:rPr lang="en-CN" dirty="0"/>
            </a:br>
            <a:r>
              <a:rPr lang="en-CN" dirty="0"/>
              <a:t>mtx_tau</a:t>
            </a:r>
          </a:p>
          <a:p>
            <a:r>
              <a:rPr lang="en-US" dirty="0"/>
              <a:t>M</a:t>
            </a:r>
            <a:r>
              <a:rPr lang="en-CN" dirty="0"/>
              <a:t>tx_lep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36B04B1-4D07-7FB2-BDCD-AFAAB64CFDAF}"/>
              </a:ext>
            </a:extLst>
          </p:cNvPr>
          <p:cNvSpPr txBox="1"/>
          <p:nvPr/>
        </p:nvSpPr>
        <p:spPr>
          <a:xfrm>
            <a:off x="8490720" y="909654"/>
            <a:ext cx="21660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CN" dirty="0"/>
            </a:br>
            <a:r>
              <a:rPr lang="en-CN" dirty="0"/>
              <a:t>ht_tau</a:t>
            </a:r>
            <a:br>
              <a:rPr lang="en-CN" dirty="0"/>
            </a:br>
            <a:r>
              <a:rPr lang="en-CN" dirty="0"/>
              <a:t>mt_quad_sum</a:t>
            </a:r>
            <a:br>
              <a:rPr lang="en-CN" dirty="0"/>
            </a:br>
            <a:r>
              <a:rPr lang="en-CN" dirty="0"/>
              <a:t>mt_sum</a:t>
            </a:r>
            <a:br>
              <a:rPr lang="en-CN" dirty="0"/>
            </a:br>
            <a:r>
              <a:rPr lang="en-CN" dirty="0"/>
              <a:t>frac_MET_tau1</a:t>
            </a:r>
            <a:br>
              <a:rPr lang="en-CN" dirty="0"/>
            </a:br>
            <a:r>
              <a:rPr lang="en-CN" dirty="0"/>
              <a:t>frac_MET_tau2</a:t>
            </a:r>
            <a:br>
              <a:rPr lang="en-CN" dirty="0"/>
            </a:br>
            <a:r>
              <a:rPr lang="en-CN" dirty="0"/>
              <a:t>frac_MET_tt</a:t>
            </a:r>
          </a:p>
          <a:p>
            <a:r>
              <a:rPr lang="en-US" dirty="0"/>
              <a:t>frac_MET_sqrtHT_40</a:t>
            </a:r>
          </a:p>
          <a:p>
            <a:r>
              <a:rPr lang="en-US" dirty="0"/>
              <a:t>frac_jet_tau1</a:t>
            </a:r>
          </a:p>
          <a:p>
            <a:r>
              <a:rPr lang="en-US" dirty="0"/>
              <a:t>frac_jet_tau2</a:t>
            </a:r>
            <a:br>
              <a:rPr lang="en-US" dirty="0"/>
            </a:br>
            <a:r>
              <a:rPr lang="en-US" dirty="0" err="1"/>
              <a:t>frac_jet_tt</a:t>
            </a:r>
            <a:endParaRPr lang="en-US" dirty="0"/>
          </a:p>
          <a:p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</a:rPr>
              <a:t>MT_taumin</a:t>
            </a:r>
            <a:br>
              <a:rPr lang="en-US" dirty="0">
                <a:solidFill>
                  <a:schemeClr val="bg1"/>
                </a:solidFill>
                <a:highlight>
                  <a:srgbClr val="FF0000"/>
                </a:highlight>
              </a:rPr>
            </a:br>
            <a:r>
              <a:rPr lang="en-US" dirty="0" err="1">
                <a:solidFill>
                  <a:schemeClr val="bg1"/>
                </a:solidFill>
                <a:highlight>
                  <a:srgbClr val="FF0000"/>
                </a:highlight>
              </a:rPr>
              <a:t>pt_Vframe</a:t>
            </a:r>
            <a:endParaRPr lang="en-CN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E1C393-51E5-D351-0F07-59F56590F8BF}"/>
              </a:ext>
            </a:extLst>
          </p:cNvPr>
          <p:cNvSpPr txBox="1"/>
          <p:nvPr/>
        </p:nvSpPr>
        <p:spPr>
          <a:xfrm>
            <a:off x="671207" y="4906620"/>
            <a:ext cx="7819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CN" dirty="0"/>
              <a:t>ote:</a:t>
            </a:r>
          </a:p>
          <a:p>
            <a:r>
              <a:rPr lang="en-CN" dirty="0"/>
              <a:t>	zeta is</a:t>
            </a:r>
            <a:r>
              <a:rPr lang="zh-CN" altLang="en-US" dirty="0"/>
              <a:t> </a:t>
            </a:r>
            <a:r>
              <a:rPr lang="en-CN" dirty="0"/>
              <a:t>bisector direction of tau1 and tau2[</a:t>
            </a:r>
            <a:r>
              <a:rPr lang="en-US" dirty="0" err="1"/>
              <a:t>PhyUtils</a:t>
            </a:r>
            <a:r>
              <a:rPr lang="en-US" dirty="0"/>
              <a:t>::bisector(tau1, tau2)</a:t>
            </a:r>
            <a:r>
              <a:rPr lang="en-CN" dirty="0"/>
              <a:t>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1C05A8-7BC4-579F-F855-168FD06394E5}"/>
              </a:ext>
            </a:extLst>
          </p:cNvPr>
          <p:cNvSpPr txBox="1"/>
          <p:nvPr/>
        </p:nvSpPr>
        <p:spPr>
          <a:xfrm>
            <a:off x="8490720" y="4570131"/>
            <a:ext cx="3393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000080"/>
                </a:highlight>
              </a:rPr>
              <a:t>H</a:t>
            </a:r>
            <a:r>
              <a:rPr lang="en-CN" b="1" dirty="0">
                <a:solidFill>
                  <a:schemeClr val="bg1"/>
                </a:solidFill>
                <a:highlight>
                  <a:srgbClr val="000080"/>
                </a:highlight>
              </a:rPr>
              <a:t>igh importance at shiyi’s feature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3E44CD06-4F96-10ED-D061-BA1E93C85240}"/>
              </a:ext>
            </a:extLst>
          </p:cNvPr>
          <p:cNvSpPr/>
          <p:nvPr/>
        </p:nvSpPr>
        <p:spPr>
          <a:xfrm>
            <a:off x="8426856" y="4048975"/>
            <a:ext cx="63864" cy="402709"/>
          </a:xfrm>
          <a:prstGeom prst="leftBrac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01281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2416</TotalTime>
  <Words>1227</Words>
  <Application>Microsoft Macintosh PowerPoint</Application>
  <PresentationFormat>Widescreen</PresentationFormat>
  <Paragraphs>252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PingFang SC Medium</vt:lpstr>
      <vt:lpstr>Arial</vt:lpstr>
      <vt:lpstr>Calibri</vt:lpstr>
      <vt:lpstr>Calibri Light</vt:lpstr>
      <vt:lpstr>Cambria Math</vt:lpstr>
      <vt:lpstr>Courier New</vt:lpstr>
      <vt:lpstr>Times New Roman</vt:lpstr>
      <vt:lpstr>Office Theme</vt:lpstr>
      <vt:lpstr>Compressed EWK study(ISRC1N2)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180</cp:revision>
  <dcterms:created xsi:type="dcterms:W3CDTF">2024-11-26T11:49:43Z</dcterms:created>
  <dcterms:modified xsi:type="dcterms:W3CDTF">2025-02-19T06:47:58Z</dcterms:modified>
</cp:coreProperties>
</file>