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75" r:id="rId3"/>
    <p:sldId id="289" r:id="rId4"/>
    <p:sldId id="271" r:id="rId5"/>
    <p:sldId id="294" r:id="rId6"/>
    <p:sldId id="295" r:id="rId7"/>
    <p:sldId id="296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9169"/>
    <a:srgbClr val="779AAB"/>
    <a:srgbClr val="443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4"/>
    <p:restoredTop sz="94648"/>
  </p:normalViewPr>
  <p:slideViewPr>
    <p:cSldViewPr snapToGrid="0">
      <p:cViewPr>
        <p:scale>
          <a:sx n="137" d="100"/>
          <a:sy n="137" d="100"/>
        </p:scale>
        <p:origin x="-1088" y="-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24C8E-7CE5-9D43-97E5-5DD958638FA4}" type="datetimeFigureOut">
              <a:rPr lang="en-CN" smtClean="0"/>
              <a:t>2025/2/26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D6A95-879E-5A47-9414-45BA2EDE19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72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222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308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418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765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6870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473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F519-26E9-EAD7-2549-A38E52698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E384-B3C5-29AF-8B4C-2134DCBA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987AF-071F-EC05-21A8-2EEE2BC5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7940-39ED-B008-A2EC-DD638C74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6C43-F151-8791-74DB-0F57F87D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5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FB4A-99C5-9CD3-0FF4-44BDBE86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868E9-46B4-2A28-B6F3-5283BD85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83CA-F05A-C782-BBD9-CC72A360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B5C6-3A1B-EFB6-CC14-AC74F52D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75E1-3971-805A-5B6F-0455DDC3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288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8B78C-0E92-023D-B108-DBD353BBE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FEEA6-6B0C-23EC-092C-C06AFC5C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E00D-9781-C087-6D73-D9E2740D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2C7C-481A-85F8-C693-F3252D22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FC97-395F-2D79-33B6-AB7EC1D2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90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62C5-5F00-2392-76E1-A9F8D425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024A-E75D-28AF-3049-3EAB795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36A8-AC4C-B547-C1E2-3678FE12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CC59-F90D-54DC-4CEB-FCD34D25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E5C8-FE9D-600C-D481-F7D21D14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98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6E38-2EE4-E826-EEFA-435DD2FD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AE4B-9140-FFA6-B99A-08A49AA6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8736-B542-8E14-F586-703D9EB0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5F9C-55A0-AACF-FE58-69342987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46CF-6AB9-CEC6-E6FA-C8BF3A5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795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1CFA-2AE8-C830-28D3-2E44EF8A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E82D-BA05-E42C-D974-D78544B9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3768A-EDEE-0C6F-28DF-DC603FCA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6E90A-01FD-539C-1528-18618E0E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A9A2-AA8A-1B9C-78F7-34AB42E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0C82-A7E5-F341-9A1D-95962FF8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79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B0F6-5AA9-D096-0006-9D551643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49BE-1BF0-8462-926E-64D18FDA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B0876-59B8-27FA-44CC-AFF742593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E8FD-B58A-9EB4-55D7-8DD5CEC05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2706-1697-DEE3-3808-6C5396D4F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51DC6-184F-579E-2C58-11B0F360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E73FF-F9A1-DB9F-37CE-DAB7C68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262D1-CC3F-8E64-1DB5-6A32466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42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8174-69C5-2EDB-BD77-D0C3572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1E6EB-E858-78CD-12E9-8707929D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BF93E-C12B-2DFB-05E6-EC14B465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8F999-139E-432C-91C5-E64CE893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581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3842-6276-14BF-40AE-4385B914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2C9F4-1DFD-36A8-66FF-83739B1E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4D06-8628-128F-F550-6D12C33C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3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E8B9-182D-D5A0-6E1D-9B496052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BD42-1FC7-5EA8-EE35-50497857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17AE-7DDF-C5A6-34F9-ABAD6072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C77F-4946-8A55-6779-680D698B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22F1A-50C1-91E2-931F-A1EF4F88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49D3-C5AA-94C2-7539-97FECD7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025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5292-5169-107E-531C-97E45179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213FA-FA9F-1FB6-DE42-F1995B661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A050A-02AA-EE88-0B69-D8108099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A912B-BA53-2190-906D-E78082D1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0D52-56A7-200C-AF76-BAB21D09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56FD-AE70-77FC-C0D9-68B5F4BE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098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C6F49-2812-B85D-D49F-605CB468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BF40-7E16-C34C-0B48-589833B7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B81E-FD6D-8943-40E9-B6962F06A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BA237-2141-C74D-A51A-D2B5CD793AFB}" type="datetimeFigureOut">
              <a:rPr lang="en-CN" smtClean="0"/>
              <a:t>2025/2/26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1992-A42A-E89D-600D-90BF3A3AF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0912-1A9A-2CBE-1DEF-C203BAE84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43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iaocx@ihep.ac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94" y="566644"/>
            <a:ext cx="6200412" cy="60707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133" y="1680502"/>
            <a:ext cx="11040909" cy="132604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Compressed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EWK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study(ISRC1N2)</a:t>
            </a:r>
            <a:endParaRPr kumimoji="1" lang="zh-CN" altLang="en-US" sz="3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28859-74B6-EFBA-F1B4-74DFF091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80323" y="158680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0" y="158680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490162" y="158680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41FBA5-2190-14BF-D946-A51A585A60BB}"/>
              </a:ext>
            </a:extLst>
          </p:cNvPr>
          <p:cNvSpPr txBox="1"/>
          <p:nvPr/>
        </p:nvSpPr>
        <p:spPr>
          <a:xfrm>
            <a:off x="1929133" y="1110937"/>
            <a:ext cx="600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Microsoft GothicNeo" panose="02000300000000000000" pitchFamily="2" charset="-127"/>
                <a:cs typeface="Times New Roman" panose="02020603050405020304" pitchFamily="18" charset="0"/>
              </a:rPr>
              <a:t>Department of Physics, Shandong University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7F5D02-4A32-1AE4-EED3-EAD59EF24CD4}"/>
              </a:ext>
            </a:extLst>
          </p:cNvPr>
          <p:cNvSpPr txBox="1"/>
          <p:nvPr/>
        </p:nvSpPr>
        <p:spPr>
          <a:xfrm>
            <a:off x="1929133" y="4117771"/>
            <a:ext cx="26035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liaocx@ihep.ac.cn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Feb, Wed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26, 2025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optimization(LH)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BA429-B3F3-8786-1DB6-6942754DC945}"/>
              </a:ext>
            </a:extLst>
          </p:cNvPr>
          <p:cNvSpPr txBox="1"/>
          <p:nvPr/>
        </p:nvSpPr>
        <p:spPr>
          <a:xfrm>
            <a:off x="240639" y="963827"/>
            <a:ext cx="340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Input(LH-Channel):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5C4A3-704D-A2F1-60D0-FCF5EA351942}"/>
              </a:ext>
            </a:extLst>
          </p:cNvPr>
          <p:cNvSpPr txBox="1"/>
          <p:nvPr/>
        </p:nvSpPr>
        <p:spPr>
          <a:xfrm>
            <a:off x="790533" y="1564229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Sample</a:t>
            </a:r>
            <a:r>
              <a:rPr lang="en-CN" sz="2000" b="1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62547-6977-2A6D-15AC-D8FFDABEA134}"/>
              </a:ext>
            </a:extLst>
          </p:cNvPr>
          <p:cNvSpPr txBox="1"/>
          <p:nvPr/>
        </p:nvSpPr>
        <p:spPr>
          <a:xfrm>
            <a:off x="1345547" y="1857744"/>
            <a:ext cx="6673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ig:   ISRC1N2(mass_C1 = 100GeV, mass_N2 = 70GeV)-&gt;21225 entries</a:t>
            </a:r>
          </a:p>
          <a:p>
            <a:r>
              <a:rPr lang="en-US" dirty="0"/>
              <a:t>B</a:t>
            </a:r>
            <a:r>
              <a:rPr lang="en-CN" dirty="0"/>
              <a:t>kg:  1703476 entries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53F-B0FC-C5F2-A802-F37FCB73001F}"/>
              </a:ext>
            </a:extLst>
          </p:cNvPr>
          <p:cNvSpPr txBox="1"/>
          <p:nvPr/>
        </p:nvSpPr>
        <p:spPr>
          <a:xfrm>
            <a:off x="1345547" y="2465415"/>
            <a:ext cx="648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ll input data(C1N2_100_70 and Bkg) already passed pre-selection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A70E1-2F03-F818-07AE-82A60FED1AF6}"/>
                  </a:ext>
                </a:extLst>
              </p:cNvPr>
              <p:cNvSpPr txBox="1"/>
              <p:nvPr/>
            </p:nvSpPr>
            <p:spPr>
              <a:xfrm>
                <a:off x="8126174" y="2557771"/>
                <a:ext cx="407182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Pre-Selection</a:t>
                </a:r>
              </a:p>
              <a:p>
                <a:pPr algn="ctr"/>
                <a:endPara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lep</a:t>
                </a:r>
                <a:r>
                  <a:rPr lang="en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-had 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𝑛𝑇𝑎𝑢𝑠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𝑛𝐿𝑒𝑝𝑠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𝑡𝑟𝑖𝑔𝑔𝑒𝑟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≥200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𝑛𝐵𝑎𝑠𝑒𝐽𝑒𝑡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𝑉𝑒𝑡𝑜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</a:t>
                </a: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A70E1-2F03-F818-07AE-82A60FED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174" y="2557771"/>
                <a:ext cx="4071820" cy="2308324"/>
              </a:xfrm>
              <a:prstGeom prst="rect">
                <a:avLst/>
              </a:prstGeom>
              <a:blipFill>
                <a:blip r:embed="rId3"/>
                <a:stretch>
                  <a:fillRect l="-621" t="-109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8">
            <a:extLst>
              <a:ext uri="{FF2B5EF4-FFF2-40B4-BE49-F238E27FC236}">
                <a16:creationId xmlns:a16="http://schemas.microsoft.com/office/drawing/2014/main" id="{3E783BCB-51D1-39F1-CDFD-57A9F8E26D91}"/>
              </a:ext>
            </a:extLst>
          </p:cNvPr>
          <p:cNvCxnSpPr>
            <a:cxnSpLocks/>
          </p:cNvCxnSpPr>
          <p:nvPr/>
        </p:nvCxnSpPr>
        <p:spPr>
          <a:xfrm>
            <a:off x="8253969" y="3089778"/>
            <a:ext cx="3816229" cy="0"/>
          </a:xfrm>
          <a:prstGeom prst="line">
            <a:avLst/>
          </a:prstGeom>
          <a:ln w="50800" cmpd="dbl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8">
            <a:extLst>
              <a:ext uri="{FF2B5EF4-FFF2-40B4-BE49-F238E27FC236}">
                <a16:creationId xmlns:a16="http://schemas.microsoft.com/office/drawing/2014/main" id="{CE41482A-AEA3-CD15-5789-DE714C555591}"/>
              </a:ext>
            </a:extLst>
          </p:cNvPr>
          <p:cNvCxnSpPr>
            <a:cxnSpLocks/>
          </p:cNvCxnSpPr>
          <p:nvPr/>
        </p:nvCxnSpPr>
        <p:spPr>
          <a:xfrm>
            <a:off x="8266917" y="4575073"/>
            <a:ext cx="3816229" cy="0"/>
          </a:xfrm>
          <a:prstGeom prst="line">
            <a:avLst/>
          </a:prstGeom>
          <a:ln w="50800" cmpd="dbl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EA6E2C-1AF6-5E55-64E3-6DBF677438B8}"/>
              </a:ext>
            </a:extLst>
          </p:cNvPr>
          <p:cNvSpPr txBox="1"/>
          <p:nvPr/>
        </p:nvSpPr>
        <p:spPr>
          <a:xfrm>
            <a:off x="769460" y="3135768"/>
            <a:ext cx="1191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/>
              <a:t>Strategy: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DC3E3B-DE62-18B1-1762-FDB929952E5B}"/>
              </a:ext>
            </a:extLst>
          </p:cNvPr>
          <p:cNvSpPr txBox="1"/>
          <p:nvPr/>
        </p:nvSpPr>
        <p:spPr>
          <a:xfrm>
            <a:off x="1345547" y="3675504"/>
            <a:ext cx="670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CN" dirty="0"/>
              <a:t>ethod: BDTG</a:t>
            </a:r>
            <a:br>
              <a:rPr lang="en-CN" dirty="0"/>
            </a:br>
            <a:r>
              <a:rPr lang="en-US" dirty="0"/>
              <a:t>Separate sig(</a:t>
            </a:r>
            <a:r>
              <a:rPr lang="en-US" dirty="0" err="1"/>
              <a:t>bkg</a:t>
            </a:r>
            <a:r>
              <a:rPr lang="en-US" dirty="0"/>
              <a:t>) into five folders, one for test, the other three for train, and last one for validation </a:t>
            </a:r>
            <a:r>
              <a:rPr lang="en-US" dirty="0" err="1"/>
              <a:t>set,then</a:t>
            </a:r>
            <a:r>
              <a:rPr lang="en-US" dirty="0"/>
              <a:t> traverse all possibilities.</a:t>
            </a:r>
            <a:endParaRPr lang="en-US" dirty="0">
              <a:effectLst/>
            </a:endParaRPr>
          </a:p>
        </p:txBody>
      </p:sp>
      <p:pic>
        <p:nvPicPr>
          <p:cNvPr id="8" name="Picture 7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B881BAB0-9B59-7574-9EB7-6815E0738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833" y="1052775"/>
            <a:ext cx="4017445" cy="11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optimization(LH)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22F77B-2CB7-155B-257F-636D0956EC9E}"/>
              </a:ext>
            </a:extLst>
          </p:cNvPr>
          <p:cNvSpPr txBox="1"/>
          <p:nvPr/>
        </p:nvSpPr>
        <p:spPr>
          <a:xfrm>
            <a:off x="47565" y="904939"/>
            <a:ext cx="17508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000" b="1" dirty="0"/>
              <a:t>Variables(30):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42519-31DF-2EB6-CCB0-9183481A2B26}"/>
              </a:ext>
            </a:extLst>
          </p:cNvPr>
          <p:cNvSpPr txBox="1"/>
          <p:nvPr/>
        </p:nvSpPr>
        <p:spPr>
          <a:xfrm>
            <a:off x="1798390" y="909654"/>
            <a:ext cx="2282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Obj kinematics</a:t>
            </a:r>
            <a:br>
              <a:rPr lang="en-US" dirty="0"/>
            </a:br>
            <a:r>
              <a:rPr lang="en-US" dirty="0" err="1"/>
              <a:t>nBase_Jet</a:t>
            </a:r>
            <a:br>
              <a:rPr lang="en-US" dirty="0"/>
            </a:br>
            <a:r>
              <a:rPr lang="en-US" dirty="0" err="1"/>
              <a:t>mt_lep</a:t>
            </a:r>
            <a:br>
              <a:rPr lang="en-US" dirty="0"/>
            </a:br>
            <a:r>
              <a:rPr lang="en-US" dirty="0" err="1"/>
              <a:t>e_lep</a:t>
            </a:r>
            <a:r>
              <a:rPr lang="en-US" dirty="0"/>
              <a:t>(energy of tau2)</a:t>
            </a:r>
            <a:br>
              <a:rPr lang="en-US" dirty="0"/>
            </a:br>
            <a:endParaRPr lang="en-US" dirty="0"/>
          </a:p>
          <a:p>
            <a:r>
              <a:rPr lang="en-CN" dirty="0">
                <a:highlight>
                  <a:srgbClr val="FFFF00"/>
                </a:highlight>
              </a:rPr>
              <a:t>Angular correlations</a:t>
            </a:r>
            <a:br>
              <a:rPr lang="en-CN" dirty="0"/>
            </a:br>
            <a:r>
              <a:rPr lang="en-CN" dirty="0"/>
              <a:t>dPhitt</a:t>
            </a:r>
            <a:br>
              <a:rPr lang="en-CN" dirty="0"/>
            </a:br>
            <a:r>
              <a:rPr lang="en-CN" dirty="0"/>
              <a:t>dRtt</a:t>
            </a:r>
            <a:br>
              <a:rPr lang="en-CN" dirty="0"/>
            </a:br>
            <a:r>
              <a:rPr lang="en-CN" dirty="0"/>
              <a:t>dRt1x</a:t>
            </a:r>
          </a:p>
          <a:p>
            <a:r>
              <a:rPr lang="en-CN" dirty="0"/>
              <a:t>dPhiMin_xj</a:t>
            </a:r>
          </a:p>
          <a:p>
            <a:r>
              <a:rPr lang="en-CN" dirty="0"/>
              <a:t>dPhiMax_tj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B0DA43-CDDE-AFED-5EB8-5A12A3F3C8B0}"/>
              </a:ext>
            </a:extLst>
          </p:cNvPr>
          <p:cNvSpPr txBox="1"/>
          <p:nvPr/>
        </p:nvSpPr>
        <p:spPr>
          <a:xfrm>
            <a:off x="4510335" y="909654"/>
            <a:ext cx="39165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Event kinematics</a:t>
            </a:r>
          </a:p>
          <a:p>
            <a:r>
              <a:rPr lang="en-CN" dirty="0"/>
              <a:t>Mll(</a:t>
            </a:r>
            <a:r>
              <a:rPr lang="en-US" dirty="0"/>
              <a:t>Invariant Mass of tau1 and tau2</a:t>
            </a:r>
            <a:r>
              <a:rPr lang="en-CN" dirty="0"/>
              <a:t>)</a:t>
            </a:r>
            <a:br>
              <a:rPr lang="en-CN" dirty="0"/>
            </a:br>
            <a:r>
              <a:rPr lang="en-CN" dirty="0"/>
              <a:t>METsig</a:t>
            </a:r>
            <a:br>
              <a:rPr lang="en-CN" dirty="0"/>
            </a:br>
            <a:r>
              <a:rPr lang="en-CN" dirty="0"/>
              <a:t>MT2_50</a:t>
            </a:r>
            <a:br>
              <a:rPr lang="en-CN" dirty="0"/>
            </a:br>
            <a:r>
              <a:rPr lang="en-CN" dirty="0"/>
              <a:t>Mwh(Invariant Mass of tau1 and MET)</a:t>
            </a:r>
            <a:br>
              <a:rPr lang="en-CN" dirty="0"/>
            </a:br>
            <a:r>
              <a:rPr lang="en-CN" dirty="0"/>
              <a:t>Mwl(Invariant Mass of tau2 and MET)</a:t>
            </a:r>
            <a:br>
              <a:rPr lang="en-CN" dirty="0"/>
            </a:br>
            <a:r>
              <a:rPr lang="en-CN" dirty="0"/>
              <a:t>MCT(</a:t>
            </a:r>
            <a:r>
              <a:rPr lang="en-US" dirty="0"/>
              <a:t>Transverse Mass Squared</a:t>
            </a:r>
            <a:r>
              <a:rPr lang="en-CN" dirty="0"/>
              <a:t>)</a:t>
            </a:r>
            <a:br>
              <a:rPr lang="en-CN" dirty="0"/>
            </a:br>
            <a:r>
              <a:rPr lang="en-CN" dirty="0"/>
              <a:t>Proj_j</a:t>
            </a:r>
            <a:r>
              <a:rPr lang="en-US" dirty="0"/>
              <a:t>(Projection of </a:t>
            </a:r>
            <a:r>
              <a:rPr lang="en-US" dirty="0" err="1"/>
              <a:t>pt</a:t>
            </a:r>
            <a:r>
              <a:rPr lang="en-US" dirty="0"/>
              <a:t> jet on zeta)</a:t>
            </a:r>
            <a:br>
              <a:rPr lang="en-CN" dirty="0"/>
            </a:br>
            <a:r>
              <a:rPr lang="en-CN" dirty="0"/>
              <a:t>Proj_tt(Projection of tau1+tau2 on zeta)</a:t>
            </a:r>
            <a:br>
              <a:rPr lang="en-CN" dirty="0"/>
            </a:br>
            <a:r>
              <a:rPr lang="en-CN" dirty="0"/>
              <a:t>mtx_tau</a:t>
            </a:r>
          </a:p>
          <a:p>
            <a:r>
              <a:rPr lang="en-US" dirty="0"/>
              <a:t>M</a:t>
            </a:r>
            <a:r>
              <a:rPr lang="en-CN" dirty="0"/>
              <a:t>tx_lep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6B04B1-4D07-7FB2-BDCD-AFAAB64CFDAF}"/>
              </a:ext>
            </a:extLst>
          </p:cNvPr>
          <p:cNvSpPr txBox="1"/>
          <p:nvPr/>
        </p:nvSpPr>
        <p:spPr>
          <a:xfrm>
            <a:off x="8490720" y="909654"/>
            <a:ext cx="21660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N" dirty="0"/>
            </a:br>
            <a:r>
              <a:rPr lang="en-CN" dirty="0"/>
              <a:t>ht_tau</a:t>
            </a:r>
            <a:br>
              <a:rPr lang="en-CN" dirty="0"/>
            </a:br>
            <a:r>
              <a:rPr lang="en-CN" dirty="0"/>
              <a:t>mt_quad_sum</a:t>
            </a:r>
            <a:br>
              <a:rPr lang="en-CN" dirty="0"/>
            </a:br>
            <a:r>
              <a:rPr lang="en-CN" dirty="0"/>
              <a:t>mt_sum</a:t>
            </a:r>
            <a:br>
              <a:rPr lang="en-CN" dirty="0"/>
            </a:br>
            <a:r>
              <a:rPr lang="en-CN" dirty="0"/>
              <a:t>frac_MET_tau1</a:t>
            </a:r>
            <a:br>
              <a:rPr lang="en-CN" dirty="0"/>
            </a:br>
            <a:r>
              <a:rPr lang="en-CN" dirty="0"/>
              <a:t>frac_MET_tau2</a:t>
            </a:r>
            <a:br>
              <a:rPr lang="en-CN" dirty="0"/>
            </a:br>
            <a:r>
              <a:rPr lang="en-CN" dirty="0"/>
              <a:t>frac_MET_tt</a:t>
            </a:r>
          </a:p>
          <a:p>
            <a:r>
              <a:rPr lang="en-US" dirty="0"/>
              <a:t>frac_MET_sqrtHT_40</a:t>
            </a:r>
          </a:p>
          <a:p>
            <a:r>
              <a:rPr lang="en-US" dirty="0"/>
              <a:t>frac_jet_tau1</a:t>
            </a:r>
          </a:p>
          <a:p>
            <a:r>
              <a:rPr lang="en-US" dirty="0"/>
              <a:t>frac_jet_tau2</a:t>
            </a:r>
            <a:br>
              <a:rPr lang="en-US" dirty="0"/>
            </a:br>
            <a:r>
              <a:rPr lang="en-US" dirty="0" err="1"/>
              <a:t>frac_jet_tt</a:t>
            </a:r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MT_taumin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 err="1">
                <a:highlight>
                  <a:srgbClr val="FFFF00"/>
                </a:highlight>
              </a:rPr>
              <a:t>pt_Vframe</a:t>
            </a:r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E1C393-51E5-D351-0F07-59F56590F8BF}"/>
              </a:ext>
            </a:extLst>
          </p:cNvPr>
          <p:cNvSpPr txBox="1"/>
          <p:nvPr/>
        </p:nvSpPr>
        <p:spPr>
          <a:xfrm>
            <a:off x="671207" y="4906620"/>
            <a:ext cx="781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CN" dirty="0"/>
              <a:t>ote:</a:t>
            </a:r>
          </a:p>
          <a:p>
            <a:r>
              <a:rPr lang="en-CN" dirty="0"/>
              <a:t>	zeta is</a:t>
            </a:r>
            <a:r>
              <a:rPr lang="zh-CN" altLang="en-US" dirty="0"/>
              <a:t> </a:t>
            </a:r>
            <a:r>
              <a:rPr lang="en-CN" dirty="0"/>
              <a:t>bisector direction of tau1 and tau2[</a:t>
            </a:r>
            <a:r>
              <a:rPr lang="en-US" dirty="0" err="1"/>
              <a:t>PhyUtils</a:t>
            </a:r>
            <a:r>
              <a:rPr lang="en-US" dirty="0"/>
              <a:t>::bisector(tau1, tau2)</a:t>
            </a:r>
            <a:r>
              <a:rPr lang="en-CN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C05A8-7BC4-579F-F855-168FD06394E5}"/>
              </a:ext>
            </a:extLst>
          </p:cNvPr>
          <p:cNvSpPr txBox="1"/>
          <p:nvPr/>
        </p:nvSpPr>
        <p:spPr>
          <a:xfrm>
            <a:off x="8490720" y="4570131"/>
            <a:ext cx="339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H</a:t>
            </a:r>
            <a:r>
              <a:rPr lang="en-CN" b="1" dirty="0">
                <a:solidFill>
                  <a:schemeClr val="bg1"/>
                </a:solidFill>
                <a:highlight>
                  <a:srgbClr val="000080"/>
                </a:highlight>
              </a:rPr>
              <a:t>igh importance at shiyi’s feature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E44CD06-4F96-10ED-D061-BA1E93C85240}"/>
              </a:ext>
            </a:extLst>
          </p:cNvPr>
          <p:cNvSpPr/>
          <p:nvPr/>
        </p:nvSpPr>
        <p:spPr>
          <a:xfrm>
            <a:off x="8426856" y="4048975"/>
            <a:ext cx="63864" cy="402709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128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optimization(LH)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409B9-A39F-D42F-A340-9032DCDEDDE2}"/>
              </a:ext>
            </a:extLst>
          </p:cNvPr>
          <p:cNvSpPr txBox="1"/>
          <p:nvPr/>
        </p:nvSpPr>
        <p:spPr>
          <a:xfrm>
            <a:off x="323065" y="816149"/>
            <a:ext cx="2253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Grid Search: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7BE01-7ECE-AE7E-BE90-025AA552F097}"/>
              </a:ext>
            </a:extLst>
          </p:cNvPr>
          <p:cNvSpPr txBox="1"/>
          <p:nvPr/>
        </p:nvSpPr>
        <p:spPr>
          <a:xfrm>
            <a:off x="2623511" y="1244224"/>
            <a:ext cx="2973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rees: 200, 300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400, 500</a:t>
            </a:r>
            <a:endParaRPr lang="en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Depth: 6, 8, 10, 12</a:t>
            </a:r>
            <a:b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MinNodeSize: 1%, 2%, 3%</a:t>
            </a:r>
            <a:b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0.01, 0.05, 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5FE77A-0D35-D3A7-8862-6563A09808FC}"/>
                  </a:ext>
                </a:extLst>
              </p:cNvPr>
              <p:cNvSpPr txBox="1"/>
              <p:nvPr/>
            </p:nvSpPr>
            <p:spPr>
              <a:xfrm>
                <a:off x="6344534" y="1081271"/>
                <a:ext cx="5597302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Binned significance: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5FE77A-0D35-D3A7-8862-6563A0980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34" y="1081271"/>
                <a:ext cx="5597302" cy="656013"/>
              </a:xfrm>
              <a:prstGeom prst="rect">
                <a:avLst/>
              </a:prstGeom>
              <a:blipFill>
                <a:blip r:embed="rId3"/>
                <a:stretch>
                  <a:fillRect l="-9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89F7E34-B571-DCCD-9264-E8EBFFE1830C}"/>
              </a:ext>
            </a:extLst>
          </p:cNvPr>
          <p:cNvSpPr txBox="1"/>
          <p:nvPr/>
        </p:nvSpPr>
        <p:spPr>
          <a:xfrm>
            <a:off x="471227" y="2259887"/>
            <a:ext cx="13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Show top Zn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5FB5D1-A65C-D737-DA59-BFB7E771F082}"/>
              </a:ext>
            </a:extLst>
          </p:cNvPr>
          <p:cNvSpPr txBox="1"/>
          <p:nvPr/>
        </p:nvSpPr>
        <p:spPr>
          <a:xfrm>
            <a:off x="4537754" y="2607511"/>
            <a:ext cx="268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hiyi’s result of LH channel</a:t>
            </a:r>
          </a:p>
        </p:txBody>
      </p:sp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053010-69F1-A123-6738-6AF791DD2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94" y="2778679"/>
            <a:ext cx="3938031" cy="3270882"/>
          </a:xfrm>
          <a:prstGeom prst="rect">
            <a:avLst/>
          </a:prstGeom>
        </p:spPr>
      </p:pic>
      <p:pic>
        <p:nvPicPr>
          <p:cNvPr id="21" name="Picture 2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6C10FD5-1CEA-D7DC-4AD7-46E95F4AD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592" y="3336675"/>
            <a:ext cx="4094079" cy="23666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5B9D6D-DBDE-37D3-C741-05FC2B14EDE6}"/>
              </a:ext>
            </a:extLst>
          </p:cNvPr>
          <p:cNvSpPr txBox="1"/>
          <p:nvPr/>
        </p:nvSpPr>
        <p:spPr>
          <a:xfrm>
            <a:off x="4537754" y="2924856"/>
            <a:ext cx="84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Top Sig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99B62-3C36-E938-1A50-CA0C3EDDDA02}"/>
              </a:ext>
            </a:extLst>
          </p:cNvPr>
          <p:cNvSpPr txBox="1"/>
          <p:nvPr/>
        </p:nvSpPr>
        <p:spPr>
          <a:xfrm>
            <a:off x="6762143" y="2972016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Top Zn</a:t>
            </a:r>
          </a:p>
        </p:txBody>
      </p:sp>
      <p:pic>
        <p:nvPicPr>
          <p:cNvPr id="22" name="Picture 21" descr="A screen shot of numbers&#10;&#10;Description automatically generated">
            <a:extLst>
              <a:ext uri="{FF2B5EF4-FFF2-40B4-BE49-F238E27FC236}">
                <a16:creationId xmlns:a16="http://schemas.microsoft.com/office/drawing/2014/main" id="{1A205C93-9AA6-763E-1A42-9E839F566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9682" y="3725318"/>
            <a:ext cx="3296888" cy="143452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2ED86C-0325-5B6B-5985-D29D603C2AFC}"/>
              </a:ext>
            </a:extLst>
          </p:cNvPr>
          <p:cNvCxnSpPr/>
          <p:nvPr/>
        </p:nvCxnSpPr>
        <p:spPr>
          <a:xfrm flipH="1">
            <a:off x="1350335" y="3156682"/>
            <a:ext cx="472609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E395C6-8C10-B5DC-1182-E0A5D86C2753}"/>
              </a:ext>
            </a:extLst>
          </p:cNvPr>
          <p:cNvCxnSpPr/>
          <p:nvPr/>
        </p:nvCxnSpPr>
        <p:spPr>
          <a:xfrm flipH="1">
            <a:off x="1350335" y="3294188"/>
            <a:ext cx="472609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F82769E-E607-8E51-F4B3-21BC7589E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9681" y="2064943"/>
            <a:ext cx="3413877" cy="15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9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Model(LH)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D79B-CD9D-C751-1C86-5D3FD9D27AC7}"/>
              </a:ext>
            </a:extLst>
          </p:cNvPr>
          <p:cNvSpPr txBox="1"/>
          <p:nvPr/>
        </p:nvSpPr>
        <p:spPr>
          <a:xfrm>
            <a:off x="83216" y="827259"/>
            <a:ext cx="9967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=400, learning rate=0.01, max depth=10,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3CACC3-8807-0417-2333-B429B9F7DA40}"/>
              </a:ext>
            </a:extLst>
          </p:cNvPr>
          <p:cNvSpPr txBox="1"/>
          <p:nvPr/>
        </p:nvSpPr>
        <p:spPr>
          <a:xfrm>
            <a:off x="9888164" y="2589917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CN" dirty="0"/>
              <a:t>ut at BDT_score = 0.8</a:t>
            </a:r>
          </a:p>
        </p:txBody>
      </p:sp>
      <p:pic>
        <p:nvPicPr>
          <p:cNvPr id="8" name="Picture 7" descr="A graph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0C725578-9376-D756-6EB4-D6693E79F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65" y="3970253"/>
            <a:ext cx="3249959" cy="2336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7B7F6A-2142-5576-4F9A-3B55700D51C8}"/>
              </a:ext>
            </a:extLst>
          </p:cNvPr>
          <p:cNvSpPr txBox="1"/>
          <p:nvPr/>
        </p:nvSpPr>
        <p:spPr>
          <a:xfrm>
            <a:off x="172994" y="3592842"/>
            <a:ext cx="9967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=400, learning rate=0.01, max depth=12,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  <p:pic>
        <p:nvPicPr>
          <p:cNvPr id="16" name="Picture 15" descr="A graph of different colors&#10;&#10;Description automatically generated">
            <a:extLst>
              <a:ext uri="{FF2B5EF4-FFF2-40B4-BE49-F238E27FC236}">
                <a16:creationId xmlns:a16="http://schemas.microsoft.com/office/drawing/2014/main" id="{290BC966-0335-B544-913C-4DEB4A2DF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013" y="3963415"/>
            <a:ext cx="3249959" cy="2350132"/>
          </a:xfrm>
          <a:prstGeom prst="rect">
            <a:avLst/>
          </a:prstGeom>
        </p:spPr>
      </p:pic>
      <p:pic>
        <p:nvPicPr>
          <p:cNvPr id="21" name="Picture 20" descr="A graph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30A33414-5C9E-D815-2F74-F77DD8980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65" y="1277825"/>
            <a:ext cx="3272238" cy="2333816"/>
          </a:xfrm>
          <a:prstGeom prst="rect">
            <a:avLst/>
          </a:prstGeom>
        </p:spPr>
      </p:pic>
      <p:pic>
        <p:nvPicPr>
          <p:cNvPr id="26" name="Picture 25" descr="A diagram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D544A1C-E218-E658-5564-B9242DFD7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247" y="1215793"/>
            <a:ext cx="3252547" cy="233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7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Model(LH)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D79B-CD9D-C751-1C86-5D3FD9D27AC7}"/>
              </a:ext>
            </a:extLst>
          </p:cNvPr>
          <p:cNvSpPr txBox="1"/>
          <p:nvPr/>
        </p:nvSpPr>
        <p:spPr>
          <a:xfrm>
            <a:off x="83216" y="827259"/>
            <a:ext cx="9967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=400, learning rate=0.01, max depth=10,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  <p:pic>
        <p:nvPicPr>
          <p:cNvPr id="26" name="Picture 25" descr="A diagram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D544A1C-E218-E658-5564-B9242DFD7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1482527"/>
            <a:ext cx="3252547" cy="2336455"/>
          </a:xfrm>
          <a:prstGeom prst="rect">
            <a:avLst/>
          </a:prstGeom>
        </p:spPr>
      </p:pic>
      <p:graphicFrame>
        <p:nvGraphicFramePr>
          <p:cNvPr id="15" name="Table 32">
            <a:extLst>
              <a:ext uri="{FF2B5EF4-FFF2-40B4-BE49-F238E27FC236}">
                <a16:creationId xmlns:a16="http://schemas.microsoft.com/office/drawing/2014/main" id="{CC689FA9-52C8-9F7F-2B99-7A825B8E8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902848"/>
              </p:ext>
            </p:extLst>
          </p:nvPr>
        </p:nvGraphicFramePr>
        <p:xfrm>
          <a:off x="152022" y="4049033"/>
          <a:ext cx="11887956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40">
                  <a:extLst>
                    <a:ext uri="{9D8B030D-6E8A-4147-A177-3AD203B41FA5}">
                      <a16:colId xmlns:a16="http://schemas.microsoft.com/office/drawing/2014/main" val="2322395182"/>
                    </a:ext>
                  </a:extLst>
                </a:gridCol>
                <a:gridCol w="1013740">
                  <a:extLst>
                    <a:ext uri="{9D8B030D-6E8A-4147-A177-3AD203B41FA5}">
                      <a16:colId xmlns:a16="http://schemas.microsoft.com/office/drawing/2014/main" val="1491428219"/>
                    </a:ext>
                  </a:extLst>
                </a:gridCol>
                <a:gridCol w="927113">
                  <a:extLst>
                    <a:ext uri="{9D8B030D-6E8A-4147-A177-3AD203B41FA5}">
                      <a16:colId xmlns:a16="http://schemas.microsoft.com/office/drawing/2014/main" val="4066696753"/>
                    </a:ext>
                  </a:extLst>
                </a:gridCol>
                <a:gridCol w="1152564">
                  <a:extLst>
                    <a:ext uri="{9D8B030D-6E8A-4147-A177-3AD203B41FA5}">
                      <a16:colId xmlns:a16="http://schemas.microsoft.com/office/drawing/2014/main" val="3596515012"/>
                    </a:ext>
                  </a:extLst>
                </a:gridCol>
                <a:gridCol w="981036">
                  <a:extLst>
                    <a:ext uri="{9D8B030D-6E8A-4147-A177-3AD203B41FA5}">
                      <a16:colId xmlns:a16="http://schemas.microsoft.com/office/drawing/2014/main" val="2867473741"/>
                    </a:ext>
                  </a:extLst>
                </a:gridCol>
                <a:gridCol w="966662">
                  <a:extLst>
                    <a:ext uri="{9D8B030D-6E8A-4147-A177-3AD203B41FA5}">
                      <a16:colId xmlns:a16="http://schemas.microsoft.com/office/drawing/2014/main" val="3302874433"/>
                    </a:ext>
                  </a:extLst>
                </a:gridCol>
                <a:gridCol w="989091">
                  <a:extLst>
                    <a:ext uri="{9D8B030D-6E8A-4147-A177-3AD203B41FA5}">
                      <a16:colId xmlns:a16="http://schemas.microsoft.com/office/drawing/2014/main" val="1546230906"/>
                    </a:ext>
                  </a:extLst>
                </a:gridCol>
                <a:gridCol w="899819">
                  <a:extLst>
                    <a:ext uri="{9D8B030D-6E8A-4147-A177-3AD203B41FA5}">
                      <a16:colId xmlns:a16="http://schemas.microsoft.com/office/drawing/2014/main" val="2086121471"/>
                    </a:ext>
                  </a:extLst>
                </a:gridCol>
                <a:gridCol w="1059398">
                  <a:extLst>
                    <a:ext uri="{9D8B030D-6E8A-4147-A177-3AD203B41FA5}">
                      <a16:colId xmlns:a16="http://schemas.microsoft.com/office/drawing/2014/main" val="4223990751"/>
                    </a:ext>
                  </a:extLst>
                </a:gridCol>
                <a:gridCol w="1122073">
                  <a:extLst>
                    <a:ext uri="{9D8B030D-6E8A-4147-A177-3AD203B41FA5}">
                      <a16:colId xmlns:a16="http://schemas.microsoft.com/office/drawing/2014/main" val="3872069520"/>
                    </a:ext>
                  </a:extLst>
                </a:gridCol>
                <a:gridCol w="941727">
                  <a:extLst>
                    <a:ext uri="{9D8B030D-6E8A-4147-A177-3AD203B41FA5}">
                      <a16:colId xmlns:a16="http://schemas.microsoft.com/office/drawing/2014/main" val="2146630259"/>
                    </a:ext>
                  </a:extLst>
                </a:gridCol>
                <a:gridCol w="820993">
                  <a:extLst>
                    <a:ext uri="{9D8B030D-6E8A-4147-A177-3AD203B41FA5}">
                      <a16:colId xmlns:a16="http://schemas.microsoft.com/office/drawing/2014/main" val="221839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400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max 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C1N2ISR</a:t>
                      </a:r>
                      <a:br>
                        <a:rPr lang="en-CN" sz="1400" dirty="0"/>
                      </a:br>
                      <a:r>
                        <a:rPr lang="en-CN" sz="1400" dirty="0"/>
                        <a:t>(100,70)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bkg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Higgs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OtherTop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SingleTop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TopPair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b="1" dirty="0">
                          <a:solidFill>
                            <a:schemeClr val="bg1"/>
                          </a:solidFill>
                          <a:highlight>
                            <a:srgbClr val="000080"/>
                          </a:highlight>
                        </a:rPr>
                        <a:t>Wjets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Zlljets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Zttjets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2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400" dirty="0"/>
                        <a:t>(0.87-0.89)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600" dirty="0"/>
                        <a:t>2.59868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59.238+-1.484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76.648+-</a:t>
                      </a:r>
                      <a:br>
                        <a:rPr lang="en-CN" sz="12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5.530(7.21%)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0.126+-0.034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0.033+-0.021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2.619+-0.548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8.311+-1.141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9.569+-0.520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chemeClr val="tx1"/>
                          </a:solidFill>
                        </a:rPr>
                        <a:t>39.971+-5.074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0.760+-0.130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15.259+-1.718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5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400" dirty="0"/>
                        <a:t>(0.89-0.91)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3.03656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57.663+-1.447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59.803+-</a:t>
                      </a:r>
                      <a:br>
                        <a:rPr lang="en-CN" sz="12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3.946(6.59%)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0.053+-0.020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0.078+-0.030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1.761+-0.420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4.401+-0.823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6.851+-0.399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chemeClr val="tx1"/>
                          </a:solidFill>
                        </a:rPr>
                        <a:t>33.586+-3.367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0.453+-0.128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12.620+-1.792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400" dirty="0"/>
                        <a:t>(0.91-0.94)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4.26908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42.715+-1.251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16.632+-</a:t>
                      </a:r>
                      <a:br>
                        <a:rPr lang="en-CN" sz="12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1.683(10.11%)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0.005+-0.004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0.006+-0.004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0.450+-0.202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1.819+-0.532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2.858+-0.249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chemeClr val="tx1"/>
                          </a:solidFill>
                        </a:rPr>
                        <a:t>9.733+-1.536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0.039+-0.020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1.722+-0.298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06967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FBC53A-F936-9B45-5239-B74A80A99414}"/>
              </a:ext>
            </a:extLst>
          </p:cNvPr>
          <p:cNvCxnSpPr>
            <a:cxnSpLocks/>
          </p:cNvCxnSpPr>
          <p:nvPr/>
        </p:nvCxnSpPr>
        <p:spPr>
          <a:xfrm flipH="1" flipV="1">
            <a:off x="1536766" y="2207007"/>
            <a:ext cx="4788" cy="93833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AECF91-135A-38DD-5FD7-281AF6247774}"/>
              </a:ext>
            </a:extLst>
          </p:cNvPr>
          <p:cNvCxnSpPr/>
          <p:nvPr/>
        </p:nvCxnSpPr>
        <p:spPr>
          <a:xfrm>
            <a:off x="1527192" y="2207007"/>
            <a:ext cx="837802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graph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D2663FBF-7187-F7E5-36C6-F836B56CD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040" y="1457420"/>
            <a:ext cx="3252547" cy="234543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B26CBF8-4389-11EA-798F-DA5CB328CAA6}"/>
              </a:ext>
            </a:extLst>
          </p:cNvPr>
          <p:cNvSpPr txBox="1"/>
          <p:nvPr/>
        </p:nvSpPr>
        <p:spPr>
          <a:xfrm>
            <a:off x="6910042" y="2164291"/>
            <a:ext cx="444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Root of square sum of Zn of each bin: 5.8479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E73977-A9B3-5E6A-D4DB-0ED2FB83D6FA}"/>
              </a:ext>
            </a:extLst>
          </p:cNvPr>
          <p:cNvSpPr txBox="1"/>
          <p:nvPr/>
        </p:nvSpPr>
        <p:spPr>
          <a:xfrm>
            <a:off x="6910042" y="1645017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pply BDT score cut at 0.87</a:t>
            </a:r>
          </a:p>
        </p:txBody>
      </p:sp>
    </p:spTree>
    <p:extLst>
      <p:ext uri="{BB962C8B-B14F-4D97-AF65-F5344CB8AC3E}">
        <p14:creationId xmlns:p14="http://schemas.microsoft.com/office/powerpoint/2010/main" val="69289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Model(LH)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D79B-CD9D-C751-1C86-5D3FD9D27AC7}"/>
              </a:ext>
            </a:extLst>
          </p:cNvPr>
          <p:cNvSpPr txBox="1"/>
          <p:nvPr/>
        </p:nvSpPr>
        <p:spPr>
          <a:xfrm>
            <a:off x="83216" y="827259"/>
            <a:ext cx="9967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=400, learning rate=0.01, max depth=10,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  <p:pic>
        <p:nvPicPr>
          <p:cNvPr id="8" name="Picture 7" descr="A diagram of different colors&#10;&#10;Description automatically generated">
            <a:extLst>
              <a:ext uri="{FF2B5EF4-FFF2-40B4-BE49-F238E27FC236}">
                <a16:creationId xmlns:a16="http://schemas.microsoft.com/office/drawing/2014/main" id="{38C1679E-9F78-27A6-C476-2126F497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530" y="1390752"/>
            <a:ext cx="3598726" cy="25860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90A39B-485F-6C1A-77A4-7B0F6C7051B5}"/>
              </a:ext>
            </a:extLst>
          </p:cNvPr>
          <p:cNvSpPr txBox="1"/>
          <p:nvPr/>
        </p:nvSpPr>
        <p:spPr>
          <a:xfrm>
            <a:off x="427512" y="4322618"/>
            <a:ext cx="388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BDT score distribution of Validation set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6C7E7-EEDB-9C28-09F4-9D0B3BE8C7ED}"/>
              </a:ext>
            </a:extLst>
          </p:cNvPr>
          <p:cNvSpPr txBox="1"/>
          <p:nvPr/>
        </p:nvSpPr>
        <p:spPr>
          <a:xfrm>
            <a:off x="5516230" y="4426357"/>
            <a:ext cx="411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BDT score distribution of test set and data</a:t>
            </a:r>
            <a:br>
              <a:rPr lang="en-CN" dirty="0"/>
            </a:br>
            <a:r>
              <a:rPr lang="en-CN" dirty="0"/>
              <a:t>(Blind with events with score &gt; 0.6)</a:t>
            </a:r>
          </a:p>
        </p:txBody>
      </p:sp>
      <p:pic>
        <p:nvPicPr>
          <p:cNvPr id="21" name="Picture 20" descr="A graph of a graph showing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340C35D0-0380-AF69-DB7A-112FC2683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33" y="1328781"/>
            <a:ext cx="3887774" cy="2792626"/>
          </a:xfrm>
          <a:prstGeom prst="rect">
            <a:avLst/>
          </a:prstGeom>
        </p:spPr>
      </p:pic>
      <p:pic>
        <p:nvPicPr>
          <p:cNvPr id="9" name="Picture 8" descr="A line of dots with numbers&#10;&#10;Description automatically generated">
            <a:extLst>
              <a:ext uri="{FF2B5EF4-FFF2-40B4-BE49-F238E27FC236}">
                <a16:creationId xmlns:a16="http://schemas.microsoft.com/office/drawing/2014/main" id="{13D66A1F-FAB0-4FA1-484B-9DE4B7315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6530" y="3792486"/>
            <a:ext cx="3598726" cy="5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3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4757</TotalTime>
  <Words>748</Words>
  <Application>Microsoft Macintosh PowerPoint</Application>
  <PresentationFormat>Widescreen</PresentationFormat>
  <Paragraphs>132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PingFang SC Medium</vt:lpstr>
      <vt:lpstr>Arial</vt:lpstr>
      <vt:lpstr>Calibri</vt:lpstr>
      <vt:lpstr>Calibri Light</vt:lpstr>
      <vt:lpstr>Cambria Math</vt:lpstr>
      <vt:lpstr>Times New Roman</vt:lpstr>
      <vt:lpstr>Office Theme</vt:lpstr>
      <vt:lpstr>Compressed EWK study(ISRC1N2)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廖诚鑫</dc:creator>
  <cp:lastModifiedBy>廖诚鑫</cp:lastModifiedBy>
  <cp:revision>238</cp:revision>
  <dcterms:created xsi:type="dcterms:W3CDTF">2024-11-26T11:49:43Z</dcterms:created>
  <dcterms:modified xsi:type="dcterms:W3CDTF">2025-02-26T10:25:47Z</dcterms:modified>
</cp:coreProperties>
</file>