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80" r:id="rId3"/>
    <p:sldId id="270" r:id="rId4"/>
    <p:sldId id="275" r:id="rId5"/>
    <p:sldId id="289" r:id="rId6"/>
    <p:sldId id="271" r:id="rId7"/>
    <p:sldId id="285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9169"/>
    <a:srgbClr val="779AAB"/>
    <a:srgbClr val="443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0"/>
    <p:restoredTop sz="94648"/>
  </p:normalViewPr>
  <p:slideViewPr>
    <p:cSldViewPr snapToGrid="0">
      <p:cViewPr varScale="1">
        <p:scale>
          <a:sx n="109" d="100"/>
          <a:sy n="109" d="100"/>
        </p:scale>
        <p:origin x="208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24C8E-7CE5-9D43-97E5-5DD958638FA4}" type="datetimeFigureOut">
              <a:rPr lang="en-CN" smtClean="0"/>
              <a:t>2025/2/5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D6A95-879E-5A47-9414-45BA2EDE19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720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989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222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2226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3080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4183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4975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F519-26E9-EAD7-2549-A38E52698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1E384-B3C5-29AF-8B4C-2134DCBA2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987AF-071F-EC05-21A8-2EEE2BC5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A7940-39ED-B008-A2EC-DD638C74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46C43-F151-8791-74DB-0F57F87D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752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FB4A-99C5-9CD3-0FF4-44BDBE86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868E9-46B4-2A28-B6F3-5283BD855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83CA-F05A-C782-BBD9-CC72A360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BB5C6-3A1B-EFB6-CC14-AC74F52D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75E1-3971-805A-5B6F-0455DDC3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288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8B78C-0E92-023D-B108-DBD353BBE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FEEA6-6B0C-23EC-092C-C06AFC5C9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7E00D-9781-C087-6D73-D9E2740D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E2C7C-481A-85F8-C693-F3252D22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FC97-395F-2D79-33B6-AB7EC1D2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90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62C5-5F00-2392-76E1-A9F8D425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024A-E75D-28AF-3049-3EAB7951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A36A8-AC4C-B547-C1E2-3678FE12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CC59-F90D-54DC-4CEB-FCD34D25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E5C8-FE9D-600C-D481-F7D21D14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982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6E38-2EE4-E826-EEFA-435DD2FD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3AE4B-9140-FFA6-B99A-08A49AA6D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8736-B542-8E14-F586-703D9EB0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E5F9C-55A0-AACF-FE58-69342987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E46CF-6AB9-CEC6-E6FA-C8BF3A56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795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1CFA-2AE8-C830-28D3-2E44EF8A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E82D-BA05-E42C-D974-D78544B9F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3768A-EDEE-0C6F-28DF-DC603FCA1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6E90A-01FD-539C-1528-18618E0E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BA9A2-AA8A-1B9C-78F7-34AB42E6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B0C82-A7E5-F341-9A1D-95962FF8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794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B0F6-5AA9-D096-0006-9D551643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49BE-1BF0-8462-926E-64D18FDA7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B0876-59B8-27FA-44CC-AFF742593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6E8FD-B58A-9EB4-55D7-8DD5CEC05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72706-1697-DEE3-3808-6C5396D4F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51DC6-184F-579E-2C58-11B0F360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E73FF-F9A1-DB9F-37CE-DAB7C685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262D1-CC3F-8E64-1DB5-6A32466B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242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8174-69C5-2EDB-BD77-D0C3572A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1E6EB-E858-78CD-12E9-8707929D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BF93E-C12B-2DFB-05E6-EC14B465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8F999-139E-432C-91C5-E64CE893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581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B3842-6276-14BF-40AE-4385B914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2C9F4-1DFD-36A8-66FF-83739B1E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74D06-8628-128F-F550-6D12C33C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232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E8B9-182D-D5A0-6E1D-9B496052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BD42-1FC7-5EA8-EE35-50497857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A17AE-7DDF-C5A6-34F9-ABAD6072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AC77F-4946-8A55-6779-680D698B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22F1A-50C1-91E2-931F-A1EF4F88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649D3-C5AA-94C2-7539-97FECD7A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025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5292-5169-107E-531C-97E45179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213FA-FA9F-1FB6-DE42-F1995B661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A050A-02AA-EE88-0B69-D8108099B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A912B-BA53-2190-906D-E78082D1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80D52-56A7-200C-AF76-BAB21D09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056FD-AE70-77FC-C0D9-68B5F4BE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098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C6F49-2812-B85D-D49F-605CB468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0BF40-7E16-C34C-0B48-589833B7C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B81E-FD6D-8943-40E9-B6962F06A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BA237-2141-C74D-A51A-D2B5CD793AFB}" type="datetimeFigureOut">
              <a:rPr lang="en-CN" smtClean="0"/>
              <a:t>2025/2/5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1992-A42A-E89D-600D-90BF3A3AF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A0912-1A9A-2CBE-1DEF-C203BAE84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438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iaocx@ihep.ac.c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project/674e7119837a2580151a086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61a.vercel.app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, 箭头&#10;&#10;描述已自动生成">
            <a:extLst>
              <a:ext uri="{FF2B5EF4-FFF2-40B4-BE49-F238E27FC236}">
                <a16:creationId xmlns:a16="http://schemas.microsoft.com/office/drawing/2014/main" id="{38804460-51DE-6DAC-7ACD-225E4B2A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794" y="566644"/>
            <a:ext cx="6200412" cy="607078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73625F-D255-95AD-FB1B-C7CC57CCB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133" y="1680502"/>
            <a:ext cx="11040909" cy="132604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Compressed</a:t>
            </a:r>
            <a:r>
              <a:rPr kumimoji="1" lang="zh-CN" alt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EWK</a:t>
            </a:r>
            <a:r>
              <a:rPr kumimoji="1" lang="zh-CN" alt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study(ISRC1N2)</a:t>
            </a:r>
            <a:endParaRPr kumimoji="1" lang="zh-CN" altLang="en-US" sz="3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A28859-74B6-EFBA-F1B4-74DFF091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536" y="1"/>
            <a:ext cx="2254348" cy="1003036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EA55A7E-6853-88B6-A53E-E8AC7C74AA04}"/>
              </a:ext>
            </a:extLst>
          </p:cNvPr>
          <p:cNvCxnSpPr>
            <a:cxnSpLocks/>
          </p:cNvCxnSpPr>
          <p:nvPr/>
        </p:nvCxnSpPr>
        <p:spPr>
          <a:xfrm>
            <a:off x="2980323" y="1586805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48C908ED-BB31-B627-0E90-6BE6CA2A45D3}"/>
              </a:ext>
            </a:extLst>
          </p:cNvPr>
          <p:cNvCxnSpPr>
            <a:cxnSpLocks/>
          </p:cNvCxnSpPr>
          <p:nvPr/>
        </p:nvCxnSpPr>
        <p:spPr>
          <a:xfrm>
            <a:off x="0" y="1586805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D8C57DD-8BA3-4C53-BDF5-2F912C668F4C}"/>
              </a:ext>
            </a:extLst>
          </p:cNvPr>
          <p:cNvCxnSpPr>
            <a:cxnSpLocks/>
          </p:cNvCxnSpPr>
          <p:nvPr/>
        </p:nvCxnSpPr>
        <p:spPr>
          <a:xfrm>
            <a:off x="1490162" y="1586805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941FBA5-2190-14BF-D946-A51A585A60BB}"/>
              </a:ext>
            </a:extLst>
          </p:cNvPr>
          <p:cNvSpPr txBox="1"/>
          <p:nvPr/>
        </p:nvSpPr>
        <p:spPr>
          <a:xfrm>
            <a:off x="1929133" y="1110937"/>
            <a:ext cx="600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Microsoft GothicNeo" panose="02000300000000000000" pitchFamily="2" charset="-127"/>
                <a:cs typeface="Times New Roman" panose="02020603050405020304" pitchFamily="18" charset="0"/>
              </a:rPr>
              <a:t>Department of Physics, Shandong University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7F5D02-4A32-1AE4-EED3-EAD59EF24CD4}"/>
              </a:ext>
            </a:extLst>
          </p:cNvPr>
          <p:cNvSpPr txBox="1"/>
          <p:nvPr/>
        </p:nvSpPr>
        <p:spPr>
          <a:xfrm>
            <a:off x="1929133" y="4117771"/>
            <a:ext cx="26218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Chengxin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Liao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liaocx@ihep.ac.cn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Wed, Feb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5, 2024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5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5AC7CA-3E01-3A19-42DA-6AFBC13083ED}"/>
              </a:ext>
            </a:extLst>
          </p:cNvPr>
          <p:cNvSpPr txBox="1"/>
          <p:nvPr/>
        </p:nvSpPr>
        <p:spPr>
          <a:xfrm>
            <a:off x="1449624" y="2194375"/>
            <a:ext cx="53896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A79169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</a:rPr>
              <a:t>1.  </a:t>
            </a:r>
            <a:r>
              <a:rPr lang="en-CN" sz="2800" b="1" dirty="0">
                <a:solidFill>
                  <a:srgbClr val="779AAB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</a:rPr>
              <a:t>Hyperparameters optimization</a:t>
            </a:r>
          </a:p>
          <a:p>
            <a:endParaRPr lang="en-CN" sz="2800" b="1" dirty="0">
              <a:solidFill>
                <a:srgbClr val="779AAB"/>
              </a:solidFill>
              <a:latin typeface="Times New Roman" panose="02020603050405020304" pitchFamily="18" charset="0"/>
              <a:ea typeface="PingFang SC Semibold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en-CN" sz="2800" b="1" dirty="0">
                <a:solidFill>
                  <a:srgbClr val="A79169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</a:rPr>
              <a:t>2.  </a:t>
            </a:r>
            <a:r>
              <a:rPr lang="en-CN" sz="2800" b="1" dirty="0">
                <a:solidFill>
                  <a:srgbClr val="779AAB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</a:rPr>
              <a:t>Performance of Model</a:t>
            </a:r>
          </a:p>
        </p:txBody>
      </p:sp>
    </p:spTree>
    <p:extLst>
      <p:ext uri="{BB962C8B-B14F-4D97-AF65-F5344CB8AC3E}">
        <p14:creationId xmlns:p14="http://schemas.microsoft.com/office/powerpoint/2010/main" val="201501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186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Task-list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4372E-CCEE-CAA5-C441-7CA7FAC776D3}"/>
              </a:ext>
            </a:extLst>
          </p:cNvPr>
          <p:cNvSpPr txBox="1"/>
          <p:nvPr/>
        </p:nvSpPr>
        <p:spPr>
          <a:xfrm>
            <a:off x="172994" y="1028343"/>
            <a:ext cx="11779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4361D"/>
              </a:buClr>
            </a:pPr>
            <a:endParaRPr lang="en-CN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CN" dirty="0">
                <a:cs typeface="Times New Roman" panose="02020603050405020304" pitchFamily="18" charset="0"/>
              </a:rPr>
              <a:t>Machine learning for LH channel</a:t>
            </a:r>
          </a:p>
          <a:p>
            <a:pPr marL="742950" lvl="1" indent="-285750">
              <a:buClr>
                <a:srgbClr val="44361D"/>
              </a:buClr>
              <a:buFont typeface="Courier New" panose="02070309020205020404" pitchFamily="49" charset="0"/>
              <a:buChar char="o"/>
            </a:pPr>
            <a:r>
              <a:rPr lang="en-CN" strike="sngStrike" dirty="0">
                <a:cs typeface="Times New Roman" panose="02020603050405020304" pitchFamily="18" charset="0"/>
              </a:rPr>
              <a:t>check more Variable and select significance var for ML(DONE)</a:t>
            </a:r>
          </a:p>
          <a:p>
            <a:pPr marL="742950" lvl="1" indent="-285750">
              <a:buClr>
                <a:srgbClr val="44361D"/>
              </a:buClr>
              <a:buFont typeface="Courier New" panose="02070309020205020404" pitchFamily="49" charset="0"/>
              <a:buChar char="o"/>
            </a:pPr>
            <a:r>
              <a:rPr lang="en-US" altLang="zh-CN" strike="sngStrike" dirty="0">
                <a:cs typeface="Times New Roman" panose="02020603050405020304" pitchFamily="18" charset="0"/>
              </a:rPr>
              <a:t>BDTG hyperparameters optimization/ Setup a Grid Search framework (DONE)</a:t>
            </a:r>
            <a:endParaRPr lang="en-CN" strike="sngStrike" dirty="0">
              <a:cs typeface="Times New Roman" panose="02020603050405020304" pitchFamily="18" charset="0"/>
            </a:endParaRPr>
          </a:p>
          <a:p>
            <a:pPr>
              <a:buClr>
                <a:srgbClr val="44361D"/>
              </a:buClr>
            </a:pPr>
            <a:endParaRPr lang="en-US" altLang="zh-CN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cs typeface="Times New Roman" panose="02020603050405020304" pitchFamily="18" charset="0"/>
              </a:rPr>
              <a:t> Preliminary study on multibody quantum mechanics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 (In Progress)</a:t>
            </a:r>
            <a:br>
              <a:rPr lang="en-US" altLang="zh-CN" dirty="0">
                <a:cs typeface="Times New Roman" panose="02020603050405020304" pitchFamily="18" charset="0"/>
              </a:rPr>
            </a:br>
            <a:r>
              <a:rPr lang="en-US" altLang="zh-CN" dirty="0">
                <a:cs typeface="Times New Roman" panose="02020603050405020304" pitchFamily="18" charset="0"/>
              </a:rPr>
              <a:t> QFT Lecture (</a:t>
            </a:r>
            <a:r>
              <a:rPr lang="en-US" altLang="zh-CN" dirty="0" err="1">
                <a:cs typeface="Times New Roman" panose="02020603050405020304" pitchFamily="18" charset="0"/>
              </a:rPr>
              <a:t>Peskin</a:t>
            </a:r>
            <a:r>
              <a:rPr lang="en-US" altLang="zh-CN" dirty="0">
                <a:cs typeface="Times New Roman" panose="02020603050405020304" pitchFamily="18" charset="0"/>
              </a:rPr>
              <a:t> part I)</a:t>
            </a:r>
          </a:p>
          <a:p>
            <a:pPr>
              <a:buClr>
                <a:srgbClr val="44361D"/>
              </a:buClr>
            </a:pPr>
            <a:endParaRPr lang="en-US" altLang="zh-CN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BSc thesis: </a:t>
            </a:r>
            <a:r>
              <a:rPr lang="en-US" altLang="zh-CN" dirty="0">
                <a:cs typeface="Times New Roman" panose="02020603050405020304" pitchFamily="18" charset="0"/>
                <a:hlinkClick r:id="rId3"/>
              </a:rPr>
              <a:t>https://www.overleaf.com/project/674e7119837a2580151a0868</a:t>
            </a:r>
            <a:endParaRPr lang="en-US" altLang="zh-CN" dirty="0">
              <a:cs typeface="Times New Roman" panose="02020603050405020304" pitchFamily="18" charset="0"/>
            </a:endParaRPr>
          </a:p>
          <a:p>
            <a:pPr>
              <a:buClr>
                <a:srgbClr val="44361D"/>
              </a:buClr>
            </a:pPr>
            <a:endParaRPr lang="en-US" altLang="zh-CN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cs typeface="Times New Roman" panose="02020603050405020304" pitchFamily="18" charset="0"/>
              </a:rPr>
              <a:t> CS61A (python): </a:t>
            </a:r>
            <a:r>
              <a:rPr lang="en-US" altLang="zh-CN" dirty="0">
                <a:cs typeface="Times New Roman" panose="02020603050405020304" pitchFamily="18" charset="0"/>
                <a:hlinkClick r:id="rId4"/>
              </a:rPr>
              <a:t>https://cs61a.vercel.app/index.html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58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optimization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BA429-B3F3-8786-1DB6-6942754DC945}"/>
              </a:ext>
            </a:extLst>
          </p:cNvPr>
          <p:cNvSpPr txBox="1"/>
          <p:nvPr/>
        </p:nvSpPr>
        <p:spPr>
          <a:xfrm>
            <a:off x="240639" y="963827"/>
            <a:ext cx="3409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/>
              <a:t>Input(LH-Channel):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5C4A3-704D-A2F1-60D0-FCF5EA351942}"/>
              </a:ext>
            </a:extLst>
          </p:cNvPr>
          <p:cNvSpPr txBox="1"/>
          <p:nvPr/>
        </p:nvSpPr>
        <p:spPr>
          <a:xfrm>
            <a:off x="790533" y="1564229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Sample</a:t>
            </a:r>
            <a:r>
              <a:rPr lang="en-CN" sz="2000" b="1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62547-6977-2A6D-15AC-D8FFDABEA134}"/>
              </a:ext>
            </a:extLst>
          </p:cNvPr>
          <p:cNvSpPr txBox="1"/>
          <p:nvPr/>
        </p:nvSpPr>
        <p:spPr>
          <a:xfrm>
            <a:off x="1345547" y="1857744"/>
            <a:ext cx="6673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ig:   ISRC1N2(mass_C1 = 100GeV, mass_N2 = 70GeV)-&gt;21225 entries</a:t>
            </a:r>
          </a:p>
          <a:p>
            <a:r>
              <a:rPr lang="en-US" dirty="0"/>
              <a:t>B</a:t>
            </a:r>
            <a:r>
              <a:rPr lang="en-CN" dirty="0"/>
              <a:t>kg:  1703476 entries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53F-B0FC-C5F2-A802-F37FCB73001F}"/>
              </a:ext>
            </a:extLst>
          </p:cNvPr>
          <p:cNvSpPr txBox="1"/>
          <p:nvPr/>
        </p:nvSpPr>
        <p:spPr>
          <a:xfrm>
            <a:off x="1345547" y="2465415"/>
            <a:ext cx="648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CN" dirty="0"/>
              <a:t>ll input data(C1N2_100_70 and Bkg) already passed pre-selection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BA70E1-2F03-F818-07AE-82A60FED1AF6}"/>
                  </a:ext>
                </a:extLst>
              </p:cNvPr>
              <p:cNvSpPr txBox="1"/>
              <p:nvPr/>
            </p:nvSpPr>
            <p:spPr>
              <a:xfrm>
                <a:off x="8126174" y="2557771"/>
                <a:ext cx="407182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Pre-Selection</a:t>
                </a:r>
              </a:p>
              <a:p>
                <a:pPr algn="ctr"/>
                <a:endPara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lep</a:t>
                </a:r>
                <a:r>
                  <a:rPr lang="en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-had  channel: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𝑛𝑇𝑎𝑢𝑠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𝑛𝐿𝑒𝑝𝑠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𝑀𝐸𝑇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𝑡𝑟𝑖𝑔𝑔𝑒𝑟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𝑀𝐸𝑇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≥200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𝑛𝐵𝑎𝑠𝑒𝐽𝑒𝑡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≤8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𝑉𝑒𝑡𝑜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</a:t>
                </a:r>
              </a:p>
              <a:p>
                <a:endParaRPr lang="en-CN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BA70E1-2F03-F818-07AE-82A60FED1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174" y="2557771"/>
                <a:ext cx="4071820" cy="2308324"/>
              </a:xfrm>
              <a:prstGeom prst="rect">
                <a:avLst/>
              </a:prstGeom>
              <a:blipFill>
                <a:blip r:embed="rId3"/>
                <a:stretch>
                  <a:fillRect l="-621" t="-109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8">
            <a:extLst>
              <a:ext uri="{FF2B5EF4-FFF2-40B4-BE49-F238E27FC236}">
                <a16:creationId xmlns:a16="http://schemas.microsoft.com/office/drawing/2014/main" id="{3E783BCB-51D1-39F1-CDFD-57A9F8E26D91}"/>
              </a:ext>
            </a:extLst>
          </p:cNvPr>
          <p:cNvCxnSpPr>
            <a:cxnSpLocks/>
          </p:cNvCxnSpPr>
          <p:nvPr/>
        </p:nvCxnSpPr>
        <p:spPr>
          <a:xfrm>
            <a:off x="8253969" y="3089778"/>
            <a:ext cx="3816229" cy="0"/>
          </a:xfrm>
          <a:prstGeom prst="line">
            <a:avLst/>
          </a:prstGeom>
          <a:ln w="50800" cmpd="dbl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8">
            <a:extLst>
              <a:ext uri="{FF2B5EF4-FFF2-40B4-BE49-F238E27FC236}">
                <a16:creationId xmlns:a16="http://schemas.microsoft.com/office/drawing/2014/main" id="{CE41482A-AEA3-CD15-5789-DE714C555591}"/>
              </a:ext>
            </a:extLst>
          </p:cNvPr>
          <p:cNvCxnSpPr>
            <a:cxnSpLocks/>
          </p:cNvCxnSpPr>
          <p:nvPr/>
        </p:nvCxnSpPr>
        <p:spPr>
          <a:xfrm>
            <a:off x="8266917" y="4575073"/>
            <a:ext cx="3816229" cy="0"/>
          </a:xfrm>
          <a:prstGeom prst="line">
            <a:avLst/>
          </a:prstGeom>
          <a:ln w="50800" cmpd="dbl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2EA6E2C-1AF6-5E55-64E3-6DBF677438B8}"/>
              </a:ext>
            </a:extLst>
          </p:cNvPr>
          <p:cNvSpPr txBox="1"/>
          <p:nvPr/>
        </p:nvSpPr>
        <p:spPr>
          <a:xfrm>
            <a:off x="769460" y="3135768"/>
            <a:ext cx="1191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/>
              <a:t>Strategy: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DC3E3B-DE62-18B1-1762-FDB929952E5B}"/>
              </a:ext>
            </a:extLst>
          </p:cNvPr>
          <p:cNvSpPr txBox="1"/>
          <p:nvPr/>
        </p:nvSpPr>
        <p:spPr>
          <a:xfrm>
            <a:off x="1345547" y="3675504"/>
            <a:ext cx="6707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CN" dirty="0"/>
              <a:t>ethod: BDTG</a:t>
            </a:r>
            <a:br>
              <a:rPr lang="en-CN" dirty="0"/>
            </a:br>
            <a:r>
              <a:rPr lang="en-US" dirty="0"/>
              <a:t>Separate sig(</a:t>
            </a:r>
            <a:r>
              <a:rPr lang="en-US" dirty="0" err="1"/>
              <a:t>bkg</a:t>
            </a:r>
            <a:r>
              <a:rPr lang="en-US" dirty="0"/>
              <a:t>) into five folders, one for test, the other three for train, and last one for validation </a:t>
            </a:r>
            <a:r>
              <a:rPr lang="en-US" dirty="0" err="1"/>
              <a:t>set,then</a:t>
            </a:r>
            <a:r>
              <a:rPr lang="en-US" dirty="0"/>
              <a:t> traverse all possibilities.</a:t>
            </a:r>
            <a:endParaRPr lang="en-US" dirty="0">
              <a:effectLst/>
            </a:endParaRPr>
          </a:p>
        </p:txBody>
      </p:sp>
      <p:pic>
        <p:nvPicPr>
          <p:cNvPr id="8" name="Picture 7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B881BAB0-9B59-7574-9EB7-6815E0738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833" y="1052775"/>
            <a:ext cx="4017445" cy="119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optimization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22F77B-2CB7-155B-257F-636D0956EC9E}"/>
              </a:ext>
            </a:extLst>
          </p:cNvPr>
          <p:cNvSpPr txBox="1"/>
          <p:nvPr/>
        </p:nvSpPr>
        <p:spPr>
          <a:xfrm>
            <a:off x="240639" y="876736"/>
            <a:ext cx="15819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000" b="1" dirty="0"/>
              <a:t>Variables: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42519-31DF-2EB6-CCB0-9183481A2B26}"/>
              </a:ext>
            </a:extLst>
          </p:cNvPr>
          <p:cNvSpPr txBox="1"/>
          <p:nvPr/>
        </p:nvSpPr>
        <p:spPr>
          <a:xfrm>
            <a:off x="1798390" y="909654"/>
            <a:ext cx="22827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Obj kinematics</a:t>
            </a:r>
            <a:br>
              <a:rPr lang="en-US" dirty="0"/>
            </a:br>
            <a:r>
              <a:rPr lang="en-US" dirty="0" err="1"/>
              <a:t>pt_lep</a:t>
            </a:r>
            <a:br>
              <a:rPr lang="en-US" dirty="0"/>
            </a:br>
            <a:r>
              <a:rPr lang="en-US" dirty="0" err="1"/>
              <a:t>pt_tau</a:t>
            </a:r>
            <a:br>
              <a:rPr lang="en-US" dirty="0"/>
            </a:br>
            <a:r>
              <a:rPr lang="en-US" dirty="0" err="1"/>
              <a:t>mt_tau</a:t>
            </a:r>
            <a:br>
              <a:rPr lang="en-US" dirty="0"/>
            </a:br>
            <a:r>
              <a:rPr lang="en-US" dirty="0" err="1"/>
              <a:t>e_lep</a:t>
            </a:r>
            <a:r>
              <a:rPr lang="en-US" dirty="0"/>
              <a:t>(energy of tau2)</a:t>
            </a:r>
            <a:br>
              <a:rPr lang="en-US" dirty="0"/>
            </a:br>
            <a:endParaRPr lang="en-US" dirty="0"/>
          </a:p>
          <a:p>
            <a:r>
              <a:rPr lang="en-CN" dirty="0">
                <a:highlight>
                  <a:srgbClr val="FFFF00"/>
                </a:highlight>
              </a:rPr>
              <a:t>Angular correlations</a:t>
            </a:r>
            <a:br>
              <a:rPr lang="en-CN" dirty="0"/>
            </a:br>
            <a:r>
              <a:rPr lang="en-CN" dirty="0"/>
              <a:t>dPhit1x</a:t>
            </a:r>
            <a:br>
              <a:rPr lang="en-CN" dirty="0"/>
            </a:br>
            <a:r>
              <a:rPr lang="en-CN" dirty="0"/>
              <a:t>dRt1x</a:t>
            </a:r>
            <a:br>
              <a:rPr lang="en-CN" dirty="0"/>
            </a:br>
            <a:r>
              <a:rPr lang="en-CN" dirty="0"/>
              <a:t>dRtt</a:t>
            </a:r>
            <a:br>
              <a:rPr lang="en-CN" dirty="0"/>
            </a:br>
            <a:r>
              <a:rPr lang="en-CN" dirty="0"/>
              <a:t>dPhitt</a:t>
            </a:r>
          </a:p>
          <a:p>
            <a:endParaRPr lang="en-CN" dirty="0"/>
          </a:p>
          <a:p>
            <a:endParaRPr lang="en-C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B0DA43-CDDE-AFED-5EB8-5A12A3F3C8B0}"/>
              </a:ext>
            </a:extLst>
          </p:cNvPr>
          <p:cNvSpPr txBox="1"/>
          <p:nvPr/>
        </p:nvSpPr>
        <p:spPr>
          <a:xfrm>
            <a:off x="4510335" y="909654"/>
            <a:ext cx="39165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Event kinematics</a:t>
            </a:r>
          </a:p>
          <a:p>
            <a:r>
              <a:rPr lang="en-CN" dirty="0"/>
              <a:t>Mll(</a:t>
            </a:r>
            <a:r>
              <a:rPr lang="en-US" dirty="0"/>
              <a:t>Invariant Mass of tau1 and tau2</a:t>
            </a:r>
            <a:r>
              <a:rPr lang="en-CN" dirty="0"/>
              <a:t>)</a:t>
            </a:r>
            <a:br>
              <a:rPr lang="en-CN" dirty="0"/>
            </a:br>
            <a:r>
              <a:rPr lang="en-CN" dirty="0"/>
              <a:t>METsig</a:t>
            </a:r>
            <a:br>
              <a:rPr lang="en-CN" dirty="0"/>
            </a:br>
            <a:r>
              <a:rPr lang="en-CN" dirty="0"/>
              <a:t>MT2_50</a:t>
            </a:r>
            <a:br>
              <a:rPr lang="en-CN" dirty="0"/>
            </a:br>
            <a:r>
              <a:rPr lang="en-CN" dirty="0"/>
              <a:t>Mwh(Invariant Mass of tau1 and MET)</a:t>
            </a:r>
            <a:br>
              <a:rPr lang="en-CN" dirty="0"/>
            </a:br>
            <a:r>
              <a:rPr lang="en-CN" dirty="0"/>
              <a:t>Mwl(Invariant Mass of tau2 and MET)</a:t>
            </a:r>
            <a:br>
              <a:rPr lang="en-CN" dirty="0"/>
            </a:br>
            <a:r>
              <a:rPr lang="en-CN" dirty="0"/>
              <a:t>MCT(</a:t>
            </a:r>
            <a:r>
              <a:rPr lang="en-US" dirty="0"/>
              <a:t>Transverse Mass Squared</a:t>
            </a:r>
            <a:r>
              <a:rPr lang="en-CN" dirty="0"/>
              <a:t>)</a:t>
            </a:r>
            <a:br>
              <a:rPr lang="en-CN" dirty="0"/>
            </a:br>
            <a:r>
              <a:rPr lang="en-CN" dirty="0"/>
              <a:t>Proj_j</a:t>
            </a:r>
            <a:r>
              <a:rPr lang="en-US" dirty="0"/>
              <a:t>(Projection of </a:t>
            </a:r>
            <a:r>
              <a:rPr lang="en-US" dirty="0" err="1"/>
              <a:t>pt</a:t>
            </a:r>
            <a:r>
              <a:rPr lang="en-US" dirty="0"/>
              <a:t> jet on zeta)</a:t>
            </a:r>
            <a:br>
              <a:rPr lang="en-CN" dirty="0"/>
            </a:br>
            <a:r>
              <a:rPr lang="en-CN" dirty="0"/>
              <a:t>Proj_tt(Projection of tau1+tau2 on zeta)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6B04B1-4D07-7FB2-BDCD-AFAAB64CFDAF}"/>
              </a:ext>
            </a:extLst>
          </p:cNvPr>
          <p:cNvSpPr txBox="1"/>
          <p:nvPr/>
        </p:nvSpPr>
        <p:spPr>
          <a:xfrm>
            <a:off x="8490720" y="909654"/>
            <a:ext cx="21660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CN" dirty="0"/>
            </a:br>
            <a:r>
              <a:rPr lang="en-CN" dirty="0"/>
              <a:t>mt_quad_sum</a:t>
            </a:r>
            <a:br>
              <a:rPr lang="en-CN" dirty="0"/>
            </a:br>
            <a:r>
              <a:rPr lang="en-CN" dirty="0"/>
              <a:t>mt_sum</a:t>
            </a:r>
            <a:br>
              <a:rPr lang="en-CN" dirty="0"/>
            </a:br>
            <a:r>
              <a:rPr lang="en-CN" dirty="0"/>
              <a:t>frac_MET_tau1</a:t>
            </a:r>
            <a:br>
              <a:rPr lang="en-CN" dirty="0"/>
            </a:br>
            <a:r>
              <a:rPr lang="en-CN" dirty="0"/>
              <a:t>frac_MET_tau2</a:t>
            </a:r>
          </a:p>
          <a:p>
            <a:r>
              <a:rPr lang="en-US" dirty="0"/>
              <a:t>frac_MET_sqrtHT_40</a:t>
            </a:r>
          </a:p>
          <a:p>
            <a:r>
              <a:rPr lang="en-US" dirty="0"/>
              <a:t>frac_jet_tau1</a:t>
            </a:r>
          </a:p>
          <a:p>
            <a:r>
              <a:rPr lang="en-US" dirty="0"/>
              <a:t>frac_jet_tau2</a:t>
            </a:r>
            <a:br>
              <a:rPr lang="en-US" dirty="0"/>
            </a:br>
            <a:r>
              <a:rPr lang="en-US" dirty="0" err="1"/>
              <a:t>frac_jet_tt</a:t>
            </a:r>
            <a:endParaRPr lang="en-C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E1C393-51E5-D351-0F07-59F56590F8BF}"/>
              </a:ext>
            </a:extLst>
          </p:cNvPr>
          <p:cNvSpPr txBox="1"/>
          <p:nvPr/>
        </p:nvSpPr>
        <p:spPr>
          <a:xfrm>
            <a:off x="680224" y="4282068"/>
            <a:ext cx="781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CN" dirty="0"/>
              <a:t>ote:</a:t>
            </a:r>
          </a:p>
          <a:p>
            <a:r>
              <a:rPr lang="en-CN" dirty="0"/>
              <a:t>	zeta is</a:t>
            </a:r>
            <a:r>
              <a:rPr lang="zh-CN" altLang="en-US" dirty="0"/>
              <a:t> </a:t>
            </a:r>
            <a:r>
              <a:rPr lang="en-CN" dirty="0"/>
              <a:t>bisector direction of tau1 and tau2[</a:t>
            </a:r>
            <a:r>
              <a:rPr lang="en-US" dirty="0" err="1"/>
              <a:t>PhyUtils</a:t>
            </a:r>
            <a:r>
              <a:rPr lang="en-US" dirty="0"/>
              <a:t>::bisector(tau1, tau2)</a:t>
            </a:r>
            <a:r>
              <a:rPr lang="en-C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0128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optimization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409B9-A39F-D42F-A340-9032DCDEDDE2}"/>
              </a:ext>
            </a:extLst>
          </p:cNvPr>
          <p:cNvSpPr txBox="1"/>
          <p:nvPr/>
        </p:nvSpPr>
        <p:spPr>
          <a:xfrm>
            <a:off x="323065" y="816149"/>
            <a:ext cx="2253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/>
              <a:t>Grid Search: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7BE01-7ECE-AE7E-BE90-025AA552F097}"/>
              </a:ext>
            </a:extLst>
          </p:cNvPr>
          <p:cNvSpPr txBox="1"/>
          <p:nvPr/>
        </p:nvSpPr>
        <p:spPr>
          <a:xfrm>
            <a:off x="2623511" y="1244224"/>
            <a:ext cx="2973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rees: 200, 300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400</a:t>
            </a:r>
            <a:endParaRPr lang="en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Depth: 6, 8, 10, 12</a:t>
            </a:r>
            <a:b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MinNodeSize: 1%, 2%, 3%</a:t>
            </a:r>
            <a:b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Rate: 0.01, 0.05, 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5FE77A-0D35-D3A7-8862-6563A09808FC}"/>
                  </a:ext>
                </a:extLst>
              </p:cNvPr>
              <p:cNvSpPr txBox="1"/>
              <p:nvPr/>
            </p:nvSpPr>
            <p:spPr>
              <a:xfrm>
                <a:off x="6344534" y="1081271"/>
                <a:ext cx="5597302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Binned significance: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5FE77A-0D35-D3A7-8862-6563A0980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534" y="1081271"/>
                <a:ext cx="5597302" cy="656013"/>
              </a:xfrm>
              <a:prstGeom prst="rect">
                <a:avLst/>
              </a:prstGeom>
              <a:blipFill>
                <a:blip r:embed="rId3"/>
                <a:stretch>
                  <a:fillRect l="-90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89F7E34-B571-DCCD-9264-E8EBFFE1830C}"/>
              </a:ext>
            </a:extLst>
          </p:cNvPr>
          <p:cNvSpPr txBox="1"/>
          <p:nvPr/>
        </p:nvSpPr>
        <p:spPr>
          <a:xfrm>
            <a:off x="471227" y="2259887"/>
            <a:ext cx="135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Show top Zn</a:t>
            </a:r>
          </a:p>
        </p:txBody>
      </p:sp>
      <p:pic>
        <p:nvPicPr>
          <p:cNvPr id="15" name="Picture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B7890D6-E897-2381-53A4-53B2E184E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27" y="2658201"/>
            <a:ext cx="3760107" cy="3567729"/>
          </a:xfrm>
          <a:prstGeom prst="rect">
            <a:avLst/>
          </a:prstGeom>
        </p:spPr>
      </p:pic>
      <p:pic>
        <p:nvPicPr>
          <p:cNvPr id="18" name="Picture 17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D6E1785B-38E8-B221-73C7-1D1438A21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4406" y="2700402"/>
            <a:ext cx="1862449" cy="34833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E5FB5D1-A65C-D737-DA59-BFB7E771F082}"/>
              </a:ext>
            </a:extLst>
          </p:cNvPr>
          <p:cNvSpPr txBox="1"/>
          <p:nvPr/>
        </p:nvSpPr>
        <p:spPr>
          <a:xfrm>
            <a:off x="4815455" y="2331070"/>
            <a:ext cx="268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hiyi’s result of LH channel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E02344-B333-7EF7-F249-E208DFFA2501}"/>
              </a:ext>
            </a:extLst>
          </p:cNvPr>
          <p:cNvSpPr txBox="1"/>
          <p:nvPr/>
        </p:nvSpPr>
        <p:spPr>
          <a:xfrm>
            <a:off x="7495804" y="3165677"/>
            <a:ext cx="45807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Comment: </a:t>
            </a:r>
          </a:p>
          <a:p>
            <a:r>
              <a:rPr lang="en-CN" sz="2000" dirty="0"/>
              <a:t>compare with shiyi’s result, my Max Zn</a:t>
            </a:r>
            <a:br>
              <a:rPr lang="en-CN" sz="2000" dirty="0"/>
            </a:br>
            <a:r>
              <a:rPr lang="en-CN" sz="2000" dirty="0"/>
              <a:t>is still quite low and even lower than HH-channel</a:t>
            </a:r>
          </a:p>
        </p:txBody>
      </p:sp>
    </p:spTree>
    <p:extLst>
      <p:ext uri="{BB962C8B-B14F-4D97-AF65-F5344CB8AC3E}">
        <p14:creationId xmlns:p14="http://schemas.microsoft.com/office/powerpoint/2010/main" val="108579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153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9F0B7-BB46-9EFB-BEBB-2811912F3D70}"/>
              </a:ext>
            </a:extLst>
          </p:cNvPr>
          <p:cNvSpPr txBox="1"/>
          <p:nvPr/>
        </p:nvSpPr>
        <p:spPr>
          <a:xfrm>
            <a:off x="262466" y="2413337"/>
            <a:ext cx="11667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1.   check more vars and try other method</a:t>
            </a:r>
            <a:endParaRPr lang="en-US" altLang="zh-CN" sz="2400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93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535</Words>
  <Application>Microsoft Macintosh PowerPoint</Application>
  <PresentationFormat>Widescreen</PresentationFormat>
  <Paragraphs>83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PingFang SC Medium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Compressed EWK study(ISRC1N2)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廖诚鑫</dc:creator>
  <cp:lastModifiedBy>廖诚鑫</cp:lastModifiedBy>
  <cp:revision>133</cp:revision>
  <dcterms:created xsi:type="dcterms:W3CDTF">2024-11-26T11:49:43Z</dcterms:created>
  <dcterms:modified xsi:type="dcterms:W3CDTF">2025-02-05T06:51:22Z</dcterms:modified>
</cp:coreProperties>
</file>