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305" r:id="rId3"/>
    <p:sldId id="307" r:id="rId4"/>
    <p:sldId id="308" r:id="rId5"/>
    <p:sldId id="311" r:id="rId6"/>
    <p:sldId id="309" r:id="rId7"/>
    <p:sldId id="310" r:id="rId8"/>
    <p:sldId id="312" r:id="rId9"/>
    <p:sldId id="300" r:id="rId10"/>
    <p:sldId id="275" r:id="rId11"/>
    <p:sldId id="289" r:id="rId12"/>
    <p:sldId id="297" r:id="rId13"/>
    <p:sldId id="290" r:id="rId14"/>
    <p:sldId id="291" r:id="rId15"/>
    <p:sldId id="293" r:id="rId16"/>
    <p:sldId id="298" r:id="rId17"/>
    <p:sldId id="299" r:id="rId18"/>
    <p:sldId id="295" r:id="rId19"/>
    <p:sldId id="304" r:id="rId2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AAB"/>
    <a:srgbClr val="A79169"/>
    <a:srgbClr val="443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/>
    <p:restoredTop sz="78521"/>
  </p:normalViewPr>
  <p:slideViewPr>
    <p:cSldViewPr snapToGrid="0">
      <p:cViewPr>
        <p:scale>
          <a:sx n="68" d="100"/>
          <a:sy n="68" d="100"/>
        </p:scale>
        <p:origin x="576" y="6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4C8E-7CE5-9D43-97E5-5DD958638FA4}" type="datetimeFigureOut">
              <a:rPr lang="en-CN" smtClean="0"/>
              <a:t>2025/3/19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D6A95-879E-5A47-9414-45BA2EDE19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2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2295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765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226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3598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1559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6870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4730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00173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916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868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总分布</a:t>
            </a:r>
            <a:br>
              <a:rPr lang="en-US" dirty="0"/>
            </a:br>
            <a:r>
              <a:rPr lang="en-US" dirty="0"/>
              <a:t>ZCR </a:t>
            </a:r>
            <a:r>
              <a:rPr lang="en-US" dirty="0" err="1"/>
              <a:t>dR</a:t>
            </a:r>
            <a:r>
              <a:rPr lang="en-US" dirty="0"/>
              <a:t>&lt;1.0</a:t>
            </a:r>
            <a:br>
              <a:rPr lang="en-US" dirty="0"/>
            </a:br>
            <a:r>
              <a:rPr lang="en-US" dirty="0"/>
              <a:t>kinematic distribution</a:t>
            </a:r>
            <a:br>
              <a:rPr lang="en-US" dirty="0"/>
            </a:br>
            <a:r>
              <a:rPr lang="en-US" dirty="0" err="1"/>
              <a:t>Data&amp;sig</a:t>
            </a:r>
            <a:br>
              <a:rPr lang="en-US" dirty="0"/>
            </a:br>
            <a:r>
              <a:rPr lang="en-US" dirty="0"/>
              <a:t>significance map only contain 1.64 line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77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966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7610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9747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409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226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3080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519-26E9-EAD7-2549-A38E52698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384-B3C5-29AF-8B4C-2134DCBA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87AF-071F-EC05-21A8-2EEE2BC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7940-39ED-B008-A2EC-DD638C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C43-F151-8791-74DB-0F57F87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5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FB4A-99C5-9CD3-0FF4-44BDBE8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68E9-46B4-2A28-B6F3-5283BD85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83CA-F05A-C782-BBD9-CC72A360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B5C6-3A1B-EFB6-CC14-AC74F52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75E1-3971-805A-5B6F-0455DDC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288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8B78C-0E92-023D-B108-DBD353BB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EEA6-6B0C-23EC-092C-C06AFC5C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E00D-9781-C087-6D73-D9E2740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2C7C-481A-85F8-C693-F3252D2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FC97-395F-2D79-33B6-AB7EC1D2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90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2C5-5F00-2392-76E1-A9F8D42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024A-E75D-28AF-3049-3EAB795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36A8-AC4C-B547-C1E2-3678FE1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C59-F90D-54DC-4CEB-FCD34D25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5C8-FE9D-600C-D481-F7D21D1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98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E38-2EE4-E826-EEFA-435DD2FD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AE4B-9140-FFA6-B99A-08A49AA6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8736-B542-8E14-F586-703D9EB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5F9C-55A0-AACF-FE58-6934298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46CF-6AB9-CEC6-E6FA-C8BF3A5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9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CFA-2AE8-C830-28D3-2E44EF8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E82D-BA05-E42C-D974-D78544B9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768A-EDEE-0C6F-28DF-DC603FCA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E90A-01FD-539C-1528-18618E0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A9A2-AA8A-1B9C-78F7-34AB42E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0C82-A7E5-F341-9A1D-95962FF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9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0F6-5AA9-D096-0006-9D551643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49BE-1BF0-8462-926E-64D18FDA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B0876-59B8-27FA-44CC-AFF74259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E8FD-B58A-9EB4-55D7-8DD5CEC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2706-1697-DEE3-3808-6C5396D4F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51DC6-184F-579E-2C58-11B0F36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E73FF-F9A1-DB9F-37CE-DAB7C68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62D1-CC3F-8E64-1DB5-6A32466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4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8174-69C5-2EDB-BD77-D0C3572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1E6EB-E858-78CD-12E9-8707929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F93E-C12B-2DFB-05E6-EC14B46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F999-139E-432C-91C5-E64CE89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8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3842-6276-14BF-40AE-4385B91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C9F4-1DFD-36A8-66FF-83739B1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4D06-8628-128F-F550-6D12C33C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3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8B9-182D-D5A0-6E1D-9B49605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BD42-1FC7-5EA8-EE35-50497857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17AE-7DDF-C5A6-34F9-ABAD6072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C77F-4946-8A55-6779-680D698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2F1A-50C1-91E2-931F-A1EF4F88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49D3-C5AA-94C2-7539-97FECD7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02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5292-5169-107E-531C-97E45179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213FA-FA9F-1FB6-DE42-F1995B66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050A-02AA-EE88-0B69-D8108099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A912B-BA53-2190-906D-E78082D1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0D52-56A7-200C-AF76-BAB21D09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56FD-AE70-77FC-C0D9-68B5F4BE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9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C6F49-2812-B85D-D49F-605CB46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BF40-7E16-C34C-0B48-589833B7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B81E-FD6D-8943-40E9-B6962F06A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A237-2141-C74D-A51A-D2B5CD793AFB}" type="datetimeFigureOut">
              <a:rPr lang="en-CN" smtClean="0"/>
              <a:t>2025/3/19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1992-A42A-E89D-600D-90BF3A3A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0912-1A9A-2CBE-1DEF-C203BAE8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3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aocx@ihep.ac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project/674e7119837a2580151a086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1680502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Compressed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EWK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study(ISRC1N2)</a:t>
            </a:r>
            <a:endParaRPr kumimoji="1" lang="zh-CN" altLang="en-US" sz="3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6377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Mar, Wed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19, 2025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BA429-B3F3-8786-1DB6-6942754DC945}"/>
              </a:ext>
            </a:extLst>
          </p:cNvPr>
          <p:cNvSpPr txBox="1"/>
          <p:nvPr/>
        </p:nvSpPr>
        <p:spPr>
          <a:xfrm>
            <a:off x="240639" y="963827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Input(LH-Channel):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5C4A3-704D-A2F1-60D0-FCF5EA351942}"/>
              </a:ext>
            </a:extLst>
          </p:cNvPr>
          <p:cNvSpPr txBox="1"/>
          <p:nvPr/>
        </p:nvSpPr>
        <p:spPr>
          <a:xfrm>
            <a:off x="790533" y="1564229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  <a:r>
              <a:rPr lang="en-CN" sz="2000" b="1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62547-6977-2A6D-15AC-D8FFDABEA134}"/>
              </a:ext>
            </a:extLst>
          </p:cNvPr>
          <p:cNvSpPr txBox="1"/>
          <p:nvPr/>
        </p:nvSpPr>
        <p:spPr>
          <a:xfrm>
            <a:off x="1345547" y="1857744"/>
            <a:ext cx="6673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ig:   ISRC1N2(mass_C1 = 100GeV, mass_N2 = 70GeV)-&gt;21225 entries</a:t>
            </a:r>
          </a:p>
          <a:p>
            <a:r>
              <a:rPr lang="en-US" dirty="0"/>
              <a:t>B</a:t>
            </a:r>
            <a:r>
              <a:rPr lang="en-CN" dirty="0"/>
              <a:t>kg:  1703476 entries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53F-B0FC-C5F2-A802-F37FCB73001F}"/>
              </a:ext>
            </a:extLst>
          </p:cNvPr>
          <p:cNvSpPr txBox="1"/>
          <p:nvPr/>
        </p:nvSpPr>
        <p:spPr>
          <a:xfrm>
            <a:off x="1345547" y="2465415"/>
            <a:ext cx="648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ll input data(C1N2_100_70 and Bkg) already passed pre-selection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/>
              <p:nvPr/>
            </p:nvSpPr>
            <p:spPr>
              <a:xfrm>
                <a:off x="8126174" y="2557771"/>
                <a:ext cx="407182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Pre-Selection</a:t>
                </a:r>
              </a:p>
              <a:p>
                <a:pPr algn="ctr"/>
                <a:endPara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lep</a:t>
                </a:r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-had 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𝑛𝑇𝑎𝑢𝑠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𝑛𝐿𝑒𝑝𝑠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𝑡𝑟𝑖𝑔𝑔𝑒𝑟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≥200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𝑛𝐵𝑎𝑠𝑒𝐽𝑒𝑡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𝑉𝑒𝑡𝑜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174" y="2557771"/>
                <a:ext cx="4071820" cy="2308324"/>
              </a:xfrm>
              <a:prstGeom prst="rect">
                <a:avLst/>
              </a:prstGeom>
              <a:blipFill>
                <a:blip r:embed="rId3"/>
                <a:stretch>
                  <a:fillRect l="-621" t="-10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8">
            <a:extLst>
              <a:ext uri="{FF2B5EF4-FFF2-40B4-BE49-F238E27FC236}">
                <a16:creationId xmlns:a16="http://schemas.microsoft.com/office/drawing/2014/main" id="{3E783BCB-51D1-39F1-CDFD-57A9F8E26D91}"/>
              </a:ext>
            </a:extLst>
          </p:cNvPr>
          <p:cNvCxnSpPr>
            <a:cxnSpLocks/>
          </p:cNvCxnSpPr>
          <p:nvPr/>
        </p:nvCxnSpPr>
        <p:spPr>
          <a:xfrm>
            <a:off x="8253969" y="3089778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8">
            <a:extLst>
              <a:ext uri="{FF2B5EF4-FFF2-40B4-BE49-F238E27FC236}">
                <a16:creationId xmlns:a16="http://schemas.microsoft.com/office/drawing/2014/main" id="{CE41482A-AEA3-CD15-5789-DE714C555591}"/>
              </a:ext>
            </a:extLst>
          </p:cNvPr>
          <p:cNvCxnSpPr>
            <a:cxnSpLocks/>
          </p:cNvCxnSpPr>
          <p:nvPr/>
        </p:nvCxnSpPr>
        <p:spPr>
          <a:xfrm>
            <a:off x="8266917" y="4575073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EA6E2C-1AF6-5E55-64E3-6DBF677438B8}"/>
              </a:ext>
            </a:extLst>
          </p:cNvPr>
          <p:cNvSpPr txBox="1"/>
          <p:nvPr/>
        </p:nvSpPr>
        <p:spPr>
          <a:xfrm>
            <a:off x="769460" y="3135768"/>
            <a:ext cx="119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Strategy: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DC3E3B-DE62-18B1-1762-FDB929952E5B}"/>
              </a:ext>
            </a:extLst>
          </p:cNvPr>
          <p:cNvSpPr txBox="1"/>
          <p:nvPr/>
        </p:nvSpPr>
        <p:spPr>
          <a:xfrm>
            <a:off x="1345547" y="3675504"/>
            <a:ext cx="670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CN" dirty="0"/>
              <a:t>ethod: BDTG</a:t>
            </a:r>
            <a:br>
              <a:rPr lang="en-CN" dirty="0"/>
            </a:br>
            <a:r>
              <a:rPr lang="en-US" dirty="0"/>
              <a:t>Separate sig(</a:t>
            </a:r>
            <a:r>
              <a:rPr lang="en-US" dirty="0" err="1"/>
              <a:t>bkg</a:t>
            </a:r>
            <a:r>
              <a:rPr lang="en-US" dirty="0"/>
              <a:t>) into five folders, one for test, the other three for train, and last one for validation </a:t>
            </a:r>
            <a:r>
              <a:rPr lang="en-US" dirty="0" err="1"/>
              <a:t>set,then</a:t>
            </a:r>
            <a:r>
              <a:rPr lang="en-US" dirty="0"/>
              <a:t> traverse all possibilities.</a:t>
            </a:r>
            <a:endParaRPr lang="en-US" dirty="0">
              <a:effectLst/>
            </a:endParaRPr>
          </a:p>
        </p:txBody>
      </p:sp>
      <p:pic>
        <p:nvPicPr>
          <p:cNvPr id="8" name="Picture 7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B881BAB0-9B59-7574-9EB7-6815E0738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833" y="1052775"/>
            <a:ext cx="4017445" cy="11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22F77B-2CB7-155B-257F-636D0956EC9E}"/>
              </a:ext>
            </a:extLst>
          </p:cNvPr>
          <p:cNvSpPr txBox="1"/>
          <p:nvPr/>
        </p:nvSpPr>
        <p:spPr>
          <a:xfrm>
            <a:off x="47565" y="904939"/>
            <a:ext cx="17508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000" b="1" dirty="0"/>
              <a:t>Variables(30):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42519-31DF-2EB6-CCB0-9183481A2B26}"/>
              </a:ext>
            </a:extLst>
          </p:cNvPr>
          <p:cNvSpPr txBox="1"/>
          <p:nvPr/>
        </p:nvSpPr>
        <p:spPr>
          <a:xfrm>
            <a:off x="1798390" y="909654"/>
            <a:ext cx="2282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Obj kinematics</a:t>
            </a:r>
            <a:br>
              <a:rPr lang="en-US" dirty="0"/>
            </a:br>
            <a:r>
              <a:rPr lang="en-US" dirty="0" err="1"/>
              <a:t>nBase_Jet</a:t>
            </a:r>
            <a:br>
              <a:rPr lang="en-US" dirty="0"/>
            </a:br>
            <a:r>
              <a:rPr lang="en-US" dirty="0" err="1"/>
              <a:t>mt_lep</a:t>
            </a:r>
            <a:br>
              <a:rPr lang="en-US" dirty="0"/>
            </a:br>
            <a:r>
              <a:rPr lang="en-US" dirty="0" err="1"/>
              <a:t>e_lep</a:t>
            </a:r>
            <a:r>
              <a:rPr lang="en-US" dirty="0"/>
              <a:t>(energy of tau2)</a:t>
            </a:r>
            <a:br>
              <a:rPr lang="en-US" dirty="0"/>
            </a:br>
            <a:endParaRPr lang="en-US" dirty="0"/>
          </a:p>
          <a:p>
            <a:r>
              <a:rPr lang="en-CN" dirty="0">
                <a:highlight>
                  <a:srgbClr val="FFFF00"/>
                </a:highlight>
              </a:rPr>
              <a:t>Angular correlations</a:t>
            </a:r>
            <a:br>
              <a:rPr lang="en-CN" dirty="0"/>
            </a:br>
            <a:r>
              <a:rPr lang="en-CN" dirty="0"/>
              <a:t>dPhitt</a:t>
            </a:r>
            <a:br>
              <a:rPr lang="en-CN" dirty="0"/>
            </a:br>
            <a:r>
              <a:rPr lang="en-CN" dirty="0"/>
              <a:t>dRtt</a:t>
            </a:r>
            <a:br>
              <a:rPr lang="en-CN" dirty="0"/>
            </a:br>
            <a:r>
              <a:rPr lang="en-CN" dirty="0"/>
              <a:t>dRt1x</a:t>
            </a:r>
          </a:p>
          <a:p>
            <a:r>
              <a:rPr lang="en-CN" dirty="0"/>
              <a:t>dPhiMin_xj</a:t>
            </a:r>
          </a:p>
          <a:p>
            <a:r>
              <a:rPr lang="en-CN" dirty="0"/>
              <a:t>dPhiMax_tj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0DA43-CDDE-AFED-5EB8-5A12A3F3C8B0}"/>
              </a:ext>
            </a:extLst>
          </p:cNvPr>
          <p:cNvSpPr txBox="1"/>
          <p:nvPr/>
        </p:nvSpPr>
        <p:spPr>
          <a:xfrm>
            <a:off x="4510335" y="909654"/>
            <a:ext cx="39165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Event kinematics</a:t>
            </a:r>
          </a:p>
          <a:p>
            <a:r>
              <a:rPr lang="en-CN" dirty="0"/>
              <a:t>Mll(</a:t>
            </a:r>
            <a:r>
              <a:rPr lang="en-US" dirty="0"/>
              <a:t>Invariant Mass of tau1 and tau2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METsig</a:t>
            </a:r>
            <a:br>
              <a:rPr lang="en-CN" dirty="0"/>
            </a:br>
            <a:r>
              <a:rPr lang="en-CN" dirty="0"/>
              <a:t>MT2_50</a:t>
            </a:r>
            <a:br>
              <a:rPr lang="en-CN" dirty="0"/>
            </a:br>
            <a:r>
              <a:rPr lang="en-CN" dirty="0"/>
              <a:t>Mwh(Invariant Mass of tau1 and MET)</a:t>
            </a:r>
            <a:br>
              <a:rPr lang="en-CN" dirty="0"/>
            </a:br>
            <a:r>
              <a:rPr lang="en-CN" dirty="0"/>
              <a:t>Mwl(Invariant Mass of tau2 and MET)</a:t>
            </a:r>
            <a:br>
              <a:rPr lang="en-CN" dirty="0"/>
            </a:br>
            <a:r>
              <a:rPr lang="en-CN" dirty="0"/>
              <a:t>MCT(</a:t>
            </a:r>
            <a:r>
              <a:rPr lang="en-US" dirty="0"/>
              <a:t>Transverse Mass Squared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Proj_j</a:t>
            </a:r>
            <a:r>
              <a:rPr lang="en-US" dirty="0"/>
              <a:t>(Projection of </a:t>
            </a:r>
            <a:r>
              <a:rPr lang="en-US" dirty="0" err="1"/>
              <a:t>pt</a:t>
            </a:r>
            <a:r>
              <a:rPr lang="en-US" dirty="0"/>
              <a:t> jet on zeta)</a:t>
            </a:r>
            <a:br>
              <a:rPr lang="en-CN" dirty="0"/>
            </a:br>
            <a:r>
              <a:rPr lang="en-CN" dirty="0"/>
              <a:t>Proj_tt(Projection of tau1+tau2 on zeta)</a:t>
            </a:r>
            <a:br>
              <a:rPr lang="en-CN" dirty="0"/>
            </a:br>
            <a:r>
              <a:rPr lang="en-CN" dirty="0"/>
              <a:t>mtx_tau</a:t>
            </a:r>
          </a:p>
          <a:p>
            <a:r>
              <a:rPr lang="en-US" dirty="0"/>
              <a:t>M</a:t>
            </a:r>
            <a:r>
              <a:rPr lang="en-CN" dirty="0"/>
              <a:t>tx_lep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B04B1-4D07-7FB2-BDCD-AFAAB64CFDAF}"/>
              </a:ext>
            </a:extLst>
          </p:cNvPr>
          <p:cNvSpPr txBox="1"/>
          <p:nvPr/>
        </p:nvSpPr>
        <p:spPr>
          <a:xfrm>
            <a:off x="8490720" y="909654"/>
            <a:ext cx="21660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N" dirty="0"/>
            </a:br>
            <a:r>
              <a:rPr lang="en-CN" dirty="0"/>
              <a:t>ht_tau</a:t>
            </a:r>
            <a:br>
              <a:rPr lang="en-CN" dirty="0"/>
            </a:br>
            <a:r>
              <a:rPr lang="en-CN" dirty="0"/>
              <a:t>mt_quad_sum</a:t>
            </a:r>
            <a:br>
              <a:rPr lang="en-CN" dirty="0"/>
            </a:br>
            <a:r>
              <a:rPr lang="en-CN" dirty="0"/>
              <a:t>mt_sum</a:t>
            </a:r>
            <a:br>
              <a:rPr lang="en-CN" dirty="0"/>
            </a:br>
            <a:r>
              <a:rPr lang="en-CN" dirty="0"/>
              <a:t>frac_MET_tau1</a:t>
            </a:r>
            <a:br>
              <a:rPr lang="en-CN" dirty="0"/>
            </a:br>
            <a:r>
              <a:rPr lang="en-CN" dirty="0"/>
              <a:t>frac_MET_tau2</a:t>
            </a:r>
            <a:br>
              <a:rPr lang="en-CN" dirty="0"/>
            </a:br>
            <a:r>
              <a:rPr lang="en-CN" dirty="0"/>
              <a:t>frac_MET_tt</a:t>
            </a:r>
          </a:p>
          <a:p>
            <a:r>
              <a:rPr lang="en-US" dirty="0"/>
              <a:t>frac_MET_sqrtHT_40</a:t>
            </a:r>
          </a:p>
          <a:p>
            <a:r>
              <a:rPr lang="en-US" dirty="0"/>
              <a:t>frac_jet_tau1</a:t>
            </a:r>
          </a:p>
          <a:p>
            <a:r>
              <a:rPr lang="en-US" dirty="0"/>
              <a:t>frac_jet_tau2</a:t>
            </a:r>
            <a:br>
              <a:rPr lang="en-US" dirty="0"/>
            </a:br>
            <a:r>
              <a:rPr lang="en-US" dirty="0" err="1"/>
              <a:t>frac_jet_tt</a:t>
            </a:r>
            <a:endParaRPr lang="en-US" dirty="0"/>
          </a:p>
          <a:p>
            <a:r>
              <a:rPr lang="en-US" dirty="0" err="1">
                <a:highlight>
                  <a:srgbClr val="FFFF00"/>
                </a:highlight>
              </a:rPr>
              <a:t>MT_taumin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 err="1">
                <a:highlight>
                  <a:srgbClr val="FFFF00"/>
                </a:highlight>
              </a:rPr>
              <a:t>pt_Vframe</a:t>
            </a:r>
            <a:endParaRPr lang="en-CN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1C393-51E5-D351-0F07-59F56590F8BF}"/>
              </a:ext>
            </a:extLst>
          </p:cNvPr>
          <p:cNvSpPr txBox="1"/>
          <p:nvPr/>
        </p:nvSpPr>
        <p:spPr>
          <a:xfrm>
            <a:off x="671207" y="4906620"/>
            <a:ext cx="781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CN" dirty="0"/>
              <a:t>ote:</a:t>
            </a:r>
          </a:p>
          <a:p>
            <a:r>
              <a:rPr lang="en-CN" dirty="0"/>
              <a:t>	zeta is</a:t>
            </a:r>
            <a:r>
              <a:rPr lang="zh-CN" altLang="en-US" dirty="0"/>
              <a:t> </a:t>
            </a:r>
            <a:r>
              <a:rPr lang="en-CN" dirty="0"/>
              <a:t>bisector direction of tau1 and tau2[</a:t>
            </a:r>
            <a:r>
              <a:rPr lang="en-US" dirty="0" err="1"/>
              <a:t>PhyUtils</a:t>
            </a:r>
            <a:r>
              <a:rPr lang="en-US" dirty="0"/>
              <a:t>::bisector(tau1, tau2)</a:t>
            </a:r>
            <a:r>
              <a:rPr lang="en-CN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C05A8-7BC4-579F-F855-168FD06394E5}"/>
              </a:ext>
            </a:extLst>
          </p:cNvPr>
          <p:cNvSpPr txBox="1"/>
          <p:nvPr/>
        </p:nvSpPr>
        <p:spPr>
          <a:xfrm>
            <a:off x="8490720" y="4570131"/>
            <a:ext cx="339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H</a:t>
            </a:r>
            <a:r>
              <a:rPr lang="en-CN" b="1" dirty="0">
                <a:solidFill>
                  <a:schemeClr val="bg1"/>
                </a:solidFill>
                <a:highlight>
                  <a:srgbClr val="000080"/>
                </a:highlight>
              </a:rPr>
              <a:t>igh importance at shiyi’s feature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E44CD06-4F96-10ED-D061-BA1E93C85240}"/>
              </a:ext>
            </a:extLst>
          </p:cNvPr>
          <p:cNvSpPr/>
          <p:nvPr/>
        </p:nvSpPr>
        <p:spPr>
          <a:xfrm>
            <a:off x="8426856" y="4048975"/>
            <a:ext cx="63864" cy="402709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1281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391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optimization(LH)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D79B-CD9D-C751-1C86-5D3FD9D27AC7}"/>
              </a:ext>
            </a:extLst>
          </p:cNvPr>
          <p:cNvSpPr txBox="1"/>
          <p:nvPr/>
        </p:nvSpPr>
        <p:spPr>
          <a:xfrm>
            <a:off x="83216" y="827259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=400, learning rate=0.01, max depth=10,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CACC3-8807-0417-2333-B429B9F7DA40}"/>
              </a:ext>
            </a:extLst>
          </p:cNvPr>
          <p:cNvSpPr txBox="1"/>
          <p:nvPr/>
        </p:nvSpPr>
        <p:spPr>
          <a:xfrm>
            <a:off x="9888164" y="2589917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CN" dirty="0"/>
              <a:t>ut at BDT_score = 0.8</a:t>
            </a:r>
          </a:p>
        </p:txBody>
      </p:sp>
      <p:pic>
        <p:nvPicPr>
          <p:cNvPr id="8" name="Picture 7" descr="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0C725578-9376-D756-6EB4-D6693E79F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65" y="3970253"/>
            <a:ext cx="3249959" cy="2336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7B7F6A-2142-5576-4F9A-3B55700D51C8}"/>
              </a:ext>
            </a:extLst>
          </p:cNvPr>
          <p:cNvSpPr txBox="1"/>
          <p:nvPr/>
        </p:nvSpPr>
        <p:spPr>
          <a:xfrm>
            <a:off x="172994" y="3592842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=400, learning rate=0.01, max depth=12,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pic>
        <p:nvPicPr>
          <p:cNvPr id="16" name="Picture 15" descr="A graph of different colors&#10;&#10;Description automatically generated">
            <a:extLst>
              <a:ext uri="{FF2B5EF4-FFF2-40B4-BE49-F238E27FC236}">
                <a16:creationId xmlns:a16="http://schemas.microsoft.com/office/drawing/2014/main" id="{290BC966-0335-B544-913C-4DEB4A2DF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013" y="3963415"/>
            <a:ext cx="3249959" cy="2350132"/>
          </a:xfrm>
          <a:prstGeom prst="rect">
            <a:avLst/>
          </a:prstGeom>
        </p:spPr>
      </p:pic>
      <p:pic>
        <p:nvPicPr>
          <p:cNvPr id="21" name="Picture 20" descr="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0A33414-5C9E-D815-2F74-F77DD89805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65" y="1277825"/>
            <a:ext cx="3272238" cy="2333816"/>
          </a:xfrm>
          <a:prstGeom prst="rect">
            <a:avLst/>
          </a:prstGeom>
        </p:spPr>
      </p:pic>
      <p:pic>
        <p:nvPicPr>
          <p:cNvPr id="26" name="Picture 25" descr="A diagram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D544A1C-E218-E658-5564-B9242DFD7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247" y="1215793"/>
            <a:ext cx="3252547" cy="23364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C68D40-E70A-3272-AF1A-E90C2B200524}"/>
              </a:ext>
            </a:extLst>
          </p:cNvPr>
          <p:cNvCxnSpPr/>
          <p:nvPr/>
        </p:nvCxnSpPr>
        <p:spPr>
          <a:xfrm flipH="1" flipV="1">
            <a:off x="8169442" y="1277825"/>
            <a:ext cx="1652999" cy="69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17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optimization(HH)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BA429-B3F3-8786-1DB6-6942754DC945}"/>
              </a:ext>
            </a:extLst>
          </p:cNvPr>
          <p:cNvSpPr txBox="1"/>
          <p:nvPr/>
        </p:nvSpPr>
        <p:spPr>
          <a:xfrm>
            <a:off x="240639" y="963827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Input(HH-Channel):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5C4A3-704D-A2F1-60D0-FCF5EA351942}"/>
              </a:ext>
            </a:extLst>
          </p:cNvPr>
          <p:cNvSpPr txBox="1"/>
          <p:nvPr/>
        </p:nvSpPr>
        <p:spPr>
          <a:xfrm>
            <a:off x="790533" y="1564229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  <a:r>
              <a:rPr lang="en-CN" sz="2000" b="1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62547-6977-2A6D-15AC-D8FFDABEA134}"/>
              </a:ext>
            </a:extLst>
          </p:cNvPr>
          <p:cNvSpPr txBox="1"/>
          <p:nvPr/>
        </p:nvSpPr>
        <p:spPr>
          <a:xfrm>
            <a:off x="1345547" y="1857744"/>
            <a:ext cx="6673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ig:   ISRC1N2(mass_C1 = 100GeV, mass_N2 = 70GeV)-&gt;12180 entries</a:t>
            </a:r>
          </a:p>
          <a:p>
            <a:r>
              <a:rPr lang="en-US" dirty="0"/>
              <a:t>B</a:t>
            </a:r>
            <a:r>
              <a:rPr lang="en-CN" dirty="0"/>
              <a:t>kg:  513850 entries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53F-B0FC-C5F2-A802-F37FCB73001F}"/>
              </a:ext>
            </a:extLst>
          </p:cNvPr>
          <p:cNvSpPr txBox="1"/>
          <p:nvPr/>
        </p:nvSpPr>
        <p:spPr>
          <a:xfrm>
            <a:off x="1345547" y="2465415"/>
            <a:ext cx="648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ll input data(C1N2_100_70 and Bkg) already passed pre-selection </a:t>
            </a:r>
          </a:p>
        </p:txBody>
      </p:sp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3E334A1-0B3C-F3F9-DFD9-9A15D9B0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25" y="862323"/>
            <a:ext cx="3554136" cy="1301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/>
              <p:nvPr/>
            </p:nvSpPr>
            <p:spPr>
              <a:xfrm>
                <a:off x="8076449" y="2557771"/>
                <a:ext cx="417127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Pre-Selection</a:t>
                </a:r>
              </a:p>
              <a:p>
                <a:pPr algn="ctr"/>
                <a:endPara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ad-had 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𝑛𝑇𝑎𝑢𝑠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𝑛𝐿𝑒𝑝𝑠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𝑡𝑟𝑖𝑔𝑔𝑒𝑟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≥200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𝑛𝐵𝑎𝑠𝑒𝐽𝑒𝑡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𝑉𝑒𝑡𝑜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9" y="2557771"/>
                <a:ext cx="4171270" cy="2308324"/>
              </a:xfrm>
              <a:prstGeom prst="rect">
                <a:avLst/>
              </a:prstGeom>
              <a:blipFill>
                <a:blip r:embed="rId4"/>
                <a:stretch>
                  <a:fillRect l="-304" t="-10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8">
            <a:extLst>
              <a:ext uri="{FF2B5EF4-FFF2-40B4-BE49-F238E27FC236}">
                <a16:creationId xmlns:a16="http://schemas.microsoft.com/office/drawing/2014/main" id="{3E783BCB-51D1-39F1-CDFD-57A9F8E26D91}"/>
              </a:ext>
            </a:extLst>
          </p:cNvPr>
          <p:cNvCxnSpPr>
            <a:cxnSpLocks/>
          </p:cNvCxnSpPr>
          <p:nvPr/>
        </p:nvCxnSpPr>
        <p:spPr>
          <a:xfrm>
            <a:off x="8253969" y="3089778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8">
            <a:extLst>
              <a:ext uri="{FF2B5EF4-FFF2-40B4-BE49-F238E27FC236}">
                <a16:creationId xmlns:a16="http://schemas.microsoft.com/office/drawing/2014/main" id="{CE41482A-AEA3-CD15-5789-DE714C555591}"/>
              </a:ext>
            </a:extLst>
          </p:cNvPr>
          <p:cNvCxnSpPr>
            <a:cxnSpLocks/>
          </p:cNvCxnSpPr>
          <p:nvPr/>
        </p:nvCxnSpPr>
        <p:spPr>
          <a:xfrm>
            <a:off x="8266917" y="4575073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EA6E2C-1AF6-5E55-64E3-6DBF677438B8}"/>
              </a:ext>
            </a:extLst>
          </p:cNvPr>
          <p:cNvSpPr txBox="1"/>
          <p:nvPr/>
        </p:nvSpPr>
        <p:spPr>
          <a:xfrm>
            <a:off x="769460" y="3135768"/>
            <a:ext cx="119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Strategy: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DC3E3B-DE62-18B1-1762-FDB929952E5B}"/>
              </a:ext>
            </a:extLst>
          </p:cNvPr>
          <p:cNvSpPr txBox="1"/>
          <p:nvPr/>
        </p:nvSpPr>
        <p:spPr>
          <a:xfrm>
            <a:off x="1345547" y="3675504"/>
            <a:ext cx="670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CN" dirty="0"/>
              <a:t>ethod: BDTG</a:t>
            </a:r>
            <a:br>
              <a:rPr lang="en-CN" dirty="0"/>
            </a:br>
            <a:r>
              <a:rPr lang="en-US" dirty="0"/>
              <a:t>Separate sig(</a:t>
            </a:r>
            <a:r>
              <a:rPr lang="en-US" dirty="0" err="1"/>
              <a:t>bkg</a:t>
            </a:r>
            <a:r>
              <a:rPr lang="en-US" dirty="0"/>
              <a:t>) into five folders, one for test, the other three for train, and last one for validation </a:t>
            </a:r>
            <a:r>
              <a:rPr lang="en-US" dirty="0" err="1"/>
              <a:t>set,then</a:t>
            </a:r>
            <a:r>
              <a:rPr lang="en-US" dirty="0"/>
              <a:t> traverse all possibilities.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973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optimization(HH)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22F77B-2CB7-155B-257F-636D0956EC9E}"/>
              </a:ext>
            </a:extLst>
          </p:cNvPr>
          <p:cNvSpPr txBox="1"/>
          <p:nvPr/>
        </p:nvSpPr>
        <p:spPr>
          <a:xfrm>
            <a:off x="240639" y="876736"/>
            <a:ext cx="1747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000" b="1" dirty="0"/>
              <a:t>Variables</a:t>
            </a:r>
            <a:r>
              <a:rPr lang="en-US" sz="2000" b="1" dirty="0"/>
              <a:t>(26)</a:t>
            </a:r>
            <a:r>
              <a:rPr lang="en-CN" sz="2000" b="1" dirty="0"/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42519-31DF-2EB6-CCB0-9183481A2B26}"/>
              </a:ext>
            </a:extLst>
          </p:cNvPr>
          <p:cNvSpPr txBox="1"/>
          <p:nvPr/>
        </p:nvSpPr>
        <p:spPr>
          <a:xfrm>
            <a:off x="1798390" y="909654"/>
            <a:ext cx="2282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Obj kinematics</a:t>
            </a:r>
            <a:br>
              <a:rPr lang="en-US" dirty="0"/>
            </a:br>
            <a:r>
              <a:rPr lang="en-US" dirty="0" err="1"/>
              <a:t>Pt_tt</a:t>
            </a:r>
            <a:br>
              <a:rPr lang="en-US" dirty="0"/>
            </a:br>
            <a:endParaRPr lang="en-US" dirty="0"/>
          </a:p>
          <a:p>
            <a:r>
              <a:rPr lang="en-CN" dirty="0">
                <a:highlight>
                  <a:srgbClr val="FFFF00"/>
                </a:highlight>
              </a:rPr>
              <a:t>Angular correlations</a:t>
            </a:r>
            <a:br>
              <a:rPr lang="en-CN" dirty="0"/>
            </a:br>
            <a:r>
              <a:rPr lang="en-CN" dirty="0"/>
              <a:t>dPhit1x</a:t>
            </a:r>
            <a:br>
              <a:rPr lang="en-CN" dirty="0"/>
            </a:br>
            <a:r>
              <a:rPr lang="en-CN" dirty="0"/>
              <a:t>dEtatt</a:t>
            </a:r>
            <a:br>
              <a:rPr lang="en-CN" dirty="0"/>
            </a:br>
            <a:r>
              <a:rPr lang="en-CN" dirty="0"/>
              <a:t>dPhiMax_xt</a:t>
            </a:r>
          </a:p>
          <a:p>
            <a:r>
              <a:rPr lang="en-CN" dirty="0"/>
              <a:t>dPhiztt</a:t>
            </a:r>
          </a:p>
          <a:p>
            <a:r>
              <a:rPr lang="en-CN" dirty="0"/>
              <a:t>dPhitt</a:t>
            </a:r>
          </a:p>
          <a:p>
            <a:r>
              <a:rPr lang="en-CN" dirty="0"/>
              <a:t>dPhizxe</a:t>
            </a:r>
          </a:p>
          <a:p>
            <a:r>
              <a:rPr lang="en-CN" dirty="0"/>
              <a:t>dPhiMin_xt</a:t>
            </a:r>
          </a:p>
          <a:p>
            <a:r>
              <a:rPr lang="en-CN" dirty="0"/>
              <a:t>dPhit2x</a:t>
            </a:r>
          </a:p>
          <a:p>
            <a:r>
              <a:rPr lang="en-CN" dirty="0"/>
              <a:t>dPhiMin_tj1</a:t>
            </a:r>
          </a:p>
          <a:p>
            <a:r>
              <a:rPr lang="en-CN" dirty="0"/>
              <a:t>dRt2x</a:t>
            </a:r>
          </a:p>
          <a:p>
            <a:r>
              <a:rPr lang="en-CN" dirty="0"/>
              <a:t>dRMax_xt</a:t>
            </a:r>
          </a:p>
          <a:p>
            <a:r>
              <a:rPr lang="en-CN" dirty="0"/>
              <a:t>dRMin_tj</a:t>
            </a:r>
          </a:p>
          <a:p>
            <a:r>
              <a:rPr lang="en-CN" dirty="0"/>
              <a:t>dRtt</a:t>
            </a:r>
          </a:p>
          <a:p>
            <a:r>
              <a:rPr lang="en-US" dirty="0"/>
              <a:t>s</a:t>
            </a:r>
            <a:r>
              <a:rPr lang="en-CN" dirty="0"/>
              <a:t>um_cos_dphi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0DA43-CDDE-AFED-5EB8-5A12A3F3C8B0}"/>
              </a:ext>
            </a:extLst>
          </p:cNvPr>
          <p:cNvSpPr txBox="1"/>
          <p:nvPr/>
        </p:nvSpPr>
        <p:spPr>
          <a:xfrm>
            <a:off x="4510335" y="909654"/>
            <a:ext cx="36016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Event kinematics</a:t>
            </a:r>
          </a:p>
          <a:p>
            <a:r>
              <a:rPr lang="en-CN" dirty="0"/>
              <a:t>Mll(</a:t>
            </a:r>
            <a:r>
              <a:rPr lang="en-US" dirty="0"/>
              <a:t>Invariant Mass of tau1 and tau2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MIA</a:t>
            </a:r>
            <a:br>
              <a:rPr lang="en-CN" dirty="0"/>
            </a:br>
            <a:r>
              <a:rPr lang="en-CN" dirty="0"/>
              <a:t>MT2_150</a:t>
            </a:r>
            <a:br>
              <a:rPr lang="en-CN" dirty="0"/>
            </a:br>
            <a:r>
              <a:rPr lang="en-CN" dirty="0"/>
              <a:t>MET_Tau</a:t>
            </a:r>
            <a:br>
              <a:rPr lang="en-CN" dirty="0"/>
            </a:br>
            <a:r>
              <a:rPr lang="en-CN" dirty="0"/>
              <a:t>Proj_tt</a:t>
            </a:r>
            <a:br>
              <a:rPr lang="en-CN" dirty="0"/>
            </a:br>
            <a:r>
              <a:rPr lang="en-CN" dirty="0"/>
              <a:t>MstauA</a:t>
            </a:r>
            <a:br>
              <a:rPr lang="en-CN" dirty="0"/>
            </a:br>
            <a:r>
              <a:rPr lang="en-CN" dirty="0"/>
              <a:t>MCT</a:t>
            </a:r>
            <a:br>
              <a:rPr lang="en-CN" dirty="0"/>
            </a:br>
            <a:r>
              <a:rPr lang="en-CN" dirty="0"/>
              <a:t>frac_MET_tt</a:t>
            </a:r>
            <a:br>
              <a:rPr lang="en-CN" dirty="0"/>
            </a:br>
            <a:r>
              <a:rPr lang="en-CN" dirty="0"/>
              <a:t>frac_MET_tau1</a:t>
            </a:r>
          </a:p>
          <a:p>
            <a:r>
              <a:rPr lang="en-US" dirty="0"/>
              <a:t>frac_MET_MeffInc_40</a:t>
            </a:r>
          </a:p>
          <a:p>
            <a:r>
              <a:rPr lang="en-US" dirty="0"/>
              <a:t>f</a:t>
            </a:r>
            <a:r>
              <a:rPr lang="en-CN" dirty="0"/>
              <a:t>rac_MET_Meff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83FD9-39B0-17D1-7A36-CA32A386E69A}"/>
              </a:ext>
            </a:extLst>
          </p:cNvPr>
          <p:cNvSpPr txBox="1"/>
          <p:nvPr/>
        </p:nvSpPr>
        <p:spPr>
          <a:xfrm>
            <a:off x="4510335" y="4998953"/>
            <a:ext cx="482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These vars are selected based on the importance</a:t>
            </a:r>
          </a:p>
        </p:txBody>
      </p:sp>
    </p:spTree>
    <p:extLst>
      <p:ext uri="{BB962C8B-B14F-4D97-AF65-F5344CB8AC3E}">
        <p14:creationId xmlns:p14="http://schemas.microsoft.com/office/powerpoint/2010/main" val="3210657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44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optimization(HH)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D79B-CD9D-C751-1C86-5D3FD9D27AC7}"/>
              </a:ext>
            </a:extLst>
          </p:cNvPr>
          <p:cNvSpPr txBox="1"/>
          <p:nvPr/>
        </p:nvSpPr>
        <p:spPr>
          <a:xfrm>
            <a:off x="89449" y="811505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=500, learning rate=0.05, max depth=</a:t>
            </a:r>
            <a:r>
              <a:rPr lang="en-US" sz="2000" b="1" dirty="0">
                <a:highlight>
                  <a:srgbClr val="FFFF00"/>
                </a:highlight>
              </a:rPr>
              <a:t>12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D71DB-0A1B-3937-0A2E-76E74924EE01}"/>
              </a:ext>
            </a:extLst>
          </p:cNvPr>
          <p:cNvSpPr txBox="1"/>
          <p:nvPr/>
        </p:nvSpPr>
        <p:spPr>
          <a:xfrm>
            <a:off x="152022" y="1337135"/>
            <a:ext cx="488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pply a rough cut at 0.80 to check the distribution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6D8E38-8106-80AD-F290-B2866D3F5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1784538"/>
            <a:ext cx="3499194" cy="25144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CF08CE-44DA-99C9-6035-09670CDC225E}"/>
              </a:ext>
            </a:extLst>
          </p:cNvPr>
          <p:cNvSpPr txBox="1"/>
          <p:nvPr/>
        </p:nvSpPr>
        <p:spPr>
          <a:xfrm>
            <a:off x="5323701" y="1337135"/>
            <a:ext cx="4043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I</a:t>
            </a:r>
            <a:r>
              <a:rPr lang="en-CN" b="1" dirty="0">
                <a:solidFill>
                  <a:schemeClr val="accent1"/>
                </a:solidFill>
              </a:rPr>
              <a:t>t has a wider peak than LH signal region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A4E222-202A-5BD9-BAD8-66C691D14B0A}"/>
              </a:ext>
            </a:extLst>
          </p:cNvPr>
          <p:cNvSpPr txBox="1"/>
          <p:nvPr/>
        </p:nvSpPr>
        <p:spPr>
          <a:xfrm>
            <a:off x="3672188" y="2431952"/>
            <a:ext cx="404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CN" dirty="0"/>
              <a:t>recise cut at 0.91 to define signal region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BE2BAE-1C6D-EAB5-FAD0-B80CC4CE992C}"/>
              </a:ext>
            </a:extLst>
          </p:cNvPr>
          <p:cNvCxnSpPr/>
          <p:nvPr/>
        </p:nvCxnSpPr>
        <p:spPr>
          <a:xfrm>
            <a:off x="3780263" y="2943922"/>
            <a:ext cx="3932198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hart of a data analysis&#10;&#10;Description automatically generated with medium confidence">
            <a:extLst>
              <a:ext uri="{FF2B5EF4-FFF2-40B4-BE49-F238E27FC236}">
                <a16:creationId xmlns:a16="http://schemas.microsoft.com/office/drawing/2014/main" id="{2D75893E-99D8-7CC2-9570-3136EE9E9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246" y="1706467"/>
            <a:ext cx="3819349" cy="27445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382B5E-92EE-A821-A548-C24F66134801}"/>
              </a:ext>
            </a:extLst>
          </p:cNvPr>
          <p:cNvSpPr txBox="1"/>
          <p:nvPr/>
        </p:nvSpPr>
        <p:spPr>
          <a:xfrm>
            <a:off x="8147246" y="4782201"/>
            <a:ext cx="3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highlight>
                  <a:srgbClr val="FFFF00"/>
                </a:highlight>
              </a:rPr>
              <a:t>Rebin to: [0.91, 0.94, 0.97, 1.00]</a:t>
            </a:r>
          </a:p>
        </p:txBody>
      </p:sp>
    </p:spTree>
    <p:extLst>
      <p:ext uri="{BB962C8B-B14F-4D97-AF65-F5344CB8AC3E}">
        <p14:creationId xmlns:p14="http://schemas.microsoft.com/office/powerpoint/2010/main" val="3875103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Model(LH)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D79B-CD9D-C751-1C86-5D3FD9D27AC7}"/>
              </a:ext>
            </a:extLst>
          </p:cNvPr>
          <p:cNvSpPr txBox="1"/>
          <p:nvPr/>
        </p:nvSpPr>
        <p:spPr>
          <a:xfrm>
            <a:off x="83216" y="827259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=400, learning rate=0.01, max depth=10,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pic>
        <p:nvPicPr>
          <p:cNvPr id="26" name="Picture 25" descr="A diagram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D544A1C-E218-E658-5564-B9242DFD7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1482527"/>
            <a:ext cx="3252547" cy="2336455"/>
          </a:xfrm>
          <a:prstGeom prst="rect">
            <a:avLst/>
          </a:prstGeom>
        </p:spPr>
      </p:pic>
      <p:graphicFrame>
        <p:nvGraphicFramePr>
          <p:cNvPr id="15" name="Table 32">
            <a:extLst>
              <a:ext uri="{FF2B5EF4-FFF2-40B4-BE49-F238E27FC236}">
                <a16:creationId xmlns:a16="http://schemas.microsoft.com/office/drawing/2014/main" id="{CC689FA9-52C8-9F7F-2B99-7A825B8E8283}"/>
              </a:ext>
            </a:extLst>
          </p:cNvPr>
          <p:cNvGraphicFramePr>
            <a:graphicFrameLocks noGrp="1"/>
          </p:cNvGraphicFramePr>
          <p:nvPr/>
        </p:nvGraphicFramePr>
        <p:xfrm>
          <a:off x="152022" y="4049033"/>
          <a:ext cx="11887956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40">
                  <a:extLst>
                    <a:ext uri="{9D8B030D-6E8A-4147-A177-3AD203B41FA5}">
                      <a16:colId xmlns:a16="http://schemas.microsoft.com/office/drawing/2014/main" val="2322395182"/>
                    </a:ext>
                  </a:extLst>
                </a:gridCol>
                <a:gridCol w="1013740">
                  <a:extLst>
                    <a:ext uri="{9D8B030D-6E8A-4147-A177-3AD203B41FA5}">
                      <a16:colId xmlns:a16="http://schemas.microsoft.com/office/drawing/2014/main" val="1491428219"/>
                    </a:ext>
                  </a:extLst>
                </a:gridCol>
                <a:gridCol w="927113">
                  <a:extLst>
                    <a:ext uri="{9D8B030D-6E8A-4147-A177-3AD203B41FA5}">
                      <a16:colId xmlns:a16="http://schemas.microsoft.com/office/drawing/2014/main" val="4066696753"/>
                    </a:ext>
                  </a:extLst>
                </a:gridCol>
                <a:gridCol w="1152564">
                  <a:extLst>
                    <a:ext uri="{9D8B030D-6E8A-4147-A177-3AD203B41FA5}">
                      <a16:colId xmlns:a16="http://schemas.microsoft.com/office/drawing/2014/main" val="3596515012"/>
                    </a:ext>
                  </a:extLst>
                </a:gridCol>
                <a:gridCol w="981036">
                  <a:extLst>
                    <a:ext uri="{9D8B030D-6E8A-4147-A177-3AD203B41FA5}">
                      <a16:colId xmlns:a16="http://schemas.microsoft.com/office/drawing/2014/main" val="2867473741"/>
                    </a:ext>
                  </a:extLst>
                </a:gridCol>
                <a:gridCol w="966662">
                  <a:extLst>
                    <a:ext uri="{9D8B030D-6E8A-4147-A177-3AD203B41FA5}">
                      <a16:colId xmlns:a16="http://schemas.microsoft.com/office/drawing/2014/main" val="3302874433"/>
                    </a:ext>
                  </a:extLst>
                </a:gridCol>
                <a:gridCol w="989091">
                  <a:extLst>
                    <a:ext uri="{9D8B030D-6E8A-4147-A177-3AD203B41FA5}">
                      <a16:colId xmlns:a16="http://schemas.microsoft.com/office/drawing/2014/main" val="1546230906"/>
                    </a:ext>
                  </a:extLst>
                </a:gridCol>
                <a:gridCol w="899819">
                  <a:extLst>
                    <a:ext uri="{9D8B030D-6E8A-4147-A177-3AD203B41FA5}">
                      <a16:colId xmlns:a16="http://schemas.microsoft.com/office/drawing/2014/main" val="2086121471"/>
                    </a:ext>
                  </a:extLst>
                </a:gridCol>
                <a:gridCol w="1059398">
                  <a:extLst>
                    <a:ext uri="{9D8B030D-6E8A-4147-A177-3AD203B41FA5}">
                      <a16:colId xmlns:a16="http://schemas.microsoft.com/office/drawing/2014/main" val="4223990751"/>
                    </a:ext>
                  </a:extLst>
                </a:gridCol>
                <a:gridCol w="1122073">
                  <a:extLst>
                    <a:ext uri="{9D8B030D-6E8A-4147-A177-3AD203B41FA5}">
                      <a16:colId xmlns:a16="http://schemas.microsoft.com/office/drawing/2014/main" val="3872069520"/>
                    </a:ext>
                  </a:extLst>
                </a:gridCol>
                <a:gridCol w="941727">
                  <a:extLst>
                    <a:ext uri="{9D8B030D-6E8A-4147-A177-3AD203B41FA5}">
                      <a16:colId xmlns:a16="http://schemas.microsoft.com/office/drawing/2014/main" val="2146630259"/>
                    </a:ext>
                  </a:extLst>
                </a:gridCol>
                <a:gridCol w="820993">
                  <a:extLst>
                    <a:ext uri="{9D8B030D-6E8A-4147-A177-3AD203B41FA5}">
                      <a16:colId xmlns:a16="http://schemas.microsoft.com/office/drawing/2014/main" val="221839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max 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C1N2ISR</a:t>
                      </a:r>
                      <a:br>
                        <a:rPr lang="en-CN" sz="1400" dirty="0"/>
                      </a:br>
                      <a:r>
                        <a:rPr lang="en-CN" sz="1400" dirty="0"/>
                        <a:t>(100,70)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bkg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Higgs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OtherTop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SingleTop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TopPair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b="1" dirty="0">
                          <a:solidFill>
                            <a:schemeClr val="bg1"/>
                          </a:solidFill>
                          <a:highlight>
                            <a:srgbClr val="000080"/>
                          </a:highlight>
                        </a:rPr>
                        <a:t>Wjets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Zlljets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Zttjets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(0.87-0.89)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600" dirty="0"/>
                        <a:t>2.59868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59.238+-1.484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76.648+-</a:t>
                      </a:r>
                      <a:br>
                        <a:rPr lang="en-CN" sz="12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5.530(7.21%)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0.126+-0.034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0.033+-0.021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2.619+-0.548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8.311+-1.141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9.569+-0.520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chemeClr val="tx1"/>
                          </a:solidFill>
                        </a:rPr>
                        <a:t>39.971+-5.074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0.760+-0.130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15.259+-1.718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5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(0.89-0.91)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3.03656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57.663+-1.447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59.803+-</a:t>
                      </a:r>
                      <a:br>
                        <a:rPr lang="en-CN" sz="12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3.946(6.59%)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0.053+-0.020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0.078+-0.030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1.761+-0.420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4.401+-0.823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6.851+-0.399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chemeClr val="tx1"/>
                          </a:solidFill>
                        </a:rPr>
                        <a:t>33.586+-3.367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0.453+-0.128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12.620+-1.792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(0.91-0.94)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4.26908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42.715+-1.251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16.632+-</a:t>
                      </a:r>
                      <a:br>
                        <a:rPr lang="en-CN" sz="12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1.683(10.11%)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0.005+-0.004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0.006+-0.004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0.450+-0.202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1.819+-0.532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2.858+-0.249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chemeClr val="tx1"/>
                          </a:solidFill>
                        </a:rPr>
                        <a:t>9.733+-1.536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0.039+-0.020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1.722+-0.298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06967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FBC53A-F936-9B45-5239-B74A80A99414}"/>
              </a:ext>
            </a:extLst>
          </p:cNvPr>
          <p:cNvCxnSpPr>
            <a:cxnSpLocks/>
          </p:cNvCxnSpPr>
          <p:nvPr/>
        </p:nvCxnSpPr>
        <p:spPr>
          <a:xfrm flipH="1" flipV="1">
            <a:off x="1536766" y="2207007"/>
            <a:ext cx="4788" cy="93833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AECF91-135A-38DD-5FD7-281AF6247774}"/>
              </a:ext>
            </a:extLst>
          </p:cNvPr>
          <p:cNvCxnSpPr/>
          <p:nvPr/>
        </p:nvCxnSpPr>
        <p:spPr>
          <a:xfrm>
            <a:off x="1527192" y="2207007"/>
            <a:ext cx="837802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26CBF8-4389-11EA-798F-DA5CB328CAA6}"/>
              </a:ext>
            </a:extLst>
          </p:cNvPr>
          <p:cNvSpPr txBox="1"/>
          <p:nvPr/>
        </p:nvSpPr>
        <p:spPr>
          <a:xfrm>
            <a:off x="6910042" y="2164291"/>
            <a:ext cx="4440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Root of square sum of Zn of each bin: 5.8479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E73977-A9B3-5E6A-D4DB-0ED2FB83D6FA}"/>
              </a:ext>
            </a:extLst>
          </p:cNvPr>
          <p:cNvSpPr txBox="1"/>
          <p:nvPr/>
        </p:nvSpPr>
        <p:spPr>
          <a:xfrm>
            <a:off x="6910042" y="1645017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pply BDT score cut at 0.87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884BA-778C-DCA2-5C53-C4028A6124DC}"/>
              </a:ext>
            </a:extLst>
          </p:cNvPr>
          <p:cNvSpPr txBox="1"/>
          <p:nvPr/>
        </p:nvSpPr>
        <p:spPr>
          <a:xfrm>
            <a:off x="6910042" y="3155092"/>
            <a:ext cx="3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highlight>
                  <a:srgbClr val="FFFF00"/>
                </a:highlight>
              </a:rPr>
              <a:t>Rebin to: [0.87, 0.89, 0.91, 0.94]</a:t>
            </a:r>
          </a:p>
        </p:txBody>
      </p:sp>
      <p:pic>
        <p:nvPicPr>
          <p:cNvPr id="9" name="Picture 8" descr="A chart with different colored lines&#10;&#10;Description automatically generated">
            <a:extLst>
              <a:ext uri="{FF2B5EF4-FFF2-40B4-BE49-F238E27FC236}">
                <a16:creationId xmlns:a16="http://schemas.microsoft.com/office/drawing/2014/main" id="{E55757ED-8706-4918-B7A7-175C670EC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120" y="1450221"/>
            <a:ext cx="3341342" cy="240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9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Model(LH)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D79B-CD9D-C751-1C86-5D3FD9D27AC7}"/>
              </a:ext>
            </a:extLst>
          </p:cNvPr>
          <p:cNvSpPr txBox="1"/>
          <p:nvPr/>
        </p:nvSpPr>
        <p:spPr>
          <a:xfrm>
            <a:off x="83216" y="827259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=400, learning rate=0.01, max depth=10,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90A39B-485F-6C1A-77A4-7B0F6C7051B5}"/>
              </a:ext>
            </a:extLst>
          </p:cNvPr>
          <p:cNvSpPr txBox="1"/>
          <p:nvPr/>
        </p:nvSpPr>
        <p:spPr>
          <a:xfrm>
            <a:off x="-3608" y="3323222"/>
            <a:ext cx="34649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/>
              <a:t>BDT score distribution of Validation set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6C7E7-EEDB-9C28-09F4-9D0B3BE8C7ED}"/>
              </a:ext>
            </a:extLst>
          </p:cNvPr>
          <p:cNvSpPr txBox="1"/>
          <p:nvPr/>
        </p:nvSpPr>
        <p:spPr>
          <a:xfrm>
            <a:off x="5964563" y="5352832"/>
            <a:ext cx="411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BDT score distribution of test set and data</a:t>
            </a:r>
            <a:br>
              <a:rPr lang="en-CN" dirty="0"/>
            </a:br>
            <a:r>
              <a:rPr lang="en-CN" dirty="0"/>
              <a:t>(Blind with events with score &gt; 0.6)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77E7EB-DA87-1178-4E4A-83358FD49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61" y="3730733"/>
            <a:ext cx="2715625" cy="19514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282A8C-E2B2-5EAC-6C43-44D5F06F9EF1}"/>
              </a:ext>
            </a:extLst>
          </p:cNvPr>
          <p:cNvSpPr txBox="1"/>
          <p:nvPr/>
        </p:nvSpPr>
        <p:spPr>
          <a:xfrm>
            <a:off x="139135" y="5900365"/>
            <a:ext cx="296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/>
              <a:t>BDT score distribution of Test set </a:t>
            </a:r>
          </a:p>
        </p:txBody>
      </p:sp>
      <p:pic>
        <p:nvPicPr>
          <p:cNvPr id="19" name="Picture 18" descr="A graph of different colors&#10;&#10;Description automatically generated">
            <a:extLst>
              <a:ext uri="{FF2B5EF4-FFF2-40B4-BE49-F238E27FC236}">
                <a16:creationId xmlns:a16="http://schemas.microsoft.com/office/drawing/2014/main" id="{D4990436-821A-736B-9723-9E335969C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94" y="1473171"/>
            <a:ext cx="2397817" cy="1723054"/>
          </a:xfrm>
          <a:prstGeom prst="rect">
            <a:avLst/>
          </a:prstGeom>
        </p:spPr>
      </p:pic>
      <p:pic>
        <p:nvPicPr>
          <p:cNvPr id="18" name="Picture 17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4F346EDB-A090-B167-F026-EBE4F5242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596" y="2006592"/>
            <a:ext cx="4250542" cy="30544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C79BEC5-51F8-EF28-4AAE-D620EB5BD26C}"/>
              </a:ext>
            </a:extLst>
          </p:cNvPr>
          <p:cNvSpPr txBox="1"/>
          <p:nvPr/>
        </p:nvSpPr>
        <p:spPr>
          <a:xfrm>
            <a:off x="5229938" y="1614697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</a:t>
            </a:r>
            <a:r>
              <a:rPr lang="zh-CN" altLang="en-US" dirty="0"/>
              <a:t> </a:t>
            </a:r>
            <a:r>
              <a:rPr lang="en-US" altLang="zh-CN" dirty="0"/>
              <a:t>bins</a:t>
            </a:r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E6009-760E-2A2D-8C27-B66235321AC1}"/>
              </a:ext>
            </a:extLst>
          </p:cNvPr>
          <p:cNvSpPr txBox="1"/>
          <p:nvPr/>
        </p:nvSpPr>
        <p:spPr>
          <a:xfrm>
            <a:off x="9822441" y="1632171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20 bins</a:t>
            </a:r>
          </a:p>
        </p:txBody>
      </p:sp>
      <p:pic>
        <p:nvPicPr>
          <p:cNvPr id="25" name="Picture 2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4191D5DF-599E-027D-2DF6-4DDE67EF41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7279" y="2000858"/>
            <a:ext cx="4250542" cy="305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34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Model(HH)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D79B-CD9D-C751-1C86-5D3FD9D27AC7}"/>
              </a:ext>
            </a:extLst>
          </p:cNvPr>
          <p:cNvSpPr txBox="1"/>
          <p:nvPr/>
        </p:nvSpPr>
        <p:spPr>
          <a:xfrm>
            <a:off x="89449" y="811505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=500, learning rate=0.05, max depth=</a:t>
            </a:r>
            <a:r>
              <a:rPr lang="en-US" sz="2000" b="1" dirty="0">
                <a:highlight>
                  <a:srgbClr val="FFFF00"/>
                </a:highlight>
              </a:rPr>
              <a:t>12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4FC307-F658-83DC-78ED-650ABDF8B880}"/>
              </a:ext>
            </a:extLst>
          </p:cNvPr>
          <p:cNvSpPr txBox="1"/>
          <p:nvPr/>
        </p:nvSpPr>
        <p:spPr>
          <a:xfrm>
            <a:off x="4435537" y="2026273"/>
            <a:ext cx="3651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oot of quadratic sum of Zn =</a:t>
            </a:r>
            <a:r>
              <a:rPr lang="zh-CN" altLang="en-US" dirty="0"/>
              <a:t> </a:t>
            </a:r>
            <a:r>
              <a:rPr lang="en-US" altLang="zh-CN" dirty="0"/>
              <a:t>5.3163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048A1-49E9-77E5-3A10-6D3F727E5010}"/>
              </a:ext>
            </a:extLst>
          </p:cNvPr>
          <p:cNvSpPr txBox="1"/>
          <p:nvPr/>
        </p:nvSpPr>
        <p:spPr>
          <a:xfrm>
            <a:off x="4645759" y="3289084"/>
            <a:ext cx="3235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>
                <a:highlight>
                  <a:srgbClr val="FFFF00"/>
                </a:highlight>
              </a:rPr>
              <a:t>Rebin to: [0.91, 0.94, 0.97, 1.00]</a:t>
            </a:r>
          </a:p>
        </p:txBody>
      </p:sp>
      <p:pic>
        <p:nvPicPr>
          <p:cNvPr id="11" name="Picture 10" descr="A chart of a data analysis&#10;&#10;Description automatically generated with medium confidence">
            <a:extLst>
              <a:ext uri="{FF2B5EF4-FFF2-40B4-BE49-F238E27FC236}">
                <a16:creationId xmlns:a16="http://schemas.microsoft.com/office/drawing/2014/main" id="{BF17FD97-E999-7BEE-E01B-F05C2296C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30" y="1291671"/>
            <a:ext cx="3819349" cy="274455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B956F2-A638-BA1B-D85A-BD3CFD60E3DB}"/>
              </a:ext>
            </a:extLst>
          </p:cNvPr>
          <p:cNvCxnSpPr/>
          <p:nvPr/>
        </p:nvCxnSpPr>
        <p:spPr>
          <a:xfrm>
            <a:off x="4435537" y="2663949"/>
            <a:ext cx="3446172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3AD6D4-DE1D-D62F-4F15-C04D5E946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595130"/>
              </p:ext>
            </p:extLst>
          </p:nvPr>
        </p:nvGraphicFramePr>
        <p:xfrm>
          <a:off x="89449" y="4043860"/>
          <a:ext cx="12102552" cy="2098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4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2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8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8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5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5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08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0854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0854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2459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 dirty="0"/>
                        <a:t>C1N2ISR</a:t>
                      </a:r>
                      <a:br>
                        <a:rPr lang="en-US" b="1" dirty="0"/>
                      </a:br>
                      <a:r>
                        <a:rPr b="1" dirty="0"/>
                        <a:t>(100,70)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bkg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SingleTop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Zttjets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Wjets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OtherTop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Zlljets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TopPair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Higgs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9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bin1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 dirty="0"/>
                        <a:t>2.8678146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38.472+-1.192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100" b="1" dirty="0">
                          <a:solidFill>
                            <a:srgbClr val="FF0000"/>
                          </a:solidFill>
                        </a:rPr>
                        <a:t>42.986+-6.490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(15.09%)</a:t>
                      </a:r>
                      <a:endParaRPr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0.958+-0.303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4.090+-0.675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28.198+-6.388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0.026+-0.020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5.144+-0.289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0.265+-0.185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4.156+-0.802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0.150+-0.041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9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bin2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 dirty="0"/>
                        <a:t>3.1193828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53.206+-1.399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100" b="1" dirty="0">
                          <a:solidFill>
                            <a:srgbClr val="FF0000"/>
                          </a:solidFill>
                        </a:rPr>
                        <a:t>44.788+-6.647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(14.86%)</a:t>
                      </a:r>
                      <a:endParaRPr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0.473+-0.239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2.435+-0.612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32.118+-6.547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0.033+-0.022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4.512+-0.303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0.040+-0.026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5.158+-0.888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0.019+-0.014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59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bin3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 dirty="0"/>
                        <a:t>3.4088980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49.550+-1.350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100" b="1" dirty="0">
                          <a:solidFill>
                            <a:srgbClr val="FF0000"/>
                          </a:solidFill>
                        </a:rPr>
                        <a:t>26.640+-3.905</a:t>
                      </a:r>
                      <a:r>
                        <a:rPr lang="en-US" sz="1100" b="1" dirty="0">
                          <a:solidFill>
                            <a:srgbClr val="FF0000"/>
                          </a:solidFill>
                        </a:rPr>
                        <a:t>(14.65%)</a:t>
                      </a:r>
                      <a:endParaRPr sz="11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0.348+-0.184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0.600+-0.129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21.041+-3.850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0.034+-0.017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2.363+-0.189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0.196+-0.123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/>
                        <a:t>2.050+-0.570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b="1" dirty="0"/>
                        <a:t>0.007+-0.007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7" name="Picture 16" descr="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EC6C533-C7A6-B4B0-10F5-B55587C2A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132" y="1341791"/>
            <a:ext cx="3651577" cy="26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04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Model(HH)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D79B-CD9D-C751-1C86-5D3FD9D27AC7}"/>
              </a:ext>
            </a:extLst>
          </p:cNvPr>
          <p:cNvSpPr txBox="1"/>
          <p:nvPr/>
        </p:nvSpPr>
        <p:spPr>
          <a:xfrm>
            <a:off x="83216" y="827259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=500, learning rate=0.05, max depth=12,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pic>
        <p:nvPicPr>
          <p:cNvPr id="11" name="Picture 10" descr="A graph of different colors and numbers&#10;&#10;Description automatically generated">
            <a:extLst>
              <a:ext uri="{FF2B5EF4-FFF2-40B4-BE49-F238E27FC236}">
                <a16:creationId xmlns:a16="http://schemas.microsoft.com/office/drawing/2014/main" id="{8A51CD2A-03D4-9748-6EBA-1B6E885E1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577" y="1813917"/>
            <a:ext cx="3927361" cy="28221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472F4B-5D29-D378-83A1-390AE7F1C46C}"/>
              </a:ext>
            </a:extLst>
          </p:cNvPr>
          <p:cNvSpPr txBox="1"/>
          <p:nvPr/>
        </p:nvSpPr>
        <p:spPr>
          <a:xfrm>
            <a:off x="6096000" y="4911640"/>
            <a:ext cx="411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/>
              <a:t>BDT score distribution of test set and data</a:t>
            </a:r>
            <a:br>
              <a:rPr lang="en-CN" dirty="0"/>
            </a:br>
            <a:r>
              <a:rPr lang="en-CN" dirty="0"/>
              <a:t>(Blind with events with score &gt; 0.6)</a:t>
            </a:r>
          </a:p>
        </p:txBody>
      </p:sp>
      <p:pic>
        <p:nvPicPr>
          <p:cNvPr id="19" name="Picture 18" descr="A graph of different colors&#10;&#10;Description automatically generated">
            <a:extLst>
              <a:ext uri="{FF2B5EF4-FFF2-40B4-BE49-F238E27FC236}">
                <a16:creationId xmlns:a16="http://schemas.microsoft.com/office/drawing/2014/main" id="{5E80A2BC-C191-C9E1-BF24-B9990741F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6" y="1451746"/>
            <a:ext cx="2924487" cy="21015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0909247-2E69-A606-833F-719F8A405541}"/>
              </a:ext>
            </a:extLst>
          </p:cNvPr>
          <p:cNvSpPr txBox="1"/>
          <p:nvPr/>
        </p:nvSpPr>
        <p:spPr>
          <a:xfrm>
            <a:off x="141793" y="3550336"/>
            <a:ext cx="2924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BDT score distribution of Validation set </a:t>
            </a:r>
          </a:p>
        </p:txBody>
      </p:sp>
      <p:pic>
        <p:nvPicPr>
          <p:cNvPr id="23" name="Picture 2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57FF130-6EF5-A946-A5E1-0C597E8B1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94" y="3901301"/>
            <a:ext cx="2924487" cy="21015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7FC0D48-83B7-1487-87EC-359B1F2067B0}"/>
              </a:ext>
            </a:extLst>
          </p:cNvPr>
          <p:cNvSpPr txBox="1"/>
          <p:nvPr/>
        </p:nvSpPr>
        <p:spPr>
          <a:xfrm>
            <a:off x="141793" y="6002816"/>
            <a:ext cx="2924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1200" dirty="0"/>
              <a:t>BDT score distribution of Test set </a:t>
            </a:r>
          </a:p>
        </p:txBody>
      </p:sp>
      <p:pic>
        <p:nvPicPr>
          <p:cNvPr id="8" name="Picture 7" descr="A graph of different colors&#10;&#10;Description automatically generated">
            <a:extLst>
              <a:ext uri="{FF2B5EF4-FFF2-40B4-BE49-F238E27FC236}">
                <a16:creationId xmlns:a16="http://schemas.microsoft.com/office/drawing/2014/main" id="{F427A9F5-A076-F4BF-2624-9DC250BAF2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5901" y="1782666"/>
            <a:ext cx="3777135" cy="27142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8384AA-AFA0-2A50-6401-87EF6713C472}"/>
              </a:ext>
            </a:extLst>
          </p:cNvPr>
          <p:cNvSpPr txBox="1"/>
          <p:nvPr/>
        </p:nvSpPr>
        <p:spPr>
          <a:xfrm>
            <a:off x="5164293" y="148020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50 bins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E95AA-9742-30CE-C5FD-3BAAA8CAD021}"/>
              </a:ext>
            </a:extLst>
          </p:cNvPr>
          <p:cNvSpPr txBox="1"/>
          <p:nvPr/>
        </p:nvSpPr>
        <p:spPr>
          <a:xfrm>
            <a:off x="9378473" y="14517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20 bins</a:t>
            </a:r>
          </a:p>
        </p:txBody>
      </p:sp>
    </p:spTree>
    <p:extLst>
      <p:ext uri="{BB962C8B-B14F-4D97-AF65-F5344CB8AC3E}">
        <p14:creationId xmlns:p14="http://schemas.microsoft.com/office/powerpoint/2010/main" val="103307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706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31F3D-3D8C-B2F0-09BC-C1F7D11303E9}"/>
              </a:ext>
            </a:extLst>
          </p:cNvPr>
          <p:cNvSpPr txBox="1"/>
          <p:nvPr/>
        </p:nvSpPr>
        <p:spPr>
          <a:xfrm>
            <a:off x="206240" y="1548045"/>
            <a:ext cx="11779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4361D"/>
              </a:buClr>
            </a:pPr>
            <a:endParaRPr lang="en-US" altLang="zh-CN" strike="sngStrike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strike="sngStrike" dirty="0">
                <a:cs typeface="Times New Roman" panose="02020603050405020304" pitchFamily="18" charset="0"/>
              </a:rPr>
              <a:t>Obtain (120,90), (140,90) in ML result</a:t>
            </a:r>
            <a:br>
              <a:rPr lang="en-US" altLang="zh-CN" strike="sngStrike" dirty="0">
                <a:cs typeface="Times New Roman" panose="02020603050405020304" pitchFamily="18" charset="0"/>
              </a:rPr>
            </a:br>
            <a:endParaRPr lang="en-US" altLang="zh-CN" strike="sngStrike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strike="sngStrike" dirty="0">
                <a:cs typeface="Times New Roman" panose="02020603050405020304" pitchFamily="18" charset="0"/>
              </a:rPr>
              <a:t>Significance map in HH&amp;LH channel</a:t>
            </a:r>
            <a:br>
              <a:rPr lang="en-US" altLang="zh-CN" strike="sngStrike" dirty="0">
                <a:cs typeface="Times New Roman" panose="02020603050405020304" pitchFamily="18" charset="0"/>
              </a:rPr>
            </a:br>
            <a:endParaRPr lang="en-US" altLang="zh-CN" strike="sngStrike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cs typeface="Times New Roman" panose="02020603050405020304" pitchFamily="18" charset="0"/>
              </a:rPr>
              <a:t>Bkg</a:t>
            </a:r>
            <a:r>
              <a:rPr lang="en-US" altLang="zh-CN" dirty="0">
                <a:cs typeface="Times New Roman" panose="02020603050405020304" pitchFamily="18" charset="0"/>
              </a:rPr>
              <a:t> estimation(Top CR&amp;VR on going)</a:t>
            </a:r>
            <a:br>
              <a:rPr lang="en-US" altLang="zh-CN" dirty="0">
                <a:cs typeface="Times New Roman" panose="02020603050405020304" pitchFamily="18" charset="0"/>
              </a:rPr>
            </a:b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BSc thesis: </a:t>
            </a:r>
            <a:r>
              <a:rPr lang="en-US" altLang="zh-CN" dirty="0">
                <a:cs typeface="Times New Roman" panose="02020603050405020304" pitchFamily="18" charset="0"/>
                <a:hlinkClick r:id="rId3"/>
              </a:rPr>
              <a:t>https://www.overleaf.com/project/674e7119837a2580151a0868</a:t>
            </a:r>
            <a:br>
              <a:rPr lang="en-US" altLang="zh-CN" dirty="0">
                <a:cs typeface="Times New Roman" panose="02020603050405020304" pitchFamily="18" charset="0"/>
              </a:rPr>
            </a:b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9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definition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N" dirty="0"/>
          </a:p>
        </p:txBody>
      </p:sp>
      <p:pic>
        <p:nvPicPr>
          <p:cNvPr id="17" name="Picture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EA7F767-29BA-1468-1BB4-0F00C5947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7069"/>
            <a:ext cx="4076700" cy="299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125E01-29D2-18AC-145E-EE124810628C}"/>
              </a:ext>
            </a:extLst>
          </p:cNvPr>
          <p:cNvSpPr txBox="1"/>
          <p:nvPr/>
        </p:nvSpPr>
        <p:spPr>
          <a:xfrm>
            <a:off x="0" y="1487737"/>
            <a:ext cx="142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Pre-Selection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80BC29-6C8B-BA1E-73BC-C524D09EEF0B}"/>
                  </a:ext>
                </a:extLst>
              </p:cNvPr>
              <p:cNvSpPr txBox="1"/>
              <p:nvPr/>
            </p:nvSpPr>
            <p:spPr>
              <a:xfrm>
                <a:off x="4410424" y="1715153"/>
                <a:ext cx="4346126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400" b="1" dirty="0"/>
                  <a:t>SR for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HH channel</a:t>
                </a:r>
                <a:br>
                  <a:rPr lang="en-CN" sz="2400" b="1" dirty="0"/>
                </a:br>
                <a:br>
                  <a:rPr lang="en-CN" sz="2400" b="1" dirty="0"/>
                </a:br>
                <a:r>
                  <a:rPr lang="en-CN" sz="2400" b="1" dirty="0"/>
                  <a:t>Pre-Selection +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BDT score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CN" sz="2400" b="1" dirty="0">
                    <a:highlight>
                      <a:srgbClr val="FFFF00"/>
                    </a:highlight>
                  </a:rPr>
                  <a:t> 0.91</a:t>
                </a:r>
                <a:br>
                  <a:rPr lang="en-CN" sz="2400" b="1" dirty="0"/>
                </a:br>
                <a:br>
                  <a:rPr lang="en-CN" sz="2400" b="1" dirty="0"/>
                </a:br>
                <a:r>
                  <a:rPr lang="en-CN" sz="2400" b="1" dirty="0"/>
                  <a:t>SR for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LH channel</a:t>
                </a:r>
                <a:br>
                  <a:rPr lang="en-CN" sz="2400" b="1" dirty="0"/>
                </a:br>
                <a:br>
                  <a:rPr lang="en-CN" sz="2400" b="1" dirty="0"/>
                </a:br>
                <a:r>
                  <a:rPr lang="en-CN" sz="2400" b="1" dirty="0"/>
                  <a:t>Pre-Selection +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BDT score </a:t>
                </a:r>
                <a14:m>
                  <m:oMath xmlns:m="http://schemas.openxmlformats.org/officeDocument/2006/math">
                    <m:r>
                      <a:rPr lang="en-US" sz="2400" b="1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CN" sz="2400" b="1" dirty="0">
                    <a:highlight>
                      <a:srgbClr val="FFFF00"/>
                    </a:highlight>
                  </a:rPr>
                  <a:t> 0.87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80BC29-6C8B-BA1E-73BC-C524D09EE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4" y="1715153"/>
                <a:ext cx="4346126" cy="2677656"/>
              </a:xfrm>
              <a:prstGeom prst="rect">
                <a:avLst/>
              </a:prstGeom>
              <a:blipFill>
                <a:blip r:embed="rId4"/>
                <a:stretch>
                  <a:fillRect l="-2332" t="-1408" r="-1166" b="-37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D3F277F-AE4B-4D02-5695-E28B1DE40C44}"/>
              </a:ext>
            </a:extLst>
          </p:cNvPr>
          <p:cNvSpPr txBox="1"/>
          <p:nvPr/>
        </p:nvSpPr>
        <p:spPr>
          <a:xfrm>
            <a:off x="4410424" y="3643361"/>
            <a:ext cx="702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hyper parameter: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NTrees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=400, learning rate=0.01, max depth=10,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MinNodeSize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</a:t>
            </a:r>
            <a:r>
              <a:rPr lang="en-US" altLang="zh-CN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%(default)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8D769-AE60-7EAB-6EAD-21738FA47FC7}"/>
              </a:ext>
            </a:extLst>
          </p:cNvPr>
          <p:cNvSpPr txBox="1"/>
          <p:nvPr/>
        </p:nvSpPr>
        <p:spPr>
          <a:xfrm>
            <a:off x="4410424" y="2172802"/>
            <a:ext cx="702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hyper parameter: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NTrees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=500, learning rate=0.05, max depth=</a:t>
            </a:r>
            <a:r>
              <a:rPr lang="en-US" sz="1400" b="1" dirty="0">
                <a:solidFill>
                  <a:schemeClr val="bg1"/>
                </a:solidFill>
                <a:highlight>
                  <a:srgbClr val="779AAB"/>
                </a:highlight>
              </a:rPr>
              <a:t>12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MinNodeSize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</a:t>
            </a:r>
            <a:r>
              <a:rPr lang="en-US" altLang="zh-CN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%(default)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4CB00F-E364-1D8E-3D66-16A57023F2DD}"/>
              </a:ext>
            </a:extLst>
          </p:cNvPr>
          <p:cNvCxnSpPr/>
          <p:nvPr/>
        </p:nvCxnSpPr>
        <p:spPr>
          <a:xfrm flipH="1" flipV="1">
            <a:off x="2278966" y="3951138"/>
            <a:ext cx="1278437" cy="1239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422719-EDCC-F657-76A8-BB9B8A19490C}"/>
              </a:ext>
            </a:extLst>
          </p:cNvPr>
          <p:cNvSpPr txBox="1"/>
          <p:nvPr/>
        </p:nvSpPr>
        <p:spPr>
          <a:xfrm>
            <a:off x="3038621" y="5223601"/>
            <a:ext cx="559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off some of the background tail without cut the signal</a:t>
            </a:r>
            <a:br>
              <a:rPr lang="en-US" dirty="0"/>
            </a:br>
            <a:r>
              <a:rPr lang="en-US" dirty="0"/>
              <a:t>but I will remove the upper cut later</a:t>
            </a:r>
          </a:p>
        </p:txBody>
      </p:sp>
    </p:spTree>
    <p:extLst>
      <p:ext uri="{BB962C8B-B14F-4D97-AF65-F5344CB8AC3E}">
        <p14:creationId xmlns:p14="http://schemas.microsoft.com/office/powerpoint/2010/main" val="21140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Model(LH, HH)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D4EEC269-4D90-1164-20D2-F8BC7D239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8889"/>
            <a:ext cx="5054600" cy="3632200"/>
          </a:xfrm>
          <a:prstGeom prst="rect">
            <a:avLst/>
          </a:prstGeom>
        </p:spPr>
      </p:pic>
      <p:pic>
        <p:nvPicPr>
          <p:cNvPr id="12" name="Picture 11" descr="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9F82FB8-4306-0BDE-BFD4-0A380B053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173" y="1207314"/>
            <a:ext cx="5054600" cy="3632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1770BC-19A4-9CC4-A388-42A794666538}"/>
              </a:ext>
            </a:extLst>
          </p:cNvPr>
          <p:cNvSpPr txBox="1"/>
          <p:nvPr/>
        </p:nvSpPr>
        <p:spPr>
          <a:xfrm>
            <a:off x="471227" y="84955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HH channel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8B8C5E-6315-7055-2935-E6D2CCAD559D}"/>
              </a:ext>
            </a:extLst>
          </p:cNvPr>
          <p:cNvSpPr txBox="1"/>
          <p:nvPr/>
        </p:nvSpPr>
        <p:spPr>
          <a:xfrm>
            <a:off x="7253019" y="84955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LH channel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82F09-C62C-AD8A-3A6D-F96F890CADE0}"/>
              </a:ext>
            </a:extLst>
          </p:cNvPr>
          <p:cNvSpPr txBox="1"/>
          <p:nvPr/>
        </p:nvSpPr>
        <p:spPr>
          <a:xfrm>
            <a:off x="0" y="5239001"/>
            <a:ext cx="435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/>
              <a:t>The trend in these three signal are close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C4A294-6CBD-5372-2C48-730679F9767A}"/>
              </a:ext>
            </a:extLst>
          </p:cNvPr>
          <p:cNvCxnSpPr/>
          <p:nvPr/>
        </p:nvCxnSpPr>
        <p:spPr>
          <a:xfrm>
            <a:off x="10763075" y="4739780"/>
            <a:ext cx="1090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B5FB00-E7BB-EB4A-E68F-A15815A19D26}"/>
              </a:ext>
            </a:extLst>
          </p:cNvPr>
          <p:cNvSpPr txBox="1"/>
          <p:nvPr/>
        </p:nvSpPr>
        <p:spPr>
          <a:xfrm>
            <a:off x="10167457" y="4851089"/>
            <a:ext cx="18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CN" dirty="0"/>
              <a:t>xpand range to 1</a:t>
            </a:r>
          </a:p>
        </p:txBody>
      </p:sp>
    </p:spTree>
    <p:extLst>
      <p:ext uri="{BB962C8B-B14F-4D97-AF65-F5344CB8AC3E}">
        <p14:creationId xmlns:p14="http://schemas.microsoft.com/office/powerpoint/2010/main" val="43122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6545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Model(LH, HH)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1770BC-19A4-9CC4-A388-42A794666538}"/>
              </a:ext>
            </a:extLst>
          </p:cNvPr>
          <p:cNvSpPr txBox="1"/>
          <p:nvPr/>
        </p:nvSpPr>
        <p:spPr>
          <a:xfrm>
            <a:off x="471227" y="145199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HH channel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8B8C5E-6315-7055-2935-E6D2CCAD559D}"/>
              </a:ext>
            </a:extLst>
          </p:cNvPr>
          <p:cNvSpPr txBox="1"/>
          <p:nvPr/>
        </p:nvSpPr>
        <p:spPr>
          <a:xfrm>
            <a:off x="7314842" y="1499224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LH channel</a:t>
            </a:r>
          </a:p>
        </p:txBody>
      </p:sp>
      <p:pic>
        <p:nvPicPr>
          <p:cNvPr id="7" name="Picture 6" descr="A graph of different colors and numbers&#10;&#10;Description automatically generated">
            <a:extLst>
              <a:ext uri="{FF2B5EF4-FFF2-40B4-BE49-F238E27FC236}">
                <a16:creationId xmlns:a16="http://schemas.microsoft.com/office/drawing/2014/main" id="{0CBFD133-A5B8-CFB1-361A-71F792BA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37678"/>
            <a:ext cx="5054600" cy="3632200"/>
          </a:xfrm>
          <a:prstGeom prst="rect">
            <a:avLst/>
          </a:prstGeo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1CB1D8FC-B560-21E3-CDC3-623715FE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479" y="2043828"/>
            <a:ext cx="5054600" cy="36322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35658-FD01-A7FA-9BE0-06E22E8C9E25}"/>
              </a:ext>
            </a:extLst>
          </p:cNvPr>
          <p:cNvCxnSpPr/>
          <p:nvPr/>
        </p:nvCxnSpPr>
        <p:spPr>
          <a:xfrm flipV="1">
            <a:off x="10175846" y="4572000"/>
            <a:ext cx="1602297" cy="123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B62BE3-2DE5-B544-0CB4-83D3B774185C}"/>
              </a:ext>
            </a:extLst>
          </p:cNvPr>
          <p:cNvSpPr txBox="1"/>
          <p:nvPr/>
        </p:nvSpPr>
        <p:spPr>
          <a:xfrm>
            <a:off x="8325936" y="5794069"/>
            <a:ext cx="331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CN" dirty="0"/>
              <a:t>erge the empty bin into last bin</a:t>
            </a:r>
          </a:p>
        </p:txBody>
      </p:sp>
    </p:spTree>
    <p:extLst>
      <p:ext uri="{BB962C8B-B14F-4D97-AF65-F5344CB8AC3E}">
        <p14:creationId xmlns:p14="http://schemas.microsoft.com/office/powerpoint/2010/main" val="374357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4583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Map(LH)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B640BF-9042-18AB-473E-4417A2193D60}"/>
              </a:ext>
            </a:extLst>
          </p:cNvPr>
          <p:cNvSpPr txBox="1"/>
          <p:nvPr/>
        </p:nvSpPr>
        <p:spPr>
          <a:xfrm>
            <a:off x="7160820" y="1252879"/>
            <a:ext cx="301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Cubic method to interpolation</a:t>
            </a:r>
          </a:p>
          <a:p>
            <a:r>
              <a:rPr lang="en-CN" dirty="0"/>
              <a:t>LH channel</a:t>
            </a:r>
          </a:p>
        </p:txBody>
      </p:sp>
      <p:pic>
        <p:nvPicPr>
          <p:cNvPr id="12" name="Picture 11" descr="A diagram of a sea&#10;&#10;Description automatically generated with medium confidence">
            <a:extLst>
              <a:ext uri="{FF2B5EF4-FFF2-40B4-BE49-F238E27FC236}">
                <a16:creationId xmlns:a16="http://schemas.microsoft.com/office/drawing/2014/main" id="{ED79FF66-24CC-76B8-6FFB-8098656A5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847" y="1899210"/>
            <a:ext cx="5476153" cy="4283025"/>
          </a:xfrm>
          <a:prstGeom prst="rect">
            <a:avLst/>
          </a:prstGeom>
        </p:spPr>
      </p:pic>
      <p:pic>
        <p:nvPicPr>
          <p:cNvPr id="19" name="Picture 18" descr="A diagram of a sea&#10;&#10;Description automatically generated">
            <a:extLst>
              <a:ext uri="{FF2B5EF4-FFF2-40B4-BE49-F238E27FC236}">
                <a16:creationId xmlns:a16="http://schemas.microsoft.com/office/drawing/2014/main" id="{1DD493E1-0823-66FA-A541-5994FB7E5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40" y="1899216"/>
            <a:ext cx="5476146" cy="42830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902A89-47E9-800D-1F81-8249448C5EC2}"/>
              </a:ext>
            </a:extLst>
          </p:cNvPr>
          <p:cNvSpPr txBox="1"/>
          <p:nvPr/>
        </p:nvSpPr>
        <p:spPr>
          <a:xfrm>
            <a:off x="769460" y="1347689"/>
            <a:ext cx="3019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Cubic method to interpolation</a:t>
            </a:r>
          </a:p>
          <a:p>
            <a:r>
              <a:rPr lang="en-CN" dirty="0"/>
              <a:t>HH channel</a:t>
            </a:r>
          </a:p>
        </p:txBody>
      </p:sp>
    </p:spTree>
    <p:extLst>
      <p:ext uri="{BB962C8B-B14F-4D97-AF65-F5344CB8AC3E}">
        <p14:creationId xmlns:p14="http://schemas.microsoft.com/office/powerpoint/2010/main" val="93051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27B9938-3E16-3DF1-BB82-0DE60F6A653F}"/>
              </a:ext>
            </a:extLst>
          </p:cNvPr>
          <p:cNvSpPr/>
          <p:nvPr/>
        </p:nvSpPr>
        <p:spPr>
          <a:xfrm>
            <a:off x="6863938" y="1005016"/>
            <a:ext cx="3060966" cy="467524"/>
          </a:xfrm>
          <a:prstGeom prst="rect">
            <a:avLst/>
          </a:prstGeom>
          <a:solidFill>
            <a:srgbClr val="FFFF00">
              <a:alpha val="5522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583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Map(combine)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B640BF-9042-18AB-473E-4417A2193D60}"/>
              </a:ext>
            </a:extLst>
          </p:cNvPr>
          <p:cNvSpPr txBox="1"/>
          <p:nvPr/>
        </p:nvSpPr>
        <p:spPr>
          <a:xfrm>
            <a:off x="442182" y="849557"/>
            <a:ext cx="301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Cubic method to interpolation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9624E-B062-6BEE-1776-7D9985471BE4}"/>
              </a:ext>
            </a:extLst>
          </p:cNvPr>
          <p:cNvSpPr txBox="1"/>
          <p:nvPr/>
        </p:nvSpPr>
        <p:spPr>
          <a:xfrm>
            <a:off x="6863938" y="1472540"/>
            <a:ext cx="50856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TODO:</a:t>
            </a:r>
          </a:p>
          <a:p>
            <a:r>
              <a:rPr lang="en-CN" dirty="0"/>
              <a:t>1. find a better way to interpolation</a:t>
            </a:r>
            <a:br>
              <a:rPr lang="en-CN" dirty="0"/>
            </a:br>
            <a:br>
              <a:rPr lang="en-CN" dirty="0"/>
            </a:br>
            <a:r>
              <a:rPr lang="en-CN" dirty="0"/>
              <a:t>2. seems 1.64 can’t cover sig with delta_mass = 10</a:t>
            </a:r>
            <a:br>
              <a:rPr lang="en-CN" dirty="0"/>
            </a:br>
            <a:r>
              <a:rPr lang="en-CN" dirty="0"/>
              <a:t>maybe I should include more signal here </a:t>
            </a:r>
            <a:br>
              <a:rPr lang="en-CN" dirty="0"/>
            </a:b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93FC0B-FBFC-580C-D87D-129349AB0C2A}"/>
                  </a:ext>
                </a:extLst>
              </p:cNvPr>
              <p:cNvSpPr txBox="1"/>
              <p:nvPr/>
            </p:nvSpPr>
            <p:spPr>
              <a:xfrm>
                <a:off x="6863938" y="1005016"/>
                <a:ext cx="3060966" cy="42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CN" dirty="0">
                    <a:solidFill>
                      <a:schemeClr val="tx1"/>
                    </a:solidFill>
                  </a:rPr>
                  <a:t>Zn_combine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𝐻𝐻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𝐿𝐻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93FC0B-FBFC-580C-D87D-129349AB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938" y="1005016"/>
                <a:ext cx="3060966" cy="428400"/>
              </a:xfrm>
              <a:prstGeom prst="rect">
                <a:avLst/>
              </a:prstGeom>
              <a:blipFill>
                <a:blip r:embed="rId4"/>
                <a:stretch>
                  <a:fillRect l="-1653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a plane&#10;&#10;Description automatically generated">
            <a:extLst>
              <a:ext uri="{FF2B5EF4-FFF2-40B4-BE49-F238E27FC236}">
                <a16:creationId xmlns:a16="http://schemas.microsoft.com/office/drawing/2014/main" id="{70AF2709-AD01-A205-492A-072450BE7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304" y="1296960"/>
            <a:ext cx="6365925" cy="49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45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Bkg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Estimation(combine)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7C1D8F2-DF45-DB0A-32D1-F80626DEBF09}"/>
              </a:ext>
            </a:extLst>
          </p:cNvPr>
          <p:cNvSpPr txBox="1"/>
          <p:nvPr/>
        </p:nvSpPr>
        <p:spPr>
          <a:xfrm>
            <a:off x="358770" y="849557"/>
            <a:ext cx="1756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/>
              <a:t>Top CR &amp; VR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41298B7D-CC99-98DB-D45E-446380EC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05" y="1485685"/>
            <a:ext cx="4140200" cy="34671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CEBBD2F-5FDE-F945-9D4A-0F0E73E7CD92}"/>
              </a:ext>
            </a:extLst>
          </p:cNvPr>
          <p:cNvSpPr/>
          <p:nvPr/>
        </p:nvSpPr>
        <p:spPr>
          <a:xfrm>
            <a:off x="654668" y="4445391"/>
            <a:ext cx="1335272" cy="407963"/>
          </a:xfrm>
          <a:prstGeom prst="rect">
            <a:avLst/>
          </a:prstGeom>
          <a:solidFill>
            <a:srgbClr val="FFFF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155732-5978-C334-CAF4-8B3789BAE6D3}"/>
              </a:ext>
            </a:extLst>
          </p:cNvPr>
          <p:cNvSpPr txBox="1"/>
          <p:nvPr/>
        </p:nvSpPr>
        <p:spPr>
          <a:xfrm>
            <a:off x="5652655" y="932249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HH channel</a:t>
            </a:r>
          </a:p>
        </p:txBody>
      </p:sp>
      <p:pic>
        <p:nvPicPr>
          <p:cNvPr id="21" name="Picture 20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0141D6FC-5A41-F20B-E13C-486BDB532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655" y="1301581"/>
            <a:ext cx="2999542" cy="2155450"/>
          </a:xfrm>
          <a:prstGeom prst="rect">
            <a:avLst/>
          </a:prstGeom>
        </p:spPr>
      </p:pic>
      <p:pic>
        <p:nvPicPr>
          <p:cNvPr id="23" name="Picture 22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2DAAB81A-B3C2-0F55-4D35-AB40609B3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61" y="1301581"/>
            <a:ext cx="2999534" cy="21554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F5F485-CDB9-05D2-7305-4A04720E78F7}"/>
              </a:ext>
            </a:extLst>
          </p:cNvPr>
          <p:cNvSpPr txBox="1"/>
          <p:nvPr/>
        </p:nvSpPr>
        <p:spPr>
          <a:xfrm>
            <a:off x="5652655" y="3641135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LH channel</a:t>
            </a:r>
          </a:p>
        </p:txBody>
      </p:sp>
      <p:pic>
        <p:nvPicPr>
          <p:cNvPr id="26" name="Picture 25" descr="A graph of a number of jets&#10;&#10;Description automatically generated with medium confidence">
            <a:extLst>
              <a:ext uri="{FF2B5EF4-FFF2-40B4-BE49-F238E27FC236}">
                <a16:creationId xmlns:a16="http://schemas.microsoft.com/office/drawing/2014/main" id="{A9B0FDCD-7598-2734-41BB-8A6223A8B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7861" y="4010461"/>
            <a:ext cx="2999534" cy="2155444"/>
          </a:xfrm>
          <a:prstGeom prst="rect">
            <a:avLst/>
          </a:prstGeom>
        </p:spPr>
      </p:pic>
      <p:pic>
        <p:nvPicPr>
          <p:cNvPr id="28" name="Picture 27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763F934-A8B0-4B4C-9000-F625DD0ED4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667" y="4160689"/>
            <a:ext cx="2999530" cy="215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3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364" y="1596545"/>
            <a:ext cx="4484409" cy="4390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44" y="2102952"/>
            <a:ext cx="11040909" cy="1326048"/>
          </a:xfrm>
        </p:spPr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Backup</a:t>
            </a:r>
            <a:endParaRPr kumimoji="1" lang="zh-CN" altLang="en-US" sz="48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92355" y="564144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12032" y="564144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502194" y="564144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6">
            <a:extLst>
              <a:ext uri="{FF2B5EF4-FFF2-40B4-BE49-F238E27FC236}">
                <a16:creationId xmlns:a16="http://schemas.microsoft.com/office/drawing/2014/main" id="{CB8F30CF-C32B-D8C4-21B2-FA8C616A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1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7228</TotalTime>
  <Words>1600</Words>
  <Application>Microsoft Macintosh PowerPoint</Application>
  <PresentationFormat>Widescreen</PresentationFormat>
  <Paragraphs>307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PingFang SC Medium</vt:lpstr>
      <vt:lpstr>Arial</vt:lpstr>
      <vt:lpstr>Calibri</vt:lpstr>
      <vt:lpstr>Calibri Light</vt:lpstr>
      <vt:lpstr>Cambria Math</vt:lpstr>
      <vt:lpstr>Times New Roman</vt:lpstr>
      <vt:lpstr>Office Theme</vt:lpstr>
      <vt:lpstr>Compressed EWK study(ISRC1N2)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338</cp:revision>
  <dcterms:created xsi:type="dcterms:W3CDTF">2024-11-26T11:49:43Z</dcterms:created>
  <dcterms:modified xsi:type="dcterms:W3CDTF">2025-03-19T10:10:48Z</dcterms:modified>
</cp:coreProperties>
</file>