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305" r:id="rId3"/>
    <p:sldId id="307" r:id="rId4"/>
    <p:sldId id="308" r:id="rId5"/>
    <p:sldId id="311" r:id="rId6"/>
    <p:sldId id="312" r:id="rId7"/>
    <p:sldId id="300" r:id="rId8"/>
    <p:sldId id="304" r:id="rId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AAB"/>
    <a:srgbClr val="A79169"/>
    <a:srgbClr val="443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84"/>
    <p:restoredTop sz="96197"/>
  </p:normalViewPr>
  <p:slideViewPr>
    <p:cSldViewPr snapToGrid="0">
      <p:cViewPr varScale="1">
        <p:scale>
          <a:sx n="108" d="100"/>
          <a:sy n="108" d="100"/>
        </p:scale>
        <p:origin x="240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24C8E-7CE5-9D43-97E5-5DD958638FA4}" type="datetimeFigureOut">
              <a:rPr lang="en-CN" smtClean="0"/>
              <a:t>2025/3/26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D6A95-879E-5A47-9414-45BA2EDE19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720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2295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3868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总分布</a:t>
            </a:r>
            <a:br>
              <a:rPr lang="en-US" dirty="0"/>
            </a:br>
            <a:r>
              <a:rPr lang="en-US" dirty="0"/>
              <a:t>ZCR </a:t>
            </a:r>
            <a:r>
              <a:rPr lang="en-US" dirty="0" err="1"/>
              <a:t>dR</a:t>
            </a:r>
            <a:r>
              <a:rPr lang="en-US" dirty="0"/>
              <a:t>&lt;1.0</a:t>
            </a:r>
            <a:br>
              <a:rPr lang="en-US" dirty="0"/>
            </a:br>
            <a:r>
              <a:rPr lang="en-US" dirty="0"/>
              <a:t>kinematic distribution</a:t>
            </a:r>
            <a:br>
              <a:rPr lang="en-US" dirty="0"/>
            </a:br>
            <a:r>
              <a:rPr lang="en-US" dirty="0" err="1"/>
              <a:t>Data&amp;sig</a:t>
            </a:r>
            <a:br>
              <a:rPr lang="en-US" dirty="0"/>
            </a:br>
            <a:r>
              <a:rPr lang="en-US" dirty="0"/>
              <a:t>significance map only contain 1.64 line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775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99666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5733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916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F519-26E9-EAD7-2549-A38E52698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1E384-B3C5-29AF-8B4C-2134DCBA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987AF-071F-EC05-21A8-2EEE2BC5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7940-39ED-B008-A2EC-DD638C74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46C43-F151-8791-74DB-0F57F87D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52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FB4A-99C5-9CD3-0FF4-44BDBE86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868E9-46B4-2A28-B6F3-5283BD855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83CA-F05A-C782-BBD9-CC72A360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B5C6-3A1B-EFB6-CC14-AC74F52D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75E1-3971-805A-5B6F-0455DDC3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288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8B78C-0E92-023D-B108-DBD353BBE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FEEA6-6B0C-23EC-092C-C06AFC5C9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E00D-9781-C087-6D73-D9E2740D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2C7C-481A-85F8-C693-F3252D22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FC97-395F-2D79-33B6-AB7EC1D2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90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62C5-5F00-2392-76E1-A9F8D425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024A-E75D-28AF-3049-3EAB7951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36A8-AC4C-B547-C1E2-3678FE12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CC59-F90D-54DC-4CEB-FCD34D25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E5C8-FE9D-600C-D481-F7D21D14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982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6E38-2EE4-E826-EEFA-435DD2FD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3AE4B-9140-FFA6-B99A-08A49AA6D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8736-B542-8E14-F586-703D9EB0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5F9C-55A0-AACF-FE58-69342987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46CF-6AB9-CEC6-E6FA-C8BF3A56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795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1CFA-2AE8-C830-28D3-2E44EF8A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E82D-BA05-E42C-D974-D78544B9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3768A-EDEE-0C6F-28DF-DC603FCA1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6E90A-01FD-539C-1528-18618E0E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BA9A2-AA8A-1B9C-78F7-34AB42E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B0C82-A7E5-F341-9A1D-95962FF8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794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B0F6-5AA9-D096-0006-9D551643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49BE-1BF0-8462-926E-64D18FDA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B0876-59B8-27FA-44CC-AFF742593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6E8FD-B58A-9EB4-55D7-8DD5CEC05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72706-1697-DEE3-3808-6C5396D4F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51DC6-184F-579E-2C58-11B0F360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2025/3/26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E73FF-F9A1-DB9F-37CE-DAB7C685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262D1-CC3F-8E64-1DB5-6A32466B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242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8174-69C5-2EDB-BD77-D0C3572A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1E6EB-E858-78CD-12E9-8707929D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2025/3/26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BF93E-C12B-2DFB-05E6-EC14B465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8F999-139E-432C-91C5-E64CE893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581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B3842-6276-14BF-40AE-4385B914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2025/3/26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2C9F4-1DFD-36A8-66FF-83739B1E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74D06-8628-128F-F550-6D12C33C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232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E8B9-182D-D5A0-6E1D-9B496052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BD42-1FC7-5EA8-EE35-50497857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17AE-7DDF-C5A6-34F9-ABAD6072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AC77F-4946-8A55-6779-680D698B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22F1A-50C1-91E2-931F-A1EF4F88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49D3-C5AA-94C2-7539-97FECD7A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025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5292-5169-107E-531C-97E45179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213FA-FA9F-1FB6-DE42-F1995B661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A050A-02AA-EE88-0B69-D8108099B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A912B-BA53-2190-906D-E78082D1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2025/3/26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80D52-56A7-200C-AF76-BAB21D09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056FD-AE70-77FC-C0D9-68B5F4BE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098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C6F49-2812-B85D-D49F-605CB468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BF40-7E16-C34C-0B48-589833B7C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B81E-FD6D-8943-40E9-B6962F06A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BA237-2141-C74D-A51A-D2B5CD793AFB}" type="datetimeFigureOut">
              <a:rPr lang="en-CN" smtClean="0"/>
              <a:t>2025/3/26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1992-A42A-E89D-600D-90BF3A3AF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A0912-1A9A-2CBE-1DEF-C203BAE84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438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iaocx@ihep.ac.c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project/674e7119837a2580151a086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, 箭头&#10;&#10;描述已自动生成">
            <a:extLst>
              <a:ext uri="{FF2B5EF4-FFF2-40B4-BE49-F238E27FC236}">
                <a16:creationId xmlns:a16="http://schemas.microsoft.com/office/drawing/2014/main" id="{38804460-51DE-6DAC-7ACD-225E4B2A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794" y="566644"/>
            <a:ext cx="6200412" cy="60707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73625F-D255-95AD-FB1B-C7CC57CCB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133" y="1680502"/>
            <a:ext cx="11040909" cy="132604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Compressed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EWK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study(ISRC1N2)</a:t>
            </a:r>
            <a:endParaRPr kumimoji="1" lang="zh-CN" altLang="en-US" sz="3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A28859-74B6-EFBA-F1B4-74DFF091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EA55A7E-6853-88B6-A53E-E8AC7C74AA04}"/>
              </a:ext>
            </a:extLst>
          </p:cNvPr>
          <p:cNvCxnSpPr>
            <a:cxnSpLocks/>
          </p:cNvCxnSpPr>
          <p:nvPr/>
        </p:nvCxnSpPr>
        <p:spPr>
          <a:xfrm>
            <a:off x="2980323" y="158680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8C908ED-BB31-B627-0E90-6BE6CA2A45D3}"/>
              </a:ext>
            </a:extLst>
          </p:cNvPr>
          <p:cNvCxnSpPr>
            <a:cxnSpLocks/>
          </p:cNvCxnSpPr>
          <p:nvPr/>
        </p:nvCxnSpPr>
        <p:spPr>
          <a:xfrm>
            <a:off x="0" y="158680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8C57DD-8BA3-4C53-BDF5-2F912C668F4C}"/>
              </a:ext>
            </a:extLst>
          </p:cNvPr>
          <p:cNvCxnSpPr>
            <a:cxnSpLocks/>
          </p:cNvCxnSpPr>
          <p:nvPr/>
        </p:nvCxnSpPr>
        <p:spPr>
          <a:xfrm>
            <a:off x="1490162" y="158680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941FBA5-2190-14BF-D946-A51A585A60BB}"/>
              </a:ext>
            </a:extLst>
          </p:cNvPr>
          <p:cNvSpPr txBox="1"/>
          <p:nvPr/>
        </p:nvSpPr>
        <p:spPr>
          <a:xfrm>
            <a:off x="1929133" y="1110937"/>
            <a:ext cx="600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Microsoft GothicNeo" panose="02000300000000000000" pitchFamily="2" charset="-127"/>
                <a:cs typeface="Times New Roman" panose="02020603050405020304" pitchFamily="18" charset="0"/>
              </a:rPr>
              <a:t>Department of Physics, Shandong University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7F5D02-4A32-1AE4-EED3-EAD59EF24CD4}"/>
              </a:ext>
            </a:extLst>
          </p:cNvPr>
          <p:cNvSpPr txBox="1"/>
          <p:nvPr/>
        </p:nvSpPr>
        <p:spPr>
          <a:xfrm>
            <a:off x="1929133" y="4117771"/>
            <a:ext cx="26377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Chengxin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Liao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liaocx@ihep.ac.cn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Mar, Wed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19, 2025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5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706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31F3D-3D8C-B2F0-09BC-C1F7D11303E9}"/>
              </a:ext>
            </a:extLst>
          </p:cNvPr>
          <p:cNvSpPr txBox="1"/>
          <p:nvPr/>
        </p:nvSpPr>
        <p:spPr>
          <a:xfrm>
            <a:off x="206240" y="1548045"/>
            <a:ext cx="11779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4361D"/>
              </a:buClr>
            </a:pPr>
            <a:br>
              <a:rPr lang="en-US" altLang="zh-CN" strike="sngStrike" dirty="0">
                <a:cs typeface="Times New Roman" panose="02020603050405020304" pitchFamily="18" charset="0"/>
              </a:rPr>
            </a:br>
            <a:endParaRPr lang="en-US" altLang="zh-CN" strike="sngStrike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cs typeface="Times New Roman" panose="02020603050405020304" pitchFamily="18" charset="0"/>
              </a:rPr>
              <a:t>Bkg</a:t>
            </a:r>
            <a:r>
              <a:rPr lang="en-US" altLang="zh-CN" dirty="0">
                <a:cs typeface="Times New Roman" panose="02020603050405020304" pitchFamily="18" charset="0"/>
              </a:rPr>
              <a:t> estimation for C1N2ISR</a:t>
            </a:r>
            <a:br>
              <a:rPr lang="en-US" altLang="zh-CN" dirty="0">
                <a:cs typeface="Times New Roman" panose="02020603050405020304" pitchFamily="18" charset="0"/>
              </a:rPr>
            </a:br>
            <a:endParaRPr lang="en-US" altLang="zh-CN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cs typeface="Times New Roman" panose="02020603050405020304" pitchFamily="18" charset="0"/>
              </a:rPr>
              <a:t>BSc thesis: </a:t>
            </a:r>
            <a:r>
              <a:rPr lang="en-US" altLang="zh-CN" dirty="0">
                <a:cs typeface="Times New Roman" panose="02020603050405020304" pitchFamily="18" charset="0"/>
                <a:hlinkClick r:id="rId3"/>
              </a:rPr>
              <a:t>https://www.overleaf.com/project/674e7119837a2580151a0868</a:t>
            </a:r>
            <a:br>
              <a:rPr lang="en-US" altLang="zh-CN" dirty="0">
                <a:cs typeface="Times New Roman" panose="02020603050405020304" pitchFamily="18" charset="0"/>
              </a:rPr>
            </a:br>
            <a:endParaRPr lang="en-US" altLang="zh-C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9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definition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N" dirty="0"/>
          </a:p>
        </p:txBody>
      </p:sp>
      <p:pic>
        <p:nvPicPr>
          <p:cNvPr id="17" name="Picture 1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EA7F767-29BA-1468-1BB4-0F00C5947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7069"/>
            <a:ext cx="4076700" cy="299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125E01-29D2-18AC-145E-EE124810628C}"/>
              </a:ext>
            </a:extLst>
          </p:cNvPr>
          <p:cNvSpPr txBox="1"/>
          <p:nvPr/>
        </p:nvSpPr>
        <p:spPr>
          <a:xfrm>
            <a:off x="0" y="1487737"/>
            <a:ext cx="142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Pre-Selection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80BC29-6C8B-BA1E-73BC-C524D09EEF0B}"/>
                  </a:ext>
                </a:extLst>
              </p:cNvPr>
              <p:cNvSpPr txBox="1"/>
              <p:nvPr/>
            </p:nvSpPr>
            <p:spPr>
              <a:xfrm>
                <a:off x="4410424" y="1715153"/>
                <a:ext cx="4346126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400" b="1" dirty="0"/>
                  <a:t>SR for </a:t>
                </a:r>
                <a:r>
                  <a:rPr lang="en-CN" sz="2400" b="1" dirty="0">
                    <a:highlight>
                      <a:srgbClr val="FFFF00"/>
                    </a:highlight>
                  </a:rPr>
                  <a:t>HH channel</a:t>
                </a:r>
                <a:br>
                  <a:rPr lang="en-CN" sz="2400" b="1" dirty="0"/>
                </a:br>
                <a:br>
                  <a:rPr lang="en-CN" sz="2400" b="1" dirty="0"/>
                </a:br>
                <a:r>
                  <a:rPr lang="en-CN" sz="2400" b="1" dirty="0"/>
                  <a:t>Pre-Selection + </a:t>
                </a:r>
                <a:r>
                  <a:rPr lang="en-CN" sz="2400" b="1" dirty="0">
                    <a:highlight>
                      <a:srgbClr val="FFFF00"/>
                    </a:highlight>
                  </a:rPr>
                  <a:t>BDT score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CN" sz="2400" b="1" dirty="0">
                    <a:highlight>
                      <a:srgbClr val="FFFF00"/>
                    </a:highlight>
                  </a:rPr>
                  <a:t> 0.91</a:t>
                </a:r>
                <a:br>
                  <a:rPr lang="en-CN" sz="2400" b="1" dirty="0"/>
                </a:br>
                <a:br>
                  <a:rPr lang="en-CN" sz="2400" b="1" dirty="0"/>
                </a:br>
                <a:r>
                  <a:rPr lang="en-CN" sz="2400" b="1" dirty="0"/>
                  <a:t>SR for </a:t>
                </a:r>
                <a:r>
                  <a:rPr lang="en-CN" sz="2400" b="1" dirty="0">
                    <a:highlight>
                      <a:srgbClr val="FFFF00"/>
                    </a:highlight>
                  </a:rPr>
                  <a:t>LH channel</a:t>
                </a:r>
                <a:br>
                  <a:rPr lang="en-CN" sz="2400" b="1" dirty="0"/>
                </a:br>
                <a:br>
                  <a:rPr lang="en-CN" sz="2400" b="1" dirty="0"/>
                </a:br>
                <a:r>
                  <a:rPr lang="en-CN" sz="2400" b="1" dirty="0"/>
                  <a:t>Pre-Selection + </a:t>
                </a:r>
                <a:r>
                  <a:rPr lang="en-CN" sz="2400" b="1" dirty="0">
                    <a:highlight>
                      <a:srgbClr val="FFFF00"/>
                    </a:highlight>
                  </a:rPr>
                  <a:t>BDT score </a:t>
                </a:r>
                <a14:m>
                  <m:oMath xmlns:m="http://schemas.openxmlformats.org/officeDocument/2006/math">
                    <m:r>
                      <a:rPr lang="en-US" sz="2400" b="1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CN" sz="2400" b="1" dirty="0">
                    <a:highlight>
                      <a:srgbClr val="FFFF00"/>
                    </a:highlight>
                  </a:rPr>
                  <a:t> 0.87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80BC29-6C8B-BA1E-73BC-C524D09EE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4" y="1715153"/>
                <a:ext cx="4346126" cy="2677656"/>
              </a:xfrm>
              <a:prstGeom prst="rect">
                <a:avLst/>
              </a:prstGeom>
              <a:blipFill>
                <a:blip r:embed="rId4"/>
                <a:stretch>
                  <a:fillRect l="-2332" t="-1408" r="-1166" b="-37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D3F277F-AE4B-4D02-5695-E28B1DE40C44}"/>
              </a:ext>
            </a:extLst>
          </p:cNvPr>
          <p:cNvSpPr txBox="1"/>
          <p:nvPr/>
        </p:nvSpPr>
        <p:spPr>
          <a:xfrm>
            <a:off x="4410424" y="3643361"/>
            <a:ext cx="702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hyper parameter: </a:t>
            </a:r>
            <a:r>
              <a:rPr lang="en-US" sz="1400" b="1" dirty="0" err="1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NTrees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=400, learning rate=0.01, max depth=10, </a:t>
            </a:r>
            <a:r>
              <a:rPr lang="en-US" sz="1400" b="1" dirty="0" err="1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MinNodeSize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=</a:t>
            </a:r>
            <a:r>
              <a:rPr lang="en-US" altLang="zh-CN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1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%(default)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8D769-AE60-7EAB-6EAD-21738FA47FC7}"/>
              </a:ext>
            </a:extLst>
          </p:cNvPr>
          <p:cNvSpPr txBox="1"/>
          <p:nvPr/>
        </p:nvSpPr>
        <p:spPr>
          <a:xfrm>
            <a:off x="4410424" y="2172802"/>
            <a:ext cx="702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hyper parameter: </a:t>
            </a:r>
            <a:r>
              <a:rPr lang="en-US" sz="1400" b="1" dirty="0" err="1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NTrees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=500, learning rate=0.05, max depth=</a:t>
            </a:r>
            <a:r>
              <a:rPr lang="en-US" sz="1400" b="1" dirty="0">
                <a:solidFill>
                  <a:schemeClr val="bg1"/>
                </a:solidFill>
                <a:highlight>
                  <a:srgbClr val="779AAB"/>
                </a:highlight>
              </a:rPr>
              <a:t>12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MinNodeSize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=</a:t>
            </a:r>
            <a:r>
              <a:rPr lang="en-US" altLang="zh-CN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1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%(default)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ABF981-659B-2715-3A7B-F5B518A066E2}"/>
              </a:ext>
            </a:extLst>
          </p:cNvPr>
          <p:cNvSpPr/>
          <p:nvPr/>
        </p:nvSpPr>
        <p:spPr>
          <a:xfrm>
            <a:off x="1828800" y="3643361"/>
            <a:ext cx="544010" cy="407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2C7395-671D-A846-4AA5-4783BA7283B4}"/>
              </a:ext>
            </a:extLst>
          </p:cNvPr>
          <p:cNvCxnSpPr/>
          <p:nvPr/>
        </p:nvCxnSpPr>
        <p:spPr>
          <a:xfrm>
            <a:off x="1828800" y="3805519"/>
            <a:ext cx="59167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B43522-2495-3953-2EEE-2F6101471771}"/>
              </a:ext>
            </a:extLst>
          </p:cNvPr>
          <p:cNvSpPr txBox="1"/>
          <p:nvPr/>
        </p:nvSpPr>
        <p:spPr>
          <a:xfrm>
            <a:off x="2549732" y="3612583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Nb</a:t>
            </a:r>
            <a:r>
              <a:rPr lang="en-US" dirty="0"/>
              <a:t>j</a:t>
            </a:r>
            <a:r>
              <a:rPr lang="en-CN" dirty="0"/>
              <a:t>ets &gt;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52FFB3-E080-FC5E-D5CD-B0E824A003D7}"/>
              </a:ext>
            </a:extLst>
          </p:cNvPr>
          <p:cNvSpPr txBox="1"/>
          <p:nvPr/>
        </p:nvSpPr>
        <p:spPr>
          <a:xfrm>
            <a:off x="2147454" y="3864094"/>
            <a:ext cx="19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CN" dirty="0"/>
              <a:t>or Top estimation</a:t>
            </a:r>
          </a:p>
        </p:txBody>
      </p:sp>
    </p:spTree>
    <p:extLst>
      <p:ext uri="{BB962C8B-B14F-4D97-AF65-F5344CB8AC3E}">
        <p14:creationId xmlns:p14="http://schemas.microsoft.com/office/powerpoint/2010/main" val="21140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911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Top(LH)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N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37FD44-656C-33B5-D63A-1F8DAA828A7B}"/>
                  </a:ext>
                </a:extLst>
              </p:cNvPr>
              <p:cNvSpPr txBox="1"/>
              <p:nvPr/>
            </p:nvSpPr>
            <p:spPr>
              <a:xfrm>
                <a:off x="471227" y="1104560"/>
                <a:ext cx="4031425" cy="3046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400" dirty="0"/>
                  <a:t>&gt;= 1 medium tau</a:t>
                </a:r>
                <a:br>
                  <a:rPr lang="en-CN" sz="2400" dirty="0"/>
                </a:br>
                <a:r>
                  <a:rPr lang="en-CN" sz="2400" dirty="0"/>
                  <a:t>&gt;= 1 lepton</a:t>
                </a:r>
                <a:br>
                  <a:rPr lang="en-CN" sz="2400" dirty="0"/>
                </a:br>
                <a:r>
                  <a:rPr lang="en-CN" sz="2400" dirty="0"/>
                  <a:t>METtrig &amp;&amp; MET &gt;= 200</a:t>
                </a:r>
                <a:br>
                  <a:rPr lang="en-CN" sz="2400" dirty="0"/>
                </a:br>
                <a:r>
                  <a:rPr lang="en-CN" sz="2400" dirty="0"/>
                  <a:t>OS</a:t>
                </a:r>
                <a:br>
                  <a:rPr lang="en-CN" sz="2400" dirty="0"/>
                </a:br>
                <a:r>
                  <a:rPr lang="en-CN" sz="2400" dirty="0"/>
                  <a:t>&gt;= 1 bTag</a:t>
                </a:r>
                <a:br>
                  <a:rPr lang="en-CN" sz="2400" dirty="0"/>
                </a:br>
                <a:br>
                  <a:rPr lang="en-CN" sz="2400" dirty="0"/>
                </a:br>
                <a:r>
                  <a:rPr lang="en-CN" sz="2400" dirty="0"/>
                  <a:t>CR: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𝑀𝐸𝑇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&gt;250</m:t>
                    </m:r>
                  </m:oMath>
                </a14:m>
                <a:br>
                  <a:rPr lang="en-US" sz="2400" b="0" dirty="0"/>
                </a:br>
                <a:r>
                  <a:rPr lang="en-US" sz="2400" b="0" dirty="0"/>
                  <a:t>VR: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200&lt;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𝑀𝐸𝑇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&lt;250</m:t>
                    </m:r>
                  </m:oMath>
                </a14:m>
                <a:endParaRPr lang="en-CN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37FD44-656C-33B5-D63A-1F8DAA828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27" y="1104560"/>
                <a:ext cx="4031425" cy="3046988"/>
              </a:xfrm>
              <a:prstGeom prst="rect">
                <a:avLst/>
              </a:prstGeom>
              <a:blipFill>
                <a:blip r:embed="rId3"/>
                <a:stretch>
                  <a:fillRect l="-2194" t="-1245" b="-373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FDB45EF-D093-C786-06E4-9FCB895BD953}"/>
              </a:ext>
            </a:extLst>
          </p:cNvPr>
          <p:cNvSpPr txBox="1"/>
          <p:nvPr/>
        </p:nvSpPr>
        <p:spPr>
          <a:xfrm>
            <a:off x="471227" y="4673776"/>
            <a:ext cx="4755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CR: TOP 5480.93, MC: 5884.94, purity: 0.931349</a:t>
            </a:r>
            <a:br>
              <a:rPr lang="en-CN" b="1" dirty="0"/>
            </a:br>
            <a:r>
              <a:rPr lang="en-CN" b="1" dirty="0"/>
              <a:t>VR: TOP 5044.15, MC: 5471.2, purity: 0.921946</a:t>
            </a:r>
          </a:p>
        </p:txBody>
      </p:sp>
      <p:pic>
        <p:nvPicPr>
          <p:cNvPr id="23" name="Picture 22" descr="A diagram of different colors&#10;&#10;Description automatically generated">
            <a:extLst>
              <a:ext uri="{FF2B5EF4-FFF2-40B4-BE49-F238E27FC236}">
                <a16:creationId xmlns:a16="http://schemas.microsoft.com/office/drawing/2014/main" id="{8F6B129E-20CE-3124-F5C7-0528C9C02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347" y="1687907"/>
            <a:ext cx="5054600" cy="3632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BA10C42-2512-0454-DF54-B2BF3F00E395}"/>
              </a:ext>
            </a:extLst>
          </p:cNvPr>
          <p:cNvSpPr txBox="1"/>
          <p:nvPr/>
        </p:nvSpPr>
        <p:spPr>
          <a:xfrm>
            <a:off x="6871448" y="5303932"/>
            <a:ext cx="125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</a:t>
            </a:r>
            <a:r>
              <a:rPr lang="en-US" dirty="0"/>
              <a:t>o</a:t>
            </a:r>
            <a:r>
              <a:rPr lang="en-CN" dirty="0"/>
              <a:t>p CR N_1</a:t>
            </a:r>
          </a:p>
        </p:txBody>
      </p:sp>
    </p:spTree>
    <p:extLst>
      <p:ext uri="{BB962C8B-B14F-4D97-AF65-F5344CB8AC3E}">
        <p14:creationId xmlns:p14="http://schemas.microsoft.com/office/powerpoint/2010/main" val="431222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Zjets</a:t>
            </a:r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N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EB70CE-6CCB-F72F-0A0A-DF671D03F268}"/>
                  </a:ext>
                </a:extLst>
              </p:cNvPr>
              <p:cNvSpPr txBox="1"/>
              <p:nvPr/>
            </p:nvSpPr>
            <p:spPr>
              <a:xfrm>
                <a:off x="290923" y="935949"/>
                <a:ext cx="9205469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400" dirty="0"/>
                  <a:t>&gt;= 1 medium tau</a:t>
                </a:r>
                <a:br>
                  <a:rPr lang="en-CN" sz="2400" dirty="0"/>
                </a:br>
                <a:r>
                  <a:rPr lang="en-CN" sz="2400" dirty="0"/>
                  <a:t>&gt;= 1 lepton</a:t>
                </a:r>
                <a:br>
                  <a:rPr lang="en-CN" sz="2400" dirty="0"/>
                </a:br>
                <a:r>
                  <a:rPr lang="en-CN" sz="2400" dirty="0"/>
                  <a:t>METtrig &amp;&amp; MET &gt;= 200</a:t>
                </a:r>
                <a:br>
                  <a:rPr lang="en-CN" sz="2400" dirty="0"/>
                </a:br>
                <a:r>
                  <a:rPr lang="en-CN" sz="2400" dirty="0"/>
                  <a:t>OS</a:t>
                </a:r>
                <a:br>
                  <a:rPr lang="en-CN" sz="2400" dirty="0"/>
                </a:br>
                <a:r>
                  <a:rPr lang="en-CN" sz="2400" dirty="0"/>
                  <a:t>b Veto</a:t>
                </a:r>
                <a:br>
                  <a:rPr lang="en-CN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𝑀𝐸𝑇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𝑀𝐸𝑇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400" dirty="0"/>
                  <a:t> &lt; 80 </a:t>
                </a:r>
                <a:r>
                  <a:rPr lang="en-CN" sz="2400" dirty="0">
                    <a:highlight>
                      <a:srgbClr val="00FFFF"/>
                    </a:highlight>
                  </a:rPr>
                  <a:t>or</a:t>
                </a:r>
                <a:r>
                  <a:rPr lang="en-CN" sz="2400" dirty="0"/>
                  <a:t> dRtt &lt; 1.2</a:t>
                </a:r>
                <a:br>
                  <a:rPr lang="en-CN" sz="2400" dirty="0"/>
                </a:br>
                <a:br>
                  <a:rPr lang="en-CN" sz="2400" dirty="0"/>
                </a:br>
                <a:r>
                  <a:rPr lang="en-CN" sz="2400" dirty="0"/>
                  <a:t>CR: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70&lt;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𝑟𝑒𝑐𝑜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&lt;110</m:t>
                    </m:r>
                  </m:oMath>
                </a14:m>
                <a:br>
                  <a:rPr lang="en-US" sz="2400" b="0" dirty="0"/>
                </a:br>
                <a:r>
                  <a:rPr lang="en-US" sz="2400" b="0" dirty="0"/>
                  <a:t>VR: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40&lt;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𝑟𝑒𝑐𝑜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&lt;70</m:t>
                    </m:r>
                  </m:oMath>
                </a14:m>
                <a:br>
                  <a:rPr lang="en-US" sz="2400" dirty="0"/>
                </a:br>
                <a:r>
                  <a:rPr lang="en-US" sz="2400" dirty="0"/>
                  <a:t>In order to make region orthogonality, 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𝑟𝑒𝑐𝑜</m:t>
                    </m:r>
                  </m:oMath>
                </a14:m>
                <a:r>
                  <a:rPr lang="en-CN" sz="2400" dirty="0"/>
                  <a:t> cut at signal region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EB70CE-6CCB-F72F-0A0A-DF671D03F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3" y="935949"/>
                <a:ext cx="9205469" cy="3785652"/>
              </a:xfrm>
              <a:prstGeom prst="rect">
                <a:avLst/>
              </a:prstGeom>
              <a:blipFill>
                <a:blip r:embed="rId3"/>
                <a:stretch>
                  <a:fillRect l="-1103" t="-1338" r="-138" b="-301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D52F8D0-85F8-624B-1EC4-C93EBE97A66C}"/>
              </a:ext>
            </a:extLst>
          </p:cNvPr>
          <p:cNvSpPr txBox="1"/>
          <p:nvPr/>
        </p:nvSpPr>
        <p:spPr>
          <a:xfrm>
            <a:off x="226266" y="4702158"/>
            <a:ext cx="540551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>
                <a:highlight>
                  <a:srgbClr val="FFFF00"/>
                </a:highlight>
              </a:rPr>
              <a:t>CR: Z</a:t>
            </a:r>
            <a:r>
              <a:rPr lang="en-US" sz="2000" b="1" dirty="0">
                <a:highlight>
                  <a:srgbClr val="FFFF00"/>
                </a:highlight>
              </a:rPr>
              <a:t>j</a:t>
            </a:r>
            <a:r>
              <a:rPr lang="en-CN" sz="2000" b="1" dirty="0">
                <a:highlight>
                  <a:srgbClr val="FFFF00"/>
                </a:highlight>
              </a:rPr>
              <a:t>ets: 3780.25, MC: 5458.11, purity: 0.887756</a:t>
            </a:r>
            <a:br>
              <a:rPr lang="en-CN" sz="2000" b="1" dirty="0">
                <a:highlight>
                  <a:srgbClr val="FFFF00"/>
                </a:highlight>
              </a:rPr>
            </a:br>
            <a:r>
              <a:rPr lang="en-CN" sz="2000" b="1" dirty="0">
                <a:highlight>
                  <a:srgbClr val="FFFF00"/>
                </a:highlight>
              </a:rPr>
              <a:t>VR: Z</a:t>
            </a:r>
            <a:r>
              <a:rPr lang="en-US" sz="2000" b="1" dirty="0">
                <a:highlight>
                  <a:srgbClr val="FFFF00"/>
                </a:highlight>
              </a:rPr>
              <a:t>j</a:t>
            </a:r>
            <a:r>
              <a:rPr lang="en-CN" sz="2000" b="1" dirty="0">
                <a:highlight>
                  <a:srgbClr val="FFFF00"/>
                </a:highlight>
              </a:rPr>
              <a:t>ets:379.093, MC: 486.911, purity: 0.778568</a:t>
            </a:r>
            <a:br>
              <a:rPr lang="en-CN" sz="2000" b="1" dirty="0">
                <a:highlight>
                  <a:srgbClr val="FFFF00"/>
                </a:highlight>
              </a:rPr>
            </a:br>
            <a:br>
              <a:rPr lang="en-CN" sz="2000" b="1" dirty="0">
                <a:highlight>
                  <a:srgbClr val="00FF00"/>
                </a:highlight>
              </a:rPr>
            </a:br>
            <a:r>
              <a:rPr lang="en-CN" sz="2000" b="1" dirty="0">
                <a:highlight>
                  <a:srgbClr val="00FF00"/>
                </a:highlight>
              </a:rPr>
              <a:t>CR: Z</a:t>
            </a:r>
            <a:r>
              <a:rPr lang="en-US" sz="2000" b="1" dirty="0">
                <a:highlight>
                  <a:srgbClr val="00FF00"/>
                </a:highlight>
              </a:rPr>
              <a:t>j</a:t>
            </a:r>
            <a:r>
              <a:rPr lang="en-CN" sz="2000" b="1" dirty="0">
                <a:highlight>
                  <a:srgbClr val="00FF00"/>
                </a:highlight>
              </a:rPr>
              <a:t>ets:2555.77, MC:2905.17, purity:0.879732</a:t>
            </a:r>
            <a:br>
              <a:rPr lang="en-CN" sz="2000" b="1" dirty="0">
                <a:highlight>
                  <a:srgbClr val="00FF00"/>
                </a:highlight>
              </a:rPr>
            </a:br>
            <a:r>
              <a:rPr lang="en-CN" sz="2000" b="1" dirty="0">
                <a:highlight>
                  <a:srgbClr val="00FF00"/>
                </a:highlight>
              </a:rPr>
              <a:t>VR: Z</a:t>
            </a:r>
            <a:r>
              <a:rPr lang="en-US" sz="2000" b="1" dirty="0">
                <a:highlight>
                  <a:srgbClr val="00FF00"/>
                </a:highlight>
              </a:rPr>
              <a:t>j</a:t>
            </a:r>
            <a:r>
              <a:rPr lang="en-CN" sz="2000" b="1" dirty="0">
                <a:highlight>
                  <a:srgbClr val="00FF00"/>
                </a:highlight>
              </a:rPr>
              <a:t>ets:402.205, MC:548.51, purity:0.73327</a:t>
            </a:r>
          </a:p>
          <a:p>
            <a:endParaRPr lang="en-CN" sz="2000" b="1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2D75C3-AD37-94CE-D8E6-369E73B9B32C}"/>
              </a:ext>
            </a:extLst>
          </p:cNvPr>
          <p:cNvSpPr txBox="1"/>
          <p:nvPr/>
        </p:nvSpPr>
        <p:spPr>
          <a:xfrm>
            <a:off x="5631785" y="4909405"/>
            <a:ext cx="3613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CN" dirty="0"/>
              <a:t>ellow one corrspond to MT sum cut</a:t>
            </a:r>
            <a:br>
              <a:rPr lang="en-CN" dirty="0"/>
            </a:br>
            <a:br>
              <a:rPr lang="en-CN" dirty="0"/>
            </a:br>
            <a:br>
              <a:rPr lang="en-CN" dirty="0"/>
            </a:br>
            <a:r>
              <a:rPr lang="en-CN" dirty="0"/>
              <a:t>Green one corrspond to dRtt cut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AFAE9C-E694-C5A5-BAE7-D0C34B720955}"/>
              </a:ext>
            </a:extLst>
          </p:cNvPr>
          <p:cNvSpPr txBox="1"/>
          <p:nvPr/>
        </p:nvSpPr>
        <p:spPr>
          <a:xfrm>
            <a:off x="3489269" y="1003310"/>
            <a:ext cx="3601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I’m not sure after apply MT sum cut </a:t>
            </a:r>
            <a:br>
              <a:rPr lang="en-CN" dirty="0"/>
            </a:br>
            <a:r>
              <a:rPr lang="en-CN" dirty="0"/>
              <a:t>if CR&amp;VR can othogonalize with SR</a:t>
            </a:r>
          </a:p>
        </p:txBody>
      </p:sp>
      <p:pic>
        <p:nvPicPr>
          <p:cNvPr id="21" name="Picture 20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0512138-39D1-70FC-38D6-2BDD70EF2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1623" y="1741978"/>
            <a:ext cx="3028539" cy="2173593"/>
          </a:xfrm>
          <a:prstGeom prst="rect">
            <a:avLst/>
          </a:prstGeom>
        </p:spPr>
      </p:pic>
      <p:pic>
        <p:nvPicPr>
          <p:cNvPr id="23" name="Picture 2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C2B32875-F8D5-EAF8-53E5-CA519D990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77951" y="1684481"/>
            <a:ext cx="3014049" cy="217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77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VV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N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169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, 箭头&#10;&#10;描述已自动生成">
            <a:extLst>
              <a:ext uri="{FF2B5EF4-FFF2-40B4-BE49-F238E27FC236}">
                <a16:creationId xmlns:a16="http://schemas.microsoft.com/office/drawing/2014/main" id="{38804460-51DE-6DAC-7ACD-225E4B2A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364" y="1596545"/>
            <a:ext cx="4484409" cy="4390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73625F-D255-95AD-FB1B-C7CC57CCB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644" y="2102952"/>
            <a:ext cx="11040909" cy="1326048"/>
          </a:xfrm>
        </p:spPr>
        <p:txBody>
          <a:bodyPr>
            <a:normAutofit/>
          </a:bodyPr>
          <a:lstStyle/>
          <a:p>
            <a:r>
              <a:rPr kumimoji="1" lang="en-US" altLang="zh-CN" sz="4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Backup</a:t>
            </a:r>
            <a:endParaRPr kumimoji="1" lang="zh-CN" altLang="en-US" sz="48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EA55A7E-6853-88B6-A53E-E8AC7C74AA04}"/>
              </a:ext>
            </a:extLst>
          </p:cNvPr>
          <p:cNvCxnSpPr>
            <a:cxnSpLocks/>
          </p:cNvCxnSpPr>
          <p:nvPr/>
        </p:nvCxnSpPr>
        <p:spPr>
          <a:xfrm>
            <a:off x="2992355" y="564144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8C908ED-BB31-B627-0E90-6BE6CA2A45D3}"/>
              </a:ext>
            </a:extLst>
          </p:cNvPr>
          <p:cNvCxnSpPr>
            <a:cxnSpLocks/>
          </p:cNvCxnSpPr>
          <p:nvPr/>
        </p:nvCxnSpPr>
        <p:spPr>
          <a:xfrm>
            <a:off x="12032" y="564144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8C57DD-8BA3-4C53-BDF5-2F912C668F4C}"/>
              </a:ext>
            </a:extLst>
          </p:cNvPr>
          <p:cNvCxnSpPr>
            <a:cxnSpLocks/>
          </p:cNvCxnSpPr>
          <p:nvPr/>
        </p:nvCxnSpPr>
        <p:spPr>
          <a:xfrm>
            <a:off x="1502194" y="564144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6">
            <a:extLst>
              <a:ext uri="{FF2B5EF4-FFF2-40B4-BE49-F238E27FC236}">
                <a16:creationId xmlns:a16="http://schemas.microsoft.com/office/drawing/2014/main" id="{CB8F30CF-C32B-D8C4-21B2-FA8C616A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18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Bkg</a:t>
            </a:r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decay mode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  <a:endParaRPr lang="en-C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A32EAA-3B04-8BF1-8026-8DE1264D2DC1}"/>
              </a:ext>
            </a:extLst>
          </p:cNvPr>
          <p:cNvSpPr txBox="1"/>
          <p:nvPr/>
        </p:nvSpPr>
        <p:spPr>
          <a:xfrm>
            <a:off x="422031" y="1167618"/>
            <a:ext cx="52254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W</a:t>
            </a:r>
            <a:r>
              <a:rPr lang="en-US" dirty="0"/>
              <a:t>j</a:t>
            </a:r>
            <a:r>
              <a:rPr lang="en-CN" dirty="0"/>
              <a:t>ets:	W-&gt;e/muon + nu</a:t>
            </a:r>
            <a:br>
              <a:rPr lang="en-CN" dirty="0"/>
            </a:br>
            <a:r>
              <a:rPr lang="en-CN" dirty="0"/>
              <a:t>	W-&gt;tau+nu(can contribute true tau_had)</a:t>
            </a:r>
            <a:br>
              <a:rPr lang="en-CN" dirty="0"/>
            </a:br>
            <a:r>
              <a:rPr lang="en-CN" dirty="0"/>
              <a:t>	jet misidentified to a fake tau</a:t>
            </a:r>
            <a:br>
              <a:rPr lang="en-CN" dirty="0"/>
            </a:br>
            <a:br>
              <a:rPr lang="en-CN" dirty="0"/>
            </a:br>
            <a:r>
              <a:rPr lang="en-CN" dirty="0"/>
              <a:t>Zjets:	Z-&gt;ll/tautau</a:t>
            </a:r>
            <a:br>
              <a:rPr lang="en-CN" dirty="0"/>
            </a:br>
            <a:r>
              <a:rPr lang="en-CN" dirty="0"/>
              <a:t>	jet misindentified to fake tau</a:t>
            </a:r>
            <a:br>
              <a:rPr lang="en-CN" dirty="0"/>
            </a:br>
            <a:br>
              <a:rPr lang="en-CN" dirty="0"/>
            </a:br>
            <a:r>
              <a:rPr lang="en-CN" dirty="0"/>
              <a:t>Top: 	top-&gt;W+b, W can contribute a true tau_had</a:t>
            </a:r>
            <a:br>
              <a:rPr lang="en-CN" dirty="0"/>
            </a:br>
            <a:r>
              <a:rPr lang="en-CN" dirty="0"/>
              <a:t>	b-quark is a source of fake</a:t>
            </a:r>
            <a:br>
              <a:rPr lang="en-CN" dirty="0"/>
            </a:br>
            <a:br>
              <a:rPr lang="en-CN" dirty="0"/>
            </a:br>
            <a:r>
              <a:rPr lang="en-CN" dirty="0"/>
              <a:t>VV:	W/Z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CF5A3B-A869-A72B-8611-152FB628F07E}"/>
                  </a:ext>
                </a:extLst>
              </p:cNvPr>
              <p:cNvSpPr txBox="1"/>
              <p:nvPr/>
            </p:nvSpPr>
            <p:spPr>
              <a:xfrm>
                <a:off x="5976034" y="964095"/>
                <a:ext cx="5588325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LH  channel: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≥1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𝑙𝑒𝑝</m:t>
                    </m:r>
                  </m:oMath>
                </a14:m>
                <a:br>
                  <a:rPr lang="en-US" dirty="0"/>
                </a:br>
                <a:r>
                  <a:rPr lang="en-US" dirty="0" err="1"/>
                  <a:t>Wjets</a:t>
                </a:r>
                <a:r>
                  <a:rPr lang="en-US" dirty="0"/>
                  <a:t>:  W contribute </a:t>
                </a:r>
                <a:r>
                  <a:rPr lang="en-US" dirty="0" err="1"/>
                  <a:t>lep</a:t>
                </a:r>
                <a:r>
                  <a:rPr lang="en-US" dirty="0"/>
                  <a:t>, jets misidentified to fake</a:t>
                </a:r>
                <a:br>
                  <a:rPr lang="en-US" dirty="0"/>
                </a:br>
                <a:r>
                  <a:rPr lang="en-US" dirty="0" err="1"/>
                  <a:t>Zjets</a:t>
                </a:r>
                <a:r>
                  <a:rPr lang="en-US" dirty="0"/>
                  <a:t>: </a:t>
                </a:r>
              </a:p>
              <a:p>
                <a:r>
                  <a:rPr lang="en-US" dirty="0" err="1"/>
                  <a:t>SingleTop</a:t>
                </a:r>
                <a:r>
                  <a:rPr lang="en-US" dirty="0"/>
                  <a:t>: W contribute </a:t>
                </a:r>
                <a:r>
                  <a:rPr lang="en-US" dirty="0" err="1"/>
                  <a:t>lep</a:t>
                </a:r>
                <a:r>
                  <a:rPr lang="en-US" dirty="0"/>
                  <a:t>, b-quark misidentified to fake</a:t>
                </a:r>
              </a:p>
              <a:p>
                <a:r>
                  <a:rPr lang="en-US" dirty="0"/>
                  <a:t>VV: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HH channel: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==0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𝑙𝑒𝑝</m:t>
                    </m:r>
                  </m:oMath>
                </a14:m>
                <a:br>
                  <a:rPr lang="en-US" dirty="0"/>
                </a:br>
                <a:r>
                  <a:rPr lang="en-US" dirty="0" err="1"/>
                  <a:t>Wjets</a:t>
                </a:r>
                <a:r>
                  <a:rPr lang="en-US" dirty="0"/>
                  <a:t>: W contribute </a:t>
                </a:r>
                <a:r>
                  <a:rPr lang="en-US" dirty="0" err="1"/>
                  <a:t>tau_had</a:t>
                </a:r>
                <a:r>
                  <a:rPr lang="en-US" dirty="0"/>
                  <a:t>, plus a fake tau</a:t>
                </a:r>
                <a:br>
                  <a:rPr lang="en-US" dirty="0"/>
                </a:br>
                <a:r>
                  <a:rPr lang="en-CN" dirty="0"/>
                  <a:t>Zjets: Z-&gt;tautau(had) or 2 fake tau</a:t>
                </a:r>
                <a:br>
                  <a:rPr lang="en-CN" dirty="0"/>
                </a:br>
                <a:r>
                  <a:rPr lang="en-CN" dirty="0"/>
                  <a:t>SingleTop: W contribute a tau_had, plus a fake tau</a:t>
                </a:r>
                <a:br>
                  <a:rPr lang="en-CN" dirty="0"/>
                </a:br>
                <a:r>
                  <a:rPr lang="en-CN" dirty="0"/>
                  <a:t>VV: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CF5A3B-A869-A72B-8611-152FB628F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34" y="964095"/>
                <a:ext cx="5588325" cy="3139321"/>
              </a:xfrm>
              <a:prstGeom prst="rect">
                <a:avLst/>
              </a:prstGeom>
              <a:blipFill>
                <a:blip r:embed="rId3"/>
                <a:stretch>
                  <a:fillRect l="-907" t="-803" b="-200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07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8873</TotalTime>
  <Words>628</Words>
  <Application>Microsoft Macintosh PowerPoint</Application>
  <PresentationFormat>Widescreen</PresentationFormat>
  <Paragraphs>58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PingFang SC Medium</vt:lpstr>
      <vt:lpstr>Arial</vt:lpstr>
      <vt:lpstr>Calibri</vt:lpstr>
      <vt:lpstr>Calibri Light</vt:lpstr>
      <vt:lpstr>Cambria Math</vt:lpstr>
      <vt:lpstr>Times New Roman</vt:lpstr>
      <vt:lpstr>Office Theme</vt:lpstr>
      <vt:lpstr>Compressed EWK study(ISRC1N2)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廖诚鑫</dc:creator>
  <cp:lastModifiedBy>廖诚鑫</cp:lastModifiedBy>
  <cp:revision>374</cp:revision>
  <dcterms:created xsi:type="dcterms:W3CDTF">2024-11-26T11:49:43Z</dcterms:created>
  <dcterms:modified xsi:type="dcterms:W3CDTF">2025-03-26T08:41:24Z</dcterms:modified>
</cp:coreProperties>
</file>