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0" r:id="rId3"/>
    <p:sldId id="290" r:id="rId4"/>
    <p:sldId id="291" r:id="rId5"/>
    <p:sldId id="292" r:id="rId6"/>
    <p:sldId id="293" r:id="rId7"/>
    <p:sldId id="295" r:id="rId8"/>
    <p:sldId id="296" r:id="rId9"/>
    <p:sldId id="29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5"/>
    <p:restoredTop sz="94648"/>
  </p:normalViewPr>
  <p:slideViewPr>
    <p:cSldViewPr snapToGrid="0">
      <p:cViewPr>
        <p:scale>
          <a:sx n="79" d="100"/>
          <a:sy n="79" d="100"/>
        </p:scale>
        <p:origin x="127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89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359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521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55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001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35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65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2025/3/6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Mar, Wed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AC7CA-3E01-3A19-42DA-6AFBC13083ED}"/>
              </a:ext>
            </a:extLst>
          </p:cNvPr>
          <p:cNvSpPr txBox="1"/>
          <p:nvPr/>
        </p:nvSpPr>
        <p:spPr>
          <a:xfrm>
            <a:off x="1449624" y="2194375"/>
            <a:ext cx="55172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1.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Hyperparameters optimization</a:t>
            </a:r>
          </a:p>
          <a:p>
            <a:endParaRPr lang="en-CN" sz="2800" b="1" dirty="0">
              <a:solidFill>
                <a:srgbClr val="779AAB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2.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Performance of Model</a:t>
            </a:r>
            <a:b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</a:br>
            <a:b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</a:br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3.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7355D-9258-0B6E-03AB-B14D759C1DC9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50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Input(HH-Channel):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70GeV)-&gt;12180 entries</a:t>
            </a:r>
          </a:p>
          <a:p>
            <a:r>
              <a:rPr lang="en-US" dirty="0"/>
              <a:t>B</a:t>
            </a:r>
            <a:r>
              <a:rPr lang="en-CN" dirty="0"/>
              <a:t>kg:  513850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3E334A1-0B3C-F3F9-DFD9-9A15D9B0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25" y="862323"/>
            <a:ext cx="3554136" cy="13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blipFill>
                <a:blip r:embed="rId4"/>
                <a:stretch>
                  <a:fillRect l="-304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973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747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</a:t>
            </a:r>
            <a:r>
              <a:rPr lang="en-US" sz="2000" b="1" dirty="0"/>
              <a:t>(26)</a:t>
            </a:r>
            <a:r>
              <a:rPr lang="en-CN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Pt_tt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dPhit1x</a:t>
            </a:r>
            <a:br>
              <a:rPr lang="en-CN" dirty="0"/>
            </a:br>
            <a:r>
              <a:rPr lang="en-CN" dirty="0"/>
              <a:t>dEtatt</a:t>
            </a:r>
            <a:br>
              <a:rPr lang="en-CN" dirty="0"/>
            </a:br>
            <a:r>
              <a:rPr lang="en-CN" dirty="0"/>
              <a:t>dPhiMax_xt</a:t>
            </a:r>
          </a:p>
          <a:p>
            <a:r>
              <a:rPr lang="en-CN" dirty="0"/>
              <a:t>dPhiztt</a:t>
            </a:r>
          </a:p>
          <a:p>
            <a:r>
              <a:rPr lang="en-CN" dirty="0"/>
              <a:t>dPhitt</a:t>
            </a:r>
          </a:p>
          <a:p>
            <a:r>
              <a:rPr lang="en-CN" dirty="0"/>
              <a:t>dPhizxe</a:t>
            </a:r>
          </a:p>
          <a:p>
            <a:r>
              <a:rPr lang="en-CN" dirty="0"/>
              <a:t>dPhiMin_xt</a:t>
            </a:r>
          </a:p>
          <a:p>
            <a:r>
              <a:rPr lang="en-CN" dirty="0"/>
              <a:t>dPhit2x</a:t>
            </a:r>
          </a:p>
          <a:p>
            <a:r>
              <a:rPr lang="en-CN" dirty="0"/>
              <a:t>dPhiMin_tj1</a:t>
            </a:r>
          </a:p>
          <a:p>
            <a:r>
              <a:rPr lang="en-CN" dirty="0"/>
              <a:t>dRt2x</a:t>
            </a:r>
          </a:p>
          <a:p>
            <a:r>
              <a:rPr lang="en-CN" dirty="0"/>
              <a:t>dRMax_xt</a:t>
            </a:r>
          </a:p>
          <a:p>
            <a:r>
              <a:rPr lang="en-CN" dirty="0"/>
              <a:t>dRMin_tj</a:t>
            </a:r>
          </a:p>
          <a:p>
            <a:r>
              <a:rPr lang="en-CN" dirty="0"/>
              <a:t>dRtt</a:t>
            </a:r>
          </a:p>
          <a:p>
            <a:r>
              <a:rPr lang="en-US" dirty="0"/>
              <a:t>s</a:t>
            </a:r>
            <a:r>
              <a:rPr lang="en-CN" dirty="0"/>
              <a:t>um_cos_dphi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6016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MIA</a:t>
            </a:r>
            <a:br>
              <a:rPr lang="en-CN" dirty="0"/>
            </a:br>
            <a:r>
              <a:rPr lang="en-CN" dirty="0"/>
              <a:t>MT2_150</a:t>
            </a:r>
            <a:br>
              <a:rPr lang="en-CN" dirty="0"/>
            </a:br>
            <a:r>
              <a:rPr lang="en-CN" dirty="0"/>
              <a:t>MET_Tau</a:t>
            </a:r>
            <a:br>
              <a:rPr lang="en-CN" dirty="0"/>
            </a:br>
            <a:r>
              <a:rPr lang="en-CN" dirty="0"/>
              <a:t>Proj_tt</a:t>
            </a:r>
            <a:br>
              <a:rPr lang="en-CN" dirty="0"/>
            </a:br>
            <a:r>
              <a:rPr lang="en-CN" dirty="0"/>
              <a:t>MstauA</a:t>
            </a:r>
            <a:br>
              <a:rPr lang="en-CN" dirty="0"/>
            </a:br>
            <a:r>
              <a:rPr lang="en-CN" dirty="0"/>
              <a:t>MCT</a:t>
            </a:r>
            <a:br>
              <a:rPr lang="en-CN" dirty="0"/>
            </a:br>
            <a:r>
              <a:rPr lang="en-CN" dirty="0"/>
              <a:t>frac_MET_tt</a:t>
            </a:r>
            <a:br>
              <a:rPr lang="en-CN" dirty="0"/>
            </a:br>
            <a:r>
              <a:rPr lang="en-CN" dirty="0"/>
              <a:t>frac_MET_tau1</a:t>
            </a:r>
          </a:p>
          <a:p>
            <a:r>
              <a:rPr lang="en-US" dirty="0"/>
              <a:t>frac_MET_MeffInc_40</a:t>
            </a:r>
          </a:p>
          <a:p>
            <a:r>
              <a:rPr lang="en-US" dirty="0"/>
              <a:t>f</a:t>
            </a:r>
            <a:r>
              <a:rPr lang="en-CN" dirty="0"/>
              <a:t>rac_MET_Meff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3FD9-39B0-17D1-7A36-CA32A386E69A}"/>
              </a:ext>
            </a:extLst>
          </p:cNvPr>
          <p:cNvSpPr txBox="1"/>
          <p:nvPr/>
        </p:nvSpPr>
        <p:spPr>
          <a:xfrm>
            <a:off x="4510335" y="4998953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These vars are selected based on the importance</a:t>
            </a:r>
          </a:p>
        </p:txBody>
      </p:sp>
    </p:spTree>
    <p:extLst>
      <p:ext uri="{BB962C8B-B14F-4D97-AF65-F5344CB8AC3E}">
        <p14:creationId xmlns:p14="http://schemas.microsoft.com/office/powerpoint/2010/main" val="321065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400, 500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471227" y="225988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0E6F7-3C3A-D861-37D3-7BF9E8789201}"/>
              </a:ext>
            </a:extLst>
          </p:cNvPr>
          <p:cNvSpPr txBox="1"/>
          <p:nvPr/>
        </p:nvSpPr>
        <p:spPr>
          <a:xfrm>
            <a:off x="323065" y="479616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ebin 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0E5258-0C22-D9A7-0BE7-17FADB487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47"/>
          <a:stretch/>
        </p:blipFill>
        <p:spPr>
          <a:xfrm>
            <a:off x="186280" y="2556138"/>
            <a:ext cx="3407333" cy="2240026"/>
          </a:xfrm>
          <a:prstGeom prst="rect">
            <a:avLst/>
          </a:prstGeom>
        </p:spPr>
      </p:pic>
      <p:pic>
        <p:nvPicPr>
          <p:cNvPr id="21" name="Picture 20" descr="A screen shot of a number&#10;&#10;Description automatically generated">
            <a:extLst>
              <a:ext uri="{FF2B5EF4-FFF2-40B4-BE49-F238E27FC236}">
                <a16:creationId xmlns:a16="http://schemas.microsoft.com/office/drawing/2014/main" id="{677C6D09-7803-0324-5049-ED92FE531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4" y="5120610"/>
            <a:ext cx="4403861" cy="1211915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E45ECA-6234-C439-C4E3-2024BCFEE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341" y="3167511"/>
            <a:ext cx="3085104" cy="30933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AFE58C-0AF5-0A45-E10D-F1E7B14E054A}"/>
              </a:ext>
            </a:extLst>
          </p:cNvPr>
          <p:cNvSpPr txBox="1"/>
          <p:nvPr/>
        </p:nvSpPr>
        <p:spPr>
          <a:xfrm>
            <a:off x="6023341" y="2384759"/>
            <a:ext cx="585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Compared with form result, there has a significant improvement in Zn</a:t>
            </a:r>
          </a:p>
        </p:txBody>
      </p:sp>
    </p:spTree>
    <p:extLst>
      <p:ext uri="{BB962C8B-B14F-4D97-AF65-F5344CB8AC3E}">
        <p14:creationId xmlns:p14="http://schemas.microsoft.com/office/powerpoint/2010/main" val="265825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Model(HH)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9449" y="811505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</a:t>
            </a:r>
            <a:r>
              <a:rPr lang="en-US" sz="2000" b="1" dirty="0">
                <a:highlight>
                  <a:srgbClr val="FFFF00"/>
                </a:highlight>
              </a:rPr>
              <a:t>12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D71DB-0A1B-3937-0A2E-76E74924EE01}"/>
              </a:ext>
            </a:extLst>
          </p:cNvPr>
          <p:cNvSpPr txBox="1"/>
          <p:nvPr/>
        </p:nvSpPr>
        <p:spPr>
          <a:xfrm>
            <a:off x="152022" y="1337135"/>
            <a:ext cx="488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pply a rough cut at 0.80 to check the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D8E38-8106-80AD-F290-B2866D3F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784538"/>
            <a:ext cx="3499194" cy="2514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CF08CE-44DA-99C9-6035-09670CDC225E}"/>
              </a:ext>
            </a:extLst>
          </p:cNvPr>
          <p:cNvSpPr txBox="1"/>
          <p:nvPr/>
        </p:nvSpPr>
        <p:spPr>
          <a:xfrm>
            <a:off x="5323701" y="1337135"/>
            <a:ext cx="404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CN" b="1" dirty="0">
                <a:solidFill>
                  <a:schemeClr val="accent1"/>
                </a:solidFill>
              </a:rPr>
              <a:t>t has a wider peak than LH signal region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4E222-202A-5BD9-BAD8-66C691D14B0A}"/>
              </a:ext>
            </a:extLst>
          </p:cNvPr>
          <p:cNvSpPr txBox="1"/>
          <p:nvPr/>
        </p:nvSpPr>
        <p:spPr>
          <a:xfrm>
            <a:off x="3672188" y="2431952"/>
            <a:ext cx="404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CN" dirty="0"/>
              <a:t>recise cut at 0.91 to define signal 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BE2BAE-1C6D-EAB5-FAD0-B80CC4CE992C}"/>
              </a:ext>
            </a:extLst>
          </p:cNvPr>
          <p:cNvCxnSpPr/>
          <p:nvPr/>
        </p:nvCxnSpPr>
        <p:spPr>
          <a:xfrm>
            <a:off x="3780263" y="2943922"/>
            <a:ext cx="39321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hart of a data analysis&#10;&#10;Description automatically generated with medium confidence">
            <a:extLst>
              <a:ext uri="{FF2B5EF4-FFF2-40B4-BE49-F238E27FC236}">
                <a16:creationId xmlns:a16="http://schemas.microsoft.com/office/drawing/2014/main" id="{2D75893E-99D8-7CC2-9570-3136EE9E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246" y="1706467"/>
            <a:ext cx="3819349" cy="2744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82B5E-92EE-A821-A548-C24F66134801}"/>
              </a:ext>
            </a:extLst>
          </p:cNvPr>
          <p:cNvSpPr txBox="1"/>
          <p:nvPr/>
        </p:nvSpPr>
        <p:spPr>
          <a:xfrm>
            <a:off x="8147246" y="4782201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highlight>
                  <a:srgbClr val="FFFF00"/>
                </a:highlight>
              </a:rPr>
              <a:t>Rebin to: [0.91, 0.94, 0.97, 1.00]</a:t>
            </a:r>
          </a:p>
        </p:txBody>
      </p:sp>
    </p:spTree>
    <p:extLst>
      <p:ext uri="{BB962C8B-B14F-4D97-AF65-F5344CB8AC3E}">
        <p14:creationId xmlns:p14="http://schemas.microsoft.com/office/powerpoint/2010/main" val="387510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Model(HH)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9449" y="811505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</a:t>
            </a:r>
            <a:r>
              <a:rPr lang="en-US" sz="2000" b="1" dirty="0">
                <a:highlight>
                  <a:srgbClr val="FFFF00"/>
                </a:highlight>
              </a:rPr>
              <a:t>12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graphicFrame>
        <p:nvGraphicFramePr>
          <p:cNvPr id="18" name="Table 32">
            <a:extLst>
              <a:ext uri="{FF2B5EF4-FFF2-40B4-BE49-F238E27FC236}">
                <a16:creationId xmlns:a16="http://schemas.microsoft.com/office/drawing/2014/main" id="{56311AE1-DAB5-FF14-D746-B5B21F9F1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16153"/>
              </p:ext>
            </p:extLst>
          </p:nvPr>
        </p:nvGraphicFramePr>
        <p:xfrm>
          <a:off x="152022" y="4049033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2564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98103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(0.91-0.94)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2.8271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38.472+-1.192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42.987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6.489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15.09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0.150+-0.041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0.026+-0.020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0.958+-0.303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4.156+-0.802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5.144+-0.289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28.198+-6.388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0.265+-0.185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4.090+-0.675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(0.94-0.97)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3.0639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53.206+-1.399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44.788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6.645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14.83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0.019+-0.014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0.026+-0.020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0.473+-0.239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5.158+-0.888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4.512+-0.303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32.118+-6.547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0.040+-0.026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2.435+-0.612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(0.97-1.00)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3.29906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45.161+-1.287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24.891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3.088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12.40</a:t>
                      </a: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0.007+-0.007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0.034+-0.017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0.348+-0.18</a:t>
                      </a:r>
                      <a:r>
                        <a:rPr lang="en-US" altLang="zh-CN" sz="1600" dirty="0"/>
                        <a:t>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2.050+-0.570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2.263+-0.187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19.479+-3.753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0.196+-0.123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2.435+-0.612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4FC307-F658-83DC-78ED-650ABDF8B880}"/>
              </a:ext>
            </a:extLst>
          </p:cNvPr>
          <p:cNvSpPr txBox="1"/>
          <p:nvPr/>
        </p:nvSpPr>
        <p:spPr>
          <a:xfrm>
            <a:off x="4383741" y="2554941"/>
            <a:ext cx="365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oot of quadratic sum of Zn =</a:t>
            </a:r>
            <a:r>
              <a:rPr lang="zh-CN" altLang="en-US" dirty="0"/>
              <a:t> </a:t>
            </a:r>
            <a:r>
              <a:rPr lang="en-US" altLang="zh-CN" dirty="0"/>
              <a:t>5.3163</a:t>
            </a:r>
            <a:endParaRPr lang="en-CN" dirty="0"/>
          </a:p>
        </p:txBody>
      </p:sp>
      <p:pic>
        <p:nvPicPr>
          <p:cNvPr id="8" name="Picture 7" descr="A chart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F6FE0F0-DC43-8A1A-D393-42DA748E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7" y="1227962"/>
            <a:ext cx="3912147" cy="28210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F4080-6A8C-A495-94F0-A113CC1FAF27}"/>
              </a:ext>
            </a:extLst>
          </p:cNvPr>
          <p:cNvCxnSpPr/>
          <p:nvPr/>
        </p:nvCxnSpPr>
        <p:spPr>
          <a:xfrm flipH="1">
            <a:off x="721112" y="3439609"/>
            <a:ext cx="2218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F55C2-992E-AF15-AF17-681737B1961B}"/>
              </a:ext>
            </a:extLst>
          </p:cNvPr>
          <p:cNvSpPr txBox="1"/>
          <p:nvPr/>
        </p:nvSpPr>
        <p:spPr>
          <a:xfrm>
            <a:off x="346111" y="2089046"/>
            <a:ext cx="11499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 BDT distribution of Validation Set &amp; Binned BDT distribution of Data and Test Set</a:t>
            </a:r>
          </a:p>
          <a:p>
            <a:b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</a:br>
            <a: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Finish Rebin Code</a:t>
            </a:r>
          </a:p>
          <a:p>
            <a:b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</a:br>
            <a: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3. Summary of HH&amp;LH channel ML results and the definition of SR</a:t>
            </a:r>
            <a:b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</a:br>
            <a:b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</a:br>
            <a:r>
              <a:rPr lang="en-CN" sz="20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4. arrange the old code and optimize them(add README.md)</a:t>
            </a:r>
          </a:p>
        </p:txBody>
      </p:sp>
    </p:spTree>
    <p:extLst>
      <p:ext uri="{BB962C8B-B14F-4D97-AF65-F5344CB8AC3E}">
        <p14:creationId xmlns:p14="http://schemas.microsoft.com/office/powerpoint/2010/main" val="68044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8</a:t>
            </a:r>
          </a:p>
        </p:txBody>
      </p:sp>
      <p:pic>
        <p:nvPicPr>
          <p:cNvPr id="7" name="Picture 6" descr="A screenshot of a math test&#10;&#10;Description automatically generated">
            <a:extLst>
              <a:ext uri="{FF2B5EF4-FFF2-40B4-BE49-F238E27FC236}">
                <a16:creationId xmlns:a16="http://schemas.microsoft.com/office/drawing/2014/main" id="{6D6E9896-F540-27C1-93C9-3B7F5842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73" y="1501274"/>
            <a:ext cx="2362200" cy="238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FDCD9-0130-0439-46C8-2592AE075D5A}"/>
              </a:ext>
            </a:extLst>
          </p:cNvPr>
          <p:cNvSpPr txBox="1"/>
          <p:nvPr/>
        </p:nvSpPr>
        <p:spPr>
          <a:xfrm>
            <a:off x="8524373" y="1131942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xample in 4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1B5CB-56EF-84FF-CF0C-39DB6F04776E}"/>
                  </a:ext>
                </a:extLst>
              </p:cNvPr>
              <p:cNvSpPr txBox="1"/>
              <p:nvPr/>
            </p:nvSpPr>
            <p:spPr>
              <a:xfrm>
                <a:off x="203121" y="1392291"/>
                <a:ext cx="8321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It can be proved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N" dirty="0"/>
                  <a:t> ways to rebin if histgram have n bins except 2 bins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1B5CB-56EF-84FF-CF0C-39DB6F04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1" y="1392291"/>
                <a:ext cx="8321252" cy="369332"/>
              </a:xfrm>
              <a:prstGeom prst="rect">
                <a:avLst/>
              </a:prstGeom>
              <a:blipFill>
                <a:blip r:embed="rId4"/>
                <a:stretch>
                  <a:fillRect l="-457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lose up of a number&#10;&#10;Description automatically generated">
            <a:extLst>
              <a:ext uri="{FF2B5EF4-FFF2-40B4-BE49-F238E27FC236}">
                <a16:creationId xmlns:a16="http://schemas.microsoft.com/office/drawing/2014/main" id="{D4A039B1-E2E1-8DCB-D370-3BF43B70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21" y="1707328"/>
            <a:ext cx="1384300" cy="660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09C3F7-3C2B-7635-AB85-2ACD65D0A384}"/>
              </a:ext>
            </a:extLst>
          </p:cNvPr>
          <p:cNvSpPr txBox="1"/>
          <p:nvPr/>
        </p:nvSpPr>
        <p:spPr>
          <a:xfrm>
            <a:off x="300789" y="18528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 bins</a:t>
            </a:r>
          </a:p>
        </p:txBody>
      </p:sp>
      <p:pic>
        <p:nvPicPr>
          <p:cNvPr id="18" name="Picture 17" descr="A screenshot of a math test&#10;&#10;Description automatically generated">
            <a:extLst>
              <a:ext uri="{FF2B5EF4-FFF2-40B4-BE49-F238E27FC236}">
                <a16:creationId xmlns:a16="http://schemas.microsoft.com/office/drawing/2014/main" id="{1F456654-0FEB-1E31-3BB6-1E3572013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005" y="2734792"/>
            <a:ext cx="1028700" cy="1206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712F97-865C-FB25-B671-564E20A43DBC}"/>
              </a:ext>
            </a:extLst>
          </p:cNvPr>
          <p:cNvSpPr txBox="1"/>
          <p:nvPr/>
        </p:nvSpPr>
        <p:spPr>
          <a:xfrm>
            <a:off x="300789" y="31838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 bins</a:t>
            </a:r>
          </a:p>
        </p:txBody>
      </p:sp>
      <p:pic>
        <p:nvPicPr>
          <p:cNvPr id="21" name="Picture 20" descr="A screenshot of a math test&#10;&#10;Description automatically generated">
            <a:extLst>
              <a:ext uri="{FF2B5EF4-FFF2-40B4-BE49-F238E27FC236}">
                <a16:creationId xmlns:a16="http://schemas.microsoft.com/office/drawing/2014/main" id="{27A495B6-4ECD-5164-F6E2-063621AD2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79" y="4061972"/>
            <a:ext cx="1168400" cy="222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C4582B-E139-9805-CEC8-4466FBD9E2A9}"/>
              </a:ext>
            </a:extLst>
          </p:cNvPr>
          <p:cNvSpPr txBox="1"/>
          <p:nvPr/>
        </p:nvSpPr>
        <p:spPr>
          <a:xfrm>
            <a:off x="276726" y="507732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 bins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9F1F6A1-2CD1-C1AF-794F-9A529B7F4993}"/>
              </a:ext>
            </a:extLst>
          </p:cNvPr>
          <p:cNvSpPr/>
          <p:nvPr/>
        </p:nvSpPr>
        <p:spPr>
          <a:xfrm>
            <a:off x="2767263" y="3183867"/>
            <a:ext cx="1022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19B90-2748-9245-2826-2032C19E635D}"/>
              </a:ext>
            </a:extLst>
          </p:cNvPr>
          <p:cNvSpPr txBox="1"/>
          <p:nvPr/>
        </p:nvSpPr>
        <p:spPr>
          <a:xfrm>
            <a:off x="2194705" y="2813492"/>
            <a:ext cx="323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CN" dirty="0"/>
              <a:t>ased on Mathmatical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F158A9-6DE8-F69A-0302-5C6DC7286DD3}"/>
                  </a:ext>
                </a:extLst>
              </p:cNvPr>
              <p:cNvSpPr txBox="1"/>
              <p:nvPr/>
            </p:nvSpPr>
            <p:spPr>
              <a:xfrm>
                <a:off x="4012335" y="3210038"/>
                <a:ext cx="201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N" dirty="0"/>
                  <a:t> ways to rebin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F158A9-6DE8-F69A-0302-5C6DC728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35" y="3210038"/>
                <a:ext cx="2011897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405C381-ED3A-D22B-F195-DD749997A9B7}"/>
              </a:ext>
            </a:extLst>
          </p:cNvPr>
          <p:cNvSpPr txBox="1"/>
          <p:nvPr/>
        </p:nvSpPr>
        <p:spPr>
          <a:xfrm>
            <a:off x="3201076" y="1922973"/>
            <a:ext cx="496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CN" dirty="0"/>
              <a:t>redered the method and trun into binary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9AB96-4B50-709F-496B-E31D7D7FFE38}"/>
              </a:ext>
            </a:extLst>
          </p:cNvPr>
          <p:cNvSpPr txBox="1"/>
          <p:nvPr/>
        </p:nvSpPr>
        <p:spPr>
          <a:xfrm>
            <a:off x="203121" y="976038"/>
            <a:ext cx="333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Interesting Method to </a:t>
            </a:r>
            <a:r>
              <a:rPr kumimoji="1"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Rebin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5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753</Words>
  <Application>Microsoft Macintosh PowerPoint</Application>
  <PresentationFormat>Widescreen</PresentationFormat>
  <Paragraphs>157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232</cp:revision>
  <dcterms:created xsi:type="dcterms:W3CDTF">2024-11-26T11:49:43Z</dcterms:created>
  <dcterms:modified xsi:type="dcterms:W3CDTF">2025-03-06T12:29:01Z</dcterms:modified>
</cp:coreProperties>
</file>