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7" r:id="rId2"/>
    <p:sldId id="305" r:id="rId3"/>
    <p:sldId id="307" r:id="rId4"/>
    <p:sldId id="313" r:id="rId5"/>
    <p:sldId id="308" r:id="rId6"/>
    <p:sldId id="311" r:id="rId7"/>
    <p:sldId id="314" r:id="rId8"/>
    <p:sldId id="315" r:id="rId9"/>
    <p:sldId id="300" r:id="rId10"/>
    <p:sldId id="304" r:id="rId11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9AAB"/>
    <a:srgbClr val="A79169"/>
    <a:srgbClr val="4436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28"/>
    <p:restoredTop sz="96197"/>
  </p:normalViewPr>
  <p:slideViewPr>
    <p:cSldViewPr snapToGrid="0">
      <p:cViewPr>
        <p:scale>
          <a:sx n="182" d="100"/>
          <a:sy n="182" d="100"/>
        </p:scale>
        <p:origin x="-2592" y="-1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824C8E-7CE5-9D43-97E5-5DD958638FA4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BD6A95-879E-5A47-9414-45BA2EDE19E8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572024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2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52295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3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838681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总分布</a:t>
            </a:r>
            <a:br>
              <a:rPr lang="en-US" dirty="0"/>
            </a:br>
            <a:r>
              <a:rPr lang="en-US" dirty="0"/>
              <a:t>ZCR </a:t>
            </a:r>
            <a:r>
              <a:rPr lang="en-US" dirty="0" err="1"/>
              <a:t>dR</a:t>
            </a:r>
            <a:r>
              <a:rPr lang="en-US" dirty="0"/>
              <a:t>&lt;1.0</a:t>
            </a:r>
            <a:br>
              <a:rPr lang="en-US" dirty="0"/>
            </a:br>
            <a:r>
              <a:rPr lang="en-US" dirty="0"/>
              <a:t>kinematic distribution</a:t>
            </a:r>
            <a:br>
              <a:rPr lang="en-US" dirty="0"/>
            </a:br>
            <a:r>
              <a:rPr lang="en-US" dirty="0" err="1"/>
              <a:t>Data&amp;sig</a:t>
            </a:r>
            <a:br>
              <a:rPr lang="en-US" dirty="0"/>
            </a:br>
            <a:r>
              <a:rPr lang="en-US" dirty="0"/>
              <a:t>significance map only contain 1.64 line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4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948512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N" dirty="0"/>
              <a:t>总分布</a:t>
            </a:r>
            <a:br>
              <a:rPr lang="en-US" dirty="0"/>
            </a:br>
            <a:r>
              <a:rPr lang="en-US" dirty="0"/>
              <a:t>ZCR </a:t>
            </a:r>
            <a:r>
              <a:rPr lang="en-US" dirty="0" err="1"/>
              <a:t>dR</a:t>
            </a:r>
            <a:r>
              <a:rPr lang="en-US" dirty="0"/>
              <a:t>&lt;1.0</a:t>
            </a:r>
            <a:br>
              <a:rPr lang="en-US" dirty="0"/>
            </a:br>
            <a:r>
              <a:rPr lang="en-US" dirty="0"/>
              <a:t>kinematic distribution</a:t>
            </a:r>
            <a:br>
              <a:rPr lang="en-US" dirty="0"/>
            </a:br>
            <a:r>
              <a:rPr lang="en-US" dirty="0" err="1"/>
              <a:t>Data&amp;sig</a:t>
            </a:r>
            <a:br>
              <a:rPr lang="en-US" dirty="0"/>
            </a:br>
            <a:r>
              <a:rPr lang="en-US" dirty="0"/>
              <a:t>significance map only contain 1.64 line</a:t>
            </a:r>
            <a:endParaRPr lang="en-CN" dirty="0"/>
          </a:p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5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41775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6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996665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7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3794047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8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969864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BDBD81-78D4-F742-9E43-73BFA7B01FFA}" type="slidenum">
              <a:rPr lang="en-CN" smtClean="0"/>
              <a:t>10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19163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E3F519-26E9-EAD7-2549-A38E52698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71E384-B3C5-29AF-8B4C-2134DCBA26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4987AF-071F-EC05-21A8-2EEE2BC58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2A7940-39ED-B008-A2EC-DD638C7458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46C43-F151-8791-74DB-0F57F87D7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075208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FB4A-99C5-9CD3-0FF4-44BDBE86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868E9-46B4-2A28-B6F3-5283BD8557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A83CA-F05A-C782-BBD9-CC72A360A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6BB5C6-3A1B-EFB6-CC14-AC74F52D0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175E1-3971-805A-5B6F-0455DDC3A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682880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98B78C-0E92-023D-B108-DBD353BBE7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8FEEA6-6B0C-23EC-092C-C06AFC5C96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F7E00D-9781-C087-6D73-D9E2740D87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9E2C7C-481A-85F8-C693-F3252D2253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30FC97-395F-2D79-33B6-AB7EC1D21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7290776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62C5-5F00-2392-76E1-A9F8D425EF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3024A-E75D-28AF-3049-3EAB79511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1A36A8-AC4C-B547-C1E2-3678FE125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24CC59-F90D-54DC-4CEB-FCD34D25A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34E5C8-FE9D-600C-D481-F7D21D143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98246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76E38-2EE4-E826-EEFA-435DD2FDC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13AE4B-9140-FFA6-B99A-08A49AA6D1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0B8736-B542-8E14-F586-703D9EB06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E5F9C-55A0-AACF-FE58-6934298761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7E46CF-6AB9-CEC6-E6FA-C8BF3A569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795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451CFA-2AE8-C830-28D3-2E44EF8AB8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72E82D-BA05-E42C-D974-D78544B9F2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A3768A-EDEE-0C6F-28DF-DC603FCA17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06E90A-01FD-539C-1528-18618E0EA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BA9A2-AA8A-1B9C-78F7-34AB42E67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2B0C82-A7E5-F341-9A1D-95962FF8B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579415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BB0F6-5AA9-D096-0006-9D5516430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49BE-1BF0-8462-926E-64D18FDA74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1B0876-59B8-27FA-44CC-AFF7425938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06E8FD-B58A-9EB4-55D7-8DD5CEC05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A72706-1697-DEE3-3808-6C5396D4F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551DC6-184F-579E-2C58-11B0F3601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3E73FF-F9A1-DB9F-37CE-DAB7C6853A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6262D1-CC3F-8E64-1DB5-6A32466BE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224292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C8174-69C5-2EDB-BD77-D0C3572A7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1E6EB-E858-78CD-12E9-8707929D5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DBF93E-C12B-2DFB-05E6-EC14B465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A8F999-139E-432C-91C5-E64CE8931D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15818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47B3842-6276-14BF-40AE-4385B914B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02C9F4-1DFD-36A8-66FF-83739B1E04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574D06-8628-128F-F550-6D12C33C7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23268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1E8B9-182D-D5A0-6E1D-9B4960520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A9BD42-1FC7-5EA8-EE35-50497857FE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CFA17AE-7DDF-C5A6-34F9-ABAD607214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5AC77F-4946-8A55-6779-680D698BA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22F1A-50C1-91E2-931F-A1EF4F886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4649D3-C5AA-94C2-7539-97FECD7AE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90253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05292-5169-107E-531C-97E451790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6213FA-FA9F-1FB6-DE42-F1995B661F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4A050A-02AA-EE88-0B69-D8108099B3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8A912B-BA53-2190-906D-E78082D19B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1380D52-56A7-200C-AF76-BAB21D096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3056FD-AE70-77FC-C0D9-68B5F4BEF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809835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40C6F49-2812-B85D-D49F-605CB468D4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00BF40-7E16-C34C-0B48-589833B7C6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EEB81E-FD6D-8943-40E9-B6962F06A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0BA237-2141-C74D-A51A-D2B5CD793AFB}" type="datetimeFigureOut">
              <a:rPr lang="en-CN" smtClean="0"/>
              <a:t>2025/4/2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551992-A42A-E89D-600D-90BF3A3AF44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3A0912-1A9A-2CBE-1DEF-C203BAE84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D1614C-B5A3-1243-9942-6D9709B68352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5438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liaocx@ihep.ac.cn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verleaf.com/project/674e7119837a2580151a0868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91794" y="566644"/>
            <a:ext cx="6200412" cy="607078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29133" y="1680502"/>
            <a:ext cx="11040909" cy="1326048"/>
          </a:xfrm>
        </p:spPr>
        <p:txBody>
          <a:bodyPr>
            <a:normAutofit/>
          </a:bodyPr>
          <a:lstStyle/>
          <a:p>
            <a:pPr algn="l"/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Compressed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EWK</a:t>
            </a:r>
            <a:r>
              <a:rPr kumimoji="1" lang="zh-CN" altLang="en-US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36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study(ISRC1N2)</a:t>
            </a:r>
            <a:endParaRPr kumimoji="1" lang="zh-CN" altLang="en-US" sz="36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05A28859-74B6-EFBA-F1B4-74DFF091ED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80323" y="158680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0" y="158680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490162" y="158680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文本框 18">
            <a:extLst>
              <a:ext uri="{FF2B5EF4-FFF2-40B4-BE49-F238E27FC236}">
                <a16:creationId xmlns:a16="http://schemas.microsoft.com/office/drawing/2014/main" id="{9941FBA5-2190-14BF-D946-A51A585A60BB}"/>
              </a:ext>
            </a:extLst>
          </p:cNvPr>
          <p:cNvSpPr txBox="1"/>
          <p:nvPr/>
        </p:nvSpPr>
        <p:spPr>
          <a:xfrm>
            <a:off x="1929133" y="1110937"/>
            <a:ext cx="60099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effectLst/>
                <a:latin typeface="Times New Roman" panose="02020603050405020304" pitchFamily="18" charset="0"/>
                <a:ea typeface="Microsoft GothicNeo" panose="02000300000000000000" pitchFamily="2" charset="-127"/>
                <a:cs typeface="Times New Roman" panose="02020603050405020304" pitchFamily="18" charset="0"/>
              </a:rPr>
              <a:t>Department of Physics, Shandong University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FA7F5D02-4A32-1AE4-EED3-EAD59EF24CD4}"/>
              </a:ext>
            </a:extLst>
          </p:cNvPr>
          <p:cNvSpPr txBox="1"/>
          <p:nvPr/>
        </p:nvSpPr>
        <p:spPr>
          <a:xfrm>
            <a:off x="1929133" y="4117771"/>
            <a:ext cx="2637710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Chengxin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Liao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liaocx@ihep.ac.cn</a:t>
            </a:r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kumimoji="1" lang="en-US" altLang="zh-CN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Apr, Tue</a:t>
            </a:r>
            <a:r>
              <a:rPr kumimoji="1" lang="zh-CN" alt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1, 2025</a:t>
            </a:r>
            <a:endParaRPr kumimoji="1"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71581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4163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decay mode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1A32EAA-3B04-8BF1-8026-8DE1264D2DC1}"/>
              </a:ext>
            </a:extLst>
          </p:cNvPr>
          <p:cNvSpPr txBox="1"/>
          <p:nvPr/>
        </p:nvSpPr>
        <p:spPr>
          <a:xfrm>
            <a:off x="422031" y="1167618"/>
            <a:ext cx="5225405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W</a:t>
            </a:r>
            <a:r>
              <a:rPr lang="en-US" dirty="0"/>
              <a:t>j</a:t>
            </a:r>
            <a:r>
              <a:rPr lang="en-CN" dirty="0"/>
              <a:t>ets:	W-&gt;e/muon + nu</a:t>
            </a:r>
            <a:br>
              <a:rPr lang="en-CN" dirty="0"/>
            </a:br>
            <a:r>
              <a:rPr lang="en-CN" dirty="0"/>
              <a:t>	W-&gt;tau+nu(can contribute true tau_had)</a:t>
            </a:r>
            <a:br>
              <a:rPr lang="en-CN" dirty="0"/>
            </a:br>
            <a:r>
              <a:rPr lang="en-CN" dirty="0"/>
              <a:t>	jet misidentified to a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Zjets:	Z-&gt;ll/tautau</a:t>
            </a:r>
            <a:br>
              <a:rPr lang="en-CN" dirty="0"/>
            </a:br>
            <a:r>
              <a:rPr lang="en-CN" dirty="0"/>
              <a:t>	jet misindentified to fake tau</a:t>
            </a:r>
            <a:br>
              <a:rPr lang="en-CN" dirty="0"/>
            </a:br>
            <a:br>
              <a:rPr lang="en-CN" dirty="0"/>
            </a:br>
            <a:r>
              <a:rPr lang="en-CN" dirty="0"/>
              <a:t>Top: 	top-&gt;W+b, W can contribute a true tau_had</a:t>
            </a:r>
            <a:br>
              <a:rPr lang="en-CN" dirty="0"/>
            </a:br>
            <a:r>
              <a:rPr lang="en-CN" dirty="0"/>
              <a:t>	b-quark is a source of fake</a:t>
            </a:r>
            <a:br>
              <a:rPr lang="en-CN" dirty="0"/>
            </a:br>
            <a:br>
              <a:rPr lang="en-CN" dirty="0"/>
            </a:br>
            <a:r>
              <a:rPr lang="en-CN" dirty="0"/>
              <a:t>VV:	W/Z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/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dirty="0"/>
                  <a:t>LH 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≥1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 W contribute </a:t>
                </a:r>
                <a:r>
                  <a:rPr lang="en-US" dirty="0" err="1"/>
                  <a:t>lep</a:t>
                </a:r>
                <a:r>
                  <a:rPr lang="en-US" dirty="0"/>
                  <a:t>, jets misidentified to fake</a:t>
                </a:r>
                <a:br>
                  <a:rPr lang="en-US" dirty="0"/>
                </a:br>
                <a:r>
                  <a:rPr lang="en-US" dirty="0" err="1"/>
                  <a:t>Zjets</a:t>
                </a:r>
                <a:r>
                  <a:rPr lang="en-US" dirty="0"/>
                  <a:t>: </a:t>
                </a:r>
              </a:p>
              <a:p>
                <a:r>
                  <a:rPr lang="en-US" dirty="0" err="1"/>
                  <a:t>SingleTop</a:t>
                </a:r>
                <a:r>
                  <a:rPr lang="en-US" dirty="0"/>
                  <a:t>: W contribute </a:t>
                </a:r>
                <a:r>
                  <a:rPr lang="en-US" dirty="0" err="1"/>
                  <a:t>lep</a:t>
                </a:r>
                <a:r>
                  <a:rPr lang="en-US" dirty="0"/>
                  <a:t>, b-quark misidentified to fake</a:t>
                </a:r>
              </a:p>
              <a:p>
                <a:r>
                  <a:rPr lang="en-US" dirty="0"/>
                  <a:t>VV: </a:t>
                </a:r>
                <a:br>
                  <a:rPr lang="en-US" dirty="0"/>
                </a:br>
                <a:br>
                  <a:rPr lang="en-US" dirty="0"/>
                </a:br>
                <a:r>
                  <a:rPr lang="en-US" dirty="0"/>
                  <a:t>HH channel: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𝑡𝑎𝑢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==0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𝑙𝑒𝑝</m:t>
                    </m:r>
                  </m:oMath>
                </a14:m>
                <a:br>
                  <a:rPr lang="en-US" dirty="0"/>
                </a:br>
                <a:r>
                  <a:rPr lang="en-US" dirty="0" err="1"/>
                  <a:t>Wjets</a:t>
                </a:r>
                <a:r>
                  <a:rPr lang="en-US" dirty="0"/>
                  <a:t>: W contribute </a:t>
                </a:r>
                <a:r>
                  <a:rPr lang="en-US" dirty="0" err="1"/>
                  <a:t>tau_had</a:t>
                </a:r>
                <a:r>
                  <a:rPr lang="en-US" dirty="0"/>
                  <a:t>, plus a fake tau</a:t>
                </a:r>
                <a:br>
                  <a:rPr lang="en-US" dirty="0"/>
                </a:br>
                <a:r>
                  <a:rPr lang="en-CN" dirty="0"/>
                  <a:t>Zjets: Z-&gt;tautau(had) or 2 fake tau</a:t>
                </a:r>
                <a:br>
                  <a:rPr lang="en-CN" dirty="0"/>
                </a:br>
                <a:r>
                  <a:rPr lang="en-CN" dirty="0"/>
                  <a:t>SingleTop: W contribute a tau_had, plus a fake tau</a:t>
                </a:r>
                <a:br>
                  <a:rPr lang="en-CN" dirty="0"/>
                </a:br>
                <a:r>
                  <a:rPr lang="en-CN" dirty="0"/>
                  <a:t>VV:</a:t>
                </a:r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9CF5A3B-A869-A72B-8611-152FB628F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6034" y="964095"/>
                <a:ext cx="5588325" cy="3139321"/>
              </a:xfrm>
              <a:prstGeom prst="rect">
                <a:avLst/>
              </a:prstGeom>
              <a:blipFill>
                <a:blip r:embed="rId3"/>
                <a:stretch>
                  <a:fillRect l="-907" t="-803" b="-200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3074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7068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Tasklist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" name="直线连接符 8">
            <a:extLst>
              <a:ext uri="{FF2B5EF4-FFF2-40B4-BE49-F238E27FC236}">
                <a16:creationId xmlns:a16="http://schemas.microsoft.com/office/drawing/2014/main" id="{71DCAF9D-F66A-BED3-E8E9-64B0AEDD1250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线连接符 11">
            <a:extLst>
              <a:ext uri="{FF2B5EF4-FFF2-40B4-BE49-F238E27FC236}">
                <a16:creationId xmlns:a16="http://schemas.microsoft.com/office/drawing/2014/main" id="{DBCFEA7E-66DA-BD4E-1E7C-9A43022E9EB3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5">
            <a:extLst>
              <a:ext uri="{FF2B5EF4-FFF2-40B4-BE49-F238E27FC236}">
                <a16:creationId xmlns:a16="http://schemas.microsoft.com/office/drawing/2014/main" id="{9C59A260-BFE9-34ED-D34D-66E8F33E4B18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631F3D-3D8C-B2F0-09BC-C1F7D11303E9}"/>
              </a:ext>
            </a:extLst>
          </p:cNvPr>
          <p:cNvSpPr txBox="1"/>
          <p:nvPr/>
        </p:nvSpPr>
        <p:spPr>
          <a:xfrm>
            <a:off x="206240" y="1548045"/>
            <a:ext cx="117795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Clr>
                <a:srgbClr val="44361D"/>
              </a:buClr>
            </a:pPr>
            <a:br>
              <a:rPr lang="en-US" altLang="zh-CN" strike="sngStrike" dirty="0">
                <a:cs typeface="Times New Roman" panose="02020603050405020304" pitchFamily="18" charset="0"/>
              </a:rPr>
            </a:br>
            <a:endParaRPr lang="en-US" altLang="zh-CN" strike="sngStrike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 err="1">
                <a:cs typeface="Times New Roman" panose="02020603050405020304" pitchFamily="18" charset="0"/>
              </a:rPr>
              <a:t>Bkg</a:t>
            </a:r>
            <a:r>
              <a:rPr lang="en-US" altLang="zh-CN" dirty="0">
                <a:cs typeface="Times New Roman" panose="02020603050405020304" pitchFamily="18" charset="0"/>
              </a:rPr>
              <a:t> estimation for C1N2ISR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  <a:p>
            <a:pPr marL="285750" indent="-285750">
              <a:buClr>
                <a:srgbClr val="44361D"/>
              </a:buClr>
              <a:buFont typeface="Arial" panose="020B0604020202020204" pitchFamily="34" charset="0"/>
              <a:buChar char="•"/>
            </a:pPr>
            <a:r>
              <a:rPr lang="en-US" altLang="zh-CN" dirty="0">
                <a:cs typeface="Times New Roman" panose="02020603050405020304" pitchFamily="18" charset="0"/>
              </a:rPr>
              <a:t>BSc thesis: </a:t>
            </a:r>
            <a:r>
              <a:rPr lang="en-US" altLang="zh-CN" dirty="0">
                <a:cs typeface="Times New Roman" panose="02020603050405020304" pitchFamily="18" charset="0"/>
                <a:hlinkClick r:id="rId3"/>
              </a:rPr>
              <a:t>https://www.overleaf.com/project/674e7119837a2580151a0868</a:t>
            </a:r>
            <a:br>
              <a:rPr lang="en-US" altLang="zh-CN" dirty="0">
                <a:cs typeface="Times New Roman" panose="02020603050405020304" pitchFamily="18" charset="0"/>
              </a:rPr>
            </a:br>
            <a:endParaRPr lang="en-US" altLang="zh-CN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37992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7879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 definition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</a:t>
            </a:r>
            <a:endParaRPr lang="en-CN" dirty="0"/>
          </a:p>
        </p:txBody>
      </p:sp>
      <p:pic>
        <p:nvPicPr>
          <p:cNvPr id="17" name="Picture 16" descr="A black text on a white background&#10;&#10;Description automatically generated">
            <a:extLst>
              <a:ext uri="{FF2B5EF4-FFF2-40B4-BE49-F238E27FC236}">
                <a16:creationId xmlns:a16="http://schemas.microsoft.com/office/drawing/2014/main" id="{6EA7F767-29BA-1468-1BB4-0F00C5947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857069"/>
            <a:ext cx="4076700" cy="29972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D2125E01-29D2-18AC-145E-EE124810628C}"/>
              </a:ext>
            </a:extLst>
          </p:cNvPr>
          <p:cNvSpPr txBox="1"/>
          <p:nvPr/>
        </p:nvSpPr>
        <p:spPr>
          <a:xfrm>
            <a:off x="0" y="1487737"/>
            <a:ext cx="1427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Pre-Selection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/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HH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 smtClean="0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0.91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SR for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LH channel</a:t>
                </a:r>
                <a:br>
                  <a:rPr lang="en-CN" sz="2400" b="1" dirty="0"/>
                </a:br>
                <a:br>
                  <a:rPr lang="en-CN" sz="2400" b="1" dirty="0"/>
                </a:br>
                <a:r>
                  <a:rPr lang="en-CN" sz="2400" b="1" dirty="0"/>
                  <a:t>Pre-Selection + </a:t>
                </a:r>
                <a:r>
                  <a:rPr lang="en-CN" sz="2400" b="1" dirty="0">
                    <a:highlight>
                      <a:srgbClr val="FFFF00"/>
                    </a:highlight>
                  </a:rPr>
                  <a:t>BDT score </a:t>
                </a:r>
                <a14:m>
                  <m:oMath xmlns:m="http://schemas.openxmlformats.org/officeDocument/2006/math">
                    <m:r>
                      <a:rPr lang="en-US" sz="2400" b="1" i="1">
                        <a:highlight>
                          <a:srgbClr val="FFFF00"/>
                        </a:highlight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CN" sz="2400" b="1" dirty="0">
                    <a:highlight>
                      <a:srgbClr val="FFFF00"/>
                    </a:highlight>
                  </a:rPr>
                  <a:t> 0.87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980BC29-6C8B-BA1E-73BC-C524D09EEF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0424" y="1715153"/>
                <a:ext cx="4346126" cy="2677656"/>
              </a:xfrm>
              <a:prstGeom prst="rect">
                <a:avLst/>
              </a:prstGeom>
              <a:blipFill>
                <a:blip r:embed="rId4"/>
                <a:stretch>
                  <a:fillRect l="-2332" t="-1408" r="-1166" b="-3756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1D3F277F-AE4B-4D02-5695-E28B1DE40C44}"/>
              </a:ext>
            </a:extLst>
          </p:cNvPr>
          <p:cNvSpPr txBox="1"/>
          <p:nvPr/>
        </p:nvSpPr>
        <p:spPr>
          <a:xfrm>
            <a:off x="4410424" y="3643361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=400, learning rate=0.01, max depth=10,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C8D769-AE60-7EAB-6EAD-21738FA47FC7}"/>
              </a:ext>
            </a:extLst>
          </p:cNvPr>
          <p:cNvSpPr txBox="1"/>
          <p:nvPr/>
        </p:nvSpPr>
        <p:spPr>
          <a:xfrm>
            <a:off x="4410424" y="2172802"/>
            <a:ext cx="702512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hyper parameter: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NTrees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=500, learning rate=0.05, max depth=</a:t>
            </a:r>
            <a:r>
              <a:rPr lang="en-US" sz="1400" b="1" dirty="0">
                <a:solidFill>
                  <a:schemeClr val="bg1"/>
                </a:solidFill>
                <a:highlight>
                  <a:srgbClr val="779AAB"/>
                </a:highlight>
              </a:rPr>
              <a:t>12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, </a:t>
            </a:r>
            <a:r>
              <a:rPr lang="en-US" sz="1400" b="1" dirty="0" err="1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MinNodeSize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=</a:t>
            </a:r>
            <a:r>
              <a:rPr lang="en-US" altLang="zh-CN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1</a:t>
            </a:r>
            <a:r>
              <a:rPr lang="en-US" sz="1400" b="1" dirty="0">
                <a:solidFill>
                  <a:schemeClr val="bg1"/>
                </a:solidFill>
                <a:effectLst/>
                <a:highlight>
                  <a:srgbClr val="779AAB"/>
                </a:highlight>
              </a:rPr>
              <a:t>%(default)</a:t>
            </a: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EFABF981-659B-2715-3A7B-F5B518A066E2}"/>
              </a:ext>
            </a:extLst>
          </p:cNvPr>
          <p:cNvSpPr/>
          <p:nvPr/>
        </p:nvSpPr>
        <p:spPr>
          <a:xfrm>
            <a:off x="1828800" y="3643361"/>
            <a:ext cx="544010" cy="40777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02C7395-671D-A846-4AA5-4783BA7283B4}"/>
              </a:ext>
            </a:extLst>
          </p:cNvPr>
          <p:cNvCxnSpPr/>
          <p:nvPr/>
        </p:nvCxnSpPr>
        <p:spPr>
          <a:xfrm>
            <a:off x="1828800" y="3805519"/>
            <a:ext cx="591671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16B43522-2495-3953-2EEE-2F6101471771}"/>
              </a:ext>
            </a:extLst>
          </p:cNvPr>
          <p:cNvSpPr txBox="1"/>
          <p:nvPr/>
        </p:nvSpPr>
        <p:spPr>
          <a:xfrm>
            <a:off x="2549732" y="3612583"/>
            <a:ext cx="1129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Nb</a:t>
            </a:r>
            <a:r>
              <a:rPr lang="en-US" dirty="0"/>
              <a:t>j</a:t>
            </a:r>
            <a:r>
              <a:rPr lang="en-CN" dirty="0"/>
              <a:t>ets &gt; 0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252FFB3-E080-FC5E-D5CD-B0E824A003D7}"/>
              </a:ext>
            </a:extLst>
          </p:cNvPr>
          <p:cNvSpPr txBox="1"/>
          <p:nvPr/>
        </p:nvSpPr>
        <p:spPr>
          <a:xfrm>
            <a:off x="2147454" y="3864094"/>
            <a:ext cx="192924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</a:t>
            </a:r>
            <a:r>
              <a:rPr lang="en-CN" dirty="0"/>
              <a:t>or Top estimation</a:t>
            </a:r>
          </a:p>
        </p:txBody>
      </p:sp>
    </p:spTree>
    <p:extLst>
      <p:ext uri="{BB962C8B-B14F-4D97-AF65-F5344CB8AC3E}">
        <p14:creationId xmlns:p14="http://schemas.microsoft.com/office/powerpoint/2010/main" val="211400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34291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Fake CRID(LH)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/>
              <p:nvPr/>
            </p:nvSpPr>
            <p:spPr>
              <a:xfrm>
                <a:off x="311566" y="985806"/>
                <a:ext cx="3255956" cy="30470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N" sz="2400" dirty="0"/>
                  <a:t>&gt;= 1 medium tau</a:t>
                </a:r>
                <a:br>
                  <a:rPr lang="en-CN" sz="2400" dirty="0"/>
                </a:br>
                <a:r>
                  <a:rPr lang="en-CN" sz="2400" dirty="0"/>
                  <a:t>&gt;= 1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bVeto</a:t>
                </a:r>
                <a:br>
                  <a:rPr lang="en-CN" sz="2400" dirty="0"/>
                </a:br>
                <a:br>
                  <a:rPr lang="en-CN" sz="24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CN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l-GR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𝑡𝑎𝑢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𝑀𝐸𝑇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&gt;2</m:t>
                      </m:r>
                    </m:oMath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sub>
                      </m:sSub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𝒕𝒂𝒖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𝑴𝑬𝑻</m:t>
                          </m:r>
                        </m:e>
                      </m:d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𝟏𝟓𝟎</m:t>
                      </m:r>
                    </m:oMath>
                  </m:oMathPara>
                </a14:m>
                <a:br>
                  <a:rPr lang="en-US" sz="2400" b="0" dirty="0"/>
                </a:br>
                <a:endParaRPr lang="en-CN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566" y="985806"/>
                <a:ext cx="3255956" cy="3047053"/>
              </a:xfrm>
              <a:prstGeom prst="rect">
                <a:avLst/>
              </a:prstGeom>
              <a:blipFill>
                <a:blip r:embed="rId3"/>
                <a:stretch>
                  <a:fillRect l="-3113" t="-1660" r="-77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99B77AD-CD37-25F5-CCEF-3C60435F4404}"/>
              </a:ext>
            </a:extLst>
          </p:cNvPr>
          <p:cNvSpPr txBox="1"/>
          <p:nvPr/>
        </p:nvSpPr>
        <p:spPr>
          <a:xfrm>
            <a:off x="-3625" y="4809868"/>
            <a:ext cx="8242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CRID: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DEB21-EE0B-8743-7E56-08E5301BF157}"/>
              </a:ext>
            </a:extLst>
          </p:cNvPr>
          <p:cNvSpPr txBox="1"/>
          <p:nvPr/>
        </p:nvSpPr>
        <p:spPr>
          <a:xfrm>
            <a:off x="-3625" y="5209978"/>
            <a:ext cx="81283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F</a:t>
            </a:r>
            <a:r>
              <a:rPr lang="en-CN" sz="2400" b="1" dirty="0"/>
              <a:t>ake : </a:t>
            </a:r>
            <a:r>
              <a:rPr lang="en-CN" sz="2400" b="1" dirty="0">
                <a:highlight>
                  <a:srgbClr val="FFFF00"/>
                </a:highlight>
              </a:rPr>
              <a:t>5332.71+-12.118</a:t>
            </a:r>
            <a:r>
              <a:rPr lang="en-CN" sz="2400" b="1" dirty="0"/>
              <a:t>, MC: </a:t>
            </a:r>
            <a:r>
              <a:rPr lang="en-CN" sz="2400" b="1" dirty="0">
                <a:highlight>
                  <a:srgbClr val="FFFF00"/>
                </a:highlight>
              </a:rPr>
              <a:t>5530.2+-12.1666</a:t>
            </a:r>
            <a:r>
              <a:rPr lang="en-CN" sz="2400" b="1" dirty="0"/>
              <a:t> purity: </a:t>
            </a:r>
            <a:r>
              <a:rPr lang="en-CN" sz="2400" b="1" dirty="0">
                <a:highlight>
                  <a:srgbClr val="FFFF00"/>
                </a:highlight>
              </a:rPr>
              <a:t>0.964289</a:t>
            </a:r>
          </a:p>
        </p:txBody>
      </p:sp>
      <p:pic>
        <p:nvPicPr>
          <p:cNvPr id="12" name="Picture 11" descr="A graph of different colors&#10;&#10;Description automatically generated">
            <a:extLst>
              <a:ext uri="{FF2B5EF4-FFF2-40B4-BE49-F238E27FC236}">
                <a16:creationId xmlns:a16="http://schemas.microsoft.com/office/drawing/2014/main" id="{DA2B225C-CA6E-255A-F142-A205596DA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54088" y="1231122"/>
            <a:ext cx="2597055" cy="1866225"/>
          </a:xfrm>
          <a:prstGeom prst="rect">
            <a:avLst/>
          </a:prstGeom>
        </p:spPr>
      </p:pic>
      <p:pic>
        <p:nvPicPr>
          <p:cNvPr id="17" name="Picture 16" descr="A diagram of a number of different colored lines&#10;&#10;Description automatically generated with medium confidence">
            <a:extLst>
              <a:ext uri="{FF2B5EF4-FFF2-40B4-BE49-F238E27FC236}">
                <a16:creationId xmlns:a16="http://schemas.microsoft.com/office/drawing/2014/main" id="{BE35F4DC-84F7-994A-9136-365D718CF3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5734" y="1186357"/>
            <a:ext cx="2597056" cy="1866226"/>
          </a:xfrm>
          <a:prstGeom prst="rect">
            <a:avLst/>
          </a:prstGeom>
        </p:spPr>
      </p:pic>
      <p:pic>
        <p:nvPicPr>
          <p:cNvPr id="20" name="Picture 19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D825FB70-34AF-FC3E-8482-4E1125D120C8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t="73622"/>
          <a:stretch/>
        </p:blipFill>
        <p:spPr>
          <a:xfrm>
            <a:off x="3754088" y="3140705"/>
            <a:ext cx="2597053" cy="492275"/>
          </a:xfrm>
          <a:prstGeom prst="rect">
            <a:avLst/>
          </a:prstGeom>
        </p:spPr>
      </p:pic>
      <p:pic>
        <p:nvPicPr>
          <p:cNvPr id="27" name="Picture 26" descr="A diagram of a number of data&#10;&#10;Description automatically generated with medium confidence">
            <a:extLst>
              <a:ext uri="{FF2B5EF4-FFF2-40B4-BE49-F238E27FC236}">
                <a16:creationId xmlns:a16="http://schemas.microsoft.com/office/drawing/2014/main" id="{B1DF4865-3855-DCB6-7B54-E16B60DF8FD2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72618"/>
          <a:stretch/>
        </p:blipFill>
        <p:spPr>
          <a:xfrm>
            <a:off x="6585734" y="3148991"/>
            <a:ext cx="2597056" cy="511012"/>
          </a:xfrm>
          <a:prstGeom prst="rect">
            <a:avLst/>
          </a:prstGeom>
        </p:spPr>
      </p:pic>
      <p:pic>
        <p:nvPicPr>
          <p:cNvPr id="10" name="Picture 9" descr="A diagram of a number of different colors&#10;&#10;Description automatically generated with medium confidence">
            <a:extLst>
              <a:ext uri="{FF2B5EF4-FFF2-40B4-BE49-F238E27FC236}">
                <a16:creationId xmlns:a16="http://schemas.microsoft.com/office/drawing/2014/main" id="{6252E5DF-30BE-1687-530C-375FAB7F6EA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410020" y="1183671"/>
            <a:ext cx="2725604" cy="195859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C63949F-B6C5-D51A-4010-EC732E53F1CC}"/>
              </a:ext>
            </a:extLst>
          </p:cNvPr>
          <p:cNvSpPr txBox="1"/>
          <p:nvPr/>
        </p:nvSpPr>
        <p:spPr>
          <a:xfrm>
            <a:off x="8277397" y="4013496"/>
            <a:ext cx="36882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MT </a:t>
            </a: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disagreement basic come from </a:t>
            </a:r>
            <a:r>
              <a:rPr lang="en-US" b="0" i="0" u="none" strike="noStrike" dirty="0" err="1">
                <a:solidFill>
                  <a:srgbClr val="000000"/>
                </a:solidFill>
                <a:effectLst/>
              </a:rPr>
              <a:t>pt</a:t>
            </a:r>
            <a:br>
              <a:rPr lang="en-US" b="0" i="0" u="none" strike="noStrike" dirty="0">
                <a:solidFill>
                  <a:srgbClr val="000000"/>
                </a:solidFill>
                <a:effectLst/>
              </a:rPr>
            </a:br>
            <a:r>
              <a:rPr lang="en-US" b="0" i="0" u="none" strike="noStrike" dirty="0">
                <a:solidFill>
                  <a:srgbClr val="000000"/>
                </a:solidFill>
                <a:effectLst/>
              </a:rPr>
              <a:t>can fix by apply fake method</a:t>
            </a:r>
            <a:endParaRPr lang="en-CN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B9EAEE3-0EF7-42B6-CCA6-CEBAFDE13DE8}"/>
              </a:ext>
            </a:extLst>
          </p:cNvPr>
          <p:cNvCxnSpPr/>
          <p:nvPr/>
        </p:nvCxnSpPr>
        <p:spPr>
          <a:xfrm flipH="1" flipV="1">
            <a:off x="2939786" y="4013496"/>
            <a:ext cx="1491537" cy="46471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BB924E76-8DF9-0AF1-2AAA-FB08736DFF42}"/>
              </a:ext>
            </a:extLst>
          </p:cNvPr>
          <p:cNvSpPr txBox="1"/>
          <p:nvPr/>
        </p:nvSpPr>
        <p:spPr>
          <a:xfrm>
            <a:off x="3880338" y="4564259"/>
            <a:ext cx="18898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Remove next time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73260D52-DBC9-48A4-7CCE-78FFDA4FE91A}"/>
              </a:ext>
            </a:extLst>
          </p:cNvPr>
          <p:cNvSpPr/>
          <p:nvPr/>
        </p:nvSpPr>
        <p:spPr>
          <a:xfrm>
            <a:off x="3687878" y="3052583"/>
            <a:ext cx="192460" cy="453626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B084441-15E0-C288-280D-A9DF6A3FFD56}"/>
              </a:ext>
            </a:extLst>
          </p:cNvPr>
          <p:cNvCxnSpPr>
            <a:endCxn id="20" idx="1"/>
          </p:cNvCxnSpPr>
          <p:nvPr/>
        </p:nvCxnSpPr>
        <p:spPr>
          <a:xfrm flipH="1" flipV="1">
            <a:off x="3754088" y="3386843"/>
            <a:ext cx="587798" cy="3738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FCBF9D7-1DAB-0593-2CA5-26A4A0E0EE1E}"/>
              </a:ext>
            </a:extLst>
          </p:cNvPr>
          <p:cNvSpPr txBox="1"/>
          <p:nvPr/>
        </p:nvSpPr>
        <p:spPr>
          <a:xfrm>
            <a:off x="4309782" y="3676338"/>
            <a:ext cx="1030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Data/MC</a:t>
            </a:r>
          </a:p>
        </p:txBody>
      </p:sp>
    </p:spTree>
    <p:extLst>
      <p:ext uri="{BB962C8B-B14F-4D97-AF65-F5344CB8AC3E}">
        <p14:creationId xmlns:p14="http://schemas.microsoft.com/office/powerpoint/2010/main" val="121535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963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Top(HH)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/>
              <p:nvPr/>
            </p:nvSpPr>
            <p:spPr>
              <a:xfrm>
                <a:off x="113661" y="973036"/>
                <a:ext cx="4039888" cy="378565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:r>
                  <a:rPr lang="en-CN" sz="2400" dirty="0"/>
                  <a:t>&gt;= 1 medium tau</a:t>
                </a:r>
                <a:br>
                  <a:rPr lang="en-CN" sz="2400" dirty="0"/>
                </a:br>
                <a:r>
                  <a:rPr lang="en-CN" sz="2400" dirty="0"/>
                  <a:t>&gt;= 1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&gt;= 1 bTag</a:t>
                </a:r>
                <a:br>
                  <a:rPr lang="en-CN" sz="2400" dirty="0"/>
                </a:br>
                <a:br>
                  <a:rPr lang="en-CN" sz="2400" dirty="0"/>
                </a:br>
                <a:r>
                  <a:rPr lang="en-CN" sz="2400" dirty="0"/>
                  <a:t>CR: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&gt;300</m:t>
                    </m:r>
                  </m:oMath>
                </a14:m>
                <a:br>
                  <a:rPr lang="en-US" sz="2400" b="0" dirty="0"/>
                </a:br>
                <a:br>
                  <a:rPr lang="en-US" sz="2400" b="0" dirty="0"/>
                </a:br>
                <a:r>
                  <a:rPr lang="en-US" sz="2400" b="0" dirty="0"/>
                  <a:t>VR: </a:t>
                </a:r>
                <a14:m>
                  <m:oMath xmlns:m="http://schemas.openxmlformats.org/officeDocument/2006/math"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200&lt;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00</m:t>
                    </m:r>
                  </m:oMath>
                </a14:m>
                <a:br>
                  <a:rPr lang="en-US" sz="2400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𝑡𝑎𝑢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</m:sSub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𝑡𝑎𝑢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&gt;130</m:t>
                      </m:r>
                    </m:oMath>
                  </m:oMathPara>
                </a14:m>
                <a:endParaRPr lang="en-CN" sz="2400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337FD44-656C-33B5-D63A-1F8DAA828A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661" y="973036"/>
                <a:ext cx="4039888" cy="3785652"/>
              </a:xfrm>
              <a:prstGeom prst="rect">
                <a:avLst/>
              </a:prstGeom>
              <a:blipFill>
                <a:blip r:embed="rId3"/>
                <a:stretch>
                  <a:fillRect l="-2516" t="-1338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FDB45EF-D093-C786-06E4-9FCB895BD953}"/>
              </a:ext>
            </a:extLst>
          </p:cNvPr>
          <p:cNvSpPr txBox="1"/>
          <p:nvPr/>
        </p:nvSpPr>
        <p:spPr>
          <a:xfrm>
            <a:off x="113661" y="5303932"/>
            <a:ext cx="66529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CR: TOP </a:t>
            </a:r>
            <a:r>
              <a:rPr lang="en-CN" b="1" dirty="0">
                <a:highlight>
                  <a:srgbClr val="FFFF00"/>
                </a:highlight>
              </a:rPr>
              <a:t>160.201+-3.13218</a:t>
            </a:r>
            <a:r>
              <a:rPr lang="en-CN" b="1" dirty="0"/>
              <a:t>, MC: </a:t>
            </a:r>
            <a:r>
              <a:rPr lang="en-CN" b="1" dirty="0">
                <a:highlight>
                  <a:srgbClr val="FFFF00"/>
                </a:highlight>
              </a:rPr>
              <a:t>179.424+-4.37706</a:t>
            </a:r>
            <a:r>
              <a:rPr lang="en-CN" b="1" dirty="0"/>
              <a:t>, purity: </a:t>
            </a:r>
            <a:r>
              <a:rPr lang="en-CN" b="1" dirty="0">
                <a:highlight>
                  <a:srgbClr val="FFFF00"/>
                </a:highlight>
              </a:rPr>
              <a:t>0.892863</a:t>
            </a:r>
            <a:br>
              <a:rPr lang="en-CN" b="1" dirty="0"/>
            </a:br>
            <a:r>
              <a:rPr lang="en-CN" b="1" dirty="0"/>
              <a:t>VR: TOP </a:t>
            </a:r>
            <a:r>
              <a:rPr lang="en-CN" b="1" dirty="0">
                <a:highlight>
                  <a:srgbClr val="FFFF00"/>
                </a:highlight>
              </a:rPr>
              <a:t>60.8234+-2.09314</a:t>
            </a:r>
            <a:r>
              <a:rPr lang="en-CN" b="1" dirty="0"/>
              <a:t>, MC: </a:t>
            </a:r>
            <a:r>
              <a:rPr lang="en-CN" b="1" dirty="0">
                <a:highlight>
                  <a:srgbClr val="FFFF00"/>
                </a:highlight>
              </a:rPr>
              <a:t>81.6181+-2.40428</a:t>
            </a:r>
            <a:r>
              <a:rPr lang="en-CN" b="1" dirty="0"/>
              <a:t>, purity: </a:t>
            </a:r>
            <a:r>
              <a:rPr lang="en-CN" b="1" dirty="0">
                <a:highlight>
                  <a:srgbClr val="FFFF00"/>
                </a:highlight>
              </a:rPr>
              <a:t>0.74522</a:t>
            </a:r>
          </a:p>
        </p:txBody>
      </p:sp>
      <p:pic>
        <p:nvPicPr>
          <p:cNvPr id="6" name="Picture 5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A2FC555C-373D-D548-6634-92AE36DB25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2620" y="826216"/>
            <a:ext cx="5054600" cy="3632200"/>
          </a:xfrm>
          <a:prstGeom prst="rect">
            <a:avLst/>
          </a:prstGeom>
        </p:spPr>
      </p:pic>
      <p:pic>
        <p:nvPicPr>
          <p:cNvPr id="8" name="Picture 7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31D63B2D-D4F9-4FA4-EAAC-8E7FB240B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71333"/>
          <a:stretch/>
        </p:blipFill>
        <p:spPr>
          <a:xfrm>
            <a:off x="5952620" y="4262697"/>
            <a:ext cx="5054600" cy="1041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222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22108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Zjets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(HH)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EB70CE-6CCB-F72F-0A0A-DF671D03F268}"/>
                  </a:ext>
                </a:extLst>
              </p:cNvPr>
              <p:cNvSpPr txBox="1"/>
              <p:nvPr/>
            </p:nvSpPr>
            <p:spPr>
              <a:xfrm>
                <a:off x="290923" y="935949"/>
                <a:ext cx="6453883" cy="34163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CN" sz="2400" dirty="0"/>
                  <a:t>&gt;= 1 medium tau</a:t>
                </a:r>
                <a:br>
                  <a:rPr lang="en-CN" sz="2400" dirty="0"/>
                </a:br>
                <a:r>
                  <a:rPr lang="en-CN" sz="2400" dirty="0"/>
                  <a:t>&gt;= 1 lepton</a:t>
                </a:r>
                <a:br>
                  <a:rPr lang="en-CN" sz="2400" dirty="0"/>
                </a:br>
                <a:r>
                  <a:rPr lang="en-CN" sz="2400" dirty="0"/>
                  <a:t>METtrig &amp;&amp; MET &gt;= 200</a:t>
                </a:r>
                <a:br>
                  <a:rPr lang="en-CN" sz="2400" dirty="0"/>
                </a:br>
                <a:r>
                  <a:rPr lang="en-CN" sz="2400" dirty="0"/>
                  <a:t>OS</a:t>
                </a:r>
                <a:br>
                  <a:rPr lang="en-CN" sz="2400" dirty="0"/>
                </a:br>
                <a:r>
                  <a:rPr lang="en-CN" sz="2400" dirty="0"/>
                  <a:t>b Veto</a:t>
                </a:r>
                <a:br>
                  <a:rPr lang="en-CN" sz="2400" dirty="0"/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𝑀𝐸𝑇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𝜏</m:t>
                        </m:r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𝑀𝐸𝑇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CN" sz="2400" dirty="0"/>
                  <a:t> &lt; 80</a:t>
                </a:r>
                <a:br>
                  <a:rPr lang="en-CN" sz="2400" dirty="0"/>
                </a:br>
                <a:br>
                  <a:rPr lang="en-CN" sz="2400" dirty="0"/>
                </a:br>
                <a:r>
                  <a:rPr lang="en-CN" sz="2400" dirty="0"/>
                  <a:t>CR: </a:t>
                </a:r>
                <a14:m>
                  <m:oMath xmlns:m="http://schemas.openxmlformats.org/officeDocument/2006/math">
                    <m:r>
                      <a:rPr lang="en-US" sz="2400">
                        <a:latin typeface="Cambria Math" panose="02040503050406030204" pitchFamily="18" charset="0"/>
                      </a:rPr>
                      <m:t>8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0&lt; 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&lt;110</m:t>
                    </m:r>
                  </m:oMath>
                </a14:m>
                <a:br>
                  <a:rPr lang="en-US" sz="2400" b="0" dirty="0"/>
                </a:br>
                <a:r>
                  <a:rPr lang="en-US" sz="2400" b="0" dirty="0"/>
                  <a:t>VR: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40&lt;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&lt;80 || 110&lt;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𝑡𝑡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𝑟𝑒𝑐𝑜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&lt;130</m:t>
                    </m:r>
                  </m:oMath>
                </a14:m>
                <a:endParaRPr lang="en-CN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EEB70CE-6CCB-F72F-0A0A-DF671D03F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0923" y="935949"/>
                <a:ext cx="6453883" cy="3416320"/>
              </a:xfrm>
              <a:prstGeom prst="rect">
                <a:avLst/>
              </a:prstGeom>
              <a:blipFill>
                <a:blip r:embed="rId3"/>
                <a:stretch>
                  <a:fillRect l="-1575" t="-1481" b="-2963"/>
                </a:stretch>
              </a:blipFill>
            </p:spPr>
            <p:txBody>
              <a:bodyPr/>
              <a:lstStyle/>
              <a:p>
                <a:r>
                  <a:rPr lang="en-C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2D52F8D0-85F8-624B-1EC4-C93EBE97A66C}"/>
              </a:ext>
            </a:extLst>
          </p:cNvPr>
          <p:cNvSpPr txBox="1"/>
          <p:nvPr/>
        </p:nvSpPr>
        <p:spPr>
          <a:xfrm>
            <a:off x="226266" y="4702158"/>
            <a:ext cx="768819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2000" b="1" dirty="0"/>
              <a:t>CR: Z</a:t>
            </a:r>
            <a:r>
              <a:rPr lang="en-US" sz="2000" b="1" dirty="0"/>
              <a:t>j</a:t>
            </a:r>
            <a:r>
              <a:rPr lang="en-CN" sz="2000" b="1" dirty="0"/>
              <a:t>ets: </a:t>
            </a:r>
            <a:r>
              <a:rPr lang="en-CN" sz="2000" b="1" dirty="0">
                <a:highlight>
                  <a:srgbClr val="FFFF00"/>
                </a:highlight>
              </a:rPr>
              <a:t>1222.78 +- 5.51281</a:t>
            </a:r>
            <a:r>
              <a:rPr lang="en-CN" sz="2000" b="1" dirty="0"/>
              <a:t>, MC: </a:t>
            </a:r>
            <a:r>
              <a:rPr lang="en-CN" sz="2000" b="1" dirty="0">
                <a:highlight>
                  <a:srgbClr val="FFFF00"/>
                </a:highlight>
              </a:rPr>
              <a:t>1353.18 +- 8.55008</a:t>
            </a:r>
            <a:r>
              <a:rPr lang="en-CN" sz="2000" b="1" dirty="0"/>
              <a:t>, purity: </a:t>
            </a:r>
            <a:r>
              <a:rPr lang="en-CN" sz="2000" b="1" dirty="0">
                <a:highlight>
                  <a:srgbClr val="FFFF00"/>
                </a:highlight>
              </a:rPr>
              <a:t>0.903629</a:t>
            </a:r>
            <a:br>
              <a:rPr lang="en-CN" sz="2000" b="1" dirty="0"/>
            </a:br>
            <a:r>
              <a:rPr lang="en-CN" sz="2000" b="1" dirty="0"/>
              <a:t>VR: Z</a:t>
            </a:r>
            <a:r>
              <a:rPr lang="en-US" sz="2000" b="1" dirty="0"/>
              <a:t>j</a:t>
            </a:r>
            <a:r>
              <a:rPr lang="en-CN" sz="2000" b="1" dirty="0"/>
              <a:t>ets: </a:t>
            </a:r>
            <a:r>
              <a:rPr lang="en-CN" sz="2000" b="1" dirty="0">
                <a:highlight>
                  <a:srgbClr val="FFFF00"/>
                </a:highlight>
              </a:rPr>
              <a:t>716.519 +- 4.33741</a:t>
            </a:r>
            <a:r>
              <a:rPr lang="en-CN" sz="2000" b="1" dirty="0"/>
              <a:t>, MC: </a:t>
            </a:r>
            <a:r>
              <a:rPr lang="en-CN" sz="2000" b="1" dirty="0">
                <a:highlight>
                  <a:srgbClr val="FFFF00"/>
                </a:highlight>
              </a:rPr>
              <a:t>941.069+-12.0672</a:t>
            </a:r>
            <a:r>
              <a:rPr lang="en-CN" sz="2000" b="1" dirty="0"/>
              <a:t>, purity: </a:t>
            </a:r>
            <a:r>
              <a:rPr lang="en-CN" sz="2000" b="1" dirty="0">
                <a:highlight>
                  <a:srgbClr val="FFFF00"/>
                </a:highlight>
              </a:rPr>
              <a:t>0.761388</a:t>
            </a:r>
          </a:p>
        </p:txBody>
      </p:sp>
      <p:pic>
        <p:nvPicPr>
          <p:cNvPr id="7" name="Picture 6" descr="A graph of different colors&#10;&#10;Description automatically generated">
            <a:extLst>
              <a:ext uri="{FF2B5EF4-FFF2-40B4-BE49-F238E27FC236}">
                <a16:creationId xmlns:a16="http://schemas.microsoft.com/office/drawing/2014/main" id="{C8476B14-7777-D68B-350A-E0BFCB0F4B59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73525"/>
          <a:stretch/>
        </p:blipFill>
        <p:spPr>
          <a:xfrm>
            <a:off x="7210199" y="3623534"/>
            <a:ext cx="4035733" cy="767777"/>
          </a:xfrm>
          <a:prstGeom prst="rect">
            <a:avLst/>
          </a:prstGeom>
        </p:spPr>
      </p:pic>
      <p:pic>
        <p:nvPicPr>
          <p:cNvPr id="10" name="Picture 9" descr="A graph of different colors&#10;&#10;Description automatically generated">
            <a:extLst>
              <a:ext uri="{FF2B5EF4-FFF2-40B4-BE49-F238E27FC236}">
                <a16:creationId xmlns:a16="http://schemas.microsoft.com/office/drawing/2014/main" id="{3DC353D5-6887-56D0-F970-8D256D498F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10199" y="806056"/>
            <a:ext cx="4035733" cy="29000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3577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46777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for </a:t>
            </a:r>
            <a:r>
              <a:rPr kumimoji="1" lang="en-US" altLang="zh-CN" sz="3600" b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Bkg</a:t>
            </a:r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estimation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5E36624-BD33-3F9A-7DB8-83AA5482B848}"/>
              </a:ext>
            </a:extLst>
          </p:cNvPr>
          <p:cNvSpPr txBox="1"/>
          <p:nvPr/>
        </p:nvSpPr>
        <p:spPr>
          <a:xfrm>
            <a:off x="471227" y="1053296"/>
            <a:ext cx="56364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All ML code is ready, something happen</a:t>
            </a:r>
            <a:r>
              <a:rPr lang="en-US" dirty="0"/>
              <a:t>e</a:t>
            </a:r>
            <a:r>
              <a:rPr lang="en-CN" dirty="0"/>
              <a:t>d in file perpared </a:t>
            </a:r>
          </a:p>
        </p:txBody>
      </p:sp>
      <p:pic>
        <p:nvPicPr>
          <p:cNvPr id="7" name="Picture 6" descr="A screen shot of a computer&#10;&#10;Description automatically generated">
            <a:extLst>
              <a:ext uri="{FF2B5EF4-FFF2-40B4-BE49-F238E27FC236}">
                <a16:creationId xmlns:a16="http://schemas.microsoft.com/office/drawing/2014/main" id="{53D36BDE-DBC0-1292-CD5E-BBDBB50BDC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227" y="1947020"/>
            <a:ext cx="7772400" cy="14819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F56FDE-2F13-9244-B758-EA85FB9DFDB8}"/>
              </a:ext>
            </a:extLst>
          </p:cNvPr>
          <p:cNvSpPr txBox="1"/>
          <p:nvPr/>
        </p:nvSpPr>
        <p:spPr>
          <a:xfrm>
            <a:off x="420443" y="1577688"/>
            <a:ext cx="23024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highlight>
                  <a:srgbClr val="FFFF00"/>
                </a:highlight>
              </a:rPr>
              <a:t>H</a:t>
            </a:r>
            <a:r>
              <a:rPr lang="en-CN" b="1" dirty="0">
                <a:highlight>
                  <a:srgbClr val="FFFF00"/>
                </a:highlight>
              </a:rPr>
              <a:t>add Zjets.root Zjets*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3703EA3-7BB7-FAC5-115D-77E984F09C02}"/>
              </a:ext>
            </a:extLst>
          </p:cNvPr>
          <p:cNvSpPr txBox="1"/>
          <p:nvPr/>
        </p:nvSpPr>
        <p:spPr>
          <a:xfrm>
            <a:off x="405315" y="3874291"/>
            <a:ext cx="18981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/>
              <a:t>In Zjets_1516.root</a:t>
            </a:r>
          </a:p>
        </p:txBody>
      </p:sp>
      <p:pic>
        <p:nvPicPr>
          <p:cNvPr id="16" name="Picture 15" descr="A close up of a card&#10;&#10;Description automatically generated">
            <a:extLst>
              <a:ext uri="{FF2B5EF4-FFF2-40B4-BE49-F238E27FC236}">
                <a16:creationId xmlns:a16="http://schemas.microsoft.com/office/drawing/2014/main" id="{CF53AC4C-A3C4-2FE0-994D-354A22EB4CB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5315" y="4304025"/>
            <a:ext cx="5041900" cy="647700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552AE505-3B15-A628-290D-E6A269399DD3}"/>
              </a:ext>
            </a:extLst>
          </p:cNvPr>
          <p:cNvCxnSpPr/>
          <p:nvPr/>
        </p:nvCxnSpPr>
        <p:spPr>
          <a:xfrm flipH="1">
            <a:off x="1571688" y="4058957"/>
            <a:ext cx="847421" cy="478319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 close up of a card&#10;&#10;Description automatically generated">
            <a:extLst>
              <a:ext uri="{FF2B5EF4-FFF2-40B4-BE49-F238E27FC236}">
                <a16:creationId xmlns:a16="http://schemas.microsoft.com/office/drawing/2014/main" id="{C3966FFB-61CC-D0D9-B776-491AC20B60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90929" y="4298116"/>
            <a:ext cx="5041900" cy="6350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01869BD5-5D21-3CE9-4DB9-7D839303C441}"/>
              </a:ext>
            </a:extLst>
          </p:cNvPr>
          <p:cNvSpPr txBox="1"/>
          <p:nvPr/>
        </p:nvSpPr>
        <p:spPr>
          <a:xfrm>
            <a:off x="6107706" y="3928784"/>
            <a:ext cx="13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</a:t>
            </a:r>
            <a:r>
              <a:rPr lang="en-CN" dirty="0"/>
              <a:t>n Zjets.root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72464BBD-A194-216A-B737-FBCE98550CA9}"/>
              </a:ext>
            </a:extLst>
          </p:cNvPr>
          <p:cNvCxnSpPr/>
          <p:nvPr/>
        </p:nvCxnSpPr>
        <p:spPr>
          <a:xfrm flipH="1">
            <a:off x="7422361" y="3874291"/>
            <a:ext cx="1629042" cy="662985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B5317610-57EA-5F12-825C-EC23D7D4AD89}"/>
              </a:ext>
            </a:extLst>
          </p:cNvPr>
          <p:cNvSpPr txBox="1"/>
          <p:nvPr/>
        </p:nvSpPr>
        <p:spPr>
          <a:xfrm>
            <a:off x="288462" y="5536437"/>
            <a:ext cx="33989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b="1" dirty="0"/>
              <a:t>Still try to find the reason for that</a:t>
            </a:r>
          </a:p>
        </p:txBody>
      </p:sp>
    </p:spTree>
    <p:extLst>
      <p:ext uri="{BB962C8B-B14F-4D97-AF65-F5344CB8AC3E}">
        <p14:creationId xmlns:p14="http://schemas.microsoft.com/office/powerpoint/2010/main" val="2305196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FE67AC16-5386-49AF-3BF4-4CAF735E034F}"/>
              </a:ext>
            </a:extLst>
          </p:cNvPr>
          <p:cNvSpPr/>
          <p:nvPr/>
        </p:nvSpPr>
        <p:spPr>
          <a:xfrm>
            <a:off x="0" y="0"/>
            <a:ext cx="12192000" cy="748145"/>
          </a:xfrm>
          <a:prstGeom prst="rect">
            <a:avLst/>
          </a:prstGeom>
          <a:solidFill>
            <a:srgbClr val="4436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8EB0576-92D5-2A2E-8924-D040DE266821}"/>
              </a:ext>
            </a:extLst>
          </p:cNvPr>
          <p:cNvSpPr txBox="1"/>
          <p:nvPr/>
        </p:nvSpPr>
        <p:spPr>
          <a:xfrm>
            <a:off x="769460" y="50906"/>
            <a:ext cx="1535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TODO</a:t>
            </a:r>
            <a:endParaRPr kumimoji="1" lang="zh-CN" altLang="en-US" sz="3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D811006-15A5-C5CE-396C-333910A8AA50}"/>
              </a:ext>
            </a:extLst>
          </p:cNvPr>
          <p:cNvSpPr txBox="1"/>
          <p:nvPr/>
        </p:nvSpPr>
        <p:spPr>
          <a:xfrm>
            <a:off x="1453482" y="6488668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C</a:t>
            </a:r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hengxin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Liao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0348247-570F-8A72-ADEB-E10E2F9067D5}"/>
              </a:ext>
            </a:extLst>
          </p:cNvPr>
          <p:cNvSpPr txBox="1"/>
          <p:nvPr/>
        </p:nvSpPr>
        <p:spPr>
          <a:xfrm>
            <a:off x="9822441" y="6488668"/>
            <a:ext cx="23695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IHEP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SUSY</a:t>
            </a:r>
            <a:r>
              <a:rPr lang="zh-CN" altLang="en-US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 </a:t>
            </a:r>
            <a:r>
              <a:rPr lang="en-US" altLang="zh-CN" dirty="0">
                <a:latin typeface="PingFang SC Medium" panose="020B0400000000000000" pitchFamily="34" charset="-122"/>
                <a:ea typeface="PingFang SC Medium" panose="020B0400000000000000" pitchFamily="34" charset="-122"/>
              </a:rPr>
              <a:t>Meeting</a:t>
            </a:r>
            <a:endParaRPr lang="en-CN" dirty="0">
              <a:latin typeface="PingFang SC Medium" panose="020B0400000000000000" pitchFamily="34" charset="-122"/>
              <a:ea typeface="PingFang SC Medium" panose="020B0400000000000000" pitchFamily="34" charset="-122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7CB188A-EA11-7855-0E81-8D047D58589A}"/>
              </a:ext>
            </a:extLst>
          </p:cNvPr>
          <p:cNvSpPr txBox="1"/>
          <p:nvPr/>
        </p:nvSpPr>
        <p:spPr>
          <a:xfrm>
            <a:off x="172994" y="6512009"/>
            <a:ext cx="596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5</a:t>
            </a:r>
            <a:endParaRPr lang="en-CN" dirty="0"/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3849586D-DD6D-223E-FC2C-FE16D10B4084}"/>
              </a:ext>
            </a:extLst>
          </p:cNvPr>
          <p:cNvCxnSpPr>
            <a:cxnSpLocks/>
          </p:cNvCxnSpPr>
          <p:nvPr/>
        </p:nvCxnSpPr>
        <p:spPr>
          <a:xfrm>
            <a:off x="2939786" y="6410596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线连接符 11">
            <a:extLst>
              <a:ext uri="{FF2B5EF4-FFF2-40B4-BE49-F238E27FC236}">
                <a16:creationId xmlns:a16="http://schemas.microsoft.com/office/drawing/2014/main" id="{D68E6B5E-60BF-12DD-96A9-2DDD9042848C}"/>
              </a:ext>
            </a:extLst>
          </p:cNvPr>
          <p:cNvCxnSpPr>
            <a:cxnSpLocks/>
          </p:cNvCxnSpPr>
          <p:nvPr/>
        </p:nvCxnSpPr>
        <p:spPr>
          <a:xfrm>
            <a:off x="-40537" y="6410596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线连接符 15">
            <a:extLst>
              <a:ext uri="{FF2B5EF4-FFF2-40B4-BE49-F238E27FC236}">
                <a16:creationId xmlns:a16="http://schemas.microsoft.com/office/drawing/2014/main" id="{E7239A49-D14A-0232-E77E-1825F781AA3D}"/>
              </a:ext>
            </a:extLst>
          </p:cNvPr>
          <p:cNvCxnSpPr>
            <a:cxnSpLocks/>
          </p:cNvCxnSpPr>
          <p:nvPr/>
        </p:nvCxnSpPr>
        <p:spPr>
          <a:xfrm>
            <a:off x="1449625" y="6410596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E7A3FFA-8E85-B74E-2C03-7E59D58B8D73}"/>
              </a:ext>
            </a:extLst>
          </p:cNvPr>
          <p:cNvSpPr txBox="1"/>
          <p:nvPr/>
        </p:nvSpPr>
        <p:spPr>
          <a:xfrm>
            <a:off x="471227" y="2182505"/>
            <a:ext cx="954678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S</a:t>
            </a:r>
            <a:r>
              <a:rPr lang="en-CN" sz="2400" b="1" dirty="0"/>
              <a:t>olve merge problem and Start to ML for background estimation</a:t>
            </a:r>
          </a:p>
          <a:p>
            <a:endParaRPr lang="en-CN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b="1" dirty="0"/>
              <a:t>C</a:t>
            </a:r>
            <a:r>
              <a:rPr lang="en-CN" sz="2400" b="1" dirty="0"/>
              <a:t>alculate FF by using jiarong’s sample(familiar with steps of FF method</a:t>
            </a:r>
            <a:r>
              <a:rPr lang="en-CN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N" dirty="0"/>
          </a:p>
        </p:txBody>
      </p:sp>
    </p:spTree>
    <p:extLst>
      <p:ext uri="{BB962C8B-B14F-4D97-AF65-F5344CB8AC3E}">
        <p14:creationId xmlns:p14="http://schemas.microsoft.com/office/powerpoint/2010/main" val="5091122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形状, 箭头&#10;&#10;描述已自动生成">
            <a:extLst>
              <a:ext uri="{FF2B5EF4-FFF2-40B4-BE49-F238E27FC236}">
                <a16:creationId xmlns:a16="http://schemas.microsoft.com/office/drawing/2014/main" id="{38804460-51DE-6DAC-7ACD-225E4B2A6F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2364" y="1596545"/>
            <a:ext cx="4484409" cy="439065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A473625F-D255-95AD-FB1B-C7CC57CCBC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1644" y="2102952"/>
            <a:ext cx="11040909" cy="1326048"/>
          </a:xfrm>
        </p:spPr>
        <p:txBody>
          <a:bodyPr>
            <a:normAutofit/>
          </a:bodyPr>
          <a:lstStyle/>
          <a:p>
            <a:r>
              <a:rPr kumimoji="1" lang="en-US" altLang="zh-CN" sz="4800" b="1" dirty="0">
                <a:latin typeface="Times New Roman" panose="02020603050405020304" pitchFamily="18" charset="0"/>
                <a:ea typeface="Microsoft YaHei" panose="020B0503020204020204" pitchFamily="34" charset="-122"/>
                <a:cs typeface="Times New Roman" panose="02020603050405020304" pitchFamily="18" charset="0"/>
              </a:rPr>
              <a:t>Backup</a:t>
            </a:r>
            <a:endParaRPr kumimoji="1" lang="zh-CN" altLang="en-US" sz="4800" b="1" dirty="0">
              <a:latin typeface="Times New Roman" panose="02020603050405020304" pitchFamily="18" charset="0"/>
              <a:ea typeface="Microsoft YaHei" panose="020B0503020204020204" pitchFamily="34" charset="-122"/>
              <a:cs typeface="Times New Roman" panose="02020603050405020304" pitchFamily="18" charset="0"/>
            </a:endParaRPr>
          </a:p>
        </p:txBody>
      </p:sp>
      <p:cxnSp>
        <p:nvCxnSpPr>
          <p:cNvPr id="9" name="直线连接符 8">
            <a:extLst>
              <a:ext uri="{FF2B5EF4-FFF2-40B4-BE49-F238E27FC236}">
                <a16:creationId xmlns:a16="http://schemas.microsoft.com/office/drawing/2014/main" id="{0EA55A7E-6853-88B6-A53E-E8AC7C74AA04}"/>
              </a:ext>
            </a:extLst>
          </p:cNvPr>
          <p:cNvCxnSpPr>
            <a:cxnSpLocks/>
          </p:cNvCxnSpPr>
          <p:nvPr/>
        </p:nvCxnSpPr>
        <p:spPr>
          <a:xfrm>
            <a:off x="2992355" y="5641445"/>
            <a:ext cx="9252214" cy="0"/>
          </a:xfrm>
          <a:prstGeom prst="line">
            <a:avLst/>
          </a:prstGeom>
          <a:ln w="50800">
            <a:solidFill>
              <a:srgbClr val="48391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线连接符 11">
            <a:extLst>
              <a:ext uri="{FF2B5EF4-FFF2-40B4-BE49-F238E27FC236}">
                <a16:creationId xmlns:a16="http://schemas.microsoft.com/office/drawing/2014/main" id="{48C908ED-BB31-B627-0E90-6BE6CA2A45D3}"/>
              </a:ext>
            </a:extLst>
          </p:cNvPr>
          <p:cNvCxnSpPr>
            <a:cxnSpLocks/>
          </p:cNvCxnSpPr>
          <p:nvPr/>
        </p:nvCxnSpPr>
        <p:spPr>
          <a:xfrm>
            <a:off x="12032" y="5641445"/>
            <a:ext cx="1490161" cy="0"/>
          </a:xfrm>
          <a:prstGeom prst="line">
            <a:avLst/>
          </a:prstGeom>
          <a:ln w="5080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线连接符 15">
            <a:extLst>
              <a:ext uri="{FF2B5EF4-FFF2-40B4-BE49-F238E27FC236}">
                <a16:creationId xmlns:a16="http://schemas.microsoft.com/office/drawing/2014/main" id="{DD8C57DD-8BA3-4C53-BDF5-2F912C668F4C}"/>
              </a:ext>
            </a:extLst>
          </p:cNvPr>
          <p:cNvCxnSpPr>
            <a:cxnSpLocks/>
          </p:cNvCxnSpPr>
          <p:nvPr/>
        </p:nvCxnSpPr>
        <p:spPr>
          <a:xfrm>
            <a:off x="1502194" y="5641445"/>
            <a:ext cx="1490161" cy="0"/>
          </a:xfrm>
          <a:prstGeom prst="line">
            <a:avLst/>
          </a:prstGeom>
          <a:ln w="50800">
            <a:solidFill>
              <a:srgbClr val="779AAB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图片 6">
            <a:extLst>
              <a:ext uri="{FF2B5EF4-FFF2-40B4-BE49-F238E27FC236}">
                <a16:creationId xmlns:a16="http://schemas.microsoft.com/office/drawing/2014/main" id="{CB8F30CF-C32B-D8C4-21B2-FA8C616A24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0536" y="1"/>
            <a:ext cx="2254348" cy="1003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5184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9473</TotalTime>
  <Words>743</Words>
  <Application>Microsoft Macintosh PowerPoint</Application>
  <PresentationFormat>Widescreen</PresentationFormat>
  <Paragraphs>79</Paragraphs>
  <Slides>10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PingFang SC Medium</vt:lpstr>
      <vt:lpstr>Arial</vt:lpstr>
      <vt:lpstr>Calibri</vt:lpstr>
      <vt:lpstr>Calibri Light</vt:lpstr>
      <vt:lpstr>Cambria Math</vt:lpstr>
      <vt:lpstr>Times New Roman</vt:lpstr>
      <vt:lpstr>Office Theme</vt:lpstr>
      <vt:lpstr>Compressed EWK study(ISRC1N2)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Backup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Weekly meeting</dc:title>
  <dc:creator>廖诚鑫</dc:creator>
  <cp:lastModifiedBy>廖诚鑫</cp:lastModifiedBy>
  <cp:revision>407</cp:revision>
  <dcterms:created xsi:type="dcterms:W3CDTF">2024-11-26T11:49:43Z</dcterms:created>
  <dcterms:modified xsi:type="dcterms:W3CDTF">2025-04-02T09:08:47Z</dcterms:modified>
</cp:coreProperties>
</file>