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305" r:id="rId3"/>
    <p:sldId id="307" r:id="rId4"/>
    <p:sldId id="317" r:id="rId5"/>
    <p:sldId id="318" r:id="rId6"/>
    <p:sldId id="316" r:id="rId7"/>
    <p:sldId id="315" r:id="rId8"/>
    <p:sldId id="300" r:id="rId9"/>
    <p:sldId id="304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AAB"/>
    <a:srgbClr val="A79169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8"/>
    <p:restoredTop sz="96197"/>
  </p:normalViewPr>
  <p:slideViewPr>
    <p:cSldViewPr snapToGrid="0">
      <p:cViewPr>
        <p:scale>
          <a:sx n="106" d="100"/>
          <a:sy n="106" d="100"/>
        </p:scale>
        <p:origin x="368" y="3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29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868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0277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11631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1010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6986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916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2025/4/7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project/674e7119837a2580151a086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377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Apr, Tue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1, 2025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706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31F3D-3D8C-B2F0-09BC-C1F7D11303E9}"/>
              </a:ext>
            </a:extLst>
          </p:cNvPr>
          <p:cNvSpPr txBox="1"/>
          <p:nvPr/>
        </p:nvSpPr>
        <p:spPr>
          <a:xfrm>
            <a:off x="206240" y="1548045"/>
            <a:ext cx="11779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361D"/>
              </a:buClr>
            </a:pPr>
            <a:br>
              <a:rPr lang="en-US" altLang="zh-CN" strike="sngStrike" dirty="0">
                <a:cs typeface="Times New Roman" panose="02020603050405020304" pitchFamily="18" charset="0"/>
              </a:rPr>
            </a:br>
            <a:endParaRPr lang="en-US" altLang="zh-CN" strike="sngStrike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cs typeface="Times New Roman" panose="02020603050405020304" pitchFamily="18" charset="0"/>
              </a:rPr>
              <a:t>Bkg</a:t>
            </a:r>
            <a:r>
              <a:rPr lang="en-US" altLang="zh-CN" dirty="0">
                <a:cs typeface="Times New Roman" panose="02020603050405020304" pitchFamily="18" charset="0"/>
              </a:rPr>
              <a:t> estimation for C1N2ISR</a:t>
            </a:r>
            <a:br>
              <a:rPr lang="en-US" altLang="zh-CN" dirty="0">
                <a:cs typeface="Times New Roman" panose="02020603050405020304" pitchFamily="18" charset="0"/>
              </a:rPr>
            </a:b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BSc thesis: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https://www.overleaf.com/project/674e7119837a2580151a0868</a:t>
            </a:r>
            <a:br>
              <a:rPr lang="en-US" altLang="zh-CN" dirty="0">
                <a:cs typeface="Times New Roman" panose="02020603050405020304" pitchFamily="18" charset="0"/>
              </a:rPr>
            </a:b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9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definition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N" dirty="0"/>
          </a:p>
        </p:txBody>
      </p:sp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A7F767-29BA-1468-1BB4-0F00C5947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069"/>
            <a:ext cx="4076700" cy="299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125E01-29D2-18AC-145E-EE124810628C}"/>
              </a:ext>
            </a:extLst>
          </p:cNvPr>
          <p:cNvSpPr txBox="1"/>
          <p:nvPr/>
        </p:nvSpPr>
        <p:spPr>
          <a:xfrm>
            <a:off x="0" y="1487737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Pre-Selection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80BC29-6C8B-BA1E-73BC-C524D09EEF0B}"/>
                  </a:ext>
                </a:extLst>
              </p:cNvPr>
              <p:cNvSpPr txBox="1"/>
              <p:nvPr/>
            </p:nvSpPr>
            <p:spPr>
              <a:xfrm>
                <a:off x="4410424" y="1715153"/>
                <a:ext cx="4346126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400" b="1" dirty="0"/>
                  <a:t>SR for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HH channel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Pre-Selection +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BDT score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N" sz="2400" b="1" dirty="0">
                    <a:highlight>
                      <a:srgbClr val="FFFF00"/>
                    </a:highlight>
                  </a:rPr>
                  <a:t> 0.91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SR for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LH channel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Pre-Selection +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BDT score </a:t>
                </a:r>
                <a14:m>
                  <m:oMath xmlns:m="http://schemas.openxmlformats.org/officeDocument/2006/math">
                    <m:r>
                      <a:rPr lang="en-US" sz="2400" b="1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N" sz="2400" b="1" dirty="0">
                    <a:highlight>
                      <a:srgbClr val="FFFF00"/>
                    </a:highlight>
                  </a:rPr>
                  <a:t> 0.87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80BC29-6C8B-BA1E-73BC-C524D09EE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4" y="1715153"/>
                <a:ext cx="4346126" cy="2677656"/>
              </a:xfrm>
              <a:prstGeom prst="rect">
                <a:avLst/>
              </a:prstGeom>
              <a:blipFill>
                <a:blip r:embed="rId4"/>
                <a:stretch>
                  <a:fillRect l="-2332" t="-1408" r="-1166" b="-37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D3F277F-AE4B-4D02-5695-E28B1DE40C44}"/>
              </a:ext>
            </a:extLst>
          </p:cNvPr>
          <p:cNvSpPr txBox="1"/>
          <p:nvPr/>
        </p:nvSpPr>
        <p:spPr>
          <a:xfrm>
            <a:off x="4410424" y="3643361"/>
            <a:ext cx="702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hyper parameter: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NTrees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=400, learning rate=0.01, max depth=10,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MinNodeSize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</a:t>
            </a:r>
            <a:r>
              <a:rPr lang="en-US" altLang="zh-CN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%(default)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D769-AE60-7EAB-6EAD-21738FA47FC7}"/>
              </a:ext>
            </a:extLst>
          </p:cNvPr>
          <p:cNvSpPr txBox="1"/>
          <p:nvPr/>
        </p:nvSpPr>
        <p:spPr>
          <a:xfrm>
            <a:off x="4410424" y="2172802"/>
            <a:ext cx="702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hyper parameter: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NTrees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=500, learning rate=0.05, max depth=</a:t>
            </a:r>
            <a:r>
              <a:rPr lang="en-US" sz="1400" b="1" dirty="0">
                <a:solidFill>
                  <a:schemeClr val="bg1"/>
                </a:solidFill>
                <a:highlight>
                  <a:srgbClr val="779AAB"/>
                </a:highlight>
              </a:rPr>
              <a:t>12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MinNodeSize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</a:t>
            </a:r>
            <a:r>
              <a:rPr lang="en-US" altLang="zh-CN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%(default)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ABF981-659B-2715-3A7B-F5B518A066E2}"/>
              </a:ext>
            </a:extLst>
          </p:cNvPr>
          <p:cNvSpPr/>
          <p:nvPr/>
        </p:nvSpPr>
        <p:spPr>
          <a:xfrm>
            <a:off x="1828800" y="3643361"/>
            <a:ext cx="544010" cy="40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2C7395-671D-A846-4AA5-4783BA7283B4}"/>
              </a:ext>
            </a:extLst>
          </p:cNvPr>
          <p:cNvCxnSpPr/>
          <p:nvPr/>
        </p:nvCxnSpPr>
        <p:spPr>
          <a:xfrm>
            <a:off x="1828800" y="3805519"/>
            <a:ext cx="59167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B43522-2495-3953-2EEE-2F6101471771}"/>
              </a:ext>
            </a:extLst>
          </p:cNvPr>
          <p:cNvSpPr txBox="1"/>
          <p:nvPr/>
        </p:nvSpPr>
        <p:spPr>
          <a:xfrm>
            <a:off x="2549732" y="3612583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Nb</a:t>
            </a:r>
            <a:r>
              <a:rPr lang="en-US" dirty="0"/>
              <a:t>j</a:t>
            </a:r>
            <a:r>
              <a:rPr lang="en-CN" dirty="0"/>
              <a:t>ets &gt;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2FFB3-E080-FC5E-D5CD-B0E824A003D7}"/>
              </a:ext>
            </a:extLst>
          </p:cNvPr>
          <p:cNvSpPr txBox="1"/>
          <p:nvPr/>
        </p:nvSpPr>
        <p:spPr>
          <a:xfrm>
            <a:off x="2147454" y="3864094"/>
            <a:ext cx="19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CN" dirty="0"/>
              <a:t>or Top estimation</a:t>
            </a:r>
          </a:p>
        </p:txBody>
      </p:sp>
    </p:spTree>
    <p:extLst>
      <p:ext uri="{BB962C8B-B14F-4D97-AF65-F5344CB8AC3E}">
        <p14:creationId xmlns:p14="http://schemas.microsoft.com/office/powerpoint/2010/main" val="21140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570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Bkg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 ML(LH)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0AC14F67-3FAF-49A1-4694-8621EDE7B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49557"/>
            <a:ext cx="4965700" cy="3556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0E6A67A-A09A-1B00-298F-21F46E868D3C}"/>
              </a:ext>
            </a:extLst>
          </p:cNvPr>
          <p:cNvSpPr/>
          <p:nvPr/>
        </p:nvSpPr>
        <p:spPr>
          <a:xfrm>
            <a:off x="3551569" y="2126166"/>
            <a:ext cx="612657" cy="1278435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ECC595-996E-107D-8A43-F634486920CD}"/>
              </a:ext>
            </a:extLst>
          </p:cNvPr>
          <p:cNvSpPr/>
          <p:nvPr/>
        </p:nvSpPr>
        <p:spPr>
          <a:xfrm>
            <a:off x="4382120" y="2101767"/>
            <a:ext cx="457509" cy="1302834"/>
          </a:xfrm>
          <a:prstGeom prst="rect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1D00F1-467D-41A8-47C6-38C8883882E1}"/>
              </a:ext>
            </a:extLst>
          </p:cNvPr>
          <p:cNvSpPr txBox="1"/>
          <p:nvPr/>
        </p:nvSpPr>
        <p:spPr>
          <a:xfrm>
            <a:off x="3649304" y="2126970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C22FAA-3BBC-3AFE-2F5B-FEA3BF2FD862}"/>
              </a:ext>
            </a:extLst>
          </p:cNvPr>
          <p:cNvSpPr txBox="1"/>
          <p:nvPr/>
        </p:nvSpPr>
        <p:spPr>
          <a:xfrm>
            <a:off x="4382120" y="21261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B4D25F-276F-D20F-915D-7C18AC7B9C80}"/>
              </a:ext>
            </a:extLst>
          </p:cNvPr>
          <p:cNvSpPr txBox="1"/>
          <p:nvPr/>
        </p:nvSpPr>
        <p:spPr>
          <a:xfrm>
            <a:off x="4109414" y="2147572"/>
            <a:ext cx="29326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700" dirty="0"/>
              <a:t>VR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58A704-53F6-0E7F-3ADA-240D075DA411}"/>
              </a:ext>
            </a:extLst>
          </p:cNvPr>
          <p:cNvSpPr txBox="1"/>
          <p:nvPr/>
        </p:nvSpPr>
        <p:spPr>
          <a:xfrm>
            <a:off x="7943850" y="826216"/>
            <a:ext cx="21114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/>
              <a:t>CR: [0.4, 0.7]</a:t>
            </a:r>
          </a:p>
          <a:p>
            <a:r>
              <a:rPr lang="en-CN" sz="2800" b="1" dirty="0"/>
              <a:t>VR: [0.7, 0.8]</a:t>
            </a:r>
          </a:p>
          <a:p>
            <a:r>
              <a:rPr lang="en-CN" sz="2800" b="1" dirty="0"/>
              <a:t>SR: [0.8, 1.0]</a:t>
            </a:r>
          </a:p>
        </p:txBody>
      </p:sp>
      <p:pic>
        <p:nvPicPr>
          <p:cNvPr id="28" name="Picture 27" descr="A screen shot of a computer&#10;&#10;Description automatically generated">
            <a:extLst>
              <a:ext uri="{FF2B5EF4-FFF2-40B4-BE49-F238E27FC236}">
                <a16:creationId xmlns:a16="http://schemas.microsoft.com/office/drawing/2014/main" id="{3569C51F-10B7-D2ED-DED2-5DCD90310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523" y="951643"/>
            <a:ext cx="2617470" cy="279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96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937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diagram of different colors&#10;&#10;Description automatically generated">
            <a:extLst>
              <a:ext uri="{FF2B5EF4-FFF2-40B4-BE49-F238E27FC236}">
                <a16:creationId xmlns:a16="http://schemas.microsoft.com/office/drawing/2014/main" id="{E6DB2238-ACD8-4174-7339-440C2B839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961549"/>
            <a:ext cx="5431034" cy="389689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B17B6D-B119-0762-2768-F28E4FB03DFA}"/>
              </a:ext>
            </a:extLst>
          </p:cNvPr>
          <p:cNvCxnSpPr/>
          <p:nvPr/>
        </p:nvCxnSpPr>
        <p:spPr>
          <a:xfrm flipH="1">
            <a:off x="4276578" y="2518117"/>
            <a:ext cx="1505244" cy="168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DD2338-0C06-6A33-68CA-EE9934706CE4}"/>
              </a:ext>
            </a:extLst>
          </p:cNvPr>
          <p:cNvSpPr txBox="1"/>
          <p:nvPr/>
        </p:nvSpPr>
        <p:spPr>
          <a:xfrm>
            <a:off x="4458030" y="2148785"/>
            <a:ext cx="264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FF method to correct that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C81B52-A817-6577-08B8-915862B353DB}"/>
              </a:ext>
            </a:extLst>
          </p:cNvPr>
          <p:cNvCxnSpPr/>
          <p:nvPr/>
        </p:nvCxnSpPr>
        <p:spPr>
          <a:xfrm flipV="1">
            <a:off x="4276578" y="1890793"/>
            <a:ext cx="0" cy="18520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5FDADE9-B4C7-C3FE-13A6-B746C6F4FB62}"/>
              </a:ext>
            </a:extLst>
          </p:cNvPr>
          <p:cNvSpPr txBox="1"/>
          <p:nvPr/>
        </p:nvSpPr>
        <p:spPr>
          <a:xfrm>
            <a:off x="7293158" y="1490008"/>
            <a:ext cx="25922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VV_score cut at 0.5</a:t>
            </a:r>
            <a:br>
              <a:rPr lang="en-CN" sz="2400" dirty="0"/>
            </a:br>
            <a:br>
              <a:rPr lang="en-CN" sz="2400" dirty="0"/>
            </a:br>
            <a:r>
              <a:rPr lang="en-CN" sz="2400" dirty="0"/>
              <a:t>purity: 0.44041</a:t>
            </a:r>
            <a:br>
              <a:rPr lang="en-CN" sz="2400" dirty="0"/>
            </a:br>
            <a:r>
              <a:rPr lang="en-CN" sz="2400" dirty="0"/>
              <a:t>VV: 44.1305</a:t>
            </a:r>
            <a:br>
              <a:rPr lang="en-CN" sz="2400" dirty="0"/>
            </a:br>
            <a:r>
              <a:rPr lang="en-CN" sz="2400" dirty="0"/>
              <a:t>TotalBkg: 100.203</a:t>
            </a:r>
          </a:p>
        </p:txBody>
      </p:sp>
    </p:spTree>
    <p:extLst>
      <p:ext uri="{BB962C8B-B14F-4D97-AF65-F5344CB8AC3E}">
        <p14:creationId xmlns:p14="http://schemas.microsoft.com/office/powerpoint/2010/main" val="350647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B68B13-8919-CBF1-DF12-6C661441DC41}"/>
              </a:ext>
            </a:extLst>
          </p:cNvPr>
          <p:cNvSpPr txBox="1"/>
          <p:nvPr/>
        </p:nvSpPr>
        <p:spPr>
          <a:xfrm>
            <a:off x="6269769" y="1490008"/>
            <a:ext cx="25922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VV_score cut at 0.6</a:t>
            </a:r>
            <a:br>
              <a:rPr lang="en-CN" sz="2400" dirty="0"/>
            </a:br>
            <a:br>
              <a:rPr lang="en-CN" sz="2400" dirty="0"/>
            </a:br>
            <a:r>
              <a:rPr lang="en-CN" sz="2400" dirty="0"/>
              <a:t>purity: 0.40509</a:t>
            </a:r>
            <a:br>
              <a:rPr lang="en-CN" sz="2400" dirty="0"/>
            </a:br>
            <a:r>
              <a:rPr lang="en-CN" sz="2400" dirty="0"/>
              <a:t>VV: 51.4569</a:t>
            </a:r>
            <a:br>
              <a:rPr lang="en-CN" sz="2400" dirty="0"/>
            </a:br>
            <a:r>
              <a:rPr lang="en-CN" sz="2400" dirty="0"/>
              <a:t>TotalBkg: 127.025</a:t>
            </a:r>
          </a:p>
        </p:txBody>
      </p:sp>
      <p:pic>
        <p:nvPicPr>
          <p:cNvPr id="6" name="Picture 5" descr="A diagram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DC31C3A2-D246-0F55-6A57-2507D56A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94" y="849557"/>
            <a:ext cx="5873689" cy="421257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4D4630-5E69-270D-B51B-90305C879993}"/>
              </a:ext>
            </a:extLst>
          </p:cNvPr>
          <p:cNvCxnSpPr>
            <a:cxnSpLocks/>
          </p:cNvCxnSpPr>
          <p:nvPr/>
        </p:nvCxnSpPr>
        <p:spPr>
          <a:xfrm flipV="1">
            <a:off x="4864755" y="2016869"/>
            <a:ext cx="0" cy="187795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2B52020-F8B5-273E-C3D7-68AA8381C36E}"/>
              </a:ext>
            </a:extLst>
          </p:cNvPr>
          <p:cNvSpPr/>
          <p:nvPr/>
        </p:nvSpPr>
        <p:spPr>
          <a:xfrm>
            <a:off x="4183380" y="4820708"/>
            <a:ext cx="1668780" cy="280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795E33-1C1F-E2BE-2BC5-305634FA96A7}"/>
              </a:ext>
            </a:extLst>
          </p:cNvPr>
          <p:cNvSpPr txBox="1"/>
          <p:nvPr/>
        </p:nvSpPr>
        <p:spPr>
          <a:xfrm>
            <a:off x="4788151" y="4769725"/>
            <a:ext cx="1064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VV_score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15018A-30D6-AEF3-CAD9-ADFA33C2949C}"/>
              </a:ext>
            </a:extLst>
          </p:cNvPr>
          <p:cNvSpPr txBox="1"/>
          <p:nvPr/>
        </p:nvSpPr>
        <p:spPr>
          <a:xfrm>
            <a:off x="471227" y="5313162"/>
            <a:ext cx="35612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Top probably contaminate VV ?</a:t>
            </a:r>
            <a:br>
              <a:rPr lang="en-CN" dirty="0"/>
            </a:br>
            <a:br>
              <a:rPr lang="en-CN" dirty="0"/>
            </a:br>
            <a:r>
              <a:rPr lang="en-CN" dirty="0"/>
              <a:t>VV and Top have similar distribution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7621D01-258F-F392-35E5-3445DDB60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9150" y="1391287"/>
            <a:ext cx="3009856" cy="133256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F3A9C06-57F3-EEFB-1544-FAF5CDD66AF2}"/>
              </a:ext>
            </a:extLst>
          </p:cNvPr>
          <p:cNvSpPr txBox="1"/>
          <p:nvPr/>
        </p:nvSpPr>
        <p:spPr>
          <a:xfrm>
            <a:off x="9178290" y="1040130"/>
            <a:ext cx="44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VV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C374D7-AB35-2EFC-FF6F-D1D72DB9562D}"/>
              </a:ext>
            </a:extLst>
          </p:cNvPr>
          <p:cNvSpPr txBox="1"/>
          <p:nvPr/>
        </p:nvSpPr>
        <p:spPr>
          <a:xfrm>
            <a:off x="9178290" y="3063926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Top</a:t>
            </a:r>
          </a:p>
        </p:txBody>
      </p:sp>
      <p:pic>
        <p:nvPicPr>
          <p:cNvPr id="34" name="Picture 33" descr="A graph with lines drawn on it&#10;&#10;Description automatically generated">
            <a:extLst>
              <a:ext uri="{FF2B5EF4-FFF2-40B4-BE49-F238E27FC236}">
                <a16:creationId xmlns:a16="http://schemas.microsoft.com/office/drawing/2014/main" id="{A1CD9737-D98B-42C8-9895-4F76944A7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8657" y="3472370"/>
            <a:ext cx="3170842" cy="14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4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53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7A3FFA-8E85-B74E-2C03-7E59D58B8D73}"/>
              </a:ext>
            </a:extLst>
          </p:cNvPr>
          <p:cNvSpPr txBox="1"/>
          <p:nvPr/>
        </p:nvSpPr>
        <p:spPr>
          <a:xfrm>
            <a:off x="471227" y="2182505"/>
            <a:ext cx="95467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</a:t>
            </a:r>
            <a:r>
              <a:rPr lang="en-CN" sz="2400" b="1" dirty="0"/>
              <a:t>olve merge problem and Start to ML for background estimation</a:t>
            </a:r>
          </a:p>
          <a:p>
            <a:endParaRPr lang="en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</a:t>
            </a:r>
            <a:r>
              <a:rPr lang="en-CN" sz="2400" b="1" dirty="0"/>
              <a:t>alculate FF by using jiarong’s sample(familiar with steps of FF method</a:t>
            </a:r>
            <a:r>
              <a:rPr lang="en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0911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364" y="1596545"/>
            <a:ext cx="4484409" cy="4390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44" y="2102952"/>
            <a:ext cx="11040909" cy="1326048"/>
          </a:xfrm>
        </p:spPr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Backup</a:t>
            </a:r>
            <a:endParaRPr kumimoji="1" lang="zh-CN" altLang="en-US" sz="48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92355" y="564144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12032" y="564144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502194" y="564144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6">
            <a:extLst>
              <a:ext uri="{FF2B5EF4-FFF2-40B4-BE49-F238E27FC236}">
                <a16:creationId xmlns:a16="http://schemas.microsoft.com/office/drawing/2014/main" id="{CB8F30CF-C32B-D8C4-21B2-FA8C616A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Bkg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decay mode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32EAA-3B04-8BF1-8026-8DE1264D2DC1}"/>
              </a:ext>
            </a:extLst>
          </p:cNvPr>
          <p:cNvSpPr txBox="1"/>
          <p:nvPr/>
        </p:nvSpPr>
        <p:spPr>
          <a:xfrm>
            <a:off x="422031" y="1167618"/>
            <a:ext cx="52254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</a:t>
            </a:r>
            <a:r>
              <a:rPr lang="en-US" dirty="0"/>
              <a:t>j</a:t>
            </a:r>
            <a:r>
              <a:rPr lang="en-CN" dirty="0"/>
              <a:t>ets:	W-&gt;e/muon + nu</a:t>
            </a:r>
            <a:br>
              <a:rPr lang="en-CN" dirty="0"/>
            </a:br>
            <a:r>
              <a:rPr lang="en-CN" dirty="0"/>
              <a:t>	W-&gt;tau+nu(can contribute true tau_had)</a:t>
            </a:r>
            <a:br>
              <a:rPr lang="en-CN" dirty="0"/>
            </a:br>
            <a:r>
              <a:rPr lang="en-CN" dirty="0"/>
              <a:t>	jet misidentified to a fake tau</a:t>
            </a:r>
            <a:br>
              <a:rPr lang="en-CN" dirty="0"/>
            </a:br>
            <a:br>
              <a:rPr lang="en-CN" dirty="0"/>
            </a:br>
            <a:r>
              <a:rPr lang="en-CN" dirty="0"/>
              <a:t>Zjets:	Z-&gt;ll/tautau</a:t>
            </a:r>
            <a:br>
              <a:rPr lang="en-CN" dirty="0"/>
            </a:br>
            <a:r>
              <a:rPr lang="en-CN" dirty="0"/>
              <a:t>	jet misindentified to fake tau</a:t>
            </a:r>
            <a:br>
              <a:rPr lang="en-CN" dirty="0"/>
            </a:br>
            <a:br>
              <a:rPr lang="en-CN" dirty="0"/>
            </a:br>
            <a:r>
              <a:rPr lang="en-CN" dirty="0"/>
              <a:t>Top: 	top-&gt;W+b, W can contribute a true tau_had</a:t>
            </a:r>
            <a:br>
              <a:rPr lang="en-CN" dirty="0"/>
            </a:br>
            <a:r>
              <a:rPr lang="en-CN" dirty="0"/>
              <a:t>	b-quark is a source of fake</a:t>
            </a:r>
            <a:br>
              <a:rPr lang="en-CN" dirty="0"/>
            </a:br>
            <a:br>
              <a:rPr lang="en-CN" dirty="0"/>
            </a:br>
            <a:r>
              <a:rPr lang="en-CN" dirty="0"/>
              <a:t>VV:	W/Z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CF5A3B-A869-A72B-8611-152FB628F07E}"/>
                  </a:ext>
                </a:extLst>
              </p:cNvPr>
              <p:cNvSpPr txBox="1"/>
              <p:nvPr/>
            </p:nvSpPr>
            <p:spPr>
              <a:xfrm>
                <a:off x="5976034" y="964095"/>
                <a:ext cx="5588325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LH  channel: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≥1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𝑙𝑒𝑝</m:t>
                    </m:r>
                  </m:oMath>
                </a14:m>
                <a:br>
                  <a:rPr lang="en-US" dirty="0"/>
                </a:br>
                <a:r>
                  <a:rPr lang="en-US" dirty="0" err="1"/>
                  <a:t>Wjets</a:t>
                </a:r>
                <a:r>
                  <a:rPr lang="en-US" dirty="0"/>
                  <a:t>:  W contribute </a:t>
                </a:r>
                <a:r>
                  <a:rPr lang="en-US" dirty="0" err="1"/>
                  <a:t>lep</a:t>
                </a:r>
                <a:r>
                  <a:rPr lang="en-US" dirty="0"/>
                  <a:t>, jets misidentified to fake</a:t>
                </a:r>
                <a:br>
                  <a:rPr lang="en-US" dirty="0"/>
                </a:br>
                <a:r>
                  <a:rPr lang="en-US" dirty="0" err="1"/>
                  <a:t>Zjets</a:t>
                </a:r>
                <a:r>
                  <a:rPr lang="en-US" dirty="0"/>
                  <a:t>: </a:t>
                </a:r>
              </a:p>
              <a:p>
                <a:r>
                  <a:rPr lang="en-US" dirty="0" err="1"/>
                  <a:t>SingleTop</a:t>
                </a:r>
                <a:r>
                  <a:rPr lang="en-US" dirty="0"/>
                  <a:t>: W contribute </a:t>
                </a:r>
                <a:r>
                  <a:rPr lang="en-US" dirty="0" err="1"/>
                  <a:t>lep</a:t>
                </a:r>
                <a:r>
                  <a:rPr lang="en-US" dirty="0"/>
                  <a:t>, b-quark misidentified to fake</a:t>
                </a:r>
              </a:p>
              <a:p>
                <a:r>
                  <a:rPr lang="en-US" dirty="0"/>
                  <a:t>VV: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HH channel: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==0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𝑙𝑒𝑝</m:t>
                    </m:r>
                  </m:oMath>
                </a14:m>
                <a:br>
                  <a:rPr lang="en-US" dirty="0"/>
                </a:br>
                <a:r>
                  <a:rPr lang="en-US" dirty="0" err="1"/>
                  <a:t>Wjets</a:t>
                </a:r>
                <a:r>
                  <a:rPr lang="en-US" dirty="0"/>
                  <a:t>: W contribute </a:t>
                </a:r>
                <a:r>
                  <a:rPr lang="en-US" dirty="0" err="1"/>
                  <a:t>tau_had</a:t>
                </a:r>
                <a:r>
                  <a:rPr lang="en-US" dirty="0"/>
                  <a:t>, plus a fake tau</a:t>
                </a:r>
                <a:br>
                  <a:rPr lang="en-US" dirty="0"/>
                </a:br>
                <a:r>
                  <a:rPr lang="en-CN" dirty="0"/>
                  <a:t>Zjets: Z-&gt;tautau(had) or 2 fake tau</a:t>
                </a:r>
                <a:br>
                  <a:rPr lang="en-CN" dirty="0"/>
                </a:br>
                <a:r>
                  <a:rPr lang="en-CN" dirty="0"/>
                  <a:t>SingleTop: W contribute a tau_had, plus a fake tau</a:t>
                </a:r>
                <a:br>
                  <a:rPr lang="en-CN" dirty="0"/>
                </a:br>
                <a:r>
                  <a:rPr lang="en-CN" dirty="0"/>
                  <a:t>VV: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CF5A3B-A869-A72B-8611-152FB628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34" y="964095"/>
                <a:ext cx="5588325" cy="3139321"/>
              </a:xfrm>
              <a:prstGeom prst="rect">
                <a:avLst/>
              </a:prstGeom>
              <a:blipFill>
                <a:blip r:embed="rId3"/>
                <a:stretch>
                  <a:fillRect l="-907" t="-803" b="-200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074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9517</TotalTime>
  <Words>490</Words>
  <Application>Microsoft Macintosh PowerPoint</Application>
  <PresentationFormat>Widescreen</PresentationFormat>
  <Paragraphs>70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PingFang SC Medium</vt:lpstr>
      <vt:lpstr>Arial</vt:lpstr>
      <vt:lpstr>Calibri</vt:lpstr>
      <vt:lpstr>Calibri Light</vt:lpstr>
      <vt:lpstr>Cambria Math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424</cp:revision>
  <dcterms:created xsi:type="dcterms:W3CDTF">2024-11-26T11:49:43Z</dcterms:created>
  <dcterms:modified xsi:type="dcterms:W3CDTF">2025-04-07T02:52:43Z</dcterms:modified>
</cp:coreProperties>
</file>