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305" r:id="rId3"/>
    <p:sldId id="307" r:id="rId4"/>
    <p:sldId id="309" r:id="rId5"/>
    <p:sldId id="308" r:id="rId6"/>
    <p:sldId id="300" r:id="rId7"/>
    <p:sldId id="304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3"/>
    <p:restoredTop sz="95928"/>
  </p:normalViewPr>
  <p:slideViewPr>
    <p:cSldViewPr snapToGrid="0">
      <p:cViewPr varScale="1">
        <p:scale>
          <a:sx n="103" d="100"/>
          <a:sy n="103" d="100"/>
        </p:scale>
        <p:origin x="18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7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39437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2025/4/23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Apr, Wed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FF method var distribution check</a:t>
            </a: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Multiclass result(failed)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r>
              <a:rPr lang="en-US" altLang="zh-CN" dirty="0">
                <a:cs typeface="Times New Roman" panose="02020603050405020304" pitchFamily="18" charset="0"/>
              </a:rPr>
              <a:t> (need to submit before the end of Apr)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method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172994" y="1550811"/>
            <a:ext cx="36776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  <a:p>
            <a:endParaRPr lang="en-CN" dirty="0"/>
          </a:p>
          <a:p>
            <a:r>
              <a:rPr lang="en-CN" dirty="0"/>
              <a:t>SR(2ID): </a:t>
            </a:r>
          </a:p>
          <a:p>
            <a:r>
              <a:rPr lang="en-CN" dirty="0"/>
              <a:t>nBaseTau == 2, medium tau == 2</a:t>
            </a:r>
          </a:p>
          <a:p>
            <a:r>
              <a:rPr lang="en-CN" dirty="0"/>
              <a:t>nBaseJets &gt;= 1</a:t>
            </a:r>
            <a:br>
              <a:rPr lang="en-CN" dirty="0"/>
            </a:br>
            <a:r>
              <a:rPr lang="en-CN" dirty="0"/>
              <a:t>MET trigger &amp; MET &gt;= 200</a:t>
            </a:r>
            <a:br>
              <a:rPr lang="en-CN" dirty="0"/>
            </a:br>
            <a:r>
              <a:rPr lang="en-CN" dirty="0"/>
              <a:t>OS</a:t>
            </a:r>
            <a:br>
              <a:rPr lang="en-CN" dirty="0"/>
            </a:br>
            <a:r>
              <a:rPr lang="en-CN" dirty="0"/>
              <a:t>bVeto</a:t>
            </a:r>
            <a:br>
              <a:rPr lang="en-CN" dirty="0"/>
            </a:br>
            <a:r>
              <a:rPr lang="en-CN" dirty="0"/>
              <a:t>Mtt_reco &lt;=40 &amp;&amp; Mtt_reco &gt;= 130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A874B6-4C86-2303-D2F5-0AF69C0FDCEB}"/>
              </a:ext>
            </a:extLst>
          </p:cNvPr>
          <p:cNvSpPr txBox="1"/>
          <p:nvPr/>
        </p:nvSpPr>
        <p:spPr>
          <a:xfrm>
            <a:off x="5128054" y="2145444"/>
            <a:ext cx="3231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CR(ID):</a:t>
            </a:r>
            <a:br>
              <a:rPr lang="en-CN" dirty="0"/>
            </a:br>
            <a:r>
              <a:rPr lang="en-CN" dirty="0"/>
              <a:t>nBaseTau == 1, medium tau == 1</a:t>
            </a:r>
          </a:p>
          <a:p>
            <a:r>
              <a:rPr lang="en-CN" dirty="0"/>
              <a:t>nLeps &gt;= 1</a:t>
            </a:r>
            <a:br>
              <a:rPr lang="en-CN" dirty="0"/>
            </a:br>
            <a:r>
              <a:rPr lang="en-CN" dirty="0"/>
              <a:t>MET trigger &amp; MET &gt;= 200</a:t>
            </a:r>
          </a:p>
          <a:p>
            <a:r>
              <a:rPr lang="en-CN" dirty="0"/>
              <a:t>bVeto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method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7D1084D6-11A0-6CBA-59B3-2D857A2E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849557"/>
            <a:ext cx="3227158" cy="2319013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8B2CA7D8-9444-CF30-740F-480DA9AE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36" y="849557"/>
            <a:ext cx="3227157" cy="2319013"/>
          </a:xfrm>
          <a:prstGeom prst="rect">
            <a:avLst/>
          </a:prstGeom>
        </p:spPr>
      </p:pic>
      <p:pic>
        <p:nvPicPr>
          <p:cNvPr id="16" name="Picture 15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580B9FD-71E7-A71E-C2CB-3E6528684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277" y="849557"/>
            <a:ext cx="3227143" cy="2319002"/>
          </a:xfrm>
          <a:prstGeom prst="rect">
            <a:avLst/>
          </a:prstGeom>
        </p:spPr>
      </p:pic>
      <p:pic>
        <p:nvPicPr>
          <p:cNvPr id="19" name="Picture 18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0C76557-4F8A-74C3-4C21-B2515DA88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019" y="3429000"/>
            <a:ext cx="3227133" cy="2318995"/>
          </a:xfrm>
          <a:prstGeom prst="rect">
            <a:avLst/>
          </a:prstGeom>
        </p:spPr>
      </p:pic>
      <p:pic>
        <p:nvPicPr>
          <p:cNvPr id="21" name="Picture 2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EA8C6C0-054F-1869-F112-B5543D5967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667" y="3429000"/>
            <a:ext cx="3227126" cy="2318990"/>
          </a:xfrm>
          <a:prstGeom prst="rect">
            <a:avLst/>
          </a:prstGeom>
        </p:spPr>
      </p:pic>
      <p:pic>
        <p:nvPicPr>
          <p:cNvPr id="23" name="Picture 22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D508E0E1-44F0-C7FC-74FA-500F3ED603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8295" y="3429000"/>
            <a:ext cx="3227125" cy="23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469725-456D-83D2-8E65-BF0E04C8890F}"/>
              </a:ext>
            </a:extLst>
          </p:cNvPr>
          <p:cNvSpPr txBox="1"/>
          <p:nvPr/>
        </p:nvSpPr>
        <p:spPr>
          <a:xfrm>
            <a:off x="471227" y="939114"/>
            <a:ext cx="91639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ry to use </a:t>
            </a:r>
            <a:r>
              <a:rPr lang="en-CN" b="1" dirty="0">
                <a:highlight>
                  <a:srgbClr val="FFFF00"/>
                </a:highlight>
              </a:rPr>
              <a:t>optuna</a:t>
            </a:r>
            <a:r>
              <a:rPr lang="en-CN" dirty="0"/>
              <a:t> to auto-optimize, but also failed</a:t>
            </a:r>
            <a:br>
              <a:rPr lang="en-CN" dirty="0"/>
            </a:br>
            <a:br>
              <a:rPr lang="en-CN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constraint</a:t>
            </a:r>
            <a:r>
              <a:rPr lang="en-CN" b="0" i="0" u="none" strike="noStrike" dirty="0">
                <a:solidFill>
                  <a:srgbClr val="000000"/>
                </a:solidFill>
                <a:effectLst/>
              </a:rPr>
              <a:t>:</a:t>
            </a:r>
            <a:br>
              <a:rPr lang="en-CN" b="0" i="0" u="none" strike="noStrike" dirty="0">
                <a:solidFill>
                  <a:srgbClr val="000000"/>
                </a:solidFill>
                <a:effectLst/>
              </a:rPr>
            </a:br>
            <a:r>
              <a:rPr lang="en-CN" b="0" i="0" u="none" strike="noStrike" dirty="0">
                <a:solidFill>
                  <a:srgbClr val="000000"/>
                </a:solidFill>
                <a:effectLst/>
              </a:rPr>
              <a:t>	average</a:t>
            </a:r>
            <a:r>
              <a:rPr lang="zh-CN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of AUC need to &gt;= 0.6</a:t>
            </a:r>
            <a:br>
              <a:rPr lang="en-US" altLang="zh-CN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	penalty function: score =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</a:rPr>
              <a:t>test_auc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 – 0.3*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</a:rPr>
              <a:t>auc_gap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</a:rPr>
              <a:t>auc_gap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 = abs(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</a:rPr>
              <a:t>train_auc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en-US" altLang="zh-CN" b="0" i="0" u="none" strike="noStrike" dirty="0" err="1">
                <a:solidFill>
                  <a:srgbClr val="000000"/>
                </a:solidFill>
                <a:effectLst/>
              </a:rPr>
              <a:t>test_auc</a:t>
            </a: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))</a:t>
            </a:r>
            <a:br>
              <a:rPr lang="en-US" altLang="zh-CN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	maximum(score)</a:t>
            </a:r>
            <a:br>
              <a:rPr lang="en-US" altLang="zh-CN" b="0" i="0" u="none" strike="noStrike" dirty="0">
                <a:solidFill>
                  <a:srgbClr val="000000"/>
                </a:solidFill>
                <a:effectLst/>
              </a:rPr>
            </a:br>
            <a:endParaRPr lang="en-US" altLang="zh-CN" b="0" i="0" u="none" strike="noStrike" dirty="0">
              <a:solidFill>
                <a:srgbClr val="000000"/>
              </a:solidFill>
              <a:effectLst/>
            </a:endParaRPr>
          </a:p>
          <a:p>
            <a:br>
              <a:rPr lang="en-US" altLang="zh-CN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zh-CN" b="0" i="0" u="none" strike="noStrike" dirty="0">
                <a:solidFill>
                  <a:srgbClr val="000000"/>
                </a:solidFill>
                <a:effectLst/>
              </a:rPr>
              <a:t>hyperparameter setting(Grid Search)</a:t>
            </a:r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60BE-0D15-929B-39A3-67BC24BAC842}"/>
              </a:ext>
            </a:extLst>
          </p:cNvPr>
          <p:cNvSpPr txBox="1"/>
          <p:nvPr/>
        </p:nvSpPr>
        <p:spPr>
          <a:xfrm>
            <a:off x="471227" y="3610563"/>
            <a:ext cx="39817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N</a:t>
            </a:r>
            <a:r>
              <a:rPr lang="en-US" b="1" dirty="0"/>
              <a:t>t</a:t>
            </a:r>
            <a:r>
              <a:rPr lang="en-CN" b="1" dirty="0"/>
              <a:t>rees: [100, 200, 300, 400, 500]</a:t>
            </a:r>
          </a:p>
          <a:p>
            <a:r>
              <a:rPr lang="en-CN" b="1" dirty="0"/>
              <a:t>MaxDepth: [4, 6, 8, 10]</a:t>
            </a:r>
            <a:br>
              <a:rPr lang="en-CN" b="1" dirty="0"/>
            </a:br>
            <a:r>
              <a:rPr lang="en-CN" b="1" dirty="0"/>
              <a:t>MinNode: [1, 3, 5, 7]</a:t>
            </a:r>
          </a:p>
          <a:p>
            <a:r>
              <a:rPr lang="en-CN" b="1" dirty="0"/>
              <a:t>Learning rate: [0.01, 0.03, 0.05, 0.8, 0.1]</a:t>
            </a:r>
            <a:br>
              <a:rPr lang="en-CN" b="1" dirty="0"/>
            </a:br>
            <a:r>
              <a:rPr lang="en-CN" b="1" dirty="0">
                <a:highlight>
                  <a:srgbClr val="FFFF00"/>
                </a:highlight>
              </a:rPr>
              <a:t>400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2804C-F574-DC32-CC95-E21C51A7A663}"/>
              </a:ext>
            </a:extLst>
          </p:cNvPr>
          <p:cNvSpPr txBox="1"/>
          <p:nvPr/>
        </p:nvSpPr>
        <p:spPr>
          <a:xfrm>
            <a:off x="471227" y="5095782"/>
            <a:ext cx="5780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f we don’t require AUC constraint, so model will be like this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the accuracy for that even lower than threw coin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C7EE07-A46E-D839-4BC6-427003CA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368" y="4814685"/>
            <a:ext cx="4833405" cy="15178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6615E8C-F4BF-1EC9-37E5-2E0BB455BD0F}"/>
              </a:ext>
            </a:extLst>
          </p:cNvPr>
          <p:cNvSpPr txBox="1"/>
          <p:nvPr/>
        </p:nvSpPr>
        <p:spPr>
          <a:xfrm>
            <a:off x="5865555" y="1209857"/>
            <a:ext cx="3400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Test_auc = \sum{Test_auc_class}</a:t>
            </a:r>
            <a:br>
              <a:rPr lang="en-CN" dirty="0"/>
            </a:br>
            <a:r>
              <a:rPr lang="en-CN" dirty="0"/>
              <a:t>Train_auc = \sum{Train_auc_class}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5CFDDB7-99E1-815F-5D82-BAE2B9A7D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373" y="4013650"/>
            <a:ext cx="4851400" cy="762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B1A72B1-5AE3-7418-EFEB-13633465F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018" y="2511194"/>
            <a:ext cx="5514385" cy="1477328"/>
          </a:xfrm>
          <a:prstGeom prst="rect">
            <a:avLst/>
          </a:prstGeom>
        </p:spPr>
      </p:pic>
      <p:sp>
        <p:nvSpPr>
          <p:cNvPr id="26" name="Left Brace 25">
            <a:extLst>
              <a:ext uri="{FF2B5EF4-FFF2-40B4-BE49-F238E27FC236}">
                <a16:creationId xmlns:a16="http://schemas.microsoft.com/office/drawing/2014/main" id="{81A0BA69-64C6-CE50-4104-3339B76125F3}"/>
              </a:ext>
            </a:extLst>
          </p:cNvPr>
          <p:cNvSpPr/>
          <p:nvPr/>
        </p:nvSpPr>
        <p:spPr>
          <a:xfrm>
            <a:off x="7565892" y="3259483"/>
            <a:ext cx="95817" cy="274579"/>
          </a:xfrm>
          <a:prstGeom prst="lef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8553F-0311-7D14-973F-5FF3D8A5D511}"/>
              </a:ext>
            </a:extLst>
          </p:cNvPr>
          <p:cNvSpPr txBox="1"/>
          <p:nvPr/>
        </p:nvSpPr>
        <p:spPr>
          <a:xfrm>
            <a:off x="6784740" y="3050607"/>
            <a:ext cx="9861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S</a:t>
            </a:r>
            <a:r>
              <a:rPr lang="en-CN" sz="1100" dirty="0">
                <a:solidFill>
                  <a:schemeClr val="bg1"/>
                </a:solidFill>
              </a:rPr>
              <a:t>evere overfit</a:t>
            </a:r>
          </a:p>
        </p:txBody>
      </p:sp>
    </p:spTree>
    <p:extLst>
      <p:ext uri="{BB962C8B-B14F-4D97-AF65-F5344CB8AC3E}">
        <p14:creationId xmlns:p14="http://schemas.microsoft.com/office/powerpoint/2010/main" val="259850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decay mode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32EAA-3B04-8BF1-8026-8DE1264D2DC1}"/>
              </a:ext>
            </a:extLst>
          </p:cNvPr>
          <p:cNvSpPr txBox="1"/>
          <p:nvPr/>
        </p:nvSpPr>
        <p:spPr>
          <a:xfrm>
            <a:off x="422031" y="1167618"/>
            <a:ext cx="5225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</a:t>
            </a:r>
            <a:r>
              <a:rPr lang="en-US" dirty="0"/>
              <a:t>j</a:t>
            </a:r>
            <a:r>
              <a:rPr lang="en-CN" dirty="0"/>
              <a:t>ets:	W-&gt;e/muon + nu</a:t>
            </a:r>
            <a:br>
              <a:rPr lang="en-CN" dirty="0"/>
            </a:br>
            <a:r>
              <a:rPr lang="en-CN" dirty="0"/>
              <a:t>	W-&gt;tau+nu(can contribute true tau_had)</a:t>
            </a:r>
            <a:br>
              <a:rPr lang="en-CN" dirty="0"/>
            </a:br>
            <a:r>
              <a:rPr lang="en-CN" dirty="0"/>
              <a:t>	jet misidentified to a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Zjets:	Z-&gt;ll/tautau</a:t>
            </a:r>
            <a:br>
              <a:rPr lang="en-CN" dirty="0"/>
            </a:br>
            <a:r>
              <a:rPr lang="en-CN" dirty="0"/>
              <a:t>	jet misindentified to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Top: 	top-&gt;W+b, W can contribute a true tau_had</a:t>
            </a:r>
            <a:br>
              <a:rPr lang="en-CN" dirty="0"/>
            </a:br>
            <a:r>
              <a:rPr lang="en-CN" dirty="0"/>
              <a:t>	b-quark is a source of fake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VV:	W/Z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/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LH 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 W contribute </a:t>
                </a:r>
                <a:r>
                  <a:rPr lang="en-US" dirty="0" err="1"/>
                  <a:t>lep</a:t>
                </a:r>
                <a:r>
                  <a:rPr lang="en-US" dirty="0"/>
                  <a:t>, jets misidentified to fake</a:t>
                </a:r>
                <a:br>
                  <a:rPr lang="en-US" dirty="0"/>
                </a:br>
                <a:r>
                  <a:rPr lang="en-US" dirty="0" err="1"/>
                  <a:t>Zjets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SingleTop</a:t>
                </a:r>
                <a:r>
                  <a:rPr lang="en-US" dirty="0"/>
                  <a:t>: W contribute </a:t>
                </a:r>
                <a:r>
                  <a:rPr lang="en-US" dirty="0" err="1"/>
                  <a:t>lep</a:t>
                </a:r>
                <a:r>
                  <a:rPr lang="en-US" dirty="0"/>
                  <a:t>, b-quark misidentified to fake</a:t>
                </a:r>
              </a:p>
              <a:p>
                <a:r>
                  <a:rPr lang="en-US" dirty="0"/>
                  <a:t>VV: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HH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==0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W contribute </a:t>
                </a:r>
                <a:r>
                  <a:rPr lang="en-US" dirty="0" err="1"/>
                  <a:t>tau_had</a:t>
                </a:r>
                <a:r>
                  <a:rPr lang="en-US" dirty="0"/>
                  <a:t>, plus a fake tau</a:t>
                </a:r>
                <a:br>
                  <a:rPr lang="en-US" dirty="0"/>
                </a:br>
                <a:r>
                  <a:rPr lang="en-CN" dirty="0"/>
                  <a:t>Zjets: Z-&gt;tautau(had) or 2 fake tau</a:t>
                </a:r>
                <a:br>
                  <a:rPr lang="en-CN" dirty="0"/>
                </a:br>
                <a:r>
                  <a:rPr lang="en-CN" dirty="0"/>
                  <a:t>SingleTop: W contribute a tau_had, plus a fake tau</a:t>
                </a:r>
                <a:br>
                  <a:rPr lang="en-CN" dirty="0"/>
                </a:br>
                <a:r>
                  <a:rPr lang="en-CN" dirty="0"/>
                  <a:t>VV: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blipFill>
                <a:blip r:embed="rId3"/>
                <a:stretch>
                  <a:fillRect l="-907" t="-803" b="-20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11655</TotalTime>
  <Words>532</Words>
  <Application>Microsoft Macintosh PowerPoint</Application>
  <PresentationFormat>Widescreen</PresentationFormat>
  <Paragraphs>56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494</cp:revision>
  <dcterms:created xsi:type="dcterms:W3CDTF">2024-11-26T11:49:43Z</dcterms:created>
  <dcterms:modified xsi:type="dcterms:W3CDTF">2025-04-23T04:04:47Z</dcterms:modified>
</cp:coreProperties>
</file>