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tags/tag10.xml" ContentType="application/vnd.openxmlformats-officedocument.presentationml.tags+xml"/>
  <Override PartName="/ppt/tags/tag20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7" r:id="rId2"/>
    <p:sldId id="305" r:id="rId3"/>
    <p:sldId id="306" r:id="rId4"/>
    <p:sldId id="307" r:id="rId5"/>
    <p:sldId id="308" r:id="rId6"/>
    <p:sldId id="309" r:id="rId7"/>
    <p:sldId id="310" r:id="rId8"/>
    <p:sldId id="278" r:id="rId9"/>
    <p:sldId id="264" r:id="rId10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79AAB"/>
    <a:srgbClr val="A79169"/>
    <a:srgbClr val="4436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38"/>
    <p:restoredTop sz="95659"/>
  </p:normalViewPr>
  <p:slideViewPr>
    <p:cSldViewPr snapToGrid="0">
      <p:cViewPr>
        <p:scale>
          <a:sx n="117" d="100"/>
          <a:sy n="117" d="100"/>
        </p:scale>
        <p:origin x="144" y="-2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824C8E-7CE5-9D43-97E5-5DD958638FA4}" type="datetimeFigureOut">
              <a:rPr lang="en-CN" smtClean="0"/>
              <a:t>2025/5/28</a:t>
            </a:fld>
            <a:endParaRPr lang="en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BD6A95-879E-5A47-9414-45BA2EDE19E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572024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BDBD81-78D4-F742-9E43-73BFA7B01FFA}" type="slidenum">
              <a:rPr lang="en-CN" smtClean="0"/>
              <a:t>2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9522950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BDBD81-78D4-F742-9E43-73BFA7B01FFA}" type="slidenum">
              <a:rPr lang="en-CN" smtClean="0"/>
              <a:t>3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6000813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BDBD81-78D4-F742-9E43-73BFA7B01FFA}" type="slidenum">
              <a:rPr lang="en-CN" smtClean="0"/>
              <a:t>4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7747850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BDBD81-78D4-F742-9E43-73BFA7B01FFA}" type="slidenum">
              <a:rPr lang="en-CN" smtClean="0"/>
              <a:t>5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6448560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BDBD81-78D4-F742-9E43-73BFA7B01FFA}" type="slidenum">
              <a:rPr lang="en-CN" smtClean="0"/>
              <a:t>6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2779103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BDBD81-78D4-F742-9E43-73BFA7B01FFA}" type="slidenum">
              <a:rPr lang="en-CN" smtClean="0"/>
              <a:t>7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9939607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3F519-26E9-EAD7-2549-A38E52698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71E384-B3C5-29AF-8B4C-2134DCBA26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4987AF-071F-EC05-21A8-2EEE2BC58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BA237-2141-C74D-A51A-D2B5CD793AFB}" type="datetimeFigureOut">
              <a:rPr lang="en-CN" smtClean="0"/>
              <a:t>2025/5/28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2A7940-39ED-B008-A2EC-DD638C745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346C43-F151-8791-74DB-0F57F87D7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1614C-B5A3-1243-9942-6D9709B6835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707520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FFB4A-99C5-9CD3-0FF4-44BDBE861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D868E9-46B4-2A28-B6F3-5283BD8557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7A83CA-F05A-C782-BBD9-CC72A360A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BA237-2141-C74D-A51A-D2B5CD793AFB}" type="datetimeFigureOut">
              <a:rPr lang="en-CN" smtClean="0"/>
              <a:t>2025/5/28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6BB5C6-3A1B-EFB6-CC14-AC74F52D0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0175E1-3971-805A-5B6F-0455DDC3A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1614C-B5A3-1243-9942-6D9709B6835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682880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98B78C-0E92-023D-B108-DBD353BBE7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8FEEA6-6B0C-23EC-092C-C06AFC5C96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F7E00D-9781-C087-6D73-D9E2740D8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BA237-2141-C74D-A51A-D2B5CD793AFB}" type="datetimeFigureOut">
              <a:rPr lang="en-CN" smtClean="0"/>
              <a:t>2025/5/28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9E2C7C-481A-85F8-C693-F3252D225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30FC97-395F-2D79-33B6-AB7EC1D21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1614C-B5A3-1243-9942-6D9709B6835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7290776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DFFF64-2B77-AB08-3C62-A409306D711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8024" y="6492274"/>
            <a:ext cx="2743200" cy="365125"/>
          </a:xfrm>
        </p:spPr>
        <p:txBody>
          <a:bodyPr/>
          <a:lstStyle>
            <a:lvl1pPr>
              <a:defRPr sz="1800" b="1">
                <a:solidFill>
                  <a:schemeClr val="tx1"/>
                </a:solidFill>
              </a:defRPr>
            </a:lvl1pPr>
          </a:lstStyle>
          <a:p>
            <a:r>
              <a:rPr lang="en-US" dirty="0" err="1"/>
              <a:t>Chengxin</a:t>
            </a:r>
            <a:r>
              <a:rPr lang="en-US" dirty="0"/>
              <a:t> Liao</a:t>
            </a:r>
            <a:endParaRPr lang="en-C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2D22AE-1024-8C3F-B30F-8E1C567F8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64843"/>
            <a:ext cx="4114800" cy="365125"/>
          </a:xfrm>
        </p:spPr>
        <p:txBody>
          <a:bodyPr/>
          <a:lstStyle>
            <a:lvl1pPr>
              <a:defRPr sz="18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altLang="zh-TW" dirty="0"/>
              <a:t>Undergraduate Thesis Defense</a:t>
            </a:r>
            <a:endParaRPr lang="en-C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79B360-BF2D-6628-17F4-2A066E93C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70776" y="6464842"/>
            <a:ext cx="2743200" cy="365125"/>
          </a:xfrm>
        </p:spPr>
        <p:txBody>
          <a:bodyPr/>
          <a:lstStyle>
            <a:lvl1pPr>
              <a:defRPr sz="1800">
                <a:solidFill>
                  <a:schemeClr val="tx1"/>
                </a:solidFill>
              </a:defRPr>
            </a:lvl1pPr>
          </a:lstStyle>
          <a:p>
            <a:fld id="{B113BDC7-7751-EA45-BA6B-69BAC09B4B53}" type="slidenum">
              <a:rPr lang="en-CN" smtClean="0"/>
              <a:pPr/>
              <a:t>‹#›</a:t>
            </a:fld>
            <a:endParaRPr lang="en-CN" dirty="0"/>
          </a:p>
        </p:txBody>
      </p:sp>
      <p:sp>
        <p:nvSpPr>
          <p:cNvPr id="7" name="矩形 3">
            <a:extLst>
              <a:ext uri="{FF2B5EF4-FFF2-40B4-BE49-F238E27FC236}">
                <a16:creationId xmlns:a16="http://schemas.microsoft.com/office/drawing/2014/main" id="{C8A1ABC3-31D5-9423-0B9F-C75642CDB41D}"/>
              </a:ext>
            </a:extLst>
          </p:cNvPr>
          <p:cNvSpPr/>
          <p:nvPr userDrawn="1"/>
        </p:nvSpPr>
        <p:spPr>
          <a:xfrm>
            <a:off x="0" y="0"/>
            <a:ext cx="12192000" cy="748145"/>
          </a:xfrm>
          <a:prstGeom prst="rect">
            <a:avLst/>
          </a:prstGeom>
          <a:solidFill>
            <a:srgbClr val="4436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0B35DCA9-1A20-6B70-091F-FE2B4E7B4C11}"/>
              </a:ext>
            </a:extLst>
          </p:cNvPr>
          <p:cNvCxnSpPr>
            <a:cxnSpLocks/>
          </p:cNvCxnSpPr>
          <p:nvPr userDrawn="1"/>
        </p:nvCxnSpPr>
        <p:spPr>
          <a:xfrm>
            <a:off x="2939786" y="6410596"/>
            <a:ext cx="9252214" cy="0"/>
          </a:xfrm>
          <a:prstGeom prst="line">
            <a:avLst/>
          </a:prstGeom>
          <a:ln w="50800">
            <a:solidFill>
              <a:srgbClr val="4839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11">
            <a:extLst>
              <a:ext uri="{FF2B5EF4-FFF2-40B4-BE49-F238E27FC236}">
                <a16:creationId xmlns:a16="http://schemas.microsoft.com/office/drawing/2014/main" id="{6B6DD9EB-7FCD-A301-50AB-8A3B3944A8D2}"/>
              </a:ext>
            </a:extLst>
          </p:cNvPr>
          <p:cNvCxnSpPr>
            <a:cxnSpLocks/>
          </p:cNvCxnSpPr>
          <p:nvPr userDrawn="1"/>
        </p:nvCxnSpPr>
        <p:spPr>
          <a:xfrm>
            <a:off x="-40537" y="6410596"/>
            <a:ext cx="1490161" cy="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5">
            <a:extLst>
              <a:ext uri="{FF2B5EF4-FFF2-40B4-BE49-F238E27FC236}">
                <a16:creationId xmlns:a16="http://schemas.microsoft.com/office/drawing/2014/main" id="{E17D9773-3DBB-4AE3-87BA-9767F3109A0C}"/>
              </a:ext>
            </a:extLst>
          </p:cNvPr>
          <p:cNvCxnSpPr>
            <a:cxnSpLocks/>
          </p:cNvCxnSpPr>
          <p:nvPr userDrawn="1"/>
        </p:nvCxnSpPr>
        <p:spPr>
          <a:xfrm>
            <a:off x="1449625" y="6410596"/>
            <a:ext cx="1490161" cy="0"/>
          </a:xfrm>
          <a:prstGeom prst="line">
            <a:avLst/>
          </a:prstGeom>
          <a:ln w="50800">
            <a:solidFill>
              <a:srgbClr val="779A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045B1665-5C4B-DFFC-0F1E-450D7B653B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04543" y="108360"/>
            <a:ext cx="5530002" cy="531424"/>
          </a:xfrm>
        </p:spPr>
        <p:txBody>
          <a:bodyPr>
            <a:noAutofit/>
          </a:bodyPr>
          <a:lstStyle>
            <a:lvl1pPr marL="0" indent="0">
              <a:buNone/>
              <a:defRPr sz="3600" b="1" i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38825407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4" descr="形状, 箭头&#10;&#10;描述已自动生成">
            <a:extLst>
              <a:ext uri="{FF2B5EF4-FFF2-40B4-BE49-F238E27FC236}">
                <a16:creationId xmlns:a16="http://schemas.microsoft.com/office/drawing/2014/main" id="{4DB61013-8908-597E-7557-5FA08496294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02364" y="1596545"/>
            <a:ext cx="4484409" cy="4390659"/>
          </a:xfrm>
          <a:prstGeom prst="rect">
            <a:avLst/>
          </a:prstGeom>
        </p:spPr>
      </p:pic>
      <p:sp>
        <p:nvSpPr>
          <p:cNvPr id="14" name="标题 1">
            <a:extLst>
              <a:ext uri="{FF2B5EF4-FFF2-40B4-BE49-F238E27FC236}">
                <a16:creationId xmlns:a16="http://schemas.microsoft.com/office/drawing/2014/main" id="{FD5A95BB-94B4-88AE-99F5-E90881E719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1644" y="2102952"/>
            <a:ext cx="11040909" cy="1326048"/>
          </a:xfrm>
        </p:spPr>
        <p:txBody>
          <a:bodyPr>
            <a:normAutofit/>
          </a:bodyPr>
          <a:lstStyle/>
          <a:p>
            <a:endParaRPr kumimoji="1" lang="zh-CN" altLang="en-US" sz="4800" b="1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15" name="直线连接符 8">
            <a:extLst>
              <a:ext uri="{FF2B5EF4-FFF2-40B4-BE49-F238E27FC236}">
                <a16:creationId xmlns:a16="http://schemas.microsoft.com/office/drawing/2014/main" id="{9A91534D-19B2-874B-FA30-C88224717B7B}"/>
              </a:ext>
            </a:extLst>
          </p:cNvPr>
          <p:cNvCxnSpPr>
            <a:cxnSpLocks/>
          </p:cNvCxnSpPr>
          <p:nvPr userDrawn="1"/>
        </p:nvCxnSpPr>
        <p:spPr>
          <a:xfrm>
            <a:off x="2992355" y="5641445"/>
            <a:ext cx="9252214" cy="0"/>
          </a:xfrm>
          <a:prstGeom prst="line">
            <a:avLst/>
          </a:prstGeom>
          <a:ln w="50800">
            <a:solidFill>
              <a:srgbClr val="4839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1">
            <a:extLst>
              <a:ext uri="{FF2B5EF4-FFF2-40B4-BE49-F238E27FC236}">
                <a16:creationId xmlns:a16="http://schemas.microsoft.com/office/drawing/2014/main" id="{E4DC3BA9-7BEF-7567-798C-E3903D3C6FF1}"/>
              </a:ext>
            </a:extLst>
          </p:cNvPr>
          <p:cNvCxnSpPr>
            <a:cxnSpLocks/>
          </p:cNvCxnSpPr>
          <p:nvPr userDrawn="1"/>
        </p:nvCxnSpPr>
        <p:spPr>
          <a:xfrm>
            <a:off x="12032" y="5641445"/>
            <a:ext cx="1490161" cy="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连接符 15">
            <a:extLst>
              <a:ext uri="{FF2B5EF4-FFF2-40B4-BE49-F238E27FC236}">
                <a16:creationId xmlns:a16="http://schemas.microsoft.com/office/drawing/2014/main" id="{2A010537-6BE9-563B-617D-58FC827699C5}"/>
              </a:ext>
            </a:extLst>
          </p:cNvPr>
          <p:cNvCxnSpPr>
            <a:cxnSpLocks/>
          </p:cNvCxnSpPr>
          <p:nvPr userDrawn="1"/>
        </p:nvCxnSpPr>
        <p:spPr>
          <a:xfrm>
            <a:off x="1502194" y="5641445"/>
            <a:ext cx="1490161" cy="0"/>
          </a:xfrm>
          <a:prstGeom prst="line">
            <a:avLst/>
          </a:prstGeom>
          <a:ln w="50800">
            <a:solidFill>
              <a:srgbClr val="779A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图片 6">
            <a:extLst>
              <a:ext uri="{FF2B5EF4-FFF2-40B4-BE49-F238E27FC236}">
                <a16:creationId xmlns:a16="http://schemas.microsoft.com/office/drawing/2014/main" id="{51533A82-887B-7B7D-1C2F-DF0595CEBF4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40536" y="1"/>
            <a:ext cx="2254348" cy="100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506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262C5-5F00-2392-76E1-A9F8D425E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3024A-E75D-28AF-3049-3EAB79511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1A36A8-AC4C-B547-C1E2-3678FE125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BA237-2141-C74D-A51A-D2B5CD793AFB}" type="datetimeFigureOut">
              <a:rPr lang="en-CN" smtClean="0"/>
              <a:t>2025/5/28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24CC59-F90D-54DC-4CEB-FCD34D25A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34E5C8-FE9D-600C-D481-F7D21D143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1614C-B5A3-1243-9942-6D9709B6835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739824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76E38-2EE4-E826-EEFA-435DD2FDC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13AE4B-9140-FFA6-B99A-08A49AA6D1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0B8736-B542-8E14-F586-703D9EB06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BA237-2141-C74D-A51A-D2B5CD793AFB}" type="datetimeFigureOut">
              <a:rPr lang="en-CN" smtClean="0"/>
              <a:t>2025/5/28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5E5F9C-55A0-AACF-FE58-693429876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7E46CF-6AB9-CEC6-E6FA-C8BF3A569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1614C-B5A3-1243-9942-6D9709B6835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917953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51CFA-2AE8-C830-28D3-2E44EF8AB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2E82D-BA05-E42C-D974-D78544B9F2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A3768A-EDEE-0C6F-28DF-DC603FCA17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06E90A-01FD-539C-1528-18618E0EA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BA237-2141-C74D-A51A-D2B5CD793AFB}" type="datetimeFigureOut">
              <a:rPr lang="en-CN" smtClean="0"/>
              <a:t>2025/5/28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4BA9A2-AA8A-1B9C-78F7-34AB42E67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2B0C82-A7E5-F341-9A1D-95962FF8B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1614C-B5A3-1243-9942-6D9709B6835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757941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BB0F6-5AA9-D096-0006-9D5516430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DF49BE-1BF0-8462-926E-64D18FDA74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1B0876-59B8-27FA-44CC-AFF7425938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06E8FD-B58A-9EB4-55D7-8DD5CEC056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A72706-1697-DEE3-3808-6C5396D4F8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551DC6-184F-579E-2C58-11B0F3601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BA237-2141-C74D-A51A-D2B5CD793AFB}" type="datetimeFigureOut">
              <a:rPr lang="en-CN" smtClean="0"/>
              <a:t>2025/5/28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3E73FF-F9A1-DB9F-37CE-DAB7C6853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6262D1-CC3F-8E64-1DB5-6A32466BE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1614C-B5A3-1243-9942-6D9709B6835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722429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C8174-69C5-2EDB-BD77-D0C3572A7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91E6EB-E858-78CD-12E9-8707929D5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BA237-2141-C74D-A51A-D2B5CD793AFB}" type="datetimeFigureOut">
              <a:rPr lang="en-CN" smtClean="0"/>
              <a:t>2025/5/28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DBF93E-C12B-2DFB-05E6-EC14B4653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A8F999-139E-432C-91C5-E64CE8931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1614C-B5A3-1243-9942-6D9709B6835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515818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7B3842-6276-14BF-40AE-4385B914B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BA237-2141-C74D-A51A-D2B5CD793AFB}" type="datetimeFigureOut">
              <a:rPr lang="en-CN" smtClean="0"/>
              <a:t>2025/5/28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02C9F4-1DFD-36A8-66FF-83739B1E0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574D06-8628-128F-F550-6D12C33C7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1614C-B5A3-1243-9942-6D9709B6835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582326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1E8B9-182D-D5A0-6E1D-9B4960520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9BD42-1FC7-5EA8-EE35-50497857FE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FA17AE-7DDF-C5A6-34F9-ABAD607214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5AC77F-4946-8A55-6779-680D698BA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BA237-2141-C74D-A51A-D2B5CD793AFB}" type="datetimeFigureOut">
              <a:rPr lang="en-CN" smtClean="0"/>
              <a:t>2025/5/28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F22F1A-50C1-91E2-931F-A1EF4F886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4649D3-C5AA-94C2-7539-97FECD7AE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1614C-B5A3-1243-9942-6D9709B6835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290253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05292-5169-107E-531C-97E451790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6213FA-FA9F-1FB6-DE42-F1995B661F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4A050A-02AA-EE88-0B69-D8108099B3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8A912B-BA53-2190-906D-E78082D19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BA237-2141-C74D-A51A-D2B5CD793AFB}" type="datetimeFigureOut">
              <a:rPr lang="en-CN" smtClean="0"/>
              <a:t>2025/5/28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380D52-56A7-200C-AF76-BAB21D096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3056FD-AE70-77FC-C0D9-68B5F4BEF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1614C-B5A3-1243-9942-6D9709B6835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580983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0C6F49-2812-B85D-D49F-605CB468D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00BF40-7E16-C34C-0B48-589833B7C6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EEB81E-FD6D-8943-40E9-B6962F06A4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0BA237-2141-C74D-A51A-D2B5CD793AFB}" type="datetimeFigureOut">
              <a:rPr lang="en-CN" smtClean="0"/>
              <a:t>2025/5/28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551992-A42A-E89D-600D-90BF3A3AF4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3A0912-1A9A-2CBE-1DEF-C203BAE848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D1614C-B5A3-1243-9942-6D9709B6835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754386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liaocx@ihep.ac.cn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book/en/v2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courseworks" TargetMode="External"/><Relationship Id="rId4" Type="http://schemas.openxmlformats.org/officeDocument/2006/relationships/hyperlink" Target="https://docs.docker.com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slideLayout" Target="../slideLayouts/slideLayout12.xml"/><Relationship Id="rId7" Type="http://schemas.openxmlformats.org/officeDocument/2006/relationships/tags" Target="../tags/tag10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19.png"/><Relationship Id="rId4" Type="http://schemas.openxmlformats.org/officeDocument/2006/relationships/image" Target="../media/image15.png"/><Relationship Id="rId9" Type="http://schemas.openxmlformats.org/officeDocument/2006/relationships/tags" Target="../tags/tag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形状, 箭头&#10;&#10;描述已自动生成">
            <a:extLst>
              <a:ext uri="{FF2B5EF4-FFF2-40B4-BE49-F238E27FC236}">
                <a16:creationId xmlns:a16="http://schemas.microsoft.com/office/drawing/2014/main" id="{38804460-51DE-6DAC-7ACD-225E4B2A6F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1794" y="566644"/>
            <a:ext cx="6200412" cy="6070787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A473625F-D255-95AD-FB1B-C7CC57CCBC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29133" y="1680502"/>
            <a:ext cx="11040909" cy="1326048"/>
          </a:xfrm>
        </p:spPr>
        <p:txBody>
          <a:bodyPr>
            <a:normAutofit/>
          </a:bodyPr>
          <a:lstStyle/>
          <a:p>
            <a:pPr algn="l"/>
            <a:r>
              <a:rPr kumimoji="1" lang="en-US" altLang="zh-CN" sz="36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Compressed</a:t>
            </a:r>
            <a:r>
              <a:rPr kumimoji="1" lang="zh-CN" altLang="en-US" sz="36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36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EWK</a:t>
            </a:r>
            <a:r>
              <a:rPr kumimoji="1" lang="zh-CN" altLang="en-US" sz="36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36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study(ISRC1N2)</a:t>
            </a:r>
            <a:endParaRPr kumimoji="1" lang="zh-CN" altLang="en-US" sz="3600" b="1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5A28859-74B6-EFBA-F1B4-74DFF091ED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0536" y="1"/>
            <a:ext cx="2254348" cy="1003036"/>
          </a:xfrm>
          <a:prstGeom prst="rect">
            <a:avLst/>
          </a:prstGeom>
        </p:spPr>
      </p:pic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0EA55A7E-6853-88B6-A53E-E8AC7C74AA04}"/>
              </a:ext>
            </a:extLst>
          </p:cNvPr>
          <p:cNvCxnSpPr>
            <a:cxnSpLocks/>
          </p:cNvCxnSpPr>
          <p:nvPr/>
        </p:nvCxnSpPr>
        <p:spPr>
          <a:xfrm>
            <a:off x="2980323" y="1586805"/>
            <a:ext cx="9252214" cy="0"/>
          </a:xfrm>
          <a:prstGeom prst="line">
            <a:avLst/>
          </a:prstGeom>
          <a:ln w="50800">
            <a:solidFill>
              <a:srgbClr val="4839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48C908ED-BB31-B627-0E90-6BE6CA2A45D3}"/>
              </a:ext>
            </a:extLst>
          </p:cNvPr>
          <p:cNvCxnSpPr>
            <a:cxnSpLocks/>
          </p:cNvCxnSpPr>
          <p:nvPr/>
        </p:nvCxnSpPr>
        <p:spPr>
          <a:xfrm>
            <a:off x="0" y="1586805"/>
            <a:ext cx="1490161" cy="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>
            <a:extLst>
              <a:ext uri="{FF2B5EF4-FFF2-40B4-BE49-F238E27FC236}">
                <a16:creationId xmlns:a16="http://schemas.microsoft.com/office/drawing/2014/main" id="{DD8C57DD-8BA3-4C53-BDF5-2F912C668F4C}"/>
              </a:ext>
            </a:extLst>
          </p:cNvPr>
          <p:cNvCxnSpPr>
            <a:cxnSpLocks/>
          </p:cNvCxnSpPr>
          <p:nvPr/>
        </p:nvCxnSpPr>
        <p:spPr>
          <a:xfrm>
            <a:off x="1490162" y="1586805"/>
            <a:ext cx="1490161" cy="0"/>
          </a:xfrm>
          <a:prstGeom prst="line">
            <a:avLst/>
          </a:prstGeom>
          <a:ln w="50800">
            <a:solidFill>
              <a:srgbClr val="779A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9941FBA5-2190-14BF-D946-A51A585A60BB}"/>
              </a:ext>
            </a:extLst>
          </p:cNvPr>
          <p:cNvSpPr txBox="1"/>
          <p:nvPr/>
        </p:nvSpPr>
        <p:spPr>
          <a:xfrm>
            <a:off x="1929133" y="1110937"/>
            <a:ext cx="60099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effectLst/>
                <a:latin typeface="Times New Roman" panose="02020603050405020304" pitchFamily="18" charset="0"/>
                <a:ea typeface="Microsoft GothicNeo" panose="02000300000000000000" pitchFamily="2" charset="-127"/>
                <a:cs typeface="Times New Roman" panose="02020603050405020304" pitchFamily="18" charset="0"/>
              </a:rPr>
              <a:t>Department of Physics, Shandong University 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A7F5D02-4A32-1AE4-EED3-EAD59EF24CD4}"/>
              </a:ext>
            </a:extLst>
          </p:cNvPr>
          <p:cNvSpPr txBox="1"/>
          <p:nvPr/>
        </p:nvSpPr>
        <p:spPr>
          <a:xfrm>
            <a:off x="1929133" y="4117771"/>
            <a:ext cx="266662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Chengxin</a:t>
            </a:r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Liao</a:t>
            </a:r>
          </a:p>
          <a:p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liaocx@ihep.ac.cn</a:t>
            </a:r>
            <a:endParaRPr kumimoji="1"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kumimoji="1"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May, Wed 28, 2025</a:t>
            </a:r>
            <a:endParaRPr kumimoji="1"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7158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E67AC16-5386-49AF-3BF4-4CAF735E034F}"/>
              </a:ext>
            </a:extLst>
          </p:cNvPr>
          <p:cNvSpPr/>
          <p:nvPr/>
        </p:nvSpPr>
        <p:spPr>
          <a:xfrm>
            <a:off x="0" y="0"/>
            <a:ext cx="12192000" cy="748145"/>
          </a:xfrm>
          <a:prstGeom prst="rect">
            <a:avLst/>
          </a:prstGeom>
          <a:solidFill>
            <a:srgbClr val="4436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8EB0576-92D5-2A2E-8924-D040DE266821}"/>
              </a:ext>
            </a:extLst>
          </p:cNvPr>
          <p:cNvSpPr txBox="1"/>
          <p:nvPr/>
        </p:nvSpPr>
        <p:spPr>
          <a:xfrm>
            <a:off x="769460" y="50906"/>
            <a:ext cx="17068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Tasklist</a:t>
            </a:r>
            <a:endParaRPr kumimoji="1" lang="zh-CN" altLang="en-US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" name="直线连接符 8">
            <a:extLst>
              <a:ext uri="{FF2B5EF4-FFF2-40B4-BE49-F238E27FC236}">
                <a16:creationId xmlns:a16="http://schemas.microsoft.com/office/drawing/2014/main" id="{71DCAF9D-F66A-BED3-E8E9-64B0AEDD1250}"/>
              </a:ext>
            </a:extLst>
          </p:cNvPr>
          <p:cNvCxnSpPr>
            <a:cxnSpLocks/>
          </p:cNvCxnSpPr>
          <p:nvPr/>
        </p:nvCxnSpPr>
        <p:spPr>
          <a:xfrm>
            <a:off x="2939786" y="6410596"/>
            <a:ext cx="9252214" cy="0"/>
          </a:xfrm>
          <a:prstGeom prst="line">
            <a:avLst/>
          </a:prstGeom>
          <a:ln w="50800">
            <a:solidFill>
              <a:srgbClr val="4839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11">
            <a:extLst>
              <a:ext uri="{FF2B5EF4-FFF2-40B4-BE49-F238E27FC236}">
                <a16:creationId xmlns:a16="http://schemas.microsoft.com/office/drawing/2014/main" id="{DBCFEA7E-66DA-BD4E-1E7C-9A43022E9EB3}"/>
              </a:ext>
            </a:extLst>
          </p:cNvPr>
          <p:cNvCxnSpPr>
            <a:cxnSpLocks/>
          </p:cNvCxnSpPr>
          <p:nvPr/>
        </p:nvCxnSpPr>
        <p:spPr>
          <a:xfrm>
            <a:off x="-40537" y="6410596"/>
            <a:ext cx="1490161" cy="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5">
            <a:extLst>
              <a:ext uri="{FF2B5EF4-FFF2-40B4-BE49-F238E27FC236}">
                <a16:creationId xmlns:a16="http://schemas.microsoft.com/office/drawing/2014/main" id="{9C59A260-BFE9-34ED-D34D-66E8F33E4B18}"/>
              </a:ext>
            </a:extLst>
          </p:cNvPr>
          <p:cNvCxnSpPr>
            <a:cxnSpLocks/>
          </p:cNvCxnSpPr>
          <p:nvPr/>
        </p:nvCxnSpPr>
        <p:spPr>
          <a:xfrm>
            <a:off x="1449625" y="6410596"/>
            <a:ext cx="1490161" cy="0"/>
          </a:xfrm>
          <a:prstGeom prst="line">
            <a:avLst/>
          </a:prstGeom>
          <a:ln w="50800">
            <a:solidFill>
              <a:srgbClr val="779A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D811006-15A5-C5CE-396C-333910A8AA50}"/>
              </a:ext>
            </a:extLst>
          </p:cNvPr>
          <p:cNvSpPr txBox="1"/>
          <p:nvPr/>
        </p:nvSpPr>
        <p:spPr>
          <a:xfrm>
            <a:off x="1453482" y="6488668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C</a:t>
            </a:r>
            <a:r>
              <a:rPr lang="en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hengxin</a:t>
            </a:r>
            <a:r>
              <a:rPr lang="zh-CN" alt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 </a:t>
            </a:r>
            <a:r>
              <a:rPr lang="en-US" altLang="zh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Liao</a:t>
            </a:r>
            <a:endParaRPr lang="en-CN" dirty="0">
              <a:latin typeface="PingFang SC Medium" panose="020B0400000000000000" pitchFamily="34" charset="-122"/>
              <a:ea typeface="PingFang SC Medium" panose="020B0400000000000000" pitchFamily="34" charset="-122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348247-570F-8A72-ADEB-E10E2F9067D5}"/>
              </a:ext>
            </a:extLst>
          </p:cNvPr>
          <p:cNvSpPr txBox="1"/>
          <p:nvPr/>
        </p:nvSpPr>
        <p:spPr>
          <a:xfrm>
            <a:off x="9822441" y="6488668"/>
            <a:ext cx="2369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IHEP</a:t>
            </a:r>
            <a:r>
              <a:rPr lang="zh-CN" alt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 </a:t>
            </a:r>
            <a:r>
              <a:rPr lang="en-US" altLang="zh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SUSY</a:t>
            </a:r>
            <a:r>
              <a:rPr lang="zh-CN" alt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 </a:t>
            </a:r>
            <a:r>
              <a:rPr lang="en-US" altLang="zh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Meeting</a:t>
            </a:r>
            <a:endParaRPr lang="en-CN" dirty="0">
              <a:latin typeface="PingFang SC Medium" panose="020B0400000000000000" pitchFamily="34" charset="-122"/>
              <a:ea typeface="PingFang SC Medium" panose="020B0400000000000000" pitchFamily="34" charset="-122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631F3D-3D8C-B2F0-09BC-C1F7D11303E9}"/>
              </a:ext>
            </a:extLst>
          </p:cNvPr>
          <p:cNvSpPr txBox="1"/>
          <p:nvPr/>
        </p:nvSpPr>
        <p:spPr>
          <a:xfrm>
            <a:off x="206240" y="1310082"/>
            <a:ext cx="1177952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44361D"/>
              </a:buClr>
            </a:pPr>
            <a:endParaRPr lang="en-US" altLang="zh-CN" strike="sngStrike" dirty="0">
              <a:cs typeface="Times New Roman" panose="02020603050405020304" pitchFamily="18" charset="0"/>
            </a:endParaRPr>
          </a:p>
          <a:p>
            <a:pPr marL="285750" indent="-285750">
              <a:buClr>
                <a:srgbClr val="44361D"/>
              </a:buClr>
              <a:buFont typeface="Arial" panose="020B0604020202020204" pitchFamily="34" charset="0"/>
              <a:buChar char="•"/>
            </a:pPr>
            <a:r>
              <a:rPr lang="en-US" altLang="zh-CN" b="1" dirty="0">
                <a:cs typeface="Times New Roman" panose="02020603050405020304" pitchFamily="18" charset="0"/>
              </a:rPr>
              <a:t>Technical tool</a:t>
            </a:r>
          </a:p>
          <a:p>
            <a:pPr marL="742950" lvl="1" indent="-285750">
              <a:buClr>
                <a:srgbClr val="44361D"/>
              </a:buClr>
              <a:buFont typeface="Arial" panose="020B0604020202020204" pitchFamily="34" charset="0"/>
              <a:buChar char="•"/>
            </a:pPr>
            <a:r>
              <a:rPr lang="en-US" altLang="zh-CN" b="1" dirty="0">
                <a:cs typeface="Times New Roman" panose="02020603050405020304" pitchFamily="18" charset="0"/>
              </a:rPr>
              <a:t>Git and Docker(</a:t>
            </a:r>
            <a:r>
              <a:rPr lang="en-US" altLang="zh-CN" b="1" dirty="0">
                <a:cs typeface="Times New Roman" panose="02020603050405020304" pitchFamily="18" charset="0"/>
                <a:hlinkClick r:id="rId3"/>
              </a:rPr>
              <a:t>Pro Git</a:t>
            </a:r>
            <a:r>
              <a:rPr lang="en-US" altLang="zh-CN" b="1" dirty="0">
                <a:cs typeface="Times New Roman" panose="02020603050405020304" pitchFamily="18" charset="0"/>
              </a:rPr>
              <a:t>, </a:t>
            </a:r>
            <a:r>
              <a:rPr lang="en-US" altLang="zh-CN" b="1" dirty="0">
                <a:cs typeface="Times New Roman" panose="02020603050405020304" pitchFamily="18" charset="0"/>
                <a:hlinkClick r:id="rId4"/>
              </a:rPr>
              <a:t>Docker Docs</a:t>
            </a:r>
            <a:r>
              <a:rPr lang="en-US" altLang="zh-CN" b="1" dirty="0">
                <a:cs typeface="Times New Roman" panose="02020603050405020304" pitchFamily="18" charset="0"/>
              </a:rPr>
              <a:t>)</a:t>
            </a:r>
          </a:p>
          <a:p>
            <a:pPr marL="742950" lvl="1" indent="-285750">
              <a:buClr>
                <a:srgbClr val="44361D"/>
              </a:buClr>
              <a:buFont typeface="Arial" panose="020B0604020202020204" pitchFamily="34" charset="0"/>
              <a:buChar char="•"/>
            </a:pPr>
            <a:r>
              <a:rPr lang="en-US" altLang="zh-CN" b="1" dirty="0">
                <a:cs typeface="Times New Roman" panose="02020603050405020304" pitchFamily="18" charset="0"/>
              </a:rPr>
              <a:t>With a few </a:t>
            </a:r>
            <a:r>
              <a:rPr lang="en-US" altLang="zh-CN" b="1" dirty="0" err="1">
                <a:cs typeface="Times New Roman" panose="02020603050405020304" pitchFamily="18" charset="0"/>
              </a:rPr>
              <a:t>cpp</a:t>
            </a:r>
            <a:r>
              <a:rPr lang="en-US" altLang="zh-CN" b="1" dirty="0">
                <a:cs typeface="Times New Roman" panose="02020603050405020304" pitchFamily="18" charset="0"/>
              </a:rPr>
              <a:t> assignments to practice</a:t>
            </a:r>
            <a:br>
              <a:rPr lang="en-US" altLang="zh-CN" b="1" dirty="0">
                <a:cs typeface="Times New Roman" panose="02020603050405020304" pitchFamily="18" charset="0"/>
              </a:rPr>
            </a:br>
            <a:r>
              <a:rPr lang="en-US" altLang="zh-CN" b="1" dirty="0">
                <a:cs typeface="Times New Roman" panose="02020603050405020304" pitchFamily="18" charset="0"/>
                <a:hlinkClick r:id="rId5"/>
              </a:rPr>
              <a:t>https://github.com/courseworks</a:t>
            </a:r>
            <a:endParaRPr lang="en-US" altLang="zh-CN" b="1" dirty="0">
              <a:cs typeface="Times New Roman" panose="02020603050405020304" pitchFamily="18" charset="0"/>
            </a:endParaRPr>
          </a:p>
          <a:p>
            <a:pPr>
              <a:buClr>
                <a:srgbClr val="44361D"/>
              </a:buClr>
            </a:pPr>
            <a:endParaRPr lang="en-US" altLang="zh-CN" b="1" dirty="0">
              <a:cs typeface="Times New Roman" panose="02020603050405020304" pitchFamily="18" charset="0"/>
            </a:endParaRPr>
          </a:p>
          <a:p>
            <a:pPr marL="285750" indent="-285750">
              <a:buClr>
                <a:srgbClr val="44361D"/>
              </a:buClr>
              <a:buFont typeface="Arial" panose="020B0604020202020204" pitchFamily="34" charset="0"/>
              <a:buChar char="•"/>
            </a:pPr>
            <a:r>
              <a:rPr lang="en-US" altLang="zh-CN" b="1" dirty="0">
                <a:cs typeface="Times New Roman" panose="02020603050405020304" pitchFamily="18" charset="0"/>
              </a:rPr>
              <a:t>Update FF method with SS selection</a:t>
            </a:r>
          </a:p>
          <a:p>
            <a:pPr>
              <a:buClr>
                <a:srgbClr val="44361D"/>
              </a:buClr>
            </a:pPr>
            <a:endParaRPr lang="en-US" altLang="zh-CN" b="1" dirty="0">
              <a:cs typeface="Times New Roman" panose="02020603050405020304" pitchFamily="18" charset="0"/>
            </a:endParaRPr>
          </a:p>
          <a:p>
            <a:pPr marL="285750" indent="-285750">
              <a:buClr>
                <a:srgbClr val="44361D"/>
              </a:buClr>
              <a:buFont typeface="Arial" panose="020B0604020202020204" pitchFamily="34" charset="0"/>
              <a:buChar char="•"/>
            </a:pPr>
            <a:r>
              <a:rPr lang="en-US" altLang="zh-CN" b="1" dirty="0">
                <a:cs typeface="Times New Roman" panose="02020603050405020304" pitchFamily="18" charset="0"/>
              </a:rPr>
              <a:t>Include more signal in ML to expand exclusion limit(Ongoing)</a:t>
            </a:r>
          </a:p>
        </p:txBody>
      </p:sp>
    </p:spTree>
    <p:extLst>
      <p:ext uri="{BB962C8B-B14F-4D97-AF65-F5344CB8AC3E}">
        <p14:creationId xmlns:p14="http://schemas.microsoft.com/office/powerpoint/2010/main" val="1043799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E67AC16-5386-49AF-3BF4-4CAF735E034F}"/>
              </a:ext>
            </a:extLst>
          </p:cNvPr>
          <p:cNvSpPr/>
          <p:nvPr/>
        </p:nvSpPr>
        <p:spPr>
          <a:xfrm>
            <a:off x="0" y="0"/>
            <a:ext cx="12192000" cy="748145"/>
          </a:xfrm>
          <a:prstGeom prst="rect">
            <a:avLst/>
          </a:prstGeom>
          <a:solidFill>
            <a:srgbClr val="4436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8EB0576-92D5-2A2E-8924-D040DE266821}"/>
              </a:ext>
            </a:extLst>
          </p:cNvPr>
          <p:cNvSpPr txBox="1"/>
          <p:nvPr/>
        </p:nvSpPr>
        <p:spPr>
          <a:xfrm>
            <a:off x="769460" y="50906"/>
            <a:ext cx="23348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FF method</a:t>
            </a:r>
            <a:endParaRPr kumimoji="1" lang="zh-CN" altLang="en-US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" name="直线连接符 8">
            <a:extLst>
              <a:ext uri="{FF2B5EF4-FFF2-40B4-BE49-F238E27FC236}">
                <a16:creationId xmlns:a16="http://schemas.microsoft.com/office/drawing/2014/main" id="{71DCAF9D-F66A-BED3-E8E9-64B0AEDD1250}"/>
              </a:ext>
            </a:extLst>
          </p:cNvPr>
          <p:cNvCxnSpPr>
            <a:cxnSpLocks/>
          </p:cNvCxnSpPr>
          <p:nvPr/>
        </p:nvCxnSpPr>
        <p:spPr>
          <a:xfrm>
            <a:off x="2939786" y="6410596"/>
            <a:ext cx="9252214" cy="0"/>
          </a:xfrm>
          <a:prstGeom prst="line">
            <a:avLst/>
          </a:prstGeom>
          <a:ln w="50800">
            <a:solidFill>
              <a:srgbClr val="4839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11">
            <a:extLst>
              <a:ext uri="{FF2B5EF4-FFF2-40B4-BE49-F238E27FC236}">
                <a16:creationId xmlns:a16="http://schemas.microsoft.com/office/drawing/2014/main" id="{DBCFEA7E-66DA-BD4E-1E7C-9A43022E9EB3}"/>
              </a:ext>
            </a:extLst>
          </p:cNvPr>
          <p:cNvCxnSpPr>
            <a:cxnSpLocks/>
          </p:cNvCxnSpPr>
          <p:nvPr/>
        </p:nvCxnSpPr>
        <p:spPr>
          <a:xfrm>
            <a:off x="-40537" y="6410596"/>
            <a:ext cx="1490161" cy="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5">
            <a:extLst>
              <a:ext uri="{FF2B5EF4-FFF2-40B4-BE49-F238E27FC236}">
                <a16:creationId xmlns:a16="http://schemas.microsoft.com/office/drawing/2014/main" id="{9C59A260-BFE9-34ED-D34D-66E8F33E4B18}"/>
              </a:ext>
            </a:extLst>
          </p:cNvPr>
          <p:cNvCxnSpPr>
            <a:cxnSpLocks/>
          </p:cNvCxnSpPr>
          <p:nvPr/>
        </p:nvCxnSpPr>
        <p:spPr>
          <a:xfrm>
            <a:off x="1449625" y="6410596"/>
            <a:ext cx="1490161" cy="0"/>
          </a:xfrm>
          <a:prstGeom prst="line">
            <a:avLst/>
          </a:prstGeom>
          <a:ln w="50800">
            <a:solidFill>
              <a:srgbClr val="779A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D811006-15A5-C5CE-396C-333910A8AA50}"/>
              </a:ext>
            </a:extLst>
          </p:cNvPr>
          <p:cNvSpPr txBox="1"/>
          <p:nvPr/>
        </p:nvSpPr>
        <p:spPr>
          <a:xfrm>
            <a:off x="1453482" y="6488668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C</a:t>
            </a:r>
            <a:r>
              <a:rPr lang="en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hengxin</a:t>
            </a:r>
            <a:r>
              <a:rPr lang="zh-CN" alt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 </a:t>
            </a:r>
            <a:r>
              <a:rPr lang="en-US" altLang="zh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Liao</a:t>
            </a:r>
            <a:endParaRPr lang="en-CN" dirty="0">
              <a:latin typeface="PingFang SC Medium" panose="020B0400000000000000" pitchFamily="34" charset="-122"/>
              <a:ea typeface="PingFang SC Medium" panose="020B0400000000000000" pitchFamily="34" charset="-122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348247-570F-8A72-ADEB-E10E2F9067D5}"/>
              </a:ext>
            </a:extLst>
          </p:cNvPr>
          <p:cNvSpPr txBox="1"/>
          <p:nvPr/>
        </p:nvSpPr>
        <p:spPr>
          <a:xfrm>
            <a:off x="9822441" y="6488668"/>
            <a:ext cx="2369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IHEP</a:t>
            </a:r>
            <a:r>
              <a:rPr lang="zh-CN" alt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 </a:t>
            </a:r>
            <a:r>
              <a:rPr lang="en-US" altLang="zh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SUSY</a:t>
            </a:r>
            <a:r>
              <a:rPr lang="zh-CN" alt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 </a:t>
            </a:r>
            <a:r>
              <a:rPr lang="en-US" altLang="zh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Meeting</a:t>
            </a:r>
            <a:endParaRPr lang="en-CN" dirty="0">
              <a:latin typeface="PingFang SC Medium" panose="020B0400000000000000" pitchFamily="34" charset="-122"/>
              <a:ea typeface="PingFang SC Medium" panose="020B0400000000000000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4">
                <a:extLst>
                  <a:ext uri="{FF2B5EF4-FFF2-40B4-BE49-F238E27FC236}">
                    <a16:creationId xmlns:a16="http://schemas.microsoft.com/office/drawing/2014/main" id="{7D3AB17A-AAC2-7A66-61E9-89B3618582D1}"/>
                  </a:ext>
                </a:extLst>
              </p:cNvPr>
              <p:cNvSpPr txBox="1"/>
              <p:nvPr/>
            </p:nvSpPr>
            <p:spPr>
              <a:xfrm>
                <a:off x="272839" y="867287"/>
                <a:ext cx="5174341" cy="289310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kumimoji="1" lang="en-US" altLang="zh-CN" sz="1400" dirty="0"/>
                  <a:t>CRs (fake factor computation)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zh-CN" altLang="en-US" sz="1400" dirty="0"/>
                  <a:t>METtrig</a:t>
                </a:r>
                <a:endParaRPr lang="en-US" altLang="zh-CN" sz="14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zh-CN" altLang="en-US" sz="1400" dirty="0"/>
                  <a:t>MET&gt;=200</a:t>
                </a:r>
                <a:endParaRPr lang="en-US" altLang="zh-CN" sz="14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zh-CN" altLang="en-US" sz="1400" dirty="0"/>
                  <a:t>bveto</a:t>
                </a:r>
                <a:endParaRPr lang="en-US" altLang="zh-CN" sz="14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kumimoji="1" lang="en-US" altLang="zh-CN" sz="1400" dirty="0"/>
                  <a:t>at least 1 signal lepton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kumimoji="1" lang="en-US" altLang="zh-CN" sz="1400" b="1" dirty="0">
                    <a:solidFill>
                      <a:srgbClr val="FF0000"/>
                    </a:solidFill>
                  </a:rPr>
                  <a:t>SS (orthogonal with LH SR)       </a:t>
                </a:r>
                <a14:m>
                  <m:oMath xmlns:m="http://schemas.openxmlformats.org/officeDocument/2006/math">
                    <m:r>
                      <a:rPr lang="en-US" altLang="zh-CN" sz="1400" b="1" i="0" smtClean="0">
                        <a:latin typeface="Cambria Math" panose="02040503050406030204" pitchFamily="18" charset="0"/>
                      </a:rPr>
                      <m:t>𝚫</m:t>
                    </m:r>
                    <m:r>
                      <a:rPr lang="en-US" altLang="zh-CN" sz="1400" b="1" i="1" smtClean="0">
                        <a:latin typeface="Cambria Math" panose="02040503050406030204" pitchFamily="18" charset="0"/>
                      </a:rPr>
                      <m:t>𝝓</m:t>
                    </m:r>
                    <m:r>
                      <a:rPr lang="en-US" altLang="zh-CN" sz="14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400" b="1" i="1" smtClean="0">
                        <a:latin typeface="Cambria Math" panose="02040503050406030204" pitchFamily="18" charset="0"/>
                      </a:rPr>
                      <m:t>𝝉</m:t>
                    </m:r>
                    <m:r>
                      <a:rPr lang="en-US" altLang="zh-CN" sz="1400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400" b="1" i="1" smtClean="0">
                        <a:latin typeface="Cambria Math" panose="02040503050406030204" pitchFamily="18" charset="0"/>
                      </a:rPr>
                      <m:t>𝑴𝑬𝑻</m:t>
                    </m:r>
                    <m:r>
                      <a:rPr lang="en-US" altLang="zh-CN" sz="1400" b="1" i="1" smtClean="0">
                        <a:latin typeface="Cambria Math" panose="02040503050406030204" pitchFamily="18" charset="0"/>
                      </a:rPr>
                      <m:t>)&gt;</m:t>
                    </m:r>
                    <m:r>
                      <a:rPr lang="en-US" altLang="zh-CN" sz="1400" b="1" i="1" smtClean="0"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endParaRPr kumimoji="1" lang="en-US" altLang="zh-CN" sz="1400" b="1" dirty="0">
                  <a:solidFill>
                    <a:srgbClr val="FF0000"/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zh-CN" sz="1400" b="1" dirty="0"/>
                  <a:t>ID:</a:t>
                </a:r>
                <a:r>
                  <a:rPr kumimoji="1" lang="en-US" altLang="zh-CN" sz="1400" b="1" dirty="0"/>
                  <a:t> &gt;= 1 medium tau</a:t>
                </a:r>
                <a:endParaRPr lang="en-US" altLang="zh-CN" sz="1400" b="1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zh-CN" sz="1400" b="1" dirty="0" err="1"/>
                  <a:t>antiID</a:t>
                </a:r>
                <a:r>
                  <a:rPr lang="en-US" altLang="zh-CN" sz="1400" b="1" dirty="0"/>
                  <a:t>:</a:t>
                </a:r>
                <a:r>
                  <a:rPr kumimoji="1" lang="en-US" altLang="zh-CN" sz="1400" b="1" dirty="0"/>
                  <a:t> &gt;= 1 </a:t>
                </a:r>
                <a:r>
                  <a:rPr kumimoji="1" lang="en-US" altLang="zh-CN" sz="1400" b="1" dirty="0" err="1"/>
                  <a:t>VeryLoose</a:t>
                </a:r>
                <a:r>
                  <a:rPr kumimoji="1" lang="en-US" altLang="zh-CN" sz="1400" b="1" dirty="0"/>
                  <a:t> tau, 0 medium tau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kumimoji="1" lang="en-US" altLang="zh-CN" sz="1400" dirty="0"/>
                  <a:t>SRs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kumimoji="1" lang="en-US" altLang="zh-CN" sz="1400" dirty="0"/>
                  <a:t>preselection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kumimoji="1" lang="en-US" altLang="zh-CN" sz="1400" dirty="0"/>
                  <a:t>2ID: &gt;= 2 medium tau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kumimoji="1" lang="en-US" altLang="zh-CN" sz="1400" dirty="0"/>
                  <a:t>1ID1antiID: &gt;= </a:t>
                </a:r>
                <a:r>
                  <a:rPr kumimoji="1" lang="en-US" altLang="zh-CN" sz="1400" b="1" dirty="0"/>
                  <a:t>2 </a:t>
                </a:r>
                <a:r>
                  <a:rPr kumimoji="1" lang="en-US" altLang="zh-CN" sz="1400" b="1" dirty="0" err="1"/>
                  <a:t>VeryLoose</a:t>
                </a:r>
                <a:r>
                  <a:rPr kumimoji="1" lang="en-US" altLang="zh-CN" sz="1400" b="1" dirty="0"/>
                  <a:t> tau</a:t>
                </a:r>
                <a:r>
                  <a:rPr kumimoji="1" lang="en-US" altLang="zh-CN" sz="1400" dirty="0"/>
                  <a:t> , 1 medium tau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kumimoji="1" lang="en-US" altLang="zh-CN" sz="1400" dirty="0"/>
                  <a:t>2antiID: &gt;= </a:t>
                </a:r>
                <a:r>
                  <a:rPr kumimoji="1" lang="en-US" altLang="zh-CN" sz="1400" b="1" dirty="0"/>
                  <a:t>2 </a:t>
                </a:r>
                <a:r>
                  <a:rPr kumimoji="1" lang="en-US" altLang="zh-CN" sz="1400" b="1" dirty="0" err="1"/>
                  <a:t>VeryLoose</a:t>
                </a:r>
                <a:r>
                  <a:rPr kumimoji="1" lang="en-US" altLang="zh-CN" sz="1400" b="1" dirty="0"/>
                  <a:t> tau</a:t>
                </a:r>
                <a:r>
                  <a:rPr kumimoji="1" lang="en-US" altLang="zh-CN" sz="1400" dirty="0"/>
                  <a:t> , 0 medium tau</a:t>
                </a:r>
              </a:p>
            </p:txBody>
          </p:sp>
        </mc:Choice>
        <mc:Fallback>
          <p:sp>
            <p:nvSpPr>
              <p:cNvPr id="3" name="文本框 4">
                <a:extLst>
                  <a:ext uri="{FF2B5EF4-FFF2-40B4-BE49-F238E27FC236}">
                    <a16:creationId xmlns:a16="http://schemas.microsoft.com/office/drawing/2014/main" id="{7D3AB17A-AAC2-7A66-61E9-89B3618582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839" y="867287"/>
                <a:ext cx="5174341" cy="2893100"/>
              </a:xfrm>
              <a:prstGeom prst="rect">
                <a:avLst/>
              </a:prstGeom>
              <a:blipFill>
                <a:blip r:embed="rId3"/>
                <a:stretch>
                  <a:fillRect l="-244" t="-437" b="-1310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组合 34">
            <a:extLst>
              <a:ext uri="{FF2B5EF4-FFF2-40B4-BE49-F238E27FC236}">
                <a16:creationId xmlns:a16="http://schemas.microsoft.com/office/drawing/2014/main" id="{5B6EF248-8123-5869-4AB9-EF2E6DA6625C}"/>
              </a:ext>
            </a:extLst>
          </p:cNvPr>
          <p:cNvGrpSpPr/>
          <p:nvPr/>
        </p:nvGrpSpPr>
        <p:grpSpPr>
          <a:xfrm>
            <a:off x="7326775" y="1345609"/>
            <a:ext cx="3328908" cy="4161135"/>
            <a:chOff x="9082182" y="1022768"/>
            <a:chExt cx="2160000" cy="2700000"/>
          </a:xfrm>
        </p:grpSpPr>
        <p:sp>
          <p:nvSpPr>
            <p:cNvPr id="8" name="矩形 27">
              <a:extLst>
                <a:ext uri="{FF2B5EF4-FFF2-40B4-BE49-F238E27FC236}">
                  <a16:creationId xmlns:a16="http://schemas.microsoft.com/office/drawing/2014/main" id="{D182764C-8403-F08B-FFD2-CBA15717D7F8}"/>
                </a:ext>
              </a:extLst>
            </p:cNvPr>
            <p:cNvSpPr/>
            <p:nvPr/>
          </p:nvSpPr>
          <p:spPr>
            <a:xfrm>
              <a:off x="9082182" y="1562768"/>
              <a:ext cx="1080000" cy="1080000"/>
            </a:xfrm>
            <a:prstGeom prst="rect">
              <a:avLst/>
            </a:prstGeom>
            <a:solidFill>
              <a:srgbClr val="1BC49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CR</a:t>
              </a:r>
            </a:p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Pass ID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矩形 28">
              <a:extLst>
                <a:ext uri="{FF2B5EF4-FFF2-40B4-BE49-F238E27FC236}">
                  <a16:creationId xmlns:a16="http://schemas.microsoft.com/office/drawing/2014/main" id="{2061E7B6-D3DE-3123-6670-47F55E8507FA}"/>
                </a:ext>
              </a:extLst>
            </p:cNvPr>
            <p:cNvSpPr/>
            <p:nvPr/>
          </p:nvSpPr>
          <p:spPr>
            <a:xfrm>
              <a:off x="9082182" y="2642768"/>
              <a:ext cx="1080000" cy="1080000"/>
            </a:xfrm>
            <a:prstGeom prst="rect">
              <a:avLst/>
            </a:prstGeom>
            <a:solidFill>
              <a:srgbClr val="A3D7B7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CR</a:t>
              </a:r>
            </a:p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Fail ID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矩形 29">
              <a:extLst>
                <a:ext uri="{FF2B5EF4-FFF2-40B4-BE49-F238E27FC236}">
                  <a16:creationId xmlns:a16="http://schemas.microsoft.com/office/drawing/2014/main" id="{B64B7067-9064-17A9-68C0-1B6CAFB1F795}"/>
                </a:ext>
              </a:extLst>
            </p:cNvPr>
            <p:cNvSpPr/>
            <p:nvPr/>
          </p:nvSpPr>
          <p:spPr>
            <a:xfrm>
              <a:off x="10162182" y="1562768"/>
              <a:ext cx="1080000" cy="720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SR</a:t>
              </a:r>
            </a:p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Pass ID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矩形 30">
              <a:extLst>
                <a:ext uri="{FF2B5EF4-FFF2-40B4-BE49-F238E27FC236}">
                  <a16:creationId xmlns:a16="http://schemas.microsoft.com/office/drawing/2014/main" id="{F5AD7B1D-BFDE-A871-7D11-3244D7D0676B}"/>
                </a:ext>
              </a:extLst>
            </p:cNvPr>
            <p:cNvSpPr/>
            <p:nvPr/>
          </p:nvSpPr>
          <p:spPr>
            <a:xfrm>
              <a:off x="10162182" y="2282768"/>
              <a:ext cx="1080000" cy="7200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SR</a:t>
              </a:r>
            </a:p>
            <a:p>
              <a:pPr algn="ctr"/>
              <a:r>
                <a:rPr kumimoji="1" lang="en-US" altLang="zh-CN" sz="1000" dirty="0">
                  <a:solidFill>
                    <a:schemeClr val="tx1"/>
                  </a:solidFill>
                </a:rPr>
                <a:t>but</a:t>
              </a:r>
            </a:p>
            <a:p>
              <a:pPr algn="ctr"/>
              <a:r>
                <a:rPr kumimoji="1" lang="en-US" altLang="zh-CN" sz="1200" b="1" dirty="0">
                  <a:solidFill>
                    <a:schemeClr val="tx1"/>
                  </a:solidFill>
                </a:rPr>
                <a:t>1 tau Fail ID</a:t>
              </a:r>
              <a:endParaRPr kumimoji="1" lang="zh-CN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矩形 31">
              <a:extLst>
                <a:ext uri="{FF2B5EF4-FFF2-40B4-BE49-F238E27FC236}">
                  <a16:creationId xmlns:a16="http://schemas.microsoft.com/office/drawing/2014/main" id="{4E1E6CA5-9EB2-0CE6-D336-EE5689369398}"/>
                </a:ext>
              </a:extLst>
            </p:cNvPr>
            <p:cNvSpPr/>
            <p:nvPr/>
          </p:nvSpPr>
          <p:spPr>
            <a:xfrm>
              <a:off x="10162182" y="3002768"/>
              <a:ext cx="1080000" cy="7200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SR</a:t>
              </a:r>
            </a:p>
            <a:p>
              <a:pPr algn="ctr"/>
              <a:r>
                <a:rPr kumimoji="1" lang="en-US" altLang="zh-CN" sz="1000" dirty="0">
                  <a:solidFill>
                    <a:schemeClr val="tx1"/>
                  </a:solidFill>
                </a:rPr>
                <a:t>but</a:t>
              </a:r>
            </a:p>
            <a:p>
              <a:pPr algn="ctr"/>
              <a:r>
                <a:rPr kumimoji="1" lang="en-US" altLang="zh-CN" sz="1200" b="1" dirty="0">
                  <a:solidFill>
                    <a:schemeClr val="tx1"/>
                  </a:solidFill>
                </a:rPr>
                <a:t>2 tau Fail ID </a:t>
              </a:r>
              <a:endParaRPr kumimoji="1" lang="zh-CN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矩形 32">
              <a:extLst>
                <a:ext uri="{FF2B5EF4-FFF2-40B4-BE49-F238E27FC236}">
                  <a16:creationId xmlns:a16="http://schemas.microsoft.com/office/drawing/2014/main" id="{B1E86A3E-1866-01EB-512E-C554EB7C523B}"/>
                </a:ext>
              </a:extLst>
            </p:cNvPr>
            <p:cNvSpPr/>
            <p:nvPr/>
          </p:nvSpPr>
          <p:spPr>
            <a:xfrm>
              <a:off x="9082182" y="1022768"/>
              <a:ext cx="1080000" cy="54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900" dirty="0">
                  <a:solidFill>
                    <a:schemeClr val="tx1"/>
                  </a:solidFill>
                </a:rPr>
                <a:t>FF determination</a:t>
              </a:r>
            </a:p>
            <a:p>
              <a:pPr algn="ctr"/>
              <a:r>
                <a:rPr kumimoji="1" lang="en-US" altLang="zh-CN" sz="1400" dirty="0">
                  <a:solidFill>
                    <a:schemeClr val="tx1"/>
                  </a:solidFill>
                </a:rPr>
                <a:t>Data</a:t>
              </a:r>
              <a:endParaRPr kumimoji="1" lang="zh-CN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8" name="矩形 33">
              <a:extLst>
                <a:ext uri="{FF2B5EF4-FFF2-40B4-BE49-F238E27FC236}">
                  <a16:creationId xmlns:a16="http://schemas.microsoft.com/office/drawing/2014/main" id="{9415C286-78FE-5412-83FA-FE69F55C4CB9}"/>
                </a:ext>
              </a:extLst>
            </p:cNvPr>
            <p:cNvSpPr/>
            <p:nvPr/>
          </p:nvSpPr>
          <p:spPr>
            <a:xfrm>
              <a:off x="10162182" y="1022768"/>
              <a:ext cx="1080000" cy="540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900" dirty="0">
                  <a:solidFill>
                    <a:schemeClr val="tx1"/>
                  </a:solidFill>
                </a:rPr>
                <a:t>FF determination</a:t>
              </a:r>
            </a:p>
            <a:p>
              <a:pPr algn="ctr"/>
              <a:r>
                <a:rPr kumimoji="1" lang="en-US" altLang="zh-CN" sz="1400" dirty="0">
                  <a:solidFill>
                    <a:schemeClr val="tx1"/>
                  </a:solidFill>
                </a:rPr>
                <a:t>Data</a:t>
              </a:r>
              <a:endParaRPr kumimoji="1" lang="zh-CN" alt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文本框 38">
            <a:extLst>
              <a:ext uri="{FF2B5EF4-FFF2-40B4-BE49-F238E27FC236}">
                <a16:creationId xmlns:a16="http://schemas.microsoft.com/office/drawing/2014/main" id="{E1F5C9A6-6D2B-43CA-7FE8-094AAE9A5855}"/>
              </a:ext>
            </a:extLst>
          </p:cNvPr>
          <p:cNvSpPr txBox="1"/>
          <p:nvPr/>
        </p:nvSpPr>
        <p:spPr>
          <a:xfrm>
            <a:off x="90734" y="4107502"/>
            <a:ext cx="5698101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1600" b="1" dirty="0"/>
              <a:t>Binned in </a:t>
            </a:r>
            <a:r>
              <a:rPr kumimoji="1" lang="en-US" altLang="zh-CN" sz="1600" b="1" dirty="0" err="1"/>
              <a:t>prongness</a:t>
            </a:r>
            <a:r>
              <a:rPr kumimoji="1" lang="en-US" altLang="zh-CN" sz="1600" b="1" dirty="0"/>
              <a:t>, tau eta, tau </a:t>
            </a:r>
            <a:r>
              <a:rPr kumimoji="1" lang="en-US" altLang="zh-CN" sz="1600" b="1" dirty="0" err="1"/>
              <a:t>pT</a:t>
            </a:r>
            <a:endParaRPr kumimoji="1" lang="en-US" altLang="zh-CN" sz="16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zh-CN" sz="1400" dirty="0"/>
              <a:t>Eta bins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kumimoji="1" lang="en-US" altLang="zh-CN" sz="1200" dirty="0"/>
              <a:t>2 bins: central [0,1.37], forward [1.52,2.5]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kumimoji="1" lang="en-US" altLang="zh-CN" sz="1200" dirty="0"/>
              <a:t>3 bins: eta0,1,2 for [0,1), [1, 1.37], [1.52,2.5]</a:t>
            </a:r>
            <a:endParaRPr kumimoji="1" lang="en" altLang="zh-CN" sz="1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1600" b="1" dirty="0"/>
              <a:t>Auto binning: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" altLang="zh-CN" sz="1400" dirty="0"/>
              <a:t>&gt; 10% of events in nominator and denominator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" altLang="zh-CN" sz="1400" dirty="0"/>
              <a:t>Add bins to bin </a:t>
            </a:r>
            <a:r>
              <a:rPr kumimoji="1" lang="en" altLang="zh-CN" sz="1400" dirty="0" err="1"/>
              <a:t>i</a:t>
            </a:r>
            <a:r>
              <a:rPr kumimoji="1" lang="en" altLang="zh-CN" sz="1400" dirty="0"/>
              <a:t> until it is not consistent anymore with bin </a:t>
            </a:r>
            <a:r>
              <a:rPr kumimoji="1" lang="en" altLang="zh-CN" sz="1400" dirty="0" err="1"/>
              <a:t>i</a:t>
            </a:r>
            <a:r>
              <a:rPr kumimoji="1" lang="en" altLang="zh-CN" sz="1400" dirty="0"/>
              <a:t> - 1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kumimoji="1" lang="en" altLang="zh-CN" sz="1200" dirty="0"/>
              <a:t>Relative stat uncertainty on ratio smaller than 50%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kumimoji="1" lang="en" altLang="zh-CN" sz="1200" dirty="0"/>
              <a:t>&gt;10% events in nominator and denominator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6578B9-43E0-31A7-84C7-3A6D6DD72A7A}"/>
              </a:ext>
            </a:extLst>
          </p:cNvPr>
          <p:cNvSpPr txBox="1"/>
          <p:nvPr/>
        </p:nvSpPr>
        <p:spPr>
          <a:xfrm>
            <a:off x="327457" y="64977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CDCEC0A-2B9D-045E-B50C-756B1018D8F0}"/>
              </a:ext>
            </a:extLst>
          </p:cNvPr>
          <p:cNvSpPr txBox="1"/>
          <p:nvPr/>
        </p:nvSpPr>
        <p:spPr>
          <a:xfrm>
            <a:off x="3390210" y="1726433"/>
            <a:ext cx="12861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U</a:t>
            </a:r>
            <a:r>
              <a:rPr lang="en-CN" sz="1400" dirty="0"/>
              <a:t>se this before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DEC85FA-32DF-E9C3-D769-CDFFA5CE58AF}"/>
              </a:ext>
            </a:extLst>
          </p:cNvPr>
          <p:cNvCxnSpPr/>
          <p:nvPr/>
        </p:nvCxnSpPr>
        <p:spPr>
          <a:xfrm flipH="1">
            <a:off x="3059527" y="2088639"/>
            <a:ext cx="2612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1983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E67AC16-5386-49AF-3BF4-4CAF735E034F}"/>
              </a:ext>
            </a:extLst>
          </p:cNvPr>
          <p:cNvSpPr/>
          <p:nvPr/>
        </p:nvSpPr>
        <p:spPr>
          <a:xfrm>
            <a:off x="0" y="0"/>
            <a:ext cx="12192000" cy="748145"/>
          </a:xfrm>
          <a:prstGeom prst="rect">
            <a:avLst/>
          </a:prstGeom>
          <a:solidFill>
            <a:srgbClr val="4436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8EB0576-92D5-2A2E-8924-D040DE266821}"/>
              </a:ext>
            </a:extLst>
          </p:cNvPr>
          <p:cNvSpPr txBox="1"/>
          <p:nvPr/>
        </p:nvSpPr>
        <p:spPr>
          <a:xfrm>
            <a:off x="769460" y="50906"/>
            <a:ext cx="23348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FF method</a:t>
            </a:r>
            <a:endParaRPr kumimoji="1" lang="zh-CN" altLang="en-US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" name="直线连接符 8">
            <a:extLst>
              <a:ext uri="{FF2B5EF4-FFF2-40B4-BE49-F238E27FC236}">
                <a16:creationId xmlns:a16="http://schemas.microsoft.com/office/drawing/2014/main" id="{71DCAF9D-F66A-BED3-E8E9-64B0AEDD1250}"/>
              </a:ext>
            </a:extLst>
          </p:cNvPr>
          <p:cNvCxnSpPr>
            <a:cxnSpLocks/>
          </p:cNvCxnSpPr>
          <p:nvPr/>
        </p:nvCxnSpPr>
        <p:spPr>
          <a:xfrm>
            <a:off x="2939786" y="6410596"/>
            <a:ext cx="9252214" cy="0"/>
          </a:xfrm>
          <a:prstGeom prst="line">
            <a:avLst/>
          </a:prstGeom>
          <a:ln w="50800">
            <a:solidFill>
              <a:srgbClr val="4839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11">
            <a:extLst>
              <a:ext uri="{FF2B5EF4-FFF2-40B4-BE49-F238E27FC236}">
                <a16:creationId xmlns:a16="http://schemas.microsoft.com/office/drawing/2014/main" id="{DBCFEA7E-66DA-BD4E-1E7C-9A43022E9EB3}"/>
              </a:ext>
            </a:extLst>
          </p:cNvPr>
          <p:cNvCxnSpPr>
            <a:cxnSpLocks/>
          </p:cNvCxnSpPr>
          <p:nvPr/>
        </p:nvCxnSpPr>
        <p:spPr>
          <a:xfrm>
            <a:off x="-40537" y="6410596"/>
            <a:ext cx="1490161" cy="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5">
            <a:extLst>
              <a:ext uri="{FF2B5EF4-FFF2-40B4-BE49-F238E27FC236}">
                <a16:creationId xmlns:a16="http://schemas.microsoft.com/office/drawing/2014/main" id="{9C59A260-BFE9-34ED-D34D-66E8F33E4B18}"/>
              </a:ext>
            </a:extLst>
          </p:cNvPr>
          <p:cNvCxnSpPr>
            <a:cxnSpLocks/>
          </p:cNvCxnSpPr>
          <p:nvPr/>
        </p:nvCxnSpPr>
        <p:spPr>
          <a:xfrm>
            <a:off x="1449625" y="6410596"/>
            <a:ext cx="1490161" cy="0"/>
          </a:xfrm>
          <a:prstGeom prst="line">
            <a:avLst/>
          </a:prstGeom>
          <a:ln w="50800">
            <a:solidFill>
              <a:srgbClr val="779A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D811006-15A5-C5CE-396C-333910A8AA50}"/>
              </a:ext>
            </a:extLst>
          </p:cNvPr>
          <p:cNvSpPr txBox="1"/>
          <p:nvPr/>
        </p:nvSpPr>
        <p:spPr>
          <a:xfrm>
            <a:off x="1453482" y="6488668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C</a:t>
            </a:r>
            <a:r>
              <a:rPr lang="en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hengxin</a:t>
            </a:r>
            <a:r>
              <a:rPr lang="zh-CN" alt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 </a:t>
            </a:r>
            <a:r>
              <a:rPr lang="en-US" altLang="zh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Liao</a:t>
            </a:r>
            <a:endParaRPr lang="en-CN" dirty="0">
              <a:latin typeface="PingFang SC Medium" panose="020B0400000000000000" pitchFamily="34" charset="-122"/>
              <a:ea typeface="PingFang SC Medium" panose="020B0400000000000000" pitchFamily="34" charset="-122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348247-570F-8A72-ADEB-E10E2F9067D5}"/>
              </a:ext>
            </a:extLst>
          </p:cNvPr>
          <p:cNvSpPr txBox="1"/>
          <p:nvPr/>
        </p:nvSpPr>
        <p:spPr>
          <a:xfrm>
            <a:off x="9822441" y="6488668"/>
            <a:ext cx="2369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IHEP</a:t>
            </a:r>
            <a:r>
              <a:rPr lang="zh-CN" alt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 </a:t>
            </a:r>
            <a:r>
              <a:rPr lang="en-US" altLang="zh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SUSY</a:t>
            </a:r>
            <a:r>
              <a:rPr lang="zh-CN" alt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 </a:t>
            </a:r>
            <a:r>
              <a:rPr lang="en-US" altLang="zh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Meeting</a:t>
            </a:r>
            <a:endParaRPr lang="en-CN" dirty="0">
              <a:latin typeface="PingFang SC Medium" panose="020B0400000000000000" pitchFamily="34" charset="-122"/>
              <a:ea typeface="PingFang SC Medium" panose="020B0400000000000000" pitchFamily="34" charset="-122"/>
            </a:endParaRPr>
          </a:p>
        </p:txBody>
      </p:sp>
      <p:pic>
        <p:nvPicPr>
          <p:cNvPr id="20" name="Picture 19" descr="A graph with blue lines&#10;&#10;Description automatically generated">
            <a:extLst>
              <a:ext uri="{FF2B5EF4-FFF2-40B4-BE49-F238E27FC236}">
                <a16:creationId xmlns:a16="http://schemas.microsoft.com/office/drawing/2014/main" id="{1682FE03-09C7-2B2C-C049-1C4DC53C5B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543" y="958007"/>
            <a:ext cx="3656551" cy="2621363"/>
          </a:xfrm>
          <a:prstGeom prst="rect">
            <a:avLst/>
          </a:prstGeom>
        </p:spPr>
      </p:pic>
      <p:pic>
        <p:nvPicPr>
          <p:cNvPr id="22" name="Picture 21" descr="A graph with blue lines&#10;&#10;Description automatically generated">
            <a:extLst>
              <a:ext uri="{FF2B5EF4-FFF2-40B4-BE49-F238E27FC236}">
                <a16:creationId xmlns:a16="http://schemas.microsoft.com/office/drawing/2014/main" id="{65B0C4F7-395D-CBC4-41BC-514953F1AF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7307" y="958006"/>
            <a:ext cx="3659913" cy="2621364"/>
          </a:xfrm>
          <a:prstGeom prst="rect">
            <a:avLst/>
          </a:prstGeom>
        </p:spPr>
      </p:pic>
      <p:pic>
        <p:nvPicPr>
          <p:cNvPr id="24" name="Picture 23" descr="A graph with lines and numbers&#10;&#10;Description automatically generated">
            <a:extLst>
              <a:ext uri="{FF2B5EF4-FFF2-40B4-BE49-F238E27FC236}">
                <a16:creationId xmlns:a16="http://schemas.microsoft.com/office/drawing/2014/main" id="{3C93740A-F621-D46F-4615-B8968960D3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9460" y="3629927"/>
            <a:ext cx="3629157" cy="2621364"/>
          </a:xfrm>
          <a:prstGeom prst="rect">
            <a:avLst/>
          </a:prstGeom>
        </p:spPr>
      </p:pic>
      <p:pic>
        <p:nvPicPr>
          <p:cNvPr id="26" name="Picture 25" descr="A graph of a number of bars&#10;&#10;Description automatically generated with medium confidence">
            <a:extLst>
              <a:ext uri="{FF2B5EF4-FFF2-40B4-BE49-F238E27FC236}">
                <a16:creationId xmlns:a16="http://schemas.microsoft.com/office/drawing/2014/main" id="{A690FF7B-B3E7-3E0A-B542-7CAF8C699C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51372" y="3844171"/>
            <a:ext cx="3360885" cy="240712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944942C-BEB3-CC06-1D65-7534995F9661}"/>
              </a:ext>
            </a:extLst>
          </p:cNvPr>
          <p:cNvSpPr txBox="1"/>
          <p:nvPr/>
        </p:nvSpPr>
        <p:spPr>
          <a:xfrm>
            <a:off x="327457" y="64977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116275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E67AC16-5386-49AF-3BF4-4CAF735E034F}"/>
              </a:ext>
            </a:extLst>
          </p:cNvPr>
          <p:cNvSpPr/>
          <p:nvPr/>
        </p:nvSpPr>
        <p:spPr>
          <a:xfrm>
            <a:off x="0" y="0"/>
            <a:ext cx="12192000" cy="748145"/>
          </a:xfrm>
          <a:prstGeom prst="rect">
            <a:avLst/>
          </a:prstGeom>
          <a:solidFill>
            <a:srgbClr val="4436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8EB0576-92D5-2A2E-8924-D040DE266821}"/>
              </a:ext>
            </a:extLst>
          </p:cNvPr>
          <p:cNvSpPr txBox="1"/>
          <p:nvPr/>
        </p:nvSpPr>
        <p:spPr>
          <a:xfrm>
            <a:off x="769460" y="50906"/>
            <a:ext cx="23348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FF method</a:t>
            </a:r>
            <a:endParaRPr kumimoji="1" lang="zh-CN" altLang="en-US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" name="直线连接符 8">
            <a:extLst>
              <a:ext uri="{FF2B5EF4-FFF2-40B4-BE49-F238E27FC236}">
                <a16:creationId xmlns:a16="http://schemas.microsoft.com/office/drawing/2014/main" id="{71DCAF9D-F66A-BED3-E8E9-64B0AEDD1250}"/>
              </a:ext>
            </a:extLst>
          </p:cNvPr>
          <p:cNvCxnSpPr>
            <a:cxnSpLocks/>
          </p:cNvCxnSpPr>
          <p:nvPr/>
        </p:nvCxnSpPr>
        <p:spPr>
          <a:xfrm>
            <a:off x="2939786" y="6410596"/>
            <a:ext cx="9252214" cy="0"/>
          </a:xfrm>
          <a:prstGeom prst="line">
            <a:avLst/>
          </a:prstGeom>
          <a:ln w="50800">
            <a:solidFill>
              <a:srgbClr val="4839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11">
            <a:extLst>
              <a:ext uri="{FF2B5EF4-FFF2-40B4-BE49-F238E27FC236}">
                <a16:creationId xmlns:a16="http://schemas.microsoft.com/office/drawing/2014/main" id="{DBCFEA7E-66DA-BD4E-1E7C-9A43022E9EB3}"/>
              </a:ext>
            </a:extLst>
          </p:cNvPr>
          <p:cNvCxnSpPr>
            <a:cxnSpLocks/>
          </p:cNvCxnSpPr>
          <p:nvPr/>
        </p:nvCxnSpPr>
        <p:spPr>
          <a:xfrm>
            <a:off x="-40537" y="6410596"/>
            <a:ext cx="1490161" cy="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5">
            <a:extLst>
              <a:ext uri="{FF2B5EF4-FFF2-40B4-BE49-F238E27FC236}">
                <a16:creationId xmlns:a16="http://schemas.microsoft.com/office/drawing/2014/main" id="{9C59A260-BFE9-34ED-D34D-66E8F33E4B18}"/>
              </a:ext>
            </a:extLst>
          </p:cNvPr>
          <p:cNvCxnSpPr>
            <a:cxnSpLocks/>
          </p:cNvCxnSpPr>
          <p:nvPr/>
        </p:nvCxnSpPr>
        <p:spPr>
          <a:xfrm>
            <a:off x="1449625" y="6410596"/>
            <a:ext cx="1490161" cy="0"/>
          </a:xfrm>
          <a:prstGeom prst="line">
            <a:avLst/>
          </a:prstGeom>
          <a:ln w="50800">
            <a:solidFill>
              <a:srgbClr val="779A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D811006-15A5-C5CE-396C-333910A8AA50}"/>
              </a:ext>
            </a:extLst>
          </p:cNvPr>
          <p:cNvSpPr txBox="1"/>
          <p:nvPr/>
        </p:nvSpPr>
        <p:spPr>
          <a:xfrm>
            <a:off x="1453482" y="6488668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C</a:t>
            </a:r>
            <a:r>
              <a:rPr lang="en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hengxin</a:t>
            </a:r>
            <a:r>
              <a:rPr lang="zh-CN" alt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 </a:t>
            </a:r>
            <a:r>
              <a:rPr lang="en-US" altLang="zh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Liao</a:t>
            </a:r>
            <a:endParaRPr lang="en-CN" dirty="0">
              <a:latin typeface="PingFang SC Medium" panose="020B0400000000000000" pitchFamily="34" charset="-122"/>
              <a:ea typeface="PingFang SC Medium" panose="020B0400000000000000" pitchFamily="34" charset="-122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348247-570F-8A72-ADEB-E10E2F9067D5}"/>
              </a:ext>
            </a:extLst>
          </p:cNvPr>
          <p:cNvSpPr txBox="1"/>
          <p:nvPr/>
        </p:nvSpPr>
        <p:spPr>
          <a:xfrm>
            <a:off x="9822441" y="6488668"/>
            <a:ext cx="2369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IHEP</a:t>
            </a:r>
            <a:r>
              <a:rPr lang="zh-CN" alt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 </a:t>
            </a:r>
            <a:r>
              <a:rPr lang="en-US" altLang="zh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SUSY</a:t>
            </a:r>
            <a:r>
              <a:rPr lang="zh-CN" alt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 </a:t>
            </a:r>
            <a:r>
              <a:rPr lang="en-US" altLang="zh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Meeting</a:t>
            </a:r>
            <a:endParaRPr lang="en-CN" dirty="0">
              <a:latin typeface="PingFang SC Medium" panose="020B0400000000000000" pitchFamily="34" charset="-122"/>
              <a:ea typeface="PingFang SC Medium" panose="020B0400000000000000" pitchFamily="34" charset="-122"/>
            </a:endParaRPr>
          </a:p>
        </p:txBody>
      </p:sp>
      <p:pic>
        <p:nvPicPr>
          <p:cNvPr id="6" name="Picture 5" descr="A graph with colorful lines&#10;&#10;Description automatically generated">
            <a:extLst>
              <a:ext uri="{FF2B5EF4-FFF2-40B4-BE49-F238E27FC236}">
                <a16:creationId xmlns:a16="http://schemas.microsoft.com/office/drawing/2014/main" id="{9A2F8A21-A6A5-B63A-AD3B-4CA746A9C5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820" y="1210258"/>
            <a:ext cx="3826173" cy="2480993"/>
          </a:xfrm>
          <a:prstGeom prst="rect">
            <a:avLst/>
          </a:prstGeom>
        </p:spPr>
      </p:pic>
      <p:pic>
        <p:nvPicPr>
          <p:cNvPr id="8" name="Picture 7" descr="A graph of a number of objects&#10;&#10;Description automatically generated with medium confidence">
            <a:extLst>
              <a:ext uri="{FF2B5EF4-FFF2-40B4-BE49-F238E27FC236}">
                <a16:creationId xmlns:a16="http://schemas.microsoft.com/office/drawing/2014/main" id="{AE6D4572-4B9F-5901-2E62-5647E051BE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217761"/>
            <a:ext cx="3826172" cy="2465986"/>
          </a:xfrm>
          <a:prstGeom prst="rect">
            <a:avLst/>
          </a:prstGeom>
        </p:spPr>
      </p:pic>
      <p:pic>
        <p:nvPicPr>
          <p:cNvPr id="3" name="Picture 2" descr="A graph with colorful lines&#10;&#10;Description automatically generated">
            <a:extLst>
              <a:ext uri="{FF2B5EF4-FFF2-40B4-BE49-F238E27FC236}">
                <a16:creationId xmlns:a16="http://schemas.microsoft.com/office/drawing/2014/main" id="{626E4B04-07E9-B755-DB48-DF9412831E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4158" y="3720208"/>
            <a:ext cx="3838835" cy="2477910"/>
          </a:xfrm>
          <a:prstGeom prst="rect">
            <a:avLst/>
          </a:prstGeom>
        </p:spPr>
      </p:pic>
      <p:pic>
        <p:nvPicPr>
          <p:cNvPr id="7" name="Picture 6" descr="A graph with lines and text&#10;&#10;Description automatically generated">
            <a:extLst>
              <a:ext uri="{FF2B5EF4-FFF2-40B4-BE49-F238E27FC236}">
                <a16:creationId xmlns:a16="http://schemas.microsoft.com/office/drawing/2014/main" id="{7250F0A5-9105-656F-D746-6DDF275D335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3720208"/>
            <a:ext cx="3826172" cy="246973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DB62C2B-3D41-7DE1-F8D9-35FAAD14FCDA}"/>
              </a:ext>
            </a:extLst>
          </p:cNvPr>
          <p:cNvSpPr txBox="1"/>
          <p:nvPr/>
        </p:nvSpPr>
        <p:spPr>
          <a:xfrm>
            <a:off x="10019410" y="2440397"/>
            <a:ext cx="1635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</a:t>
            </a:r>
            <a:r>
              <a:rPr lang="en-CN" dirty="0"/>
              <a:t>pdated result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CBF646-1495-8718-9187-8CB593F5A4A2}"/>
              </a:ext>
            </a:extLst>
          </p:cNvPr>
          <p:cNvSpPr txBox="1"/>
          <p:nvPr/>
        </p:nvSpPr>
        <p:spPr>
          <a:xfrm>
            <a:off x="10051245" y="4770410"/>
            <a:ext cx="1572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Previous result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B989449-FF38-260D-914E-90333AEC30DF}"/>
              </a:ext>
            </a:extLst>
          </p:cNvPr>
          <p:cNvSpPr txBox="1"/>
          <p:nvPr/>
        </p:nvSpPr>
        <p:spPr>
          <a:xfrm>
            <a:off x="327457" y="64977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738416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E67AC16-5386-49AF-3BF4-4CAF735E034F}"/>
              </a:ext>
            </a:extLst>
          </p:cNvPr>
          <p:cNvSpPr/>
          <p:nvPr/>
        </p:nvSpPr>
        <p:spPr>
          <a:xfrm>
            <a:off x="0" y="0"/>
            <a:ext cx="12192000" cy="748145"/>
          </a:xfrm>
          <a:prstGeom prst="rect">
            <a:avLst/>
          </a:prstGeom>
          <a:solidFill>
            <a:srgbClr val="4436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8EB0576-92D5-2A2E-8924-D040DE266821}"/>
              </a:ext>
            </a:extLst>
          </p:cNvPr>
          <p:cNvSpPr txBox="1"/>
          <p:nvPr/>
        </p:nvSpPr>
        <p:spPr>
          <a:xfrm>
            <a:off x="769460" y="50906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SR(HH)</a:t>
            </a:r>
            <a:endParaRPr kumimoji="1" lang="zh-CN" altLang="en-US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" name="直线连接符 8">
            <a:extLst>
              <a:ext uri="{FF2B5EF4-FFF2-40B4-BE49-F238E27FC236}">
                <a16:creationId xmlns:a16="http://schemas.microsoft.com/office/drawing/2014/main" id="{71DCAF9D-F66A-BED3-E8E9-64B0AEDD1250}"/>
              </a:ext>
            </a:extLst>
          </p:cNvPr>
          <p:cNvCxnSpPr>
            <a:cxnSpLocks/>
          </p:cNvCxnSpPr>
          <p:nvPr/>
        </p:nvCxnSpPr>
        <p:spPr>
          <a:xfrm>
            <a:off x="2939786" y="6410596"/>
            <a:ext cx="9252214" cy="0"/>
          </a:xfrm>
          <a:prstGeom prst="line">
            <a:avLst/>
          </a:prstGeom>
          <a:ln w="50800">
            <a:solidFill>
              <a:srgbClr val="4839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11">
            <a:extLst>
              <a:ext uri="{FF2B5EF4-FFF2-40B4-BE49-F238E27FC236}">
                <a16:creationId xmlns:a16="http://schemas.microsoft.com/office/drawing/2014/main" id="{DBCFEA7E-66DA-BD4E-1E7C-9A43022E9EB3}"/>
              </a:ext>
            </a:extLst>
          </p:cNvPr>
          <p:cNvCxnSpPr>
            <a:cxnSpLocks/>
          </p:cNvCxnSpPr>
          <p:nvPr/>
        </p:nvCxnSpPr>
        <p:spPr>
          <a:xfrm>
            <a:off x="-40537" y="6410596"/>
            <a:ext cx="1490161" cy="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5">
            <a:extLst>
              <a:ext uri="{FF2B5EF4-FFF2-40B4-BE49-F238E27FC236}">
                <a16:creationId xmlns:a16="http://schemas.microsoft.com/office/drawing/2014/main" id="{9C59A260-BFE9-34ED-D34D-66E8F33E4B18}"/>
              </a:ext>
            </a:extLst>
          </p:cNvPr>
          <p:cNvCxnSpPr>
            <a:cxnSpLocks/>
          </p:cNvCxnSpPr>
          <p:nvPr/>
        </p:nvCxnSpPr>
        <p:spPr>
          <a:xfrm>
            <a:off x="1449625" y="6410596"/>
            <a:ext cx="1490161" cy="0"/>
          </a:xfrm>
          <a:prstGeom prst="line">
            <a:avLst/>
          </a:prstGeom>
          <a:ln w="50800">
            <a:solidFill>
              <a:srgbClr val="779A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D811006-15A5-C5CE-396C-333910A8AA50}"/>
              </a:ext>
            </a:extLst>
          </p:cNvPr>
          <p:cNvSpPr txBox="1"/>
          <p:nvPr/>
        </p:nvSpPr>
        <p:spPr>
          <a:xfrm>
            <a:off x="1453482" y="6488668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C</a:t>
            </a:r>
            <a:r>
              <a:rPr lang="en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hengxin</a:t>
            </a:r>
            <a:r>
              <a:rPr lang="zh-CN" alt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 </a:t>
            </a:r>
            <a:r>
              <a:rPr lang="en-US" altLang="zh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Liao</a:t>
            </a:r>
            <a:endParaRPr lang="en-CN" dirty="0">
              <a:latin typeface="PingFang SC Medium" panose="020B0400000000000000" pitchFamily="34" charset="-122"/>
              <a:ea typeface="PingFang SC Medium" panose="020B0400000000000000" pitchFamily="34" charset="-122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348247-570F-8A72-ADEB-E10E2F9067D5}"/>
              </a:ext>
            </a:extLst>
          </p:cNvPr>
          <p:cNvSpPr txBox="1"/>
          <p:nvPr/>
        </p:nvSpPr>
        <p:spPr>
          <a:xfrm>
            <a:off x="9822441" y="6488668"/>
            <a:ext cx="2369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IHEP</a:t>
            </a:r>
            <a:r>
              <a:rPr lang="zh-CN" alt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 </a:t>
            </a:r>
            <a:r>
              <a:rPr lang="en-US" altLang="zh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SUSY</a:t>
            </a:r>
            <a:r>
              <a:rPr lang="zh-CN" alt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 </a:t>
            </a:r>
            <a:r>
              <a:rPr lang="en-US" altLang="zh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Meeting</a:t>
            </a:r>
            <a:endParaRPr lang="en-CN" dirty="0">
              <a:latin typeface="PingFang SC Medium" panose="020B0400000000000000" pitchFamily="34" charset="-122"/>
              <a:ea typeface="PingFang SC Medium" panose="020B0400000000000000" pitchFamily="34" charset="-12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8191E0-F72C-B208-5B6E-2B05D2D35F8E}"/>
              </a:ext>
            </a:extLst>
          </p:cNvPr>
          <p:cNvSpPr txBox="1"/>
          <p:nvPr/>
        </p:nvSpPr>
        <p:spPr>
          <a:xfrm>
            <a:off x="376264" y="1192193"/>
            <a:ext cx="390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</a:t>
            </a:r>
            <a:r>
              <a:rPr lang="en-CN" dirty="0"/>
              <a:t>nclude signal: 100_70, 120_90, 140_90</a:t>
            </a:r>
          </a:p>
        </p:txBody>
      </p:sp>
      <p:pic>
        <p:nvPicPr>
          <p:cNvPr id="7" name="Picture 6" descr="A diagram of a sea&#10;&#10;Description automatically generated">
            <a:extLst>
              <a:ext uri="{FF2B5EF4-FFF2-40B4-BE49-F238E27FC236}">
                <a16:creationId xmlns:a16="http://schemas.microsoft.com/office/drawing/2014/main" id="{EA6C8271-D875-CFA9-4A90-33CA01F1F8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400" y="2005573"/>
            <a:ext cx="3651735" cy="285610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6A268F9-A8FD-E12B-AAE5-41F235D0CF09}"/>
              </a:ext>
            </a:extLst>
          </p:cNvPr>
          <p:cNvSpPr txBox="1"/>
          <p:nvPr/>
        </p:nvSpPr>
        <p:spPr>
          <a:xfrm>
            <a:off x="376264" y="1705059"/>
            <a:ext cx="3875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Previous result</a:t>
            </a:r>
            <a:r>
              <a:rPr lang="en-US" dirty="0"/>
              <a:t>(Run2 only with 100_70)</a:t>
            </a:r>
            <a:endParaRPr lang="en-CN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4E3918B-834D-B8E1-8767-CF273B6609A9}"/>
              </a:ext>
            </a:extLst>
          </p:cNvPr>
          <p:cNvSpPr txBox="1"/>
          <p:nvPr/>
        </p:nvSpPr>
        <p:spPr>
          <a:xfrm>
            <a:off x="1137014" y="5028862"/>
            <a:ext cx="4958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</a:t>
            </a:r>
            <a:r>
              <a:rPr lang="en-CN" dirty="0"/>
              <a:t>nclude more signal to see if it can expand the limit</a:t>
            </a:r>
          </a:p>
        </p:txBody>
      </p:sp>
      <p:pic>
        <p:nvPicPr>
          <p:cNvPr id="22" name="图片 18">
            <a:extLst>
              <a:ext uri="{FF2B5EF4-FFF2-40B4-BE49-F238E27FC236}">
                <a16:creationId xmlns:a16="http://schemas.microsoft.com/office/drawing/2014/main" id="{8CBF52FB-2723-5433-AF75-A7F3378BFB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1819" y="2005572"/>
            <a:ext cx="2743200" cy="2032323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BBB7CBD-CF9D-340F-1741-0B69B885189A}"/>
              </a:ext>
            </a:extLst>
          </p:cNvPr>
          <p:cNvSpPr txBox="1"/>
          <p:nvPr/>
        </p:nvSpPr>
        <p:spPr>
          <a:xfrm>
            <a:off x="8452226" y="1636240"/>
            <a:ext cx="3532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For now, signal only include 2TFilter</a:t>
            </a:r>
          </a:p>
        </p:txBody>
      </p:sp>
      <p:pic>
        <p:nvPicPr>
          <p:cNvPr id="8" name="Picture 7" descr="A blue and red graph&#10;&#10;Description automatically generated">
            <a:extLst>
              <a:ext uri="{FF2B5EF4-FFF2-40B4-BE49-F238E27FC236}">
                <a16:creationId xmlns:a16="http://schemas.microsoft.com/office/drawing/2014/main" id="{26234E73-9D26-6ECA-E995-BA66975289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7999" y="2001734"/>
            <a:ext cx="3651735" cy="285074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4DFE1E7-CA0D-E850-8F87-12D08150F986}"/>
              </a:ext>
            </a:extLst>
          </p:cNvPr>
          <p:cNvSpPr txBox="1"/>
          <p:nvPr/>
        </p:nvSpPr>
        <p:spPr>
          <a:xfrm>
            <a:off x="4418741" y="1731929"/>
            <a:ext cx="31098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200" dirty="0"/>
              <a:t>Run2+partial Run3 and with more signal points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A7B0D9D-5AB3-5C52-2631-75908AFE9A37}"/>
              </a:ext>
            </a:extLst>
          </p:cNvPr>
          <p:cNvSpPr txBox="1"/>
          <p:nvPr/>
        </p:nvSpPr>
        <p:spPr>
          <a:xfrm>
            <a:off x="327457" y="64977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574025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E67AC16-5386-49AF-3BF4-4CAF735E034F}"/>
              </a:ext>
            </a:extLst>
          </p:cNvPr>
          <p:cNvSpPr/>
          <p:nvPr/>
        </p:nvSpPr>
        <p:spPr>
          <a:xfrm>
            <a:off x="0" y="0"/>
            <a:ext cx="12192000" cy="748145"/>
          </a:xfrm>
          <a:prstGeom prst="rect">
            <a:avLst/>
          </a:prstGeom>
          <a:solidFill>
            <a:srgbClr val="4436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8EB0576-92D5-2A2E-8924-D040DE266821}"/>
              </a:ext>
            </a:extLst>
          </p:cNvPr>
          <p:cNvSpPr txBox="1"/>
          <p:nvPr/>
        </p:nvSpPr>
        <p:spPr>
          <a:xfrm>
            <a:off x="769460" y="50906"/>
            <a:ext cx="15356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TODO</a:t>
            </a:r>
            <a:endParaRPr kumimoji="1" lang="zh-CN" altLang="en-US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" name="直线连接符 8">
            <a:extLst>
              <a:ext uri="{FF2B5EF4-FFF2-40B4-BE49-F238E27FC236}">
                <a16:creationId xmlns:a16="http://schemas.microsoft.com/office/drawing/2014/main" id="{71DCAF9D-F66A-BED3-E8E9-64B0AEDD1250}"/>
              </a:ext>
            </a:extLst>
          </p:cNvPr>
          <p:cNvCxnSpPr>
            <a:cxnSpLocks/>
          </p:cNvCxnSpPr>
          <p:nvPr/>
        </p:nvCxnSpPr>
        <p:spPr>
          <a:xfrm>
            <a:off x="2939786" y="6410596"/>
            <a:ext cx="9252214" cy="0"/>
          </a:xfrm>
          <a:prstGeom prst="line">
            <a:avLst/>
          </a:prstGeom>
          <a:ln w="50800">
            <a:solidFill>
              <a:srgbClr val="4839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11">
            <a:extLst>
              <a:ext uri="{FF2B5EF4-FFF2-40B4-BE49-F238E27FC236}">
                <a16:creationId xmlns:a16="http://schemas.microsoft.com/office/drawing/2014/main" id="{DBCFEA7E-66DA-BD4E-1E7C-9A43022E9EB3}"/>
              </a:ext>
            </a:extLst>
          </p:cNvPr>
          <p:cNvCxnSpPr>
            <a:cxnSpLocks/>
          </p:cNvCxnSpPr>
          <p:nvPr/>
        </p:nvCxnSpPr>
        <p:spPr>
          <a:xfrm>
            <a:off x="-40537" y="6410596"/>
            <a:ext cx="1490161" cy="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5">
            <a:extLst>
              <a:ext uri="{FF2B5EF4-FFF2-40B4-BE49-F238E27FC236}">
                <a16:creationId xmlns:a16="http://schemas.microsoft.com/office/drawing/2014/main" id="{9C59A260-BFE9-34ED-D34D-66E8F33E4B18}"/>
              </a:ext>
            </a:extLst>
          </p:cNvPr>
          <p:cNvCxnSpPr>
            <a:cxnSpLocks/>
          </p:cNvCxnSpPr>
          <p:nvPr/>
        </p:nvCxnSpPr>
        <p:spPr>
          <a:xfrm>
            <a:off x="1449625" y="6410596"/>
            <a:ext cx="1490161" cy="0"/>
          </a:xfrm>
          <a:prstGeom prst="line">
            <a:avLst/>
          </a:prstGeom>
          <a:ln w="50800">
            <a:solidFill>
              <a:srgbClr val="779A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D811006-15A5-C5CE-396C-333910A8AA50}"/>
              </a:ext>
            </a:extLst>
          </p:cNvPr>
          <p:cNvSpPr txBox="1"/>
          <p:nvPr/>
        </p:nvSpPr>
        <p:spPr>
          <a:xfrm>
            <a:off x="1453482" y="6488668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C</a:t>
            </a:r>
            <a:r>
              <a:rPr lang="en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hengxin</a:t>
            </a:r>
            <a:r>
              <a:rPr lang="zh-CN" alt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 </a:t>
            </a:r>
            <a:r>
              <a:rPr lang="en-US" altLang="zh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Liao</a:t>
            </a:r>
            <a:endParaRPr lang="en-CN" dirty="0">
              <a:latin typeface="PingFang SC Medium" panose="020B0400000000000000" pitchFamily="34" charset="-122"/>
              <a:ea typeface="PingFang SC Medium" panose="020B0400000000000000" pitchFamily="34" charset="-122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348247-570F-8A72-ADEB-E10E2F9067D5}"/>
              </a:ext>
            </a:extLst>
          </p:cNvPr>
          <p:cNvSpPr txBox="1"/>
          <p:nvPr/>
        </p:nvSpPr>
        <p:spPr>
          <a:xfrm>
            <a:off x="9822441" y="6488668"/>
            <a:ext cx="2369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IHEP</a:t>
            </a:r>
            <a:r>
              <a:rPr lang="zh-CN" alt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 </a:t>
            </a:r>
            <a:r>
              <a:rPr lang="en-US" altLang="zh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SUSY</a:t>
            </a:r>
            <a:r>
              <a:rPr lang="zh-CN" alt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 </a:t>
            </a:r>
            <a:r>
              <a:rPr lang="en-US" altLang="zh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Meeting</a:t>
            </a:r>
            <a:endParaRPr lang="en-CN" dirty="0">
              <a:latin typeface="PingFang SC Medium" panose="020B0400000000000000" pitchFamily="34" charset="-122"/>
              <a:ea typeface="PingFang SC Medium" panose="020B0400000000000000" pitchFamily="34" charset="-122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326650-61E0-F31E-0772-446853E2F2F9}"/>
              </a:ext>
            </a:extLst>
          </p:cNvPr>
          <p:cNvSpPr txBox="1"/>
          <p:nvPr/>
        </p:nvSpPr>
        <p:spPr>
          <a:xfrm flipH="1">
            <a:off x="769460" y="2063930"/>
            <a:ext cx="856738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2400" b="1" dirty="0"/>
              <a:t>1. include 1TFilter signal in the sensitivity map</a:t>
            </a:r>
          </a:p>
          <a:p>
            <a:endParaRPr lang="en-CN" sz="2400" b="1" dirty="0"/>
          </a:p>
          <a:p>
            <a:r>
              <a:rPr lang="en-CN" sz="2400" b="1" dirty="0"/>
              <a:t>2. apply the same process in the LH channel</a:t>
            </a:r>
          </a:p>
          <a:p>
            <a:endParaRPr lang="en-CN" sz="2400" b="1" dirty="0"/>
          </a:p>
          <a:p>
            <a:r>
              <a:rPr lang="en-CN" sz="2400" b="1" dirty="0"/>
              <a:t>3. compare the Run2+partial Run3 result with only Run2 result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67033B-99C1-02E8-1184-BC7BD01831F9}"/>
              </a:ext>
            </a:extLst>
          </p:cNvPr>
          <p:cNvSpPr txBox="1"/>
          <p:nvPr/>
        </p:nvSpPr>
        <p:spPr>
          <a:xfrm>
            <a:off x="327457" y="64977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815220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64129-8D4B-DB2C-0DC9-46B29C05DA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Backup</a:t>
            </a:r>
          </a:p>
        </p:txBody>
      </p:sp>
    </p:spTree>
    <p:extLst>
      <p:ext uri="{BB962C8B-B14F-4D97-AF65-F5344CB8AC3E}">
        <p14:creationId xmlns:p14="http://schemas.microsoft.com/office/powerpoint/2010/main" val="27857972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6D153F-4716-7828-30F3-704690140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Chengxin Liao</a:t>
            </a:r>
            <a:endParaRPr lang="en-C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E55CA8-4275-2442-F89F-89749C2E7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Undergraduate Thesis Defense</a:t>
            </a:r>
            <a:endParaRPr lang="en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DC1C07-D407-C421-226C-E3594828E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CN" dirty="0"/>
              <a:t>6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25D115-75EE-E0A2-3328-97B599401FA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04543" y="108360"/>
            <a:ext cx="9294480" cy="531424"/>
          </a:xfrm>
        </p:spPr>
        <p:txBody>
          <a:bodyPr/>
          <a:lstStyle/>
          <a:p>
            <a:r>
              <a:rPr kumimoji="1"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C1N2 ISR signal region optimization</a:t>
            </a:r>
            <a:endParaRPr kumimoji="1" lang="zh-CN" altLang="en-US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C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CD0E70-DFCD-1492-82FE-502595898ED1}"/>
              </a:ext>
            </a:extLst>
          </p:cNvPr>
          <p:cNvSpPr txBox="1"/>
          <p:nvPr/>
        </p:nvSpPr>
        <p:spPr>
          <a:xfrm>
            <a:off x="41780" y="1130300"/>
            <a:ext cx="574452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N" sz="2400" dirty="0"/>
              <a:t>Preselection for HH and LH channel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N" sz="2400" dirty="0"/>
              <a:t>BDT method for signal region optimization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N" sz="2400" dirty="0"/>
              <a:t>Figure of merit: AUC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cs typeface="GillSans" panose="020B0502020104020203" pitchFamily="34" charset="-79"/>
              </a:rPr>
              <a:t>5-fold Cross-Validation</a:t>
            </a:r>
            <a:endParaRPr lang="en-CN" sz="2400" dirty="0"/>
          </a:p>
        </p:txBody>
      </p:sp>
      <p:pic>
        <p:nvPicPr>
          <p:cNvPr id="7" name="Picture 6" descr="A table with numbers and text&#10;&#10;Description automatically generated">
            <a:extLst>
              <a:ext uri="{FF2B5EF4-FFF2-40B4-BE49-F238E27FC236}">
                <a16:creationId xmlns:a16="http://schemas.microsoft.com/office/drawing/2014/main" id="{B527A861-292D-F694-A495-DE6D5DC726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7900" y="4319824"/>
            <a:ext cx="5056996" cy="179620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37336A2-F10E-09B9-C6BA-316773266E12}"/>
              </a:ext>
            </a:extLst>
          </p:cNvPr>
          <p:cNvSpPr txBox="1"/>
          <p:nvPr/>
        </p:nvSpPr>
        <p:spPr>
          <a:xfrm>
            <a:off x="5893620" y="4029439"/>
            <a:ext cx="3057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Grid Search for the best model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37E567-AC4F-F793-77B2-BB5CBD759A8E}"/>
              </a:ext>
            </a:extLst>
          </p:cNvPr>
          <p:cNvSpPr txBox="1"/>
          <p:nvPr/>
        </p:nvSpPr>
        <p:spPr>
          <a:xfrm>
            <a:off x="301660" y="3431110"/>
            <a:ext cx="4651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Penalty function to balance the AUC and overfit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64FDFAE-4C9E-CE8E-99AE-BB8B435D87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9449" y="4357675"/>
            <a:ext cx="3790527" cy="369333"/>
          </a:xfrm>
          <a:prstGeom prst="rect">
            <a:avLst/>
          </a:prstGeom>
        </p:spPr>
      </p:pic>
      <p:pic>
        <p:nvPicPr>
          <p:cNvPr id="11" name="Picture 10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F9284AF6-37B5-185E-67E7-9D491C01D87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1660" y="3800442"/>
            <a:ext cx="3868316" cy="51938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表格 6">
                <a:extLst>
                  <a:ext uri="{FF2B5EF4-FFF2-40B4-BE49-F238E27FC236}">
                    <a16:creationId xmlns:a16="http://schemas.microsoft.com/office/drawing/2014/main" id="{DCA57913-D4F6-6188-905F-9EC528C400A2}"/>
                  </a:ext>
                </a:extLst>
              </p:cNvPr>
              <p:cNvGraphicFramePr/>
              <p:nvPr>
                <p:custDataLst>
                  <p:tags r:id="rId1"/>
                </p:custDataLst>
              </p:nvPr>
            </p:nvGraphicFramePr>
            <p:xfrm>
              <a:off x="5893620" y="1157471"/>
              <a:ext cx="3344545" cy="2468880"/>
            </p:xfrm>
            <a:graphic>
              <a:graphicData uri="http://schemas.openxmlformats.org/drawingml/2006/table">
                <a:tbl>
                  <a:tblPr firstRow="1" bandRow="1">
                    <a:tableStyleId>{8EC20E35-A176-4012-BC5E-935CFFF8708E}</a:tableStyleId>
                  </a:tblPr>
                  <a:tblGrid>
                    <a:gridCol w="334454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zh-CN" sz="1200" b="0" dirty="0">
                              <a:solidFill>
                                <a:schemeClr val="tx2"/>
                              </a:solidFill>
                              <a:sym typeface="+mn-ea"/>
                            </a:rPr>
                            <a:t>HH Pre-selection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zh-CN" sz="1200" dirty="0">
                              <a:solidFill>
                                <a:schemeClr val="tx2"/>
                              </a:solidFill>
                              <a:sym typeface="+mn-ea"/>
                            </a:rPr>
                            <a:t>&gt;= 2 medium </a:t>
                          </a:r>
                          <a:r>
                            <a:rPr lang="en-US" altLang="zh-CN" sz="1200" dirty="0" err="1">
                              <a:solidFill>
                                <a:schemeClr val="tx2"/>
                              </a:solidFill>
                              <a:sym typeface="+mn-ea"/>
                            </a:rPr>
                            <a:t>taus</a:t>
                          </a:r>
                          <a:endParaRPr lang="en-US" altLang="zh-CN" sz="1200" dirty="0">
                            <a:solidFill>
                              <a:schemeClr val="tx2"/>
                            </a:solidFill>
                            <a:sym typeface="+mn-ea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zh-CN" sz="1200" dirty="0">
                              <a:solidFill>
                                <a:schemeClr val="tx2"/>
                              </a:solidFill>
                              <a:sym typeface="+mn-ea"/>
                            </a:rPr>
                            <a:t>0 base lepton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636776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zh-CN" sz="1200" dirty="0">
                              <a:solidFill>
                                <a:schemeClr val="tx2"/>
                              </a:solidFill>
                              <a:sym typeface="+mn-ea"/>
                            </a:rPr>
                            <a:t>MET ≥ 200; pass MET trigger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zh-CN" sz="1200" dirty="0">
                              <a:solidFill>
                                <a:schemeClr val="tx2"/>
                              </a:solidFill>
                              <a:sym typeface="+mn-ea"/>
                            </a:rPr>
                            <a:t>1≤nJet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zh-CN" sz="1200" dirty="0">
                              <a:solidFill>
                                <a:schemeClr val="tx2"/>
                              </a:solidFill>
                              <a:sym typeface="+mn-ea"/>
                            </a:rPr>
                            <a:t>Opposite-sign hadronic-hadronic tau pair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zh-CN" sz="1200" dirty="0">
                              <a:solidFill>
                                <a:schemeClr val="tx2"/>
                              </a:solidFill>
                              <a:sym typeface="+mn-ea"/>
                            </a:rPr>
                            <a:t>bveto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zh-CN" sz="1200" dirty="0">
                              <a:solidFill>
                                <a:schemeClr val="tx2"/>
                              </a:solidFill>
                              <a:sym typeface="+mn-ea"/>
                            </a:rPr>
                            <a:t>jet pt&gt;100 GeV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CN" sz="1200" b="1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  <a:sym typeface="+mn-ea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1200" b="1" i="0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  <a:sym typeface="+mn-ea"/>
                                      </a:rPr>
                                      <m:t>𝐌</m:t>
                                    </m:r>
                                  </m:e>
                                  <m:sub>
                                    <m:r>
                                      <a:rPr lang="en-US" altLang="zh-CN" sz="1200" b="1" i="0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  <a:sym typeface="+mn-ea"/>
                                      </a:rPr>
                                      <m:t>𝛕</m:t>
                                    </m:r>
                                    <m:r>
                                      <a:rPr lang="en-US" altLang="zh-CN" sz="1200" b="1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  <a:sym typeface="+mn-ea"/>
                                      </a:rPr>
                                      <m:t>𝝉</m:t>
                                    </m:r>
                                  </m:sub>
                                  <m:sup>
                                    <m:r>
                                      <a:rPr lang="en-US" altLang="zh-CN" sz="1200" b="1" i="0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  <a:sym typeface="+mn-ea"/>
                                      </a:rPr>
                                      <m:t>𝐫𝐞𝐜𝐨</m:t>
                                    </m:r>
                                  </m:sup>
                                </m:sSubSup>
                                <m:r>
                                  <a:rPr lang="en-US" altLang="zh-CN" sz="1200" b="1" i="0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sym typeface="+mn-ea"/>
                                  </a:rPr>
                                  <m:t>&lt;</m:t>
                                </m:r>
                                <m:r>
                                  <a:rPr lang="en-US" altLang="zh-CN" sz="1200" b="1" i="0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sym typeface="+mn-ea"/>
                                  </a:rPr>
                                  <m:t>𝟒𝟎</m:t>
                                </m:r>
                                <m:r>
                                  <a:rPr lang="en-US" altLang="zh-CN" sz="1200" b="1" i="0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sym typeface="+mn-ea"/>
                                  </a:rPr>
                                  <m:t> </m:t>
                                </m:r>
                                <m:r>
                                  <a:rPr lang="en-US" altLang="zh-CN" sz="1200" b="1" i="0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sym typeface="+mn-ea"/>
                                  </a:rPr>
                                  <m:t>𝐆𝐞𝐕</m:t>
                                </m:r>
                                <m:r>
                                  <a:rPr lang="en-US" altLang="zh-CN" sz="1200" b="1" i="0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sym typeface="+mn-ea"/>
                                  </a:rPr>
                                  <m:t> </m:t>
                                </m:r>
                                <m:r>
                                  <a:rPr lang="en-US" altLang="zh-CN" sz="1200" b="1" i="0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sym typeface="+mn-ea"/>
                                  </a:rPr>
                                  <m:t>𝐨𝐫</m:t>
                                </m:r>
                                <m:r>
                                  <a:rPr lang="en-US" altLang="zh-CN" sz="1200" b="1" i="0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sym typeface="+mn-ea"/>
                                  </a:rPr>
                                  <m:t> </m:t>
                                </m:r>
                                <m:sSubSup>
                                  <m:sSubSupPr>
                                    <m:ctrlPr>
                                      <a:rPr lang="en-US" altLang="zh-CN" sz="1200" b="1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  <a:sym typeface="+mn-ea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1200" b="1" i="0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  <a:sym typeface="+mn-ea"/>
                                      </a:rPr>
                                      <m:t>𝐌</m:t>
                                    </m:r>
                                  </m:e>
                                  <m:sub>
                                    <m:r>
                                      <a:rPr lang="en-US" altLang="zh-CN" sz="1200" b="1" i="0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  <a:sym typeface="+mn-ea"/>
                                      </a:rPr>
                                      <m:t>𝛕</m:t>
                                    </m:r>
                                    <m:r>
                                      <a:rPr lang="en-US" altLang="zh-CN" sz="1200" b="1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  <a:sym typeface="+mn-ea"/>
                                      </a:rPr>
                                      <m:t>𝝉</m:t>
                                    </m:r>
                                  </m:sub>
                                  <m:sup>
                                    <m:r>
                                      <a:rPr lang="en-US" altLang="zh-CN" sz="1200" b="1" i="0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  <a:sym typeface="+mn-ea"/>
                                      </a:rPr>
                                      <m:t>𝐫𝐞𝐜𝐨</m:t>
                                    </m:r>
                                  </m:sup>
                                </m:sSubSup>
                                <m:r>
                                  <a:rPr lang="en-US" altLang="zh-CN" sz="1200" b="1" i="0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sym typeface="+mn-ea"/>
                                  </a:rPr>
                                  <m:t>&gt;</m:t>
                                </m:r>
                                <m:r>
                                  <a:rPr lang="en-US" altLang="zh-CN" sz="1200" b="1" i="0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sym typeface="+mn-ea"/>
                                  </a:rPr>
                                  <m:t>𝟏𝟑𝟎</m:t>
                                </m:r>
                                <m:r>
                                  <a:rPr lang="en-US" altLang="zh-CN" sz="1200" b="1" i="0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sym typeface="+mn-ea"/>
                                  </a:rPr>
                                  <m:t> </m:t>
                                </m:r>
                                <m:r>
                                  <a:rPr lang="en-US" altLang="zh-CN" sz="1200" b="1" i="0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sym typeface="+mn-ea"/>
                                  </a:rPr>
                                  <m:t>𝐆𝐞𝐕</m:t>
                                </m:r>
                              </m:oMath>
                            </m:oMathPara>
                          </a14:m>
                          <a:endParaRPr lang="en-US" altLang="zh-CN" sz="1200" dirty="0">
                            <a:solidFill>
                              <a:schemeClr val="tx2"/>
                            </a:solidFill>
                            <a:sym typeface="+mn-ea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2366259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表格 6">
                <a:extLst>
                  <a:ext uri="{FF2B5EF4-FFF2-40B4-BE49-F238E27FC236}">
                    <a16:creationId xmlns:a16="http://schemas.microsoft.com/office/drawing/2014/main" id="{DCA57913-D4F6-6188-905F-9EC528C400A2}"/>
                  </a:ext>
                </a:extLst>
              </p:cNvPr>
              <p:cNvGraphicFramePr/>
              <p:nvPr>
                <p:custDataLst>
                  <p:tags r:id="rId7"/>
                </p:custDataLst>
                <p:extLst>
                  <p:ext uri="{D42A27DB-BD31-4B8C-83A1-F6EECF244321}">
                    <p14:modId xmlns:p14="http://schemas.microsoft.com/office/powerpoint/2010/main" val="2713478518"/>
                  </p:ext>
                </p:extLst>
              </p:nvPr>
            </p:nvGraphicFramePr>
            <p:xfrm>
              <a:off x="5893620" y="1157471"/>
              <a:ext cx="3344545" cy="2468880"/>
            </p:xfrm>
            <a:graphic>
              <a:graphicData uri="http://schemas.openxmlformats.org/drawingml/2006/table">
                <a:tbl>
                  <a:tblPr firstRow="1" bandRow="1">
                    <a:tableStyleId>{8EC20E35-A176-4012-BC5E-935CFFF8708E}</a:tableStyleId>
                  </a:tblPr>
                  <a:tblGrid>
                    <a:gridCol w="334454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zh-CN" sz="1200" b="0" dirty="0">
                              <a:solidFill>
                                <a:schemeClr val="tx2"/>
                              </a:solidFill>
                              <a:sym typeface="+mn-ea"/>
                            </a:rPr>
                            <a:t>HH Pre-selection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zh-CN" sz="1200" dirty="0">
                              <a:solidFill>
                                <a:schemeClr val="tx2"/>
                              </a:solidFill>
                              <a:sym typeface="+mn-ea"/>
                            </a:rPr>
                            <a:t>&gt;= 2 medium </a:t>
                          </a:r>
                          <a:r>
                            <a:rPr lang="en-US" altLang="zh-CN" sz="1200" dirty="0" err="1">
                              <a:solidFill>
                                <a:schemeClr val="tx2"/>
                              </a:solidFill>
                              <a:sym typeface="+mn-ea"/>
                            </a:rPr>
                            <a:t>taus</a:t>
                          </a:r>
                          <a:endParaRPr lang="en-US" altLang="zh-CN" sz="1200" dirty="0">
                            <a:solidFill>
                              <a:schemeClr val="tx2"/>
                            </a:solidFill>
                            <a:sym typeface="+mn-ea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zh-CN" sz="1200" dirty="0">
                              <a:solidFill>
                                <a:schemeClr val="tx2"/>
                              </a:solidFill>
                              <a:sym typeface="+mn-ea"/>
                            </a:rPr>
                            <a:t>0 base lepton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636776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zh-CN" sz="1200" dirty="0">
                              <a:solidFill>
                                <a:schemeClr val="tx2"/>
                              </a:solidFill>
                              <a:sym typeface="+mn-ea"/>
                            </a:rPr>
                            <a:t>MET ≥ 200; pass MET trigger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zh-CN" sz="1200" dirty="0">
                              <a:solidFill>
                                <a:schemeClr val="tx2"/>
                              </a:solidFill>
                              <a:sym typeface="+mn-ea"/>
                            </a:rPr>
                            <a:t>1≤nJet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zh-CN" sz="1200" dirty="0">
                              <a:solidFill>
                                <a:schemeClr val="tx2"/>
                              </a:solidFill>
                              <a:sym typeface="+mn-ea"/>
                            </a:rPr>
                            <a:t>Opposite-sign hadronic-hadronic tau pair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zh-CN" sz="1200" dirty="0">
                              <a:solidFill>
                                <a:schemeClr val="tx2"/>
                              </a:solidFill>
                              <a:sym typeface="+mn-ea"/>
                            </a:rPr>
                            <a:t>bveto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zh-CN" sz="1200" dirty="0">
                              <a:solidFill>
                                <a:schemeClr val="tx2"/>
                              </a:solidFill>
                              <a:sym typeface="+mn-ea"/>
                            </a:rPr>
                            <a:t>jet pt&gt;100 GeV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CN"/>
                        </a:p>
                      </a:txBody>
                      <a:tcPr>
                        <a:blipFill>
                          <a:blip r:embed="rId8"/>
                          <a:stretch>
                            <a:fillRect l="-379" t="-795455" r="-379" b="-90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2366259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表格 5">
                <a:extLst>
                  <a:ext uri="{FF2B5EF4-FFF2-40B4-BE49-F238E27FC236}">
                    <a16:creationId xmlns:a16="http://schemas.microsoft.com/office/drawing/2014/main" id="{3E992B6C-9420-E931-90DB-43D06518CB67}"/>
                  </a:ext>
                </a:extLst>
              </p:cNvPr>
              <p:cNvGraphicFramePr/>
              <p:nvPr>
                <p:custDataLst>
                  <p:tags r:id="rId2"/>
                </p:custDataLst>
              </p:nvPr>
            </p:nvGraphicFramePr>
            <p:xfrm>
              <a:off x="8847455" y="1157201"/>
              <a:ext cx="3344545" cy="2468880"/>
            </p:xfrm>
            <a:graphic>
              <a:graphicData uri="http://schemas.openxmlformats.org/drawingml/2006/table">
                <a:tbl>
                  <a:tblPr firstRow="1" bandRow="1">
                    <a:tableStyleId>{8EC20E35-A176-4012-BC5E-935CFFF8708E}</a:tableStyleId>
                  </a:tblPr>
                  <a:tblGrid>
                    <a:gridCol w="334454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zh-CN" sz="1200" b="0" dirty="0">
                              <a:solidFill>
                                <a:schemeClr val="tx2"/>
                              </a:solidFill>
                              <a:sym typeface="+mn-ea"/>
                            </a:rPr>
                            <a:t>LH Pre-selection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zh-CN" sz="1200" dirty="0">
                              <a:solidFill>
                                <a:schemeClr val="tx2"/>
                              </a:solidFill>
                              <a:sym typeface="+mn-ea"/>
                            </a:rPr>
                            <a:t>&gt;= 1 medium </a:t>
                          </a:r>
                          <a:r>
                            <a:rPr lang="en-US" altLang="zh-CN" sz="1200" dirty="0" err="1">
                              <a:solidFill>
                                <a:schemeClr val="tx2"/>
                              </a:solidFill>
                              <a:sym typeface="+mn-ea"/>
                            </a:rPr>
                            <a:t>taus</a:t>
                          </a:r>
                          <a:endParaRPr lang="en-US" altLang="zh-CN" sz="1200" dirty="0">
                            <a:solidFill>
                              <a:schemeClr val="tx2"/>
                            </a:solidFill>
                            <a:sym typeface="+mn-ea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zh-CN" sz="1200" dirty="0">
                              <a:solidFill>
                                <a:schemeClr val="tx2"/>
                              </a:solidFill>
                              <a:sym typeface="+mn-ea"/>
                            </a:rPr>
                            <a:t>&gt;=1 base lepton, &gt;=1 signal lepton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207302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zh-CN" sz="1200" dirty="0">
                              <a:solidFill>
                                <a:schemeClr val="tx2"/>
                              </a:solidFill>
                              <a:sym typeface="+mn-ea"/>
                            </a:rPr>
                            <a:t>MET ≥ 200; pass MET trigger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zh-CN" sz="1200" dirty="0">
                              <a:solidFill>
                                <a:schemeClr val="tx2"/>
                              </a:solidFill>
                              <a:sym typeface="+mn-ea"/>
                            </a:rPr>
                            <a:t>1≤nJet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zh-CN" sz="1200" dirty="0">
                              <a:solidFill>
                                <a:schemeClr val="tx2"/>
                              </a:solidFill>
                              <a:sym typeface="+mn-ea"/>
                            </a:rPr>
                            <a:t>Opposite-sign lepton-hadronic tau pair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zh-CN" sz="1200" dirty="0">
                              <a:solidFill>
                                <a:schemeClr val="tx2"/>
                              </a:solidFill>
                              <a:sym typeface="+mn-ea"/>
                            </a:rPr>
                            <a:t>bveto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zh-CN" sz="1200" dirty="0">
                              <a:solidFill>
                                <a:schemeClr val="tx2"/>
                              </a:solidFill>
                              <a:sym typeface="+mn-ea"/>
                            </a:rPr>
                            <a:t>jet pt&gt;100 GeV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CN" sz="1200" b="1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  <a:sym typeface="+mn-ea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1200" b="1" i="0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  <a:sym typeface="+mn-ea"/>
                                      </a:rPr>
                                      <m:t>𝐌</m:t>
                                    </m:r>
                                  </m:e>
                                  <m:sub>
                                    <m:r>
                                      <a:rPr lang="en-US" altLang="zh-CN" sz="1200" b="1" i="0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  <a:sym typeface="+mn-ea"/>
                                      </a:rPr>
                                      <m:t>𝛕</m:t>
                                    </m:r>
                                    <m:r>
                                      <a:rPr lang="en-US" altLang="zh-CN" sz="1200" b="1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  <a:sym typeface="+mn-ea"/>
                                      </a:rPr>
                                      <m:t>𝝉</m:t>
                                    </m:r>
                                  </m:sub>
                                  <m:sup>
                                    <m:r>
                                      <a:rPr lang="en-US" altLang="zh-CN" sz="1200" b="1" i="0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  <a:sym typeface="+mn-ea"/>
                                      </a:rPr>
                                      <m:t>𝐫𝐞𝐜𝐨</m:t>
                                    </m:r>
                                  </m:sup>
                                </m:sSubSup>
                                <m:r>
                                  <a:rPr lang="en-US" altLang="zh-CN" sz="1200" b="1" i="0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sym typeface="+mn-ea"/>
                                  </a:rPr>
                                  <m:t>&lt;</m:t>
                                </m:r>
                                <m:r>
                                  <a:rPr lang="en-US" altLang="zh-CN" sz="1200" b="1" i="0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sym typeface="+mn-ea"/>
                                  </a:rPr>
                                  <m:t>𝟒𝟎</m:t>
                                </m:r>
                                <m:r>
                                  <a:rPr lang="en-US" altLang="zh-CN" sz="1200" b="1" i="0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sym typeface="+mn-ea"/>
                                  </a:rPr>
                                  <m:t> </m:t>
                                </m:r>
                                <m:r>
                                  <a:rPr lang="en-US" altLang="zh-CN" sz="1200" b="1" i="0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sym typeface="+mn-ea"/>
                                  </a:rPr>
                                  <m:t>𝐆𝐞𝐕</m:t>
                                </m:r>
                                <m:r>
                                  <a:rPr lang="en-US" altLang="zh-CN" sz="1200" b="1" i="0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sym typeface="+mn-ea"/>
                                  </a:rPr>
                                  <m:t> </m:t>
                                </m:r>
                                <m:r>
                                  <a:rPr lang="en-US" altLang="zh-CN" sz="1200" b="1" i="0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sym typeface="+mn-ea"/>
                                  </a:rPr>
                                  <m:t>𝐨𝐫</m:t>
                                </m:r>
                                <m:r>
                                  <a:rPr lang="en-US" altLang="zh-CN" sz="1200" b="1" i="0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sym typeface="+mn-ea"/>
                                  </a:rPr>
                                  <m:t> </m:t>
                                </m:r>
                                <m:sSubSup>
                                  <m:sSubSupPr>
                                    <m:ctrlPr>
                                      <a:rPr lang="en-US" altLang="zh-CN" sz="1200" b="1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  <a:sym typeface="+mn-ea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1200" b="1" i="0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  <a:sym typeface="+mn-ea"/>
                                      </a:rPr>
                                      <m:t>𝐌</m:t>
                                    </m:r>
                                  </m:e>
                                  <m:sub>
                                    <m:r>
                                      <a:rPr lang="en-US" altLang="zh-CN" sz="1200" b="1" i="0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  <a:sym typeface="+mn-ea"/>
                                      </a:rPr>
                                      <m:t>𝛕</m:t>
                                    </m:r>
                                    <m:r>
                                      <a:rPr lang="en-US" altLang="zh-CN" sz="1200" b="1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  <a:sym typeface="+mn-ea"/>
                                      </a:rPr>
                                      <m:t>𝝉</m:t>
                                    </m:r>
                                  </m:sub>
                                  <m:sup>
                                    <m:r>
                                      <a:rPr lang="en-US" altLang="zh-CN" sz="1200" b="1" i="0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  <a:sym typeface="+mn-ea"/>
                                      </a:rPr>
                                      <m:t>𝐫𝐞𝐜𝐨</m:t>
                                    </m:r>
                                  </m:sup>
                                </m:sSubSup>
                                <m:r>
                                  <a:rPr lang="en-US" altLang="zh-CN" sz="1200" b="1" i="0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sym typeface="+mn-ea"/>
                                  </a:rPr>
                                  <m:t>&gt;</m:t>
                                </m:r>
                                <m:r>
                                  <a:rPr lang="en-US" altLang="zh-CN" sz="1200" b="1" i="0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sym typeface="+mn-ea"/>
                                  </a:rPr>
                                  <m:t>𝟏𝟑𝟎</m:t>
                                </m:r>
                                <m:r>
                                  <a:rPr lang="en-US" altLang="zh-CN" sz="1200" b="1" i="0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sym typeface="+mn-ea"/>
                                  </a:rPr>
                                  <m:t> </m:t>
                                </m:r>
                                <m:r>
                                  <a:rPr lang="en-US" altLang="zh-CN" sz="1200" b="1" i="0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sym typeface="+mn-ea"/>
                                  </a:rPr>
                                  <m:t>𝐆𝐞𝐕</m:t>
                                </m:r>
                              </m:oMath>
                            </m:oMathPara>
                          </a14:m>
                          <a:endParaRPr lang="en-US" altLang="zh-CN" sz="1200" dirty="0">
                            <a:solidFill>
                              <a:schemeClr val="tx2"/>
                            </a:solidFill>
                            <a:sym typeface="+mn-ea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8227315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表格 5">
                <a:extLst>
                  <a:ext uri="{FF2B5EF4-FFF2-40B4-BE49-F238E27FC236}">
                    <a16:creationId xmlns:a16="http://schemas.microsoft.com/office/drawing/2014/main" id="{3E992B6C-9420-E931-90DB-43D06518CB67}"/>
                  </a:ext>
                </a:extLst>
              </p:cNvPr>
              <p:cNvGraphicFramePr/>
              <p:nvPr>
                <p:custDataLst>
                  <p:tags r:id="rId9"/>
                </p:custDataLst>
                <p:extLst>
                  <p:ext uri="{D42A27DB-BD31-4B8C-83A1-F6EECF244321}">
                    <p14:modId xmlns:p14="http://schemas.microsoft.com/office/powerpoint/2010/main" val="1747590282"/>
                  </p:ext>
                </p:extLst>
              </p:nvPr>
            </p:nvGraphicFramePr>
            <p:xfrm>
              <a:off x="8847455" y="1157201"/>
              <a:ext cx="3344545" cy="2468880"/>
            </p:xfrm>
            <a:graphic>
              <a:graphicData uri="http://schemas.openxmlformats.org/drawingml/2006/table">
                <a:tbl>
                  <a:tblPr firstRow="1" bandRow="1">
                    <a:tableStyleId>{8EC20E35-A176-4012-BC5E-935CFFF8708E}</a:tableStyleId>
                  </a:tblPr>
                  <a:tblGrid>
                    <a:gridCol w="334454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zh-CN" sz="1200" b="0" dirty="0">
                              <a:solidFill>
                                <a:schemeClr val="tx2"/>
                              </a:solidFill>
                              <a:sym typeface="+mn-ea"/>
                            </a:rPr>
                            <a:t>LH Pre-selection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zh-CN" sz="1200" dirty="0">
                              <a:solidFill>
                                <a:schemeClr val="tx2"/>
                              </a:solidFill>
                              <a:sym typeface="+mn-ea"/>
                            </a:rPr>
                            <a:t>&gt;= 1 medium </a:t>
                          </a:r>
                          <a:r>
                            <a:rPr lang="en-US" altLang="zh-CN" sz="1200" dirty="0" err="1">
                              <a:solidFill>
                                <a:schemeClr val="tx2"/>
                              </a:solidFill>
                              <a:sym typeface="+mn-ea"/>
                            </a:rPr>
                            <a:t>taus</a:t>
                          </a:r>
                          <a:endParaRPr lang="en-US" altLang="zh-CN" sz="1200" dirty="0">
                            <a:solidFill>
                              <a:schemeClr val="tx2"/>
                            </a:solidFill>
                            <a:sym typeface="+mn-ea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zh-CN" sz="1200" dirty="0">
                              <a:solidFill>
                                <a:schemeClr val="tx2"/>
                              </a:solidFill>
                              <a:sym typeface="+mn-ea"/>
                            </a:rPr>
                            <a:t>&gt;=1 base lepton, &gt;=1 signal lepton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207302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zh-CN" sz="1200" dirty="0">
                              <a:solidFill>
                                <a:schemeClr val="tx2"/>
                              </a:solidFill>
                              <a:sym typeface="+mn-ea"/>
                            </a:rPr>
                            <a:t>MET ≥ 200; pass MET trigger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zh-CN" sz="1200" dirty="0">
                              <a:solidFill>
                                <a:schemeClr val="tx2"/>
                              </a:solidFill>
                              <a:sym typeface="+mn-ea"/>
                            </a:rPr>
                            <a:t>1≤nJet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zh-CN" sz="1200" dirty="0">
                              <a:solidFill>
                                <a:schemeClr val="tx2"/>
                              </a:solidFill>
                              <a:sym typeface="+mn-ea"/>
                            </a:rPr>
                            <a:t>Opposite-sign lepton-hadronic tau pair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zh-CN" sz="1200" dirty="0">
                              <a:solidFill>
                                <a:schemeClr val="tx2"/>
                              </a:solidFill>
                              <a:sym typeface="+mn-ea"/>
                            </a:rPr>
                            <a:t>bveto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altLang="zh-CN" sz="1200" dirty="0">
                              <a:solidFill>
                                <a:schemeClr val="tx2"/>
                              </a:solidFill>
                              <a:sym typeface="+mn-ea"/>
                            </a:rPr>
                            <a:t>jet pt&gt;100 GeV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CN"/>
                        </a:p>
                      </a:txBody>
                      <a:tcPr>
                        <a:blipFill>
                          <a:blip r:embed="rId10"/>
                          <a:stretch>
                            <a:fillRect t="-795455" r="-758" b="-90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8227315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14671968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263*128"/>
  <p:tag name="TABLE_ENDDRAG_RECT" val="697*43*263*12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263*128"/>
  <p:tag name="TABLE_ENDDRAG_RECT" val="697*43*263*12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263*128"/>
  <p:tag name="TABLE_ENDDRAG_RECT" val="697*43*263*12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263*128"/>
  <p:tag name="TABLE_ENDDRAG_RECT" val="697*43*263*128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19170</TotalTime>
  <Words>530</Words>
  <Application>Microsoft Macintosh PowerPoint</Application>
  <PresentationFormat>Widescreen</PresentationFormat>
  <Paragraphs>124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PingFang SC Medium</vt:lpstr>
      <vt:lpstr>Arial</vt:lpstr>
      <vt:lpstr>Calibri</vt:lpstr>
      <vt:lpstr>Calibri Light</vt:lpstr>
      <vt:lpstr>Cambria Math</vt:lpstr>
      <vt:lpstr>Times New Roman</vt:lpstr>
      <vt:lpstr>Office Theme</vt:lpstr>
      <vt:lpstr>Compressed EWK study(ISRC1N2)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Backup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meeting</dc:title>
  <dc:creator>廖诚鑫</dc:creator>
  <cp:lastModifiedBy>廖诚鑫</cp:lastModifiedBy>
  <cp:revision>755</cp:revision>
  <dcterms:created xsi:type="dcterms:W3CDTF">2024-11-26T11:49:43Z</dcterms:created>
  <dcterms:modified xsi:type="dcterms:W3CDTF">2025-05-28T09:46:50Z</dcterms:modified>
</cp:coreProperties>
</file>