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9A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94"/>
    <p:restoredTop sz="94718"/>
  </p:normalViewPr>
  <p:slideViewPr>
    <p:cSldViewPr snapToGrid="0">
      <p:cViewPr>
        <p:scale>
          <a:sx n="106" d="100"/>
          <a:sy n="106" d="100"/>
        </p:scale>
        <p:origin x="43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DF5572-9A5F-3E46-84DC-D02FE789A125}" type="datetimeFigureOut">
              <a:rPr lang="en-CN" smtClean="0"/>
              <a:t>2025/6/25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42487-44B5-A248-AEC1-7460146B851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92453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15F2D-D3E8-83E0-40DE-4D387EF00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Chengxin Liao</a:t>
            </a:r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BA0F6-E35A-ECE2-36D0-23C74645E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N" dirty="0"/>
              <a:t>Group Meeting</a:t>
            </a:r>
          </a:p>
        </p:txBody>
      </p:sp>
      <p:pic>
        <p:nvPicPr>
          <p:cNvPr id="7" name="图片 4" descr="形状, 箭头&#10;&#10;描述已自动生成">
            <a:extLst>
              <a:ext uri="{FF2B5EF4-FFF2-40B4-BE49-F238E27FC236}">
                <a16:creationId xmlns:a16="http://schemas.microsoft.com/office/drawing/2014/main" id="{0194A757-DCB5-7A51-582F-5D82A59C31B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91794" y="566644"/>
            <a:ext cx="6200412" cy="6070787"/>
          </a:xfrm>
          <a:prstGeom prst="rect">
            <a:avLst/>
          </a:prstGeom>
        </p:spPr>
      </p:pic>
      <p:sp>
        <p:nvSpPr>
          <p:cNvPr id="8" name="标题 1">
            <a:extLst>
              <a:ext uri="{FF2B5EF4-FFF2-40B4-BE49-F238E27FC236}">
                <a16:creationId xmlns:a16="http://schemas.microsoft.com/office/drawing/2014/main" id="{F38F1223-C26C-2D46-332C-71D4B6EC5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9133" y="1680502"/>
            <a:ext cx="11040909" cy="1326048"/>
          </a:xfrm>
        </p:spPr>
        <p:txBody>
          <a:bodyPr>
            <a:normAutofit/>
          </a:bodyPr>
          <a:lstStyle>
            <a:lvl1pPr>
              <a:defRPr/>
            </a:lvl1pPr>
          </a:lstStyle>
          <a:p>
            <a:pPr algn="l"/>
            <a:endParaRPr kumimoji="1" lang="zh-CN" altLang="en-US" sz="36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图片 6">
            <a:extLst>
              <a:ext uri="{FF2B5EF4-FFF2-40B4-BE49-F238E27FC236}">
                <a16:creationId xmlns:a16="http://schemas.microsoft.com/office/drawing/2014/main" id="{0317D74C-D275-61C2-23E0-23A4B24A3B4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40536" y="1"/>
            <a:ext cx="2254348" cy="1003036"/>
          </a:xfrm>
          <a:prstGeom prst="rect">
            <a:avLst/>
          </a:prstGeom>
        </p:spPr>
      </p:pic>
      <p:cxnSp>
        <p:nvCxnSpPr>
          <p:cNvPr id="10" name="直线连接符 8">
            <a:extLst>
              <a:ext uri="{FF2B5EF4-FFF2-40B4-BE49-F238E27FC236}">
                <a16:creationId xmlns:a16="http://schemas.microsoft.com/office/drawing/2014/main" id="{1B8A01D7-B533-1D0C-DC30-5C34EE0FFA0F}"/>
              </a:ext>
            </a:extLst>
          </p:cNvPr>
          <p:cNvCxnSpPr>
            <a:cxnSpLocks/>
          </p:cNvCxnSpPr>
          <p:nvPr userDrawn="1"/>
        </p:nvCxnSpPr>
        <p:spPr>
          <a:xfrm>
            <a:off x="2980323" y="1586805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1">
            <a:extLst>
              <a:ext uri="{FF2B5EF4-FFF2-40B4-BE49-F238E27FC236}">
                <a16:creationId xmlns:a16="http://schemas.microsoft.com/office/drawing/2014/main" id="{78FFED11-CD14-6C83-B2E5-FDC4AE71E662}"/>
              </a:ext>
            </a:extLst>
          </p:cNvPr>
          <p:cNvCxnSpPr>
            <a:cxnSpLocks/>
          </p:cNvCxnSpPr>
          <p:nvPr userDrawn="1"/>
        </p:nvCxnSpPr>
        <p:spPr>
          <a:xfrm>
            <a:off x="0" y="1586805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5C3B5FFA-ACB2-173E-51D9-B2EFFEC396B8}"/>
              </a:ext>
            </a:extLst>
          </p:cNvPr>
          <p:cNvCxnSpPr>
            <a:cxnSpLocks/>
          </p:cNvCxnSpPr>
          <p:nvPr userDrawn="1"/>
        </p:nvCxnSpPr>
        <p:spPr>
          <a:xfrm>
            <a:off x="1490162" y="1586805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8">
            <a:extLst>
              <a:ext uri="{FF2B5EF4-FFF2-40B4-BE49-F238E27FC236}">
                <a16:creationId xmlns:a16="http://schemas.microsoft.com/office/drawing/2014/main" id="{097D2019-0289-2297-E12D-3BDEA95A8FC1}"/>
              </a:ext>
            </a:extLst>
          </p:cNvPr>
          <p:cNvSpPr txBox="1"/>
          <p:nvPr userDrawn="1"/>
        </p:nvSpPr>
        <p:spPr>
          <a:xfrm>
            <a:off x="1929133" y="1110937"/>
            <a:ext cx="6009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Microsoft GothicNeo" panose="02000300000000000000" pitchFamily="2" charset="-127"/>
                <a:cs typeface="Times New Roman" panose="02020603050405020304" pitchFamily="18" charset="0"/>
              </a:rPr>
              <a:t>Department of Physics, Shandong University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A0532-1151-4267-E32B-227D5318F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BDC7-7751-EA45-BA6B-69BAC09B4B53}" type="slidenum">
              <a:rPr lang="en-CN" smtClean="0"/>
              <a:t>‹#›</a:t>
            </a:fld>
            <a:endParaRPr lang="en-CN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F8B4F17D-3CA9-8380-533A-DE1E313CDF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29133" y="3435178"/>
            <a:ext cx="8550275" cy="2354263"/>
          </a:xfrm>
        </p:spPr>
        <p:txBody>
          <a:bodyPr/>
          <a:lstStyle>
            <a:lvl1pPr marL="0" indent="0">
              <a:buNone/>
              <a:defRPr b="0">
                <a:solidFill>
                  <a:schemeClr val="tx1"/>
                </a:solidFill>
              </a:defRPr>
            </a:lvl1pPr>
          </a:lstStyle>
          <a:p>
            <a:pPr lvl="0"/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450443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AA409-FA7E-2DF7-3267-7E7987A84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F5F190-4F91-0943-7C4B-E509A0627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B7609-1CB7-0CED-6F2D-07E664422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Chengxin Liao</a:t>
            </a:r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9388E-3A80-B59D-8A31-53BAF34A2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Undergraduate Thesis Defense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ABCD29-2816-F1FB-D30A-F71F6F86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BDC7-7751-EA45-BA6B-69BAC09B4B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54458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D6CAAC-D8F5-F376-39BE-BCA95231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DBA594-6EBF-E1E1-F125-0D3827CD9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C187E9-427F-9107-737E-8E9942249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Chengxin Liao</a:t>
            </a:r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1257E-BDBF-A573-2F0D-D2087FFCA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Undergraduate Thesis Defense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80535-4601-8857-F46D-A15F6B973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BDC7-7751-EA45-BA6B-69BAC09B4B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70913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FFF64-2B77-AB08-3C62-A409306D71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8024" y="6492274"/>
            <a:ext cx="2743200" cy="365125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Chengxin</a:t>
            </a:r>
            <a:r>
              <a:rPr lang="en-US" dirty="0"/>
              <a:t> Liao</a:t>
            </a:r>
            <a:endParaRPr lang="en-C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D22AE-1024-8C3F-B30F-8E1C567F8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64843"/>
            <a:ext cx="4114800" cy="365125"/>
          </a:xfrm>
        </p:spPr>
        <p:txBody>
          <a:bodyPr/>
          <a:lstStyle>
            <a:lvl1pPr>
              <a:defRPr sz="1800" b="1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CN" dirty="0"/>
              <a:t>Group Meeting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9B360-BF2D-6628-17F4-2A066E93C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0776" y="6464842"/>
            <a:ext cx="2743200" cy="365125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fld id="{B113BDC7-7751-EA45-BA6B-69BAC09B4B53}" type="slidenum">
              <a:rPr lang="en-CN" smtClean="0"/>
              <a:pPr/>
              <a:t>‹#›</a:t>
            </a:fld>
            <a:endParaRPr lang="en-CN" dirty="0"/>
          </a:p>
        </p:txBody>
      </p:sp>
      <p:sp>
        <p:nvSpPr>
          <p:cNvPr id="7" name="矩形 3">
            <a:extLst>
              <a:ext uri="{FF2B5EF4-FFF2-40B4-BE49-F238E27FC236}">
                <a16:creationId xmlns:a16="http://schemas.microsoft.com/office/drawing/2014/main" id="{C8A1ABC3-31D5-9423-0B9F-C75642CDB41D}"/>
              </a:ext>
            </a:extLst>
          </p:cNvPr>
          <p:cNvSpPr/>
          <p:nvPr userDrawn="1"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B35DCA9-1A20-6B70-091F-FE2B4E7B4C11}"/>
              </a:ext>
            </a:extLst>
          </p:cNvPr>
          <p:cNvCxnSpPr>
            <a:cxnSpLocks/>
          </p:cNvCxnSpPr>
          <p:nvPr userDrawn="1"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6B6DD9EB-7FCD-A301-50AB-8A3B3944A8D2}"/>
              </a:ext>
            </a:extLst>
          </p:cNvPr>
          <p:cNvCxnSpPr>
            <a:cxnSpLocks/>
          </p:cNvCxnSpPr>
          <p:nvPr userDrawn="1"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5">
            <a:extLst>
              <a:ext uri="{FF2B5EF4-FFF2-40B4-BE49-F238E27FC236}">
                <a16:creationId xmlns:a16="http://schemas.microsoft.com/office/drawing/2014/main" id="{E17D9773-3DBB-4AE3-87BA-9767F3109A0C}"/>
              </a:ext>
            </a:extLst>
          </p:cNvPr>
          <p:cNvCxnSpPr>
            <a:cxnSpLocks/>
          </p:cNvCxnSpPr>
          <p:nvPr userDrawn="1"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45B1665-5C4B-DFFC-0F1E-450D7B653B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4542" y="108360"/>
            <a:ext cx="9033223" cy="531424"/>
          </a:xfrm>
        </p:spPr>
        <p:txBody>
          <a:bodyPr>
            <a:noAutofit/>
          </a:bodyPr>
          <a:lstStyle>
            <a:lvl1pPr marL="0" indent="0">
              <a:buNone/>
              <a:defRPr sz="3600" b="1" i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20897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4" descr="形状, 箭头&#10;&#10;描述已自动生成">
            <a:extLst>
              <a:ext uri="{FF2B5EF4-FFF2-40B4-BE49-F238E27FC236}">
                <a16:creationId xmlns:a16="http://schemas.microsoft.com/office/drawing/2014/main" id="{4DB61013-8908-597E-7557-5FA0849629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002364" y="1596545"/>
            <a:ext cx="4484409" cy="4390659"/>
          </a:xfrm>
          <a:prstGeom prst="rect">
            <a:avLst/>
          </a:prstGeom>
        </p:spPr>
      </p:pic>
      <p:sp>
        <p:nvSpPr>
          <p:cNvPr id="14" name="标题 1">
            <a:extLst>
              <a:ext uri="{FF2B5EF4-FFF2-40B4-BE49-F238E27FC236}">
                <a16:creationId xmlns:a16="http://schemas.microsoft.com/office/drawing/2014/main" id="{FD5A95BB-94B4-88AE-99F5-E90881E71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644" y="2102952"/>
            <a:ext cx="11040909" cy="1326048"/>
          </a:xfrm>
        </p:spPr>
        <p:txBody>
          <a:bodyPr>
            <a:normAutofit/>
          </a:bodyPr>
          <a:lstStyle/>
          <a:p>
            <a:endParaRPr kumimoji="1" lang="zh-CN" altLang="en-US" sz="48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15" name="直线连接符 8">
            <a:extLst>
              <a:ext uri="{FF2B5EF4-FFF2-40B4-BE49-F238E27FC236}">
                <a16:creationId xmlns:a16="http://schemas.microsoft.com/office/drawing/2014/main" id="{9A91534D-19B2-874B-FA30-C88224717B7B}"/>
              </a:ext>
            </a:extLst>
          </p:cNvPr>
          <p:cNvCxnSpPr>
            <a:cxnSpLocks/>
          </p:cNvCxnSpPr>
          <p:nvPr userDrawn="1"/>
        </p:nvCxnSpPr>
        <p:spPr>
          <a:xfrm>
            <a:off x="2992355" y="5641445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1">
            <a:extLst>
              <a:ext uri="{FF2B5EF4-FFF2-40B4-BE49-F238E27FC236}">
                <a16:creationId xmlns:a16="http://schemas.microsoft.com/office/drawing/2014/main" id="{E4DC3BA9-7BEF-7567-798C-E3903D3C6FF1}"/>
              </a:ext>
            </a:extLst>
          </p:cNvPr>
          <p:cNvCxnSpPr>
            <a:cxnSpLocks/>
          </p:cNvCxnSpPr>
          <p:nvPr userDrawn="1"/>
        </p:nvCxnSpPr>
        <p:spPr>
          <a:xfrm>
            <a:off x="12032" y="5641445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5">
            <a:extLst>
              <a:ext uri="{FF2B5EF4-FFF2-40B4-BE49-F238E27FC236}">
                <a16:creationId xmlns:a16="http://schemas.microsoft.com/office/drawing/2014/main" id="{2A010537-6BE9-563B-617D-58FC827699C5}"/>
              </a:ext>
            </a:extLst>
          </p:cNvPr>
          <p:cNvCxnSpPr>
            <a:cxnSpLocks/>
          </p:cNvCxnSpPr>
          <p:nvPr userDrawn="1"/>
        </p:nvCxnSpPr>
        <p:spPr>
          <a:xfrm>
            <a:off x="1502194" y="5641445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6">
            <a:extLst>
              <a:ext uri="{FF2B5EF4-FFF2-40B4-BE49-F238E27FC236}">
                <a16:creationId xmlns:a16="http://schemas.microsoft.com/office/drawing/2014/main" id="{51533A82-887B-7B7D-1C2F-DF0595CEBF4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40536" y="1"/>
            <a:ext cx="2254348" cy="10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5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1E410-0019-F207-FC79-EBC408847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0AD19-E661-1BE0-0FC1-E6AA563C7E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B8114-D44A-ED3D-9FE1-A3F814007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162668-ACE4-3FA3-601B-850278D06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Chengxin Liao</a:t>
            </a:r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D00828-C763-2C82-197C-6EB3FDC56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N" dirty="0"/>
              <a:t>Group Meeting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9D5623-020A-2055-1D62-976C9B10A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BDC7-7751-EA45-BA6B-69BAC09B4B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80209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ECC1-6534-8025-EB67-91B762B9B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94E7C-42F0-0D1C-8A9D-279700AE2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4B78E7-5D9E-56FC-71FF-0DB7D8E15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CC379A-BDA5-6E9E-3C0E-76C67E4BFD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D8381C-F2CA-2D5B-8B4E-65B86E6705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68C28A-9F42-6C26-D100-6EBBA30CB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Chengxin Liao</a:t>
            </a:r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6F3DBB-8FD7-978E-40D1-094471C0F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Undergraduate Thesis Defense</a:t>
            </a:r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12C1CD-1E25-1C86-3D68-E33D10E1A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BDC7-7751-EA45-BA6B-69BAC09B4B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13801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78ED4-BFEC-CA02-1A2D-CC64A6ED5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023B0D-935D-A055-A9E5-EDE5731F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Chengxin Liao</a:t>
            </a:r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3EA20-8D67-3E92-57D6-42E7DC538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Undergraduate Thesis Defense</a:t>
            </a:r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DB8EA6-96E8-95F5-2D57-F12C7BFC8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BDC7-7751-EA45-BA6B-69BAC09B4B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68756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66E99-DB35-CF9C-E458-28FC9F77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Chengxin Liao</a:t>
            </a:r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F7D84-41EB-792B-13A7-26C82F103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Undergraduate Thesis Defense</a:t>
            </a:r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5E7F7-D503-192B-7A9B-2AAE698A6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BDC7-7751-EA45-BA6B-69BAC09B4B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0536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4096D-121A-4F65-5DC7-07F99B7C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DF4B7-E5C1-EFB7-73B6-A1B706745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70DD4-2763-81CB-8568-27F102EF1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F9D5A-649B-9919-8411-A76FEFDF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Chengxin Liao</a:t>
            </a:r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C2532F-AC95-F61B-4076-D94E15A81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Undergraduate Thesis Defense</a:t>
            </a:r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3020A-2DB0-F8B5-22D8-66FAF4E15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BDC7-7751-EA45-BA6B-69BAC09B4B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94972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30DBD-364F-FB6F-08D8-FCF50FA26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58182A-D235-823C-A589-A2FDEBCC8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2724C7-EFDF-DAA5-71AA-CC8ADDD321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AABE-316B-3CC2-C0E6-135CD1981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Chengxin Liao</a:t>
            </a:r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9D545-4AF2-E3DC-97A9-15E1C8FE7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Undergraduate Thesis Defense</a:t>
            </a:r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A7ED-F1DF-2150-9C6E-13D162EB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BDC7-7751-EA45-BA6B-69BAC09B4B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5307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42108-3007-80F2-550B-870FFDF70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B38FD-A394-F7BD-2C50-48D4A94D9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605D1-11C5-C08F-FA96-622797000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Chengxin Liao</a:t>
            </a:r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F0EAD-184C-23FF-E35F-2E84F892C9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Undergraduate Thesis Defense</a:t>
            </a:r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91C3F-2E5C-45BC-1BF2-F5DD937FC2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13BDC7-7751-EA45-BA6B-69BAC09B4B5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9489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iaocx@ihep.ac.cn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" TargetMode="External"/><Relationship Id="rId2" Type="http://schemas.openxmlformats.org/officeDocument/2006/relationships/hyperlink" Target="https://git-scm.com/book/en/v2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make.org/cmake/help/latest/guide/tutorial/index.html" TargetMode="External"/><Relationship Id="rId4" Type="http://schemas.openxmlformats.org/officeDocument/2006/relationships/hyperlink" Target="https://seisman.github.io/how-to-write-makefile/overview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DAD2-B4C9-A387-4B19-36E7B5C004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Compressed</a:t>
            </a:r>
            <a:r>
              <a:rPr kumimoji="1" lang="zh-CN" altLang="en-US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EWK</a:t>
            </a:r>
            <a:r>
              <a:rPr kumimoji="1" lang="zh-CN" altLang="en-US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study(ISRC1N2)</a:t>
            </a:r>
            <a:endParaRPr lang="en-C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9D5AB-14CC-EF54-5209-AF2FB9EE46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29133" y="3848482"/>
            <a:ext cx="8550275" cy="2354263"/>
          </a:xfrm>
        </p:spPr>
        <p:txBody>
          <a:bodyPr>
            <a:normAutofit/>
          </a:bodyPr>
          <a:lstStyle/>
          <a:p>
            <a:r>
              <a:rPr kumimoji="1"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Chengxin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Liao</a:t>
            </a: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liaocx@ihep.ac.cn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Jun, Wed 25, 2025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02191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D98393-8ED9-052C-624D-B2B6DB5D2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Chengxin Liao</a:t>
            </a:r>
            <a:endParaRPr lang="en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D60566-E12F-8A00-CB33-DF89DDE02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N"/>
              <a:t>Group Meeting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09689-8D70-1D21-D20F-3A8183DA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BDC7-7751-EA45-BA6B-69BAC09B4B53}" type="slidenum">
              <a:rPr lang="en-CN" smtClean="0"/>
              <a:pPr/>
              <a:t>2</a:t>
            </a:fld>
            <a:endParaRPr lang="en-C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42527B-862A-A291-B1B4-468BF0C884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N" dirty="0"/>
              <a:t>Tasklist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3732B1-E403-3566-BC3F-D61D88B5A24B}"/>
              </a:ext>
            </a:extLst>
          </p:cNvPr>
          <p:cNvSpPr txBox="1"/>
          <p:nvPr/>
        </p:nvSpPr>
        <p:spPr>
          <a:xfrm>
            <a:off x="206240" y="1310082"/>
            <a:ext cx="1177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4361D"/>
              </a:buClr>
            </a:pPr>
            <a:endParaRPr lang="en-US" altLang="zh-CN" strike="sngStrike" dirty="0">
              <a:cs typeface="Times New Roman" panose="02020603050405020304" pitchFamily="18" charset="0"/>
            </a:endParaRPr>
          </a:p>
          <a:p>
            <a:pPr marL="285750" indent="-285750">
              <a:buClr>
                <a:srgbClr val="44361D"/>
              </a:buClr>
              <a:buFont typeface="Arial" panose="020B0604020202020204" pitchFamily="34" charset="0"/>
              <a:buChar char="•"/>
            </a:pPr>
            <a:r>
              <a:rPr lang="en-US" altLang="zh-CN" b="1" dirty="0">
                <a:cs typeface="Times New Roman" panose="02020603050405020304" pitchFamily="18" charset="0"/>
              </a:rPr>
              <a:t>Technical tool</a:t>
            </a:r>
          </a:p>
          <a:p>
            <a:pPr marL="742950" lvl="1" indent="-285750">
              <a:buClr>
                <a:srgbClr val="44361D"/>
              </a:buClr>
              <a:buFont typeface="Arial" panose="020B0604020202020204" pitchFamily="34" charset="0"/>
              <a:buChar char="•"/>
            </a:pPr>
            <a:r>
              <a:rPr lang="en-US" altLang="zh-CN" b="1" dirty="0">
                <a:cs typeface="Times New Roman" panose="02020603050405020304" pitchFamily="18" charset="0"/>
              </a:rPr>
              <a:t>Git and Docker(</a:t>
            </a:r>
            <a:r>
              <a:rPr lang="en-US" altLang="zh-CN" b="1" dirty="0">
                <a:cs typeface="Times New Roman" panose="02020603050405020304" pitchFamily="18" charset="0"/>
                <a:hlinkClick r:id="rId2"/>
              </a:rPr>
              <a:t>Pro Git</a:t>
            </a:r>
            <a:r>
              <a:rPr lang="en-US" altLang="zh-CN" b="1" dirty="0">
                <a:cs typeface="Times New Roman" panose="02020603050405020304" pitchFamily="18" charset="0"/>
              </a:rPr>
              <a:t>, </a:t>
            </a:r>
            <a:r>
              <a:rPr lang="en-US" altLang="zh-CN" b="1" dirty="0">
                <a:cs typeface="Times New Roman" panose="02020603050405020304" pitchFamily="18" charset="0"/>
                <a:hlinkClick r:id="rId3"/>
              </a:rPr>
              <a:t>Docker Docs</a:t>
            </a:r>
            <a:r>
              <a:rPr lang="en-US" altLang="zh-CN" b="1" dirty="0"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buClr>
                <a:srgbClr val="44361D"/>
              </a:buClr>
              <a:buFont typeface="Arial" panose="020B0604020202020204" pitchFamily="34" charset="0"/>
              <a:buChar char="•"/>
            </a:pPr>
            <a:r>
              <a:rPr lang="en-US" altLang="zh-CN" b="1" dirty="0">
                <a:cs typeface="Times New Roman" panose="02020603050405020304" pitchFamily="18" charset="0"/>
              </a:rPr>
              <a:t>GNU make &amp; </a:t>
            </a:r>
            <a:r>
              <a:rPr lang="en-US" altLang="zh-CN" b="1" dirty="0" err="1">
                <a:cs typeface="Times New Roman" panose="02020603050405020304" pitchFamily="18" charset="0"/>
              </a:rPr>
              <a:t>CMake</a:t>
            </a:r>
            <a:r>
              <a:rPr lang="en-US" altLang="zh-CN" b="1" dirty="0">
                <a:cs typeface="Times New Roman" panose="02020603050405020304" pitchFamily="18" charset="0"/>
              </a:rPr>
              <a:t>, follow </a:t>
            </a:r>
            <a:r>
              <a:rPr lang="en-US" altLang="zh-CN" b="1" dirty="0">
                <a:cs typeface="Times New Roman" panose="02020603050405020304" pitchFamily="18" charset="0"/>
                <a:hlinkClick r:id="rId4"/>
              </a:rPr>
              <a:t>how to write makefile</a:t>
            </a:r>
            <a:r>
              <a:rPr lang="en-US" altLang="zh-CN" b="1" dirty="0">
                <a:cs typeface="Times New Roman" panose="02020603050405020304" pitchFamily="18" charset="0"/>
              </a:rPr>
              <a:t> and </a:t>
            </a:r>
            <a:r>
              <a:rPr lang="en-US" altLang="zh-CN" b="1" dirty="0">
                <a:cs typeface="Times New Roman" panose="02020603050405020304" pitchFamily="18" charset="0"/>
                <a:hlinkClick r:id="rId5"/>
              </a:rPr>
              <a:t>Official CMake Tutorial </a:t>
            </a:r>
            <a:endParaRPr lang="en-US" altLang="zh-CN" b="1" dirty="0">
              <a:cs typeface="Times New Roman" panose="02020603050405020304" pitchFamily="18" charset="0"/>
            </a:endParaRPr>
          </a:p>
          <a:p>
            <a:pPr marL="742950" lvl="1" indent="-285750">
              <a:buClr>
                <a:srgbClr val="44361D"/>
              </a:buClr>
              <a:buFont typeface="Arial" panose="020B0604020202020204" pitchFamily="34" charset="0"/>
              <a:buChar char="•"/>
            </a:pPr>
            <a:endParaRPr lang="en-US" altLang="zh-CN" b="1" dirty="0">
              <a:cs typeface="Times New Roman" panose="02020603050405020304" pitchFamily="18" charset="0"/>
            </a:endParaRPr>
          </a:p>
          <a:p>
            <a:pPr marL="285750" indent="-285750">
              <a:buClr>
                <a:srgbClr val="44361D"/>
              </a:buClr>
              <a:buFont typeface="Arial" panose="020B0604020202020204" pitchFamily="34" charset="0"/>
              <a:buChar char="•"/>
            </a:pPr>
            <a:r>
              <a:rPr lang="en-US" altLang="zh-CN" b="1" dirty="0">
                <a:cs typeface="Times New Roman" panose="02020603050405020304" pitchFamily="18" charset="0"/>
              </a:rPr>
              <a:t>Update the FF and correct some bug after double check with </a:t>
            </a:r>
            <a:r>
              <a:rPr lang="en-US" altLang="zh-CN" b="1" dirty="0" err="1">
                <a:cs typeface="Times New Roman" panose="02020603050405020304" pitchFamily="18" charset="0"/>
              </a:rPr>
              <a:t>wenyi</a:t>
            </a:r>
            <a:r>
              <a:rPr lang="en-US" altLang="zh-CN" b="1" dirty="0">
                <a:cs typeface="Times New Roman" panose="02020603050405020304" pitchFamily="18" charset="0"/>
              </a:rPr>
              <a:t>(About Systematic error for FF?)</a:t>
            </a:r>
            <a:br>
              <a:rPr lang="en-US" altLang="zh-CN" b="1" dirty="0">
                <a:cs typeface="Times New Roman" panose="02020603050405020304" pitchFamily="18" charset="0"/>
              </a:rPr>
            </a:br>
            <a:endParaRPr lang="en-US" altLang="zh-CN" b="1" dirty="0">
              <a:cs typeface="Times New Roman" panose="02020603050405020304" pitchFamily="18" charset="0"/>
            </a:endParaRPr>
          </a:p>
          <a:p>
            <a:pPr marL="285750" indent="-285750">
              <a:buClr>
                <a:srgbClr val="44361D"/>
              </a:buClr>
              <a:buFont typeface="Arial" panose="020B0604020202020204" pitchFamily="34" charset="0"/>
              <a:buChar char="•"/>
            </a:pPr>
            <a:r>
              <a:rPr lang="en-US" altLang="zh-CN" b="1" dirty="0">
                <a:cs typeface="Times New Roman" panose="02020603050405020304" pitchFamily="18" charset="0"/>
              </a:rPr>
              <a:t>Analysis the Run 2 and Run 3 samples separately</a:t>
            </a:r>
            <a:r>
              <a:rPr lang="zh-CN" altLang="en-US" b="1" dirty="0"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cs typeface="Times New Roman" panose="02020603050405020304" pitchFamily="18" charset="0"/>
              </a:rPr>
              <a:t>and check the modeling in SR</a:t>
            </a:r>
          </a:p>
        </p:txBody>
      </p:sp>
    </p:spTree>
    <p:extLst>
      <p:ext uri="{BB962C8B-B14F-4D97-AF65-F5344CB8AC3E}">
        <p14:creationId xmlns:p14="http://schemas.microsoft.com/office/powerpoint/2010/main" val="3278232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58892-0A3B-B6B2-336B-39A2BA08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Chengxin Liao</a:t>
            </a:r>
            <a:endParaRPr lang="en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90A62-195C-2FDC-2EE7-6DDB33D3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N"/>
              <a:t>Group Meeting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97906-CDB1-BE08-2799-9DAFAC43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BDC7-7751-EA45-BA6B-69BAC09B4B53}" type="slidenum">
              <a:rPr lang="en-CN" smtClean="0"/>
              <a:pPr/>
              <a:t>3</a:t>
            </a:fld>
            <a:endParaRPr lang="en-C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B37CB-9223-B3A2-6835-C5552D2948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N" dirty="0"/>
              <a:t>Fake Factor Update</a:t>
            </a:r>
          </a:p>
        </p:txBody>
      </p:sp>
      <p:pic>
        <p:nvPicPr>
          <p:cNvPr id="7" name="Picture 6" descr="A graph with colorful lines&#10;&#10;Description automatically generated">
            <a:extLst>
              <a:ext uri="{FF2B5EF4-FFF2-40B4-BE49-F238E27FC236}">
                <a16:creationId xmlns:a16="http://schemas.microsoft.com/office/drawing/2014/main" id="{5F20C89D-87B3-4C97-0E02-E98B1F209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606" y="914972"/>
            <a:ext cx="3587706" cy="22968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B397C3-91AD-35F2-B8F3-C08D73D77CA0}"/>
              </a:ext>
            </a:extLst>
          </p:cNvPr>
          <p:cNvSpPr txBox="1"/>
          <p:nvPr/>
        </p:nvSpPr>
        <p:spPr>
          <a:xfrm>
            <a:off x="284206" y="1210962"/>
            <a:ext cx="59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Prev</a:t>
            </a:r>
          </a:p>
        </p:txBody>
      </p:sp>
      <p:pic>
        <p:nvPicPr>
          <p:cNvPr id="10" name="Picture 9" descr="A graph with colorful lines and numbers&#10;&#10;Description automatically generated">
            <a:extLst>
              <a:ext uri="{FF2B5EF4-FFF2-40B4-BE49-F238E27FC236}">
                <a16:creationId xmlns:a16="http://schemas.microsoft.com/office/drawing/2014/main" id="{A8362147-ACB2-8DD0-649D-FB4595FDFD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567" y="3646227"/>
            <a:ext cx="3853783" cy="24890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F79644-C3FC-C396-D1D4-9753036C5217}"/>
              </a:ext>
            </a:extLst>
          </p:cNvPr>
          <p:cNvSpPr txBox="1"/>
          <p:nvPr/>
        </p:nvSpPr>
        <p:spPr>
          <a:xfrm>
            <a:off x="4768822" y="1210962"/>
            <a:ext cx="666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CN" dirty="0"/>
              <a:t>ew </a:t>
            </a:r>
          </a:p>
        </p:txBody>
      </p:sp>
      <p:pic>
        <p:nvPicPr>
          <p:cNvPr id="13" name="Picture 12" descr="A graph with colorful lines&#10;&#10;Description automatically generated">
            <a:extLst>
              <a:ext uri="{FF2B5EF4-FFF2-40B4-BE49-F238E27FC236}">
                <a16:creationId xmlns:a16="http://schemas.microsoft.com/office/drawing/2014/main" id="{105D7AF5-3CF3-7237-239E-894283250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4694" y="914972"/>
            <a:ext cx="3612090" cy="2327290"/>
          </a:xfrm>
          <a:prstGeom prst="rect">
            <a:avLst/>
          </a:prstGeom>
        </p:spPr>
      </p:pic>
      <p:pic>
        <p:nvPicPr>
          <p:cNvPr id="15" name="Picture 14" descr="A graph with colorful lines and numbers&#10;&#10;Description automatically generated">
            <a:extLst>
              <a:ext uri="{FF2B5EF4-FFF2-40B4-BE49-F238E27FC236}">
                <a16:creationId xmlns:a16="http://schemas.microsoft.com/office/drawing/2014/main" id="{D0D394AB-EB58-85CE-9A05-CBD611974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4838" y="3615739"/>
            <a:ext cx="3891586" cy="25195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6CEB284-4C39-B145-545F-05BA53B36D50}"/>
              </a:ext>
            </a:extLst>
          </p:cNvPr>
          <p:cNvSpPr txBox="1"/>
          <p:nvPr/>
        </p:nvSpPr>
        <p:spPr>
          <a:xfrm>
            <a:off x="8896236" y="1237475"/>
            <a:ext cx="3217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Same setting but different result</a:t>
            </a:r>
          </a:p>
          <a:p>
            <a:r>
              <a:rPr lang="en-US" dirty="0"/>
              <a:t>D</a:t>
            </a:r>
            <a:r>
              <a:rPr lang="en-CN" dirty="0"/>
              <a:t>on’t know why for now</a:t>
            </a:r>
          </a:p>
        </p:txBody>
      </p:sp>
    </p:spTree>
    <p:extLst>
      <p:ext uri="{BB962C8B-B14F-4D97-AF65-F5344CB8AC3E}">
        <p14:creationId xmlns:p14="http://schemas.microsoft.com/office/powerpoint/2010/main" val="3220910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958892-0A3B-B6B2-336B-39A2BA087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Chengxin Liao</a:t>
            </a:r>
            <a:endParaRPr lang="en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D90A62-195C-2FDC-2EE7-6DDB33D3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N"/>
              <a:t>Group Meeting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97906-CDB1-BE08-2799-9DAFAC43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3BDC7-7751-EA45-BA6B-69BAC09B4B53}" type="slidenum">
              <a:rPr lang="en-CN" smtClean="0"/>
              <a:pPr/>
              <a:t>4</a:t>
            </a:fld>
            <a:endParaRPr lang="en-C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B37CB-9223-B3A2-6835-C5552D29482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N" dirty="0"/>
              <a:t>Fake Factor Update</a:t>
            </a:r>
          </a:p>
        </p:txBody>
      </p:sp>
      <p:pic>
        <p:nvPicPr>
          <p:cNvPr id="9" name="Picture 8" descr="A close up of a text&#10;&#10;Description automatically generated">
            <a:extLst>
              <a:ext uri="{FF2B5EF4-FFF2-40B4-BE49-F238E27FC236}">
                <a16:creationId xmlns:a16="http://schemas.microsoft.com/office/drawing/2014/main" id="{541212E7-2A27-25E8-999E-22FB236EA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80384"/>
            <a:ext cx="7772400" cy="39736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5FF319-1D57-2199-0F25-7217B86016A8}"/>
              </a:ext>
            </a:extLst>
          </p:cNvPr>
          <p:cNvSpPr txBox="1"/>
          <p:nvPr/>
        </p:nvSpPr>
        <p:spPr>
          <a:xfrm>
            <a:off x="152400" y="1257498"/>
            <a:ext cx="6348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CN" dirty="0"/>
              <a:t>ite from yuchen’s thesis, so what’s systematic error for our case?</a:t>
            </a:r>
          </a:p>
        </p:txBody>
      </p:sp>
    </p:spTree>
    <p:extLst>
      <p:ext uri="{BB962C8B-B14F-4D97-AF65-F5344CB8AC3E}">
        <p14:creationId xmlns:p14="http://schemas.microsoft.com/office/powerpoint/2010/main" val="859951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132</Words>
  <Application>Microsoft Macintosh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Compressed EWK study(ISRC1N2)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廖诚鑫</dc:creator>
  <cp:lastModifiedBy>廖诚鑫</cp:lastModifiedBy>
  <cp:revision>238</cp:revision>
  <dcterms:created xsi:type="dcterms:W3CDTF">2025-05-13T11:44:29Z</dcterms:created>
  <dcterms:modified xsi:type="dcterms:W3CDTF">2025-06-25T07:38:49Z</dcterms:modified>
</cp:coreProperties>
</file>