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5" r:id="rId12"/>
    <p:sldId id="266" r:id="rId13"/>
    <p:sldId id="262" r:id="rId14"/>
    <p:sldId id="264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07" d="100"/>
          <a:sy n="107" d="100"/>
        </p:scale>
        <p:origin x="12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FC41-4283-1649-8AD9-F8F0C5CF42B5}" type="datetimeFigureOut">
              <a:rPr lang="en-CN" smtClean="0"/>
              <a:t>2025/7/16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209C-9DD5-9748-A5B5-A83E5F5D70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D209C-9DD5-9748-A5B5-A83E5F5D70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430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757F07-8A5E-DA65-981B-AA8DBF9FEFDE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CEA2AD-C69D-2E3A-3DAA-63FE1CEA6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7824191-1E59-87B9-DF46-8FEAF8CF72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432" y="904923"/>
            <a:ext cx="105156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2C6BFBE-52DA-D588-1827-208BF0CD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430" y="2858827"/>
            <a:ext cx="5076970" cy="570174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CN" dirty="0"/>
              <a:t>Chengxin Liao</a:t>
            </a:r>
            <a:br>
              <a:rPr lang="en-CN" dirty="0"/>
            </a:br>
            <a:br>
              <a:rPr lang="en-CN" dirty="0"/>
            </a:br>
            <a:endParaRPr lang="en-C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C70BF9-0F78-9F7E-05CC-9B6BA95E69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30" y="3491083"/>
            <a:ext cx="5245100" cy="1597025"/>
          </a:xfrm>
        </p:spPr>
        <p:txBody>
          <a:bodyPr/>
          <a:lstStyle>
            <a:lvl1pPr marL="0" indent="0">
              <a:buNone/>
              <a:defRPr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CN" dirty="0"/>
              <a:t>Institute of High Energy Physics</a:t>
            </a:r>
            <a:br>
              <a:rPr lang="en-CN" dirty="0"/>
            </a:br>
            <a:r>
              <a:rPr lang="en-CN" dirty="0"/>
              <a:t>Chinese Academy of Science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Date &amp; Time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B8698AAD-0F8C-33CB-3C00-C8B9499CD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F6820C50-DC99-4A45-4690-94625861A9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CB38C-F5A6-FA47-8452-37A5865AE35A}" type="datetime4">
              <a:rPr lang="en-US" smtClean="0"/>
              <a:t>July 16, 2025</a:t>
            </a:fld>
            <a:endParaRPr lang="en-CN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08747F1-3666-8517-E733-2875CF9ECB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04108E5-2E4C-49F2-C811-6262D8AD38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  <p:pic>
        <p:nvPicPr>
          <p:cNvPr id="9" name="Picture 8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588917CF-63EF-E36A-E633-4E00EBED84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8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817-E7BA-B25D-A9D2-D6E0A90F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5706-68D0-8A09-A011-B3F534C2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A10B-3E2E-51EE-024D-A3EF4DC1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029-112B-5A4D-8920-B192D0E0E7C5}" type="datetime4">
              <a:rPr lang="en-US" smtClean="0"/>
              <a:t>July 16,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EDC-F004-6CC8-517E-1971A10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D91-65FD-620B-00F3-BFEC254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3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C2462-7CEE-6A8B-EE78-9B63685C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FAA5-3103-5ED1-1535-53F3B2E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53FF-E050-C139-4B54-6EE9A8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4C2-C669-FE42-8B16-7BB2FD421DAA}" type="datetime4">
              <a:rPr lang="en-US" smtClean="0"/>
              <a:t>July 16,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633A-B409-F255-DEC7-261862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284-46EC-3631-BC66-CB1659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0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12A5AD-5CEF-20D9-9D6A-5019971BF4D2}"/>
              </a:ext>
            </a:extLst>
          </p:cNvPr>
          <p:cNvCxnSpPr>
            <a:cxnSpLocks/>
          </p:cNvCxnSpPr>
          <p:nvPr userDrawn="1"/>
        </p:nvCxnSpPr>
        <p:spPr>
          <a:xfrm>
            <a:off x="548640" y="901337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A9B2C92-FF71-9D53-50A6-7AC99C25B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874" y="282247"/>
            <a:ext cx="2939139" cy="465605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1001E9-53EC-7572-2ECF-3A15D490E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12419"/>
            <a:ext cx="6374674" cy="469486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CN" dirty="0"/>
              <a:t>HEADER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E009-4949-B87F-CBD0-FDBF455DEE39}"/>
              </a:ext>
            </a:extLst>
          </p:cNvPr>
          <p:cNvCxnSpPr>
            <a:cxnSpLocks/>
          </p:cNvCxnSpPr>
          <p:nvPr userDrawn="1"/>
        </p:nvCxnSpPr>
        <p:spPr>
          <a:xfrm>
            <a:off x="548640" y="6239693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4010165D-7887-B8EB-F86C-7445165AB3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BD51B2-7897-15A0-5A9D-62C5C4DEB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Group Meeting</a:t>
            </a:r>
            <a:endParaRPr lang="en-CN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2981A93-4979-EF0A-6259-1AD7B1CA3E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8F616-9DB0-DF48-7D80-99C34C7832E2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2DB376-429D-0734-CF97-EFD88E6EA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CDC77CA2-A80E-72D0-8E6E-F750263ABC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pic>
        <p:nvPicPr>
          <p:cNvPr id="10" name="Picture 9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492C8308-84D1-9821-4885-C2A056759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0C63CBB-922E-24BB-CE4E-B5D02B28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932" y="2103437"/>
            <a:ext cx="10515600" cy="1325563"/>
          </a:xfrm>
        </p:spPr>
        <p:txBody>
          <a:bodyPr>
            <a:norm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267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8CA-EEB5-48B4-08F0-FBE4416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7B6-9820-22A7-25AF-EA7C2CDAD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0AE-6A89-FCC9-9C28-90A9FA7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DA3-B4F9-6F49-DD06-B696E7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B1C-DCA8-C249-B83F-DD21E930E4F3}" type="datetime4">
              <a:rPr lang="en-US" smtClean="0"/>
              <a:t>July 16,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1996-55A8-19BD-A773-6280296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DE8-210D-7317-36A7-74C1D5E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2FF-BAE6-A272-3D5C-8DB44DA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0AA-1333-B2EF-1B8C-3CEDE27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B5E-0165-8E84-73B8-1486391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1DE-B274-E8E2-64FD-14F04E80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A9F3-0699-9FD3-F632-7A9F3960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C9B-7CB1-9A51-DF25-402A87F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0FD-5273-E541-B11E-459696769F2C}" type="datetime4">
              <a:rPr lang="en-US" smtClean="0"/>
              <a:t>July 16, 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12AA-E9AD-04A6-19CF-26B160F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577D-50B2-034B-C913-ADDAE44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C5E-F0E1-A617-7949-14B1C61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7307-DF3A-0F5F-2A26-98096B2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C2E-A565-074C-B622-815D3488899C}" type="datetime4">
              <a:rPr lang="en-US" smtClean="0"/>
              <a:t>July 16, 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EDDC-4FFB-26F8-94E8-67401A3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829-7DD1-3B46-411A-9EB8885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2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3193-312F-A4D5-8EA9-7FC8547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8AB-967D-214E-AE9E-FCBF4ADFCADD}" type="datetime4">
              <a:rPr lang="en-US" smtClean="0"/>
              <a:t>July 16, 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FEE6-184F-F9C6-E032-D9A4698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077C-B805-ADB7-05A0-1A6A0F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8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540-52F6-616B-C19A-50CEAC9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5FF-AC8B-4088-2B42-6A51C0B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F758-0D8C-7F10-57DB-19CA683D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6E11-55AB-E626-073B-E58BE11A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E0B1-BB7F-A140-8D5B-431D75240D15}" type="datetime4">
              <a:rPr lang="en-US" smtClean="0"/>
              <a:t>July 16,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A0E-347C-B51A-0AC4-DCEF469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78A0-A832-3B3E-B402-7F8070C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AA-B798-0EE2-C845-B568F2E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6B5B-321E-7193-412A-1D69752A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4687-5CDD-EECB-F409-F83B7D26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58-2C33-598B-CD1E-B8CF4C0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0BE-5B0A-AE4D-87AA-42025EC5A76E}" type="datetime4">
              <a:rPr lang="en-US" smtClean="0"/>
              <a:t>July 16,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0B91-9861-18D9-A13C-E18F8CC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F7DB-A054-6A8C-0967-CF3F166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5C48-A4CC-0E76-C106-CF486CBF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7AC-BBA0-CE3A-E3C4-AEDD9A66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6A8-73A5-0CFD-7027-5609E3A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6148-B7AF-2E47-AAF8-76C58E4FA55F}" type="datetime4">
              <a:rPr lang="en-US" smtClean="0"/>
              <a:t>July 16,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C17-B89C-A2A8-B4F1-9AE390BB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7B89-54D2-80D8-71FE-ED535F20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6.png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9.png"/><Relationship Id="rId5" Type="http://schemas.openxmlformats.org/officeDocument/2006/relationships/image" Target="../media/image7.emf"/><Relationship Id="rId10" Type="http://schemas.openxmlformats.org/officeDocument/2006/relationships/image" Target="../media/image13.png"/><Relationship Id="rId4" Type="http://schemas.openxmlformats.org/officeDocument/2006/relationships/image" Target="../media/image6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B8AB-71D4-83E2-32BD-03B7D67B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IHEP SUSY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274-DB8E-402E-06F9-3A742DD5E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Chengxin Liao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B195-5DDD-780B-6DBF-5FBA405B5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430" y="3491083"/>
            <a:ext cx="5245100" cy="1995317"/>
          </a:xfrm>
        </p:spPr>
        <p:txBody>
          <a:bodyPr>
            <a:normAutofit/>
          </a:bodyPr>
          <a:lstStyle/>
          <a:p>
            <a:r>
              <a:rPr lang="en-CN" b="1" i="0" dirty="0">
                <a:cs typeface="Times New Roman" panose="02020603050405020304" pitchFamily="18" charset="0"/>
              </a:rPr>
              <a:t>Institute of High Energy Physics</a:t>
            </a:r>
            <a:br>
              <a:rPr lang="en-CN" b="1" i="0" dirty="0">
                <a:cs typeface="Times New Roman" panose="02020603050405020304" pitchFamily="18" charset="0"/>
              </a:rPr>
            </a:br>
            <a:r>
              <a:rPr lang="en-CN" b="1" i="0" dirty="0">
                <a:cs typeface="Times New Roman" panose="02020603050405020304" pitchFamily="18" charset="0"/>
              </a:rPr>
              <a:t>Chinese Academy of Sciences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Jul 16, 2025</a:t>
            </a:r>
            <a:endParaRPr lang="en-CN" i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1E0C-1CF4-2187-A1D1-50260BFC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BE5CB-DDEA-15AD-6EA1-611BF8003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</a:t>
            </a:r>
            <a:r>
              <a:rPr lang="en-US" dirty="0"/>
              <a:t>(LH)</a:t>
            </a:r>
            <a:endParaRPr lang="en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9238A-337D-3C65-318A-F2E0B98A8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7E393-58EF-A486-EC17-F29B1CB024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A75F8-E33E-26D7-641A-78D267B38F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10</a:t>
            </a:fld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887711-F350-C670-0158-0338EE8C4888}"/>
              </a:ext>
            </a:extLst>
          </p:cNvPr>
          <p:cNvSpPr txBox="1"/>
          <p:nvPr/>
        </p:nvSpPr>
        <p:spPr>
          <a:xfrm>
            <a:off x="235894" y="11075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38229-487A-1BCE-D74D-824D24961563}"/>
              </a:ext>
            </a:extLst>
          </p:cNvPr>
          <p:cNvSpPr txBox="1"/>
          <p:nvPr/>
        </p:nvSpPr>
        <p:spPr>
          <a:xfrm>
            <a:off x="235894" y="35137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8" name="Picture 7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29F2BF03-D152-4DCD-70F7-8EA985DD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6" y="1388373"/>
            <a:ext cx="3214681" cy="2310047"/>
          </a:xfrm>
          <a:prstGeom prst="rect">
            <a:avLst/>
          </a:prstGeom>
        </p:spPr>
      </p:pic>
      <p:pic>
        <p:nvPicPr>
          <p:cNvPr id="14" name="Picture 13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5A1FCFFB-0B0A-FF9E-EE83-F98CBF18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659" y="1399098"/>
            <a:ext cx="3214681" cy="2310047"/>
          </a:xfrm>
          <a:prstGeom prst="rect">
            <a:avLst/>
          </a:prstGeom>
        </p:spPr>
      </p:pic>
      <p:pic>
        <p:nvPicPr>
          <p:cNvPr id="18" name="Picture 17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2D445A5F-A5B1-1CB4-9B77-3778F06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33" y="1287986"/>
            <a:ext cx="3214681" cy="2310047"/>
          </a:xfrm>
          <a:prstGeom prst="rect">
            <a:avLst/>
          </a:prstGeom>
        </p:spPr>
      </p:pic>
      <p:pic>
        <p:nvPicPr>
          <p:cNvPr id="21" name="Picture 20" descr="A diagram of a graph&#10;&#10;AI-generated content may be incorrect.">
            <a:extLst>
              <a:ext uri="{FF2B5EF4-FFF2-40B4-BE49-F238E27FC236}">
                <a16:creationId xmlns:a16="http://schemas.microsoft.com/office/drawing/2014/main" id="{B49F888F-4FC7-D8A5-56B7-6BB2D429C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85" y="3883086"/>
            <a:ext cx="3214681" cy="2310048"/>
          </a:xfrm>
          <a:prstGeom prst="rect">
            <a:avLst/>
          </a:prstGeom>
        </p:spPr>
      </p:pic>
      <p:pic>
        <p:nvPicPr>
          <p:cNvPr id="23" name="Picture 2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B991760-9CD6-1A88-A911-9033AC626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658" y="3883086"/>
            <a:ext cx="3214681" cy="2310048"/>
          </a:xfrm>
          <a:prstGeom prst="rect">
            <a:avLst/>
          </a:prstGeom>
        </p:spPr>
      </p:pic>
      <p:pic>
        <p:nvPicPr>
          <p:cNvPr id="25" name="Picture 2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A17A5EF5-0F99-2DB0-7C8A-A3AFF90D5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433" y="3698420"/>
            <a:ext cx="3214681" cy="23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6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3BBFEB-9D48-72B1-B6C2-E5BDCE8E63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C1N2 SR(HH and LH)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83EC0-E357-AF2A-E0D0-B5243A379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DE411-7FB0-9E54-BC84-9908164B5E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55F0B-40C8-11CB-F7AE-EE8E24B94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11</a:t>
            </a:fld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698DC-319B-DC2F-2C49-8854B2611D7C}"/>
              </a:ext>
            </a:extLst>
          </p:cNvPr>
          <p:cNvSpPr txBox="1"/>
          <p:nvPr/>
        </p:nvSpPr>
        <p:spPr>
          <a:xfrm>
            <a:off x="59381" y="1104405"/>
            <a:ext cx="123285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nput sample: </a:t>
            </a:r>
          </a:p>
          <a:p>
            <a:r>
              <a:rPr lang="en-CN" dirty="0"/>
              <a:t>	bkg: run2 bkg sample passed pre-selection(HH/LH)</a:t>
            </a:r>
            <a:br>
              <a:rPr lang="en-CN" dirty="0"/>
            </a:br>
            <a:r>
              <a:rPr lang="en-CN" dirty="0"/>
              <a:t>	sig: 100_70, 120_90, 140_90(only run2)</a:t>
            </a:r>
          </a:p>
          <a:p>
            <a:br>
              <a:rPr lang="en-CN" dirty="0"/>
            </a:b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CN" dirty="0">
                <a:highlight>
                  <a:srgbClr val="FFFF00"/>
                </a:highlight>
              </a:rPr>
              <a:t>yperparameters</a:t>
            </a:r>
            <a:r>
              <a:rPr lang="en-CN" dirty="0"/>
              <a:t>: </a:t>
            </a:r>
            <a:br>
              <a:rPr lang="en-CN" dirty="0"/>
            </a:br>
            <a:r>
              <a:rPr lang="en-CN" dirty="0"/>
              <a:t>	HH: Ntrees = 300, MaxDepth = 6, MinNodeSize = 1%, Learning rate = 0.05</a:t>
            </a:r>
          </a:p>
          <a:p>
            <a:r>
              <a:rPr lang="en-CN" dirty="0"/>
              <a:t>	LH:  Ntrees = 200, MaxDepth = 6, MinNodeSize = 1%, Learning rate = 0.05</a:t>
            </a:r>
          </a:p>
          <a:p>
            <a:endParaRPr lang="en-CN" dirty="0"/>
          </a:p>
          <a:p>
            <a:r>
              <a:rPr lang="en-US" dirty="0">
                <a:highlight>
                  <a:srgbClr val="FFFF00"/>
                </a:highlight>
              </a:rPr>
              <a:t>W</a:t>
            </a:r>
            <a:r>
              <a:rPr lang="en-CN" dirty="0">
                <a:highlight>
                  <a:srgbClr val="FFFF00"/>
                </a:highlight>
              </a:rPr>
              <a:t>eight choose</a:t>
            </a:r>
            <a:r>
              <a:rPr lang="en-CN" dirty="0"/>
              <a:t>: </a:t>
            </a:r>
            <a:r>
              <a:rPr lang="en-CN" dirty="0">
                <a:solidFill>
                  <a:schemeClr val="bg1"/>
                </a:solidFill>
                <a:highlight>
                  <a:srgbClr val="000080"/>
                </a:highlight>
              </a:rPr>
              <a:t>abs(physics weight)</a:t>
            </a:r>
          </a:p>
          <a:p>
            <a:endParaRPr lang="en-CN" dirty="0"/>
          </a:p>
          <a:p>
            <a:r>
              <a:rPr lang="en-CN" dirty="0"/>
              <a:t>Split </a:t>
            </a:r>
            <a:r>
              <a:rPr lang="en-US" dirty="0"/>
              <a:t>strategy: Separate entries by using mod</a:t>
            </a:r>
            <a:r>
              <a:rPr lang="zh-CN" altLang="en-US" dirty="0"/>
              <a:t> </a:t>
            </a:r>
            <a:r>
              <a:rPr lang="en-US" altLang="zh-CN" dirty="0"/>
              <a:t>5, for Fake </a:t>
            </a:r>
            <a:r>
              <a:rPr lang="en-US" altLang="zh-CN" dirty="0" err="1"/>
              <a:t>bkg</a:t>
            </a:r>
            <a:r>
              <a:rPr lang="en-US" altLang="zh-CN" dirty="0"/>
              <a:t>, if separate follow sequence, all weighted entry will split into first fold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9296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695E0-29CF-7931-707B-D22B00DF3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BDT distribution for LH and HH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7E05-B2FA-015A-05B6-BDFA00480E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FA0B9-C3ED-F618-6F69-883458636E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D6951-882D-A05A-7655-7B28C6B684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12</a:t>
            </a:fld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CFD4-E82D-0EA9-5927-6C8DC8E22949}"/>
              </a:ext>
            </a:extLst>
          </p:cNvPr>
          <p:cNvSpPr txBox="1"/>
          <p:nvPr/>
        </p:nvSpPr>
        <p:spPr>
          <a:xfrm>
            <a:off x="344384" y="157941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3DD00-5E5B-B95B-2536-F3100807A987}"/>
              </a:ext>
            </a:extLst>
          </p:cNvPr>
          <p:cNvSpPr txBox="1"/>
          <p:nvPr/>
        </p:nvSpPr>
        <p:spPr>
          <a:xfrm>
            <a:off x="344384" y="41306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9" name="Picture 8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2CF352BA-5E31-01A3-BB94-56064301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17" y="3797207"/>
            <a:ext cx="3077870" cy="2211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8F0050-BF40-81DC-BA4A-FE66D53E1409}"/>
              </a:ext>
            </a:extLst>
          </p:cNvPr>
          <p:cNvSpPr txBox="1"/>
          <p:nvPr/>
        </p:nvSpPr>
        <p:spPr>
          <a:xfrm>
            <a:off x="3075709" y="100940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8F2FF-0673-6EA8-2FB1-6C87332D3FF8}"/>
              </a:ext>
            </a:extLst>
          </p:cNvPr>
          <p:cNvSpPr txBox="1"/>
          <p:nvPr/>
        </p:nvSpPr>
        <p:spPr>
          <a:xfrm>
            <a:off x="8596918" y="100940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LH</a:t>
            </a:r>
          </a:p>
        </p:txBody>
      </p:sp>
      <p:pic>
        <p:nvPicPr>
          <p:cNvPr id="13" name="Picture 12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5D2F865A-C7D0-0ABE-9BC8-E17371B8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29" y="1378735"/>
            <a:ext cx="3077870" cy="2211736"/>
          </a:xfrm>
          <a:prstGeom prst="rect">
            <a:avLst/>
          </a:prstGeom>
        </p:spPr>
      </p:pic>
      <p:pic>
        <p:nvPicPr>
          <p:cNvPr id="15" name="Picture 14" descr="A graph of a number of different colors&#10;&#10;AI-generated content may be incorrect.">
            <a:extLst>
              <a:ext uri="{FF2B5EF4-FFF2-40B4-BE49-F238E27FC236}">
                <a16:creationId xmlns:a16="http://schemas.microsoft.com/office/drawing/2014/main" id="{2538DF8F-07C2-5385-E932-BB48BE0D1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343" y="3797206"/>
            <a:ext cx="3077870" cy="2211735"/>
          </a:xfrm>
          <a:prstGeom prst="rect">
            <a:avLst/>
          </a:prstGeom>
        </p:spPr>
      </p:pic>
      <p:pic>
        <p:nvPicPr>
          <p:cNvPr id="17" name="Picture 16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A060420B-BE64-986D-BC12-ACC0A270D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343" y="1411768"/>
            <a:ext cx="3077870" cy="22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102E-316B-41BD-CB70-9F2A48F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7351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A71C3-BE20-8FB3-9BAC-CDE9710F5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Cross-Check FF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B93C-F6D1-01C1-4A0C-3B5FCB9B3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E1021-2F6E-58A6-E3DF-B128BBB576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2E4E7-A5E7-D20E-4003-2BF28F1FEB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14</a:t>
            </a:fld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24F53-8DBB-78F4-2028-8FDA428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515807" y="990553"/>
            <a:ext cx="1969106" cy="2743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1B5E03-7B49-1D7D-C105-D6505C6A2B96}"/>
                  </a:ext>
                </a:extLst>
              </p:cNvPr>
              <p:cNvSpPr txBox="1"/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1B5E03-7B49-1D7D-C105-D6505C6A2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488AA-97E2-BB60-F729-03662BE07D3B}"/>
                  </a:ext>
                </a:extLst>
              </p:cNvPr>
              <p:cNvSpPr txBox="1"/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|&lt;1.37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9488AA-97E2-BB60-F729-03662BE0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8DF0BB-4227-8770-AC79-A274317C97F4}"/>
                  </a:ext>
                </a:extLst>
              </p:cNvPr>
              <p:cNvSpPr txBox="1"/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.52&lt;|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8DF0BB-4227-8770-AC79-A274317C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graph of a running graph&#10;&#10;AI-generated content may be incorrect.">
            <a:extLst>
              <a:ext uri="{FF2B5EF4-FFF2-40B4-BE49-F238E27FC236}">
                <a16:creationId xmlns:a16="http://schemas.microsoft.com/office/drawing/2014/main" id="{5D983A93-2AB6-809E-D9D1-AB89449E0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4088" y="3656254"/>
            <a:ext cx="2738704" cy="1969107"/>
          </a:xfrm>
          <a:prstGeom prst="rect">
            <a:avLst/>
          </a:prstGeom>
        </p:spPr>
      </p:pic>
      <p:pic>
        <p:nvPicPr>
          <p:cNvPr id="14" name="Picture 1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491AA77-92FA-273C-1B28-28C98356C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995" y="1396476"/>
            <a:ext cx="2722718" cy="1969108"/>
          </a:xfrm>
          <a:prstGeom prst="rect">
            <a:avLst/>
          </a:prstGeom>
        </p:spPr>
      </p:pic>
      <p:pic>
        <p:nvPicPr>
          <p:cNvPr id="16" name="Picture 1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0EF649F-9B73-87F2-E013-547E4C62D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217" y="1459892"/>
            <a:ext cx="2738037" cy="1969108"/>
          </a:xfrm>
          <a:prstGeom prst="rect">
            <a:avLst/>
          </a:prstGeom>
        </p:spPr>
      </p:pic>
      <p:pic>
        <p:nvPicPr>
          <p:cNvPr id="18" name="Picture 17" descr="A graph of a running graph&#10;&#10;AI-generated content may be incorrect.">
            <a:extLst>
              <a:ext uri="{FF2B5EF4-FFF2-40B4-BE49-F238E27FC236}">
                <a16:creationId xmlns:a16="http://schemas.microsoft.com/office/drawing/2014/main" id="{839AFDDE-EB97-5E0A-ECFC-5BCAD164ED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3010" y="3656254"/>
            <a:ext cx="2818721" cy="2042755"/>
          </a:xfrm>
          <a:prstGeom prst="rect">
            <a:avLst/>
          </a:prstGeom>
        </p:spPr>
      </p:pic>
      <p:pic>
        <p:nvPicPr>
          <p:cNvPr id="20" name="Picture 19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7E6F4A35-E769-217B-4902-A214F8755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7912" y="3658837"/>
            <a:ext cx="2818721" cy="20401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B72563-32DF-CF33-0207-9C2744175685}"/>
              </a:ext>
            </a:extLst>
          </p:cNvPr>
          <p:cNvSpPr txBox="1"/>
          <p:nvPr/>
        </p:nvSpPr>
        <p:spPr>
          <a:xfrm>
            <a:off x="936011" y="2196364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y 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A889E-FD27-7386-C730-10CFC66C2B7A}"/>
              </a:ext>
            </a:extLst>
          </p:cNvPr>
          <p:cNvSpPr txBox="1"/>
          <p:nvPr/>
        </p:nvSpPr>
        <p:spPr>
          <a:xfrm>
            <a:off x="725376" y="4361410"/>
            <a:ext cx="149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CN" dirty="0"/>
              <a:t>enyi’s 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83866-A527-D078-ACD6-FEE892E20244}"/>
              </a:ext>
            </a:extLst>
          </p:cNvPr>
          <p:cNvSpPr txBox="1"/>
          <p:nvPr/>
        </p:nvSpPr>
        <p:spPr>
          <a:xfrm>
            <a:off x="599289" y="5584699"/>
            <a:ext cx="760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ame value for first two bins and different in last bin for different rebin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strategy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</a:rPr>
              <a:t>I check FF with same </a:t>
            </a:r>
            <a:r>
              <a:rPr lang="en-US" dirty="0" err="1">
                <a:solidFill>
                  <a:srgbClr val="000000"/>
                </a:solidFill>
              </a:rPr>
              <a:t>rebin</a:t>
            </a:r>
            <a:r>
              <a:rPr lang="en-US" dirty="0">
                <a:solidFill>
                  <a:srgbClr val="000000"/>
                </a:solidFill>
              </a:rPr>
              <a:t> method in case, it turns out we are the same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5707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4ADE3-3A52-230A-7D51-E737F3FC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C1N2 Status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52720-0C40-B2D3-1ADB-8E686C4731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3D0F-C869-2F98-B707-42FCF4CA3F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52ACD-2958-E979-1F08-2DABF2FC6F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A1E9B-6495-55DD-34F0-FAB865EC87DD}"/>
              </a:ext>
            </a:extLst>
          </p:cNvPr>
          <p:cNvSpPr txBox="1"/>
          <p:nvPr/>
        </p:nvSpPr>
        <p:spPr>
          <a:xfrm>
            <a:off x="680484" y="1371600"/>
            <a:ext cx="9071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FF already cross-check with wenyi and result can be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BDT training for run2 already finished and apply the model to run2 sample and run3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CN" dirty="0"/>
              <a:t>pdate LCG version and test code(Ongoing)</a:t>
            </a:r>
          </a:p>
          <a:p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support-note(Ongoing)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78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4D0F5-24D9-C8A4-6A9A-2351A9502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Fake Factor for Run2 and Run3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63AB-F49F-90ED-29B0-D9E21B7BD5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5977-63E2-733C-9287-556B119291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4A6-3376-0913-274A-18EF3988F3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3</a:t>
            </a:fld>
            <a:endParaRPr lang="en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9F19F-CBB0-BEBA-37A6-4CA203CB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5807" y="990553"/>
            <a:ext cx="1969106" cy="2743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54566-049B-00CF-43F1-14875E02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50287" y="3404499"/>
            <a:ext cx="1969106" cy="2743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655B0-28D8-F81D-5C51-E5A781C74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83048" y="3404500"/>
            <a:ext cx="1969106" cy="2743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83400-3C02-F5A4-5368-9AB390A77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515807" y="3404499"/>
            <a:ext cx="1969106" cy="27432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BDDEC9-ABFA-19E0-C972-3582C8FC0D8F}"/>
              </a:ext>
            </a:extLst>
          </p:cNvPr>
          <p:cNvSpPr txBox="1"/>
          <p:nvPr/>
        </p:nvSpPr>
        <p:spPr>
          <a:xfrm>
            <a:off x="92765" y="119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Selection: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/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/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|&lt;1.37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/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.52&lt;|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8E51-5CD5-5F36-D02A-E3F1EC93A258}"/>
              </a:ext>
            </a:extLst>
          </p:cNvPr>
          <p:cNvCxnSpPr/>
          <p:nvPr/>
        </p:nvCxnSpPr>
        <p:spPr>
          <a:xfrm>
            <a:off x="5993027" y="3791546"/>
            <a:ext cx="1037968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2D2C2-D13C-5AC4-6486-8868D9E62884}"/>
              </a:ext>
            </a:extLst>
          </p:cNvPr>
          <p:cNvSpPr txBox="1"/>
          <p:nvPr/>
        </p:nvSpPr>
        <p:spPr>
          <a:xfrm>
            <a:off x="4434840" y="3384461"/>
            <a:ext cx="333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 small bump show in the last bin</a:t>
            </a:r>
          </a:p>
        </p:txBody>
      </p:sp>
      <p:pic>
        <p:nvPicPr>
          <p:cNvPr id="12" name="Picture 1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6F2FEC6-B34C-35F0-FC63-352346FA29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6995" y="1396476"/>
            <a:ext cx="2722718" cy="19691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3DF81E-E03D-F088-0A8B-F69F7FC30F83}"/>
              </a:ext>
            </a:extLst>
          </p:cNvPr>
          <p:cNvSpPr txBox="1"/>
          <p:nvPr/>
        </p:nvSpPr>
        <p:spPr>
          <a:xfrm>
            <a:off x="92765" y="1537802"/>
            <a:ext cx="32864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nBaseTau == 1</a:t>
            </a:r>
          </a:p>
          <a:p>
            <a:r>
              <a:rPr lang="en-CN" dirty="0"/>
              <a:t>nBaseLep &gt;= 1, SigLep &gt;= 1</a:t>
            </a:r>
            <a:br>
              <a:rPr lang="en-CN" dirty="0"/>
            </a:br>
            <a:r>
              <a:rPr lang="en-CN" dirty="0"/>
              <a:t>MET trigger, MET &gt;= 200</a:t>
            </a:r>
          </a:p>
          <a:p>
            <a:r>
              <a:rPr lang="en-CN" dirty="0"/>
              <a:t>Same-Signal(</a:t>
            </a:r>
            <a:r>
              <a:rPr lang="en-US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with SR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bVeto</a:t>
            </a:r>
            <a:br>
              <a:rPr lang="en-CN" dirty="0"/>
            </a:br>
            <a:r>
              <a:rPr lang="en-CN" dirty="0"/>
              <a:t>ID: nMediumTau == 1</a:t>
            </a:r>
            <a:br>
              <a:rPr lang="en-CN" dirty="0"/>
            </a:br>
            <a:r>
              <a:rPr lang="en-CN" dirty="0"/>
              <a:t>antiID: nMediumTau &lt; 1</a:t>
            </a:r>
          </a:p>
        </p:txBody>
      </p:sp>
      <p:pic>
        <p:nvPicPr>
          <p:cNvPr id="14" name="Picture 1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F5115B7-A1D6-CCEF-BC16-C0D8715FBA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5217" y="1459892"/>
            <a:ext cx="2738037" cy="19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62C46-B54A-D5D2-03D9-BDECEB945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Pre-Selection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02EAF-C601-49EC-278D-D4B80C9B55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8B28-4F87-21C0-AD93-D2344A4E12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24A6-45FC-6389-618A-894CA1C7FD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4</a:t>
            </a:fld>
            <a:endParaRPr lang="en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76C54F-7612-5E43-A09F-9237296282F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5573129"/>
              </p:ext>
            </p:extLst>
          </p:nvPr>
        </p:nvGraphicFramePr>
        <p:xfrm>
          <a:off x="838200" y="1297459"/>
          <a:ext cx="5013439" cy="38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HH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2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0 base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6398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200;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hadronic-hadronic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Mtt_reco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 &lt;= 40 GeV ||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Mtt_reco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 &gt;= 130GeV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97716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D5536EF-2CF9-49AB-55DE-E75BA96776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07716876"/>
              </p:ext>
            </p:extLst>
          </p:nvPr>
        </p:nvGraphicFramePr>
        <p:xfrm>
          <a:off x="5984807" y="1297459"/>
          <a:ext cx="5013439" cy="38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LH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1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62436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 base lepton, 1 signal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1626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200;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lepton-hadronic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Mtt_reco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 &lt;= 40 GeV ||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Mtt_reco</a:t>
                      </a: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 &gt;= 130GeV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21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FD0185-21C4-4104-3801-4A40B97DA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41B1-275E-1868-3890-5F4C1EA1C9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BFC78-45CA-DB6F-6A48-8CB65A6EAC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3BF9B-7861-DCB0-3D15-30A00AEBD1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5</a:t>
            </a:fld>
            <a:endParaRPr lang="en-CN" dirty="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B0C8E0-61D5-759B-4C82-6A84C66A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6" y="1571995"/>
            <a:ext cx="2363156" cy="16981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BA07F1CC-3732-47BB-5938-D335A9A3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14" y="1597711"/>
            <a:ext cx="2363156" cy="1698147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7BCC259F-6B09-2B7B-F382-7F723602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728" y="1571993"/>
            <a:ext cx="2363156" cy="1698147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14BEF536-FD2B-0741-0E68-AF2033196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19" y="1571992"/>
            <a:ext cx="2363156" cy="1698147"/>
          </a:xfrm>
          <a:prstGeom prst="rect">
            <a:avLst/>
          </a:prstGeom>
        </p:spPr>
      </p:pic>
      <p:pic>
        <p:nvPicPr>
          <p:cNvPr id="15" name="Picture 14" descr="A graph of different colors&#10;&#10;Description automatically generated">
            <a:extLst>
              <a:ext uri="{FF2B5EF4-FFF2-40B4-BE49-F238E27FC236}">
                <a16:creationId xmlns:a16="http://schemas.microsoft.com/office/drawing/2014/main" id="{6B8A61F8-988F-0162-B8E1-EDA2C2F3C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710" y="1571991"/>
            <a:ext cx="2363156" cy="1698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479977-689A-FBF5-FD2D-28C5C21E2655}"/>
              </a:ext>
            </a:extLst>
          </p:cNvPr>
          <p:cNvSpPr txBox="1"/>
          <p:nvPr/>
        </p:nvSpPr>
        <p:spPr>
          <a:xfrm>
            <a:off x="96982" y="11106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pic>
        <p:nvPicPr>
          <p:cNvPr id="18" name="Picture 1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CD4B23D-37D7-9C99-CBC8-0BEB95BBA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21" y="3936021"/>
            <a:ext cx="2363156" cy="1698147"/>
          </a:xfrm>
          <a:prstGeom prst="rect">
            <a:avLst/>
          </a:prstGeom>
        </p:spPr>
      </p:pic>
      <p:pic>
        <p:nvPicPr>
          <p:cNvPr id="20" name="Picture 19" descr="A diagram of a number of data&#10;&#10;Description automatically generated">
            <a:extLst>
              <a:ext uri="{FF2B5EF4-FFF2-40B4-BE49-F238E27FC236}">
                <a16:creationId xmlns:a16="http://schemas.microsoft.com/office/drawing/2014/main" id="{272C8304-BEDB-CA86-C012-89E77B7EC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556" y="3936020"/>
            <a:ext cx="2363156" cy="1698147"/>
          </a:xfrm>
          <a:prstGeom prst="rect">
            <a:avLst/>
          </a:prstGeom>
        </p:spPr>
      </p:pic>
      <p:pic>
        <p:nvPicPr>
          <p:cNvPr id="22" name="Picture 21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80F7C4A-3753-DAC6-F18A-333F81BD4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1691" y="3936020"/>
            <a:ext cx="2363155" cy="1698147"/>
          </a:xfrm>
          <a:prstGeom prst="rect">
            <a:avLst/>
          </a:prstGeom>
        </p:spPr>
      </p:pic>
      <p:pic>
        <p:nvPicPr>
          <p:cNvPr id="24" name="Picture 23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B465512-77BF-5DDD-870F-10AA2BE39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5628" y="3936020"/>
            <a:ext cx="2363155" cy="1698147"/>
          </a:xfrm>
          <a:prstGeom prst="rect">
            <a:avLst/>
          </a:prstGeom>
        </p:spPr>
      </p:pic>
      <p:pic>
        <p:nvPicPr>
          <p:cNvPr id="26" name="Picture 25" descr="A diagram of different colors&#10;&#10;Description automatically generated">
            <a:extLst>
              <a:ext uri="{FF2B5EF4-FFF2-40B4-BE49-F238E27FC236}">
                <a16:creationId xmlns:a16="http://schemas.microsoft.com/office/drawing/2014/main" id="{6ACDD8B6-58FA-5706-1AD2-372C5DAFAA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8783" y="3936019"/>
            <a:ext cx="2363155" cy="16981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F04736-BD97-621C-3D1C-D6C80A99B70A}"/>
              </a:ext>
            </a:extLst>
          </p:cNvPr>
          <p:cNvSpPr txBox="1"/>
          <p:nvPr/>
        </p:nvSpPr>
        <p:spPr>
          <a:xfrm>
            <a:off x="96982" y="33784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</p:spTree>
    <p:extLst>
      <p:ext uri="{BB962C8B-B14F-4D97-AF65-F5344CB8AC3E}">
        <p14:creationId xmlns:p14="http://schemas.microsoft.com/office/powerpoint/2010/main" val="221473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F4482-C93D-2FD2-B7E8-818EA15B3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BE7EA-AD5E-8427-8F88-CE98754D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3C6AA-B21E-7DDC-FA69-2427FA31E6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D98F-8E4B-147E-95A9-32814526C3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6</a:t>
            </a:fld>
            <a:endParaRPr lang="en-CN" dirty="0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75610C-71C1-2744-BF57-88292C22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80" y="1385438"/>
            <a:ext cx="2904614" cy="2087235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FFD4F64C-7CD5-4DFD-74AF-6D342709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52" y="1385438"/>
            <a:ext cx="2904614" cy="2087235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82DE0062-EC2A-E602-B788-3EEF7FA6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24" y="1385438"/>
            <a:ext cx="2904614" cy="2087235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C2D30479-3047-4D6D-5053-2792408A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96" y="1385439"/>
            <a:ext cx="2904614" cy="2087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AFACB8-EA6D-AE95-369F-36E9FE1A8403}"/>
              </a:ext>
            </a:extLst>
          </p:cNvPr>
          <p:cNvSpPr txBox="1"/>
          <p:nvPr/>
        </p:nvSpPr>
        <p:spPr>
          <a:xfrm>
            <a:off x="96982" y="10333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38A36-5B0C-2904-0631-7DF1DA75775D}"/>
              </a:ext>
            </a:extLst>
          </p:cNvPr>
          <p:cNvSpPr txBox="1"/>
          <p:nvPr/>
        </p:nvSpPr>
        <p:spPr>
          <a:xfrm>
            <a:off x="96982" y="34554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7" name="Picture 16" descr="A diagram of a number of data&#10;&#10;Description automatically generated">
            <a:extLst>
              <a:ext uri="{FF2B5EF4-FFF2-40B4-BE49-F238E27FC236}">
                <a16:creationId xmlns:a16="http://schemas.microsoft.com/office/drawing/2014/main" id="{BCF84B3E-008D-4CD1-C313-1D9571436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680" y="3824767"/>
            <a:ext cx="2904614" cy="2087235"/>
          </a:xfrm>
          <a:prstGeom prst="rect">
            <a:avLst/>
          </a:prstGeom>
        </p:spPr>
      </p:pic>
      <p:pic>
        <p:nvPicPr>
          <p:cNvPr id="19" name="Picture 18" descr="A diagram of a number of data&#10;&#10;Description automatically generated">
            <a:extLst>
              <a:ext uri="{FF2B5EF4-FFF2-40B4-BE49-F238E27FC236}">
                <a16:creationId xmlns:a16="http://schemas.microsoft.com/office/drawing/2014/main" id="{DDB3D133-7357-EB55-D685-13B5A4A0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160" y="3828461"/>
            <a:ext cx="2904614" cy="2087235"/>
          </a:xfrm>
          <a:prstGeom prst="rect">
            <a:avLst/>
          </a:prstGeom>
        </p:spPr>
      </p:pic>
      <p:pic>
        <p:nvPicPr>
          <p:cNvPr id="21" name="Picture 20" descr="A diagram of a number of data&#10;&#10;Description automatically generated">
            <a:extLst>
              <a:ext uri="{FF2B5EF4-FFF2-40B4-BE49-F238E27FC236}">
                <a16:creationId xmlns:a16="http://schemas.microsoft.com/office/drawing/2014/main" id="{5B73B78F-7323-8D34-37C1-A6529AB0E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024" y="3849388"/>
            <a:ext cx="2904614" cy="2087235"/>
          </a:xfrm>
          <a:prstGeom prst="rect">
            <a:avLst/>
          </a:prstGeom>
        </p:spPr>
      </p:pic>
      <p:pic>
        <p:nvPicPr>
          <p:cNvPr id="23" name="Picture 2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BB8B73-1EC2-438B-D299-7AAE17363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196" y="3892400"/>
            <a:ext cx="2904614" cy="20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BA4BA-0569-FFF2-5820-B25339DA8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</a:t>
            </a:r>
            <a:r>
              <a:rPr lang="en-US" dirty="0"/>
              <a:t>(HH)</a:t>
            </a:r>
            <a:endParaRPr lang="en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FDE4E-0E21-F67A-281A-665A681437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CC96-E0E8-3888-8D0C-9C34AF8CF2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48F63-0A80-C31D-0A6C-13D9C4EA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7</a:t>
            </a:fld>
            <a:endParaRPr lang="en-CN" dirty="0"/>
          </a:p>
        </p:txBody>
      </p:sp>
      <p:pic>
        <p:nvPicPr>
          <p:cNvPr id="7" name="Picture 6" descr="A diagram of a number of different types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2A119ADF-5D73-7998-0AA9-30D7DC4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6" y="1340311"/>
            <a:ext cx="3214681" cy="23100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57339D92-FEEE-4974-9698-1731A4A7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08" y="1340311"/>
            <a:ext cx="3214681" cy="2310047"/>
          </a:xfrm>
          <a:prstGeom prst="rect">
            <a:avLst/>
          </a:prstGeom>
        </p:spPr>
      </p:pic>
      <p:pic>
        <p:nvPicPr>
          <p:cNvPr id="11" name="Picture 10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D20C47B9-8B1A-3EC1-C917-D06830C9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030" y="1340311"/>
            <a:ext cx="3214681" cy="23100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DC10F2-A7AD-3F39-1498-575E7B6919B9}"/>
              </a:ext>
            </a:extLst>
          </p:cNvPr>
          <p:cNvSpPr txBox="1"/>
          <p:nvPr/>
        </p:nvSpPr>
        <p:spPr>
          <a:xfrm>
            <a:off x="235894" y="11075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0539-AF3F-388F-07F3-2CF19DC11303}"/>
              </a:ext>
            </a:extLst>
          </p:cNvPr>
          <p:cNvSpPr txBox="1"/>
          <p:nvPr/>
        </p:nvSpPr>
        <p:spPr>
          <a:xfrm>
            <a:off x="235894" y="35137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5" name="Picture 14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DDD19E2-348A-F488-87CA-594B9209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6" y="3841088"/>
            <a:ext cx="3214681" cy="2310047"/>
          </a:xfrm>
          <a:prstGeom prst="rect">
            <a:avLst/>
          </a:prstGeom>
        </p:spPr>
      </p:pic>
      <p:pic>
        <p:nvPicPr>
          <p:cNvPr id="17" name="Picture 16" descr="A graph of different colors&#10;&#10;Description automatically generated">
            <a:extLst>
              <a:ext uri="{FF2B5EF4-FFF2-40B4-BE49-F238E27FC236}">
                <a16:creationId xmlns:a16="http://schemas.microsoft.com/office/drawing/2014/main" id="{7C624640-BAEA-AE65-A959-5CD80A28A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707" y="3883086"/>
            <a:ext cx="3214681" cy="2310047"/>
          </a:xfrm>
          <a:prstGeom prst="rect">
            <a:avLst/>
          </a:prstGeom>
        </p:spPr>
      </p:pic>
      <p:pic>
        <p:nvPicPr>
          <p:cNvPr id="19" name="Picture 18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51C79F99-30C7-9BE7-914D-95CB8E225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030" y="3848330"/>
            <a:ext cx="3214681" cy="23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1DD78-891F-26C5-1DAD-15328DC6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5CADC-6157-13D4-7671-AE367A182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Pre-Selection(LH)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CF080-6C62-8FD2-210F-2A90E11994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70FF-BC55-88FC-A0BA-E957713DE4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AEA9C-BF88-ECD0-DC23-D24653D729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8</a:t>
            </a:fld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047E2-A8DB-11A5-98CA-5467F09796ED}"/>
              </a:ext>
            </a:extLst>
          </p:cNvPr>
          <p:cNvSpPr txBox="1"/>
          <p:nvPr/>
        </p:nvSpPr>
        <p:spPr>
          <a:xfrm>
            <a:off x="96982" y="11106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4D9999-BF64-E2E0-2542-1FB7F9DBDB96}"/>
              </a:ext>
            </a:extLst>
          </p:cNvPr>
          <p:cNvSpPr txBox="1"/>
          <p:nvPr/>
        </p:nvSpPr>
        <p:spPr>
          <a:xfrm>
            <a:off x="96982" y="33784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8" name="Picture 7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8C8739DC-E74B-FF89-263B-28670B0A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3" y="1479951"/>
            <a:ext cx="2363155" cy="1698147"/>
          </a:xfrm>
          <a:prstGeom prst="rect">
            <a:avLst/>
          </a:prstGeom>
        </p:spPr>
      </p:pic>
      <p:pic>
        <p:nvPicPr>
          <p:cNvPr id="12" name="Picture 11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8A566E19-2376-F7AA-7F1F-7950D690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77" y="1479952"/>
            <a:ext cx="2363155" cy="1698147"/>
          </a:xfrm>
          <a:prstGeom prst="rect">
            <a:avLst/>
          </a:prstGeom>
        </p:spPr>
      </p:pic>
      <p:pic>
        <p:nvPicPr>
          <p:cNvPr id="17" name="Picture 1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2A658F1-B740-BCE9-066B-6D89B71A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473" y="1479952"/>
            <a:ext cx="2363155" cy="1698147"/>
          </a:xfrm>
          <a:prstGeom prst="rect">
            <a:avLst/>
          </a:prstGeom>
        </p:spPr>
      </p:pic>
      <p:pic>
        <p:nvPicPr>
          <p:cNvPr id="21" name="Picture 20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73214259-A3E1-D56A-ADCE-E268FE835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628" y="1515688"/>
            <a:ext cx="2363155" cy="1698147"/>
          </a:xfrm>
          <a:prstGeom prst="rect">
            <a:avLst/>
          </a:prstGeom>
        </p:spPr>
      </p:pic>
      <p:pic>
        <p:nvPicPr>
          <p:cNvPr id="25" name="Picture 2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DA7040A0-2483-463A-F66E-8A010F8E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783" y="1515688"/>
            <a:ext cx="2363155" cy="1698147"/>
          </a:xfrm>
          <a:prstGeom prst="rect">
            <a:avLst/>
          </a:prstGeom>
        </p:spPr>
      </p:pic>
      <p:pic>
        <p:nvPicPr>
          <p:cNvPr id="29" name="Picture 28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A7EFF092-A52C-39D2-3FF4-D0DDB61A6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25" y="3887044"/>
            <a:ext cx="2363157" cy="1698148"/>
          </a:xfrm>
          <a:prstGeom prst="rect">
            <a:avLst/>
          </a:prstGeom>
        </p:spPr>
      </p:pic>
      <p:pic>
        <p:nvPicPr>
          <p:cNvPr id="31" name="Picture 30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10AEBFF7-1EBA-5D78-C377-FE6DD1DBE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7880" y="3876146"/>
            <a:ext cx="2363157" cy="1698148"/>
          </a:xfrm>
          <a:prstGeom prst="rect">
            <a:avLst/>
          </a:prstGeom>
        </p:spPr>
      </p:pic>
      <p:pic>
        <p:nvPicPr>
          <p:cNvPr id="33" name="Picture 32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404BF5E4-7473-4100-AA2B-F8ADBD621F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7732" y="3876146"/>
            <a:ext cx="2363157" cy="1698148"/>
          </a:xfrm>
          <a:prstGeom prst="rect">
            <a:avLst/>
          </a:prstGeom>
        </p:spPr>
      </p:pic>
      <p:pic>
        <p:nvPicPr>
          <p:cNvPr id="35" name="Picture 3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CBBB1B7E-1422-33B8-C497-FA5BBF0B46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5628" y="3877777"/>
            <a:ext cx="2363157" cy="1698148"/>
          </a:xfrm>
          <a:prstGeom prst="rect">
            <a:avLst/>
          </a:prstGeom>
        </p:spPr>
      </p:pic>
      <p:pic>
        <p:nvPicPr>
          <p:cNvPr id="37" name="Picture 36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76A9C433-85E3-5E26-0132-8DD88AFF78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8843" y="3887044"/>
            <a:ext cx="2363157" cy="16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1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B99C-BC08-4FDD-8F53-31182538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8540BD-FDE0-678E-9301-C2DAF525D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Pre-Selection(LH)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2CF68-028D-9324-A4D5-94B6AAA866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16,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9D2C6-C260-C267-474A-DB0E680C11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F722A-DB42-5C37-9375-53032255BA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9</a:t>
            </a:fld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B3719-5B95-3DCE-9403-12C75E4BA048}"/>
              </a:ext>
            </a:extLst>
          </p:cNvPr>
          <p:cNvSpPr txBox="1"/>
          <p:nvPr/>
        </p:nvSpPr>
        <p:spPr>
          <a:xfrm>
            <a:off x="96982" y="10333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D779F-F71E-D95F-3959-27551EA04E46}"/>
              </a:ext>
            </a:extLst>
          </p:cNvPr>
          <p:cNvSpPr txBox="1"/>
          <p:nvPr/>
        </p:nvSpPr>
        <p:spPr>
          <a:xfrm>
            <a:off x="96982" y="34554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8" name="Picture 7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7F167ADE-5C45-AD9E-3EB6-C1D84453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894" y="3832485"/>
            <a:ext cx="2904615" cy="2087236"/>
          </a:xfrm>
          <a:prstGeom prst="rect">
            <a:avLst/>
          </a:prstGeom>
        </p:spPr>
      </p:pic>
      <p:pic>
        <p:nvPicPr>
          <p:cNvPr id="12" name="Picture 11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A3F7ED9F-2F95-3C4E-5F1F-27D49659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065" y="3832485"/>
            <a:ext cx="2904615" cy="2087236"/>
          </a:xfrm>
          <a:prstGeom prst="rect">
            <a:avLst/>
          </a:prstGeom>
        </p:spPr>
      </p:pic>
      <p:pic>
        <p:nvPicPr>
          <p:cNvPr id="18" name="Picture 1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00FED7FD-D675-D32E-B59A-52145E417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236" y="3832485"/>
            <a:ext cx="2904615" cy="2087236"/>
          </a:xfrm>
          <a:prstGeom prst="rect">
            <a:avLst/>
          </a:prstGeom>
        </p:spPr>
      </p:pic>
      <p:pic>
        <p:nvPicPr>
          <p:cNvPr id="22" name="Picture 21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F236F036-C287-CCB0-04B0-8233BB39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09" y="3824766"/>
            <a:ext cx="2904615" cy="2087236"/>
          </a:xfrm>
          <a:prstGeom prst="rect">
            <a:avLst/>
          </a:prstGeom>
        </p:spPr>
      </p:pic>
      <p:pic>
        <p:nvPicPr>
          <p:cNvPr id="25" name="Picture 2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1276480C-1CAD-D3C4-D72D-9D09C3FED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323" y="1438875"/>
            <a:ext cx="2904615" cy="2087236"/>
          </a:xfrm>
          <a:prstGeom prst="rect">
            <a:avLst/>
          </a:prstGeom>
        </p:spPr>
      </p:pic>
      <p:pic>
        <p:nvPicPr>
          <p:cNvPr id="27" name="Picture 26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594AF962-CAFF-D3A8-D01F-2158B7FA5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79" y="1443379"/>
            <a:ext cx="2904615" cy="2087236"/>
          </a:xfrm>
          <a:prstGeom prst="rect">
            <a:avLst/>
          </a:prstGeom>
        </p:spPr>
      </p:pic>
      <p:pic>
        <p:nvPicPr>
          <p:cNvPr id="29" name="Picture 28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D901B3FC-1FFE-64D9-0641-6330AEE85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235" y="1424594"/>
            <a:ext cx="2904615" cy="2087236"/>
          </a:xfrm>
          <a:prstGeom prst="rect">
            <a:avLst/>
          </a:prstGeom>
        </p:spPr>
      </p:pic>
      <p:pic>
        <p:nvPicPr>
          <p:cNvPr id="31" name="Picture 30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F68F294B-7E23-1BC9-5451-02D70AE9D6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21" y="1438875"/>
            <a:ext cx="2904615" cy="20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64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507</Words>
  <Application>Microsoft Macintosh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IHEP SUSY Group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A1145</cp:lastModifiedBy>
  <cp:revision>118</cp:revision>
  <dcterms:created xsi:type="dcterms:W3CDTF">2025-07-07T13:30:29Z</dcterms:created>
  <dcterms:modified xsi:type="dcterms:W3CDTF">2025-07-16T07:50:56Z</dcterms:modified>
</cp:coreProperties>
</file>