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48"/>
  </p:normalViewPr>
  <p:slideViewPr>
    <p:cSldViewPr snapToGrid="0">
      <p:cViewPr>
        <p:scale>
          <a:sx n="99" d="100"/>
          <a:sy n="99" d="100"/>
        </p:scale>
        <p:origin x="384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FFC41-4283-1649-8AD9-F8F0C5CF42B5}" type="datetimeFigureOut">
              <a:rPr lang="en-CN" smtClean="0"/>
              <a:t>2025/7/8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3D209C-9DD5-9748-A5B5-A83E5F5D70D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63573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C757F07-8A5E-DA65-981B-AA8DBF9FEFDE}"/>
              </a:ext>
            </a:extLst>
          </p:cNvPr>
          <p:cNvSpPr/>
          <p:nvPr userDrawn="1"/>
        </p:nvSpPr>
        <p:spPr>
          <a:xfrm>
            <a:off x="-144162" y="-190391"/>
            <a:ext cx="12480324" cy="706806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0" name="Picture 9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4ECEA2AD-C69D-2E3A-3DAA-63FE1CEA65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6000"/>
          </a:blip>
          <a:stretch>
            <a:fillRect/>
          </a:stretch>
        </p:blipFill>
        <p:spPr>
          <a:xfrm>
            <a:off x="6893658" y="169630"/>
            <a:ext cx="3574664" cy="579675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87824191-1E59-87B9-DF46-8FEAF8CF72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432" y="904923"/>
            <a:ext cx="10515600" cy="1325563"/>
          </a:xfrm>
        </p:spPr>
        <p:txBody>
          <a:bodyPr>
            <a:normAutofit/>
          </a:bodyPr>
          <a:lstStyle>
            <a:lvl1pPr>
              <a:defRPr sz="4800" b="1" i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N" dirty="0"/>
              <a:t>Group Meeting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2C6BFBE-52DA-D588-1827-208BF0CD04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9430" y="2858827"/>
            <a:ext cx="5076970" cy="570174"/>
          </a:xfrm>
        </p:spPr>
        <p:txBody>
          <a:bodyPr>
            <a:normAutofit/>
          </a:bodyPr>
          <a:lstStyle>
            <a:lvl1pPr marL="0" indent="0">
              <a:buNone/>
              <a:defRPr sz="2800" b="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CN" dirty="0"/>
              <a:t>Chengxin Liao</a:t>
            </a:r>
            <a:br>
              <a:rPr lang="en-CN" dirty="0"/>
            </a:br>
            <a:br>
              <a:rPr lang="en-CN" dirty="0"/>
            </a:br>
            <a:endParaRPr lang="en-CN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F4C70BF9-0F78-9F7E-05CC-9B6BA95E69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430" y="3491083"/>
            <a:ext cx="5245100" cy="1597025"/>
          </a:xfrm>
        </p:spPr>
        <p:txBody>
          <a:bodyPr/>
          <a:lstStyle>
            <a:lvl1pPr marL="0" indent="0">
              <a:buNone/>
              <a:defRPr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CN" dirty="0"/>
              <a:t>Institute of High Energy Physics</a:t>
            </a:r>
            <a:br>
              <a:rPr lang="en-CN" dirty="0"/>
            </a:br>
            <a:r>
              <a:rPr lang="en-CN" dirty="0"/>
              <a:t>Chinese Academy of Science</a:t>
            </a:r>
            <a:br>
              <a:rPr lang="en-CN" dirty="0"/>
            </a:br>
            <a:br>
              <a:rPr lang="en-CN" dirty="0"/>
            </a:br>
            <a:r>
              <a:rPr lang="en-CN" dirty="0"/>
              <a:t>Date &amp; Time</a:t>
            </a:r>
          </a:p>
        </p:txBody>
      </p:sp>
      <p:pic>
        <p:nvPicPr>
          <p:cNvPr id="33" name="Picture 32" descr="A black and white logo&#10;&#10;Description automatically generated">
            <a:extLst>
              <a:ext uri="{FF2B5EF4-FFF2-40B4-BE49-F238E27FC236}">
                <a16:creationId xmlns:a16="http://schemas.microsoft.com/office/drawing/2014/main" id="{B8698AAD-0F8C-33CB-3C00-C8B9499CDF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76000"/>
          </a:blip>
          <a:stretch>
            <a:fillRect/>
          </a:stretch>
        </p:blipFill>
        <p:spPr>
          <a:xfrm>
            <a:off x="10657280" y="169630"/>
            <a:ext cx="1393040" cy="579675"/>
          </a:xfrm>
          <a:prstGeom prst="rect">
            <a:avLst/>
          </a:prstGeom>
        </p:spPr>
      </p:pic>
      <p:sp>
        <p:nvSpPr>
          <p:cNvPr id="34" name="Date Placeholder 33">
            <a:extLst>
              <a:ext uri="{FF2B5EF4-FFF2-40B4-BE49-F238E27FC236}">
                <a16:creationId xmlns:a16="http://schemas.microsoft.com/office/drawing/2014/main" id="{F6820C50-DC99-4A45-4690-94625861A94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4BCB38C-F5A6-FA47-8452-37A5865AE35A}" type="datetime4">
              <a:rPr lang="en-US" smtClean="0"/>
              <a:t>July 8, 2025</a:t>
            </a:fld>
            <a:endParaRPr lang="en-CN"/>
          </a:p>
        </p:txBody>
      </p:sp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508747F1-3666-8517-E733-2875CF9ECBB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Group Meeting</a:t>
            </a:r>
            <a:endParaRPr lang="en-CN"/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404108E5-2E4C-49F2-C811-6262D8AD385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C1E5D09-D0CD-3B41-8B56-2E7897C824AD}" type="slidenum">
              <a:rPr lang="en-CN" smtClean="0"/>
              <a:t>‹#›</a:t>
            </a:fld>
            <a:endParaRPr lang="en-CN"/>
          </a:p>
        </p:txBody>
      </p:sp>
      <p:pic>
        <p:nvPicPr>
          <p:cNvPr id="9" name="Picture 8" descr="A black and white drawing of a train&#10;&#10;Description automatically generated">
            <a:extLst>
              <a:ext uri="{FF2B5EF4-FFF2-40B4-BE49-F238E27FC236}">
                <a16:creationId xmlns:a16="http://schemas.microsoft.com/office/drawing/2014/main" id="{588917CF-63EF-E36A-E633-4E00EBED84B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208122" y="2757901"/>
            <a:ext cx="6179660" cy="4119773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64845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A3817-E7BA-B25D-A9D2-D6E0A90F0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315706-68D0-8A09-A011-B3F534C2C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6A10B-3E2E-51EE-024D-A3EF4DC1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8029-112B-5A4D-8920-B192D0E0E7C5}" type="datetime4">
              <a:rPr lang="en-US" smtClean="0"/>
              <a:t>July 8, 2025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E0EDC-F004-6CC8-517E-1971A10EB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Meeting</a:t>
            </a:r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79D91-65FD-620B-00F3-BFEC2545C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E5D09-D0CD-3B41-8B56-2E7897C824A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3735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3C2462-7CEE-6A8B-EE78-9B63685CA7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8FAA5-3103-5ED1-1535-53F3B2E9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953FF-E050-C139-4B54-6EE9A882E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4A4C2-C669-FE42-8B16-7BB2FD421DAA}" type="datetime4">
              <a:rPr lang="en-US" smtClean="0"/>
              <a:t>July 8, 2025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8633A-B409-F255-DEC7-2618624A0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Meeting</a:t>
            </a:r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7F284-46EC-3631-BC66-CB165955E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E5D09-D0CD-3B41-8B56-2E7897C824A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3064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12A5AD-5CEF-20D9-9D6A-5019971BF4D2}"/>
              </a:ext>
            </a:extLst>
          </p:cNvPr>
          <p:cNvCxnSpPr>
            <a:cxnSpLocks/>
          </p:cNvCxnSpPr>
          <p:nvPr userDrawn="1"/>
        </p:nvCxnSpPr>
        <p:spPr>
          <a:xfrm>
            <a:off x="548640" y="901337"/>
            <a:ext cx="10964091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FA9B2C92-FF71-9D53-50A6-7AC99C25B1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17874" y="282247"/>
            <a:ext cx="2939139" cy="465605"/>
          </a:xfrm>
          <a:prstGeom prst="rect">
            <a:avLst/>
          </a:prstGeo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41001E9-53EC-7572-2ECF-3A15D490EF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312419"/>
            <a:ext cx="6374674" cy="469486"/>
          </a:xfrm>
        </p:spPr>
        <p:txBody>
          <a:bodyPr/>
          <a:lstStyle>
            <a:lvl1pPr marL="0" indent="0">
              <a:buNone/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CN" dirty="0"/>
              <a:t>HEADER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28E009-4949-B87F-CBD0-FDBF455DEE39}"/>
              </a:ext>
            </a:extLst>
          </p:cNvPr>
          <p:cNvCxnSpPr>
            <a:cxnSpLocks/>
          </p:cNvCxnSpPr>
          <p:nvPr userDrawn="1"/>
        </p:nvCxnSpPr>
        <p:spPr>
          <a:xfrm>
            <a:off x="548640" y="6239693"/>
            <a:ext cx="10964091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ate Placeholder 29">
            <a:extLst>
              <a:ext uri="{FF2B5EF4-FFF2-40B4-BE49-F238E27FC236}">
                <a16:creationId xmlns:a16="http://schemas.microsoft.com/office/drawing/2014/main" id="{4010165D-7887-B8EB-F86C-7445165AB31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 sz="14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EB7BB6CE-BDB7-3C49-B4AA-F804515E81AA}" type="datetime4">
              <a:rPr lang="en-US" smtClean="0"/>
              <a:t>July 8, 2025</a:t>
            </a:fld>
            <a:endParaRPr lang="en-CN" dirty="0"/>
          </a:p>
        </p:txBody>
      </p: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80BD51B2-7897-15A0-5A9D-62C5C4DEBC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sz="14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Group Meeting</a:t>
            </a:r>
            <a:endParaRPr lang="en-CN" dirty="0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82981A93-4979-EF0A-6259-1AD7B1CA3E2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z="14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EC1E5D09-D0CD-3B41-8B56-2E7897C824AD}" type="slidenum">
              <a:rPr lang="en-CN" smtClean="0"/>
              <a:pPr/>
              <a:t>‹#›</a:t>
            </a:fld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318729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13EEE-EB47-E647-1844-A741B0721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721C4-746E-5E7D-83D8-888B8E29D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F320F-A072-3E04-B075-130A413E0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FDD2-E2F8-5143-8DEA-9691BA244A78}" type="datetime4">
              <a:rPr lang="en-US" smtClean="0"/>
              <a:t>July 8, 2025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31D59-9F22-0AF7-3DC0-BD41CA532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Meeting</a:t>
            </a:r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0719F-7270-7599-263D-6A5AABCF6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E5D09-D0CD-3B41-8B56-2E7897C824A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2673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D18CA-EEB5-48B4-08F0-FBE4416C9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F77B6-9820-22A7-25AF-EA7C2CDADD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9FA0AE-6A89-FCC9-9C28-90A9FA7C7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ACDA3-B4F9-6F49-DD06-B696E7DAA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43B1C-DCA8-C249-B83F-DD21E930E4F3}" type="datetime4">
              <a:rPr lang="en-US" smtClean="0"/>
              <a:t>July 8, 2025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91996-55A8-19BD-A773-62802967A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Meeting</a:t>
            </a:r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24DE8-210D-7317-36A7-74C1D5E4C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E5D09-D0CD-3B41-8B56-2E7897C824A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7851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9E2FF-BAE6-A272-3D5C-8DB44DADD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540AA-1333-B2EF-1B8C-3CEDE27BD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39B5E-0165-8E84-73B8-14863917D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7261DE-B274-E8E2-64FD-14F04E804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9A9F3-0699-9FD3-F632-7A9F396060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FF9C9B-7CB1-9A51-DF25-402A87F68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8C0FD-5273-E541-B11E-459696769F2C}" type="datetime4">
              <a:rPr lang="en-US" smtClean="0"/>
              <a:t>July 8, 2025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5712AA-E9AD-04A6-19CF-26B160F69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Meeting</a:t>
            </a:r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F9577D-50B2-034B-C913-ADDAE4406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E5D09-D0CD-3B41-8B56-2E7897C824A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34764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F3C5E-F0E1-A617-7949-14B1C61B3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DE7307-DF3A-0F5F-2A26-98096B288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8BC2E-A565-074C-B622-815D3488899C}" type="datetime4">
              <a:rPr lang="en-US" smtClean="0"/>
              <a:t>July 8, 2025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52EDDC-4FFB-26F8-94E8-67401A3C4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Meeting</a:t>
            </a:r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E90829-7DD1-3B46-411A-9EB888536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E5D09-D0CD-3B41-8B56-2E7897C824A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31210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653193-312F-A4D5-8EA9-7FC854774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578AB-967D-214E-AE9E-FCBF4ADFCADD}" type="datetime4">
              <a:rPr lang="en-US" smtClean="0"/>
              <a:t>July 8, 2025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6FFEE6-184F-F9C6-E032-D9A46988E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Meeting</a:t>
            </a:r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69077C-B805-ADB7-05A0-1A6A0FB21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E5D09-D0CD-3B41-8B56-2E7897C824A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34864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9D540-52F6-616B-C19A-50CEAC963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D85FF-AC8B-4088-2B42-6A51C0B3F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CF758-0D8C-7F10-57DB-19CA683D8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B6E11-55AB-E626-073B-E58BE11A3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8E0B1-BB7F-A140-8D5B-431D75240D15}" type="datetime4">
              <a:rPr lang="en-US" smtClean="0"/>
              <a:t>July 8, 2025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7DA0E-347C-B51A-0AC4-DCEF4698B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Meeting</a:t>
            </a:r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978A0-A832-3B3E-B402-7F8070C47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E5D09-D0CD-3B41-8B56-2E7897C824A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69593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342AA-B798-0EE2-C845-B568F2E6D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DB6B5B-321E-7193-412A-1D69752A1D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B4687-5CDD-EECB-F409-F83B7D262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C0D58-2C33-598B-CD1E-B8CF4C039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D50BE-5B0A-AE4D-87AA-42025EC5A76E}" type="datetime4">
              <a:rPr lang="en-US" smtClean="0"/>
              <a:t>July 8, 2025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70B91-9861-18D9-A13C-E18F8CC25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Meeting</a:t>
            </a:r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8F7DB-A054-6A8C-0967-CF3F166E3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E5D09-D0CD-3B41-8B56-2E7897C824A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13527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7F5C48-A4CC-0E76-C106-CF486CBFA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747AC-BBA0-CE3A-E3C4-AEDD9A667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5A6A8-73A5-0CFD-7027-5609E3AEC2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E6148-B7AF-2E47-AAF8-76C58E4FA55F}" type="datetime4">
              <a:rPr lang="en-US" smtClean="0"/>
              <a:t>July 8, 2025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96C17-B89C-A2A8-B4F1-9AE390BB59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Group Meeting</a:t>
            </a:r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07B89-54D2-80D8-71FE-ED535F201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E5D09-D0CD-3B41-8B56-2E7897C824A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4600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10" Type="http://schemas.openxmlformats.org/officeDocument/2006/relationships/image" Target="../media/image13.png"/><Relationship Id="rId4" Type="http://schemas.openxmlformats.org/officeDocument/2006/relationships/image" Target="../media/image7.emf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5B8AB-71D4-83E2-32BD-03B7D67BD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IHEP SUSY Group Meeting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98274-DB8E-402E-06F9-3A742DD5EA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N" dirty="0"/>
              <a:t>Chengxin Liao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BB195-5DDD-780B-6DBF-5FBA405B59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9430" y="3491083"/>
            <a:ext cx="5245100" cy="1995317"/>
          </a:xfrm>
        </p:spPr>
        <p:txBody>
          <a:bodyPr>
            <a:normAutofit/>
          </a:bodyPr>
          <a:lstStyle/>
          <a:p>
            <a:r>
              <a:rPr lang="en-CN" b="1" i="0" dirty="0">
                <a:cs typeface="Times New Roman" panose="02020603050405020304" pitchFamily="18" charset="0"/>
              </a:rPr>
              <a:t>Institute of High Energy Physics</a:t>
            </a:r>
            <a:br>
              <a:rPr lang="en-CN" b="1" i="0" dirty="0">
                <a:cs typeface="Times New Roman" panose="02020603050405020304" pitchFamily="18" charset="0"/>
              </a:rPr>
            </a:br>
            <a:r>
              <a:rPr lang="en-CN" b="1" i="0" dirty="0">
                <a:cs typeface="Times New Roman" panose="02020603050405020304" pitchFamily="18" charset="0"/>
              </a:rPr>
              <a:t>Chinese Academy of Sciences</a:t>
            </a:r>
            <a:br>
              <a:rPr lang="en-CN" dirty="0"/>
            </a:br>
            <a:br>
              <a:rPr lang="en-CN" dirty="0"/>
            </a:br>
            <a:r>
              <a:rPr lang="en-CN" dirty="0"/>
              <a:t>Jul 9, 2025</a:t>
            </a:r>
            <a:endParaRPr lang="en-CN" i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64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4D0F5-24D9-C8A4-6A9A-2351A9502D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CN" dirty="0"/>
              <a:t>Fake Factor for Run2 and Run3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8363AB-F49F-90ED-29B0-D9E21B7BD51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B7BB6CE-BDB7-3C49-B4AA-F804515E81AA}" type="datetime4">
              <a:rPr lang="en-US" smtClean="0"/>
              <a:t>July 10, 2025</a:t>
            </a:fld>
            <a:endParaRPr lang="en-C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A35977-63E2-733C-9287-556B1192914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Group Meeting</a:t>
            </a:r>
            <a:endParaRPr lang="en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A24A6-3376-0913-274A-18EF3988F38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C1E5D09-D0CD-3B41-8B56-2E7897C824AD}" type="slidenum">
              <a:rPr lang="en-CN" smtClean="0"/>
              <a:pPr/>
              <a:t>2</a:t>
            </a:fld>
            <a:endParaRPr lang="en-C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7500C9-21DB-F302-4478-324265061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483048" y="990553"/>
            <a:ext cx="1969106" cy="27432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39F19F-CBB0-BEBA-37A6-4CA203CB1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515807" y="990553"/>
            <a:ext cx="1969106" cy="27432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854566-049B-00CF-43F1-14875E021A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450287" y="3404499"/>
            <a:ext cx="1969106" cy="27432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2D655B0-28D8-F81D-5C51-E5A781C744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6483048" y="3404500"/>
            <a:ext cx="1969106" cy="27432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4383400-3C02-F5A4-5368-9AB390A770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9515807" y="3404499"/>
            <a:ext cx="1969106" cy="274320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2EE0ED6-03B9-EC51-40E6-AABA878AD5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3450287" y="990552"/>
            <a:ext cx="1969107" cy="274320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BDDEC9-ABFA-19E0-C972-3582C8FC0D8F}"/>
              </a:ext>
            </a:extLst>
          </p:cNvPr>
          <p:cNvSpPr txBox="1"/>
          <p:nvPr/>
        </p:nvSpPr>
        <p:spPr>
          <a:xfrm>
            <a:off x="92765" y="11929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Selection: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3DF81E-E03D-F088-0A8B-F69F7FC30F83}"/>
              </a:ext>
            </a:extLst>
          </p:cNvPr>
          <p:cNvSpPr txBox="1"/>
          <p:nvPr/>
        </p:nvSpPr>
        <p:spPr>
          <a:xfrm>
            <a:off x="92765" y="1537802"/>
            <a:ext cx="27029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nBaseTau &gt;= 1</a:t>
            </a:r>
          </a:p>
          <a:p>
            <a:r>
              <a:rPr lang="en-CN" dirty="0"/>
              <a:t>nBaseLep &gt;= 1, SigLep &gt;= 1</a:t>
            </a:r>
            <a:br>
              <a:rPr lang="en-CN" dirty="0"/>
            </a:br>
            <a:r>
              <a:rPr lang="en-CN" dirty="0"/>
              <a:t>MET trigger, MET &gt;= 200</a:t>
            </a:r>
          </a:p>
          <a:p>
            <a:r>
              <a:rPr lang="en-CN" dirty="0"/>
              <a:t>Same-Signal</a:t>
            </a:r>
            <a:br>
              <a:rPr lang="en-CN" dirty="0"/>
            </a:br>
            <a:r>
              <a:rPr lang="en-CN" dirty="0"/>
              <a:t>bVeto</a:t>
            </a:r>
            <a:br>
              <a:rPr lang="en-CN" dirty="0"/>
            </a:br>
            <a:r>
              <a:rPr lang="en-CN" dirty="0"/>
              <a:t>ID: nMediumTau &gt;= 1</a:t>
            </a:r>
            <a:br>
              <a:rPr lang="en-CN" dirty="0"/>
            </a:br>
            <a:r>
              <a:rPr lang="en-CN" dirty="0"/>
              <a:t>antiID: nMediumTau &lt;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B5B39CB-EA8E-62B4-336A-D395DEB789DD}"/>
                  </a:ext>
                </a:extLst>
              </p:cNvPr>
              <p:cNvSpPr txBox="1"/>
              <p:nvPr/>
            </p:nvSpPr>
            <p:spPr>
              <a:xfrm>
                <a:off x="3791948" y="970515"/>
                <a:ext cx="13728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0&lt;|</m:t>
                    </m:r>
                    <m:r>
                      <a:rPr lang="en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|&lt;1</m:t>
                    </m:r>
                  </m:oMath>
                </a14:m>
                <a:r>
                  <a:rPr lang="en-CN" dirty="0"/>
                  <a:t> </a:t>
                </a: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B5B39CB-EA8E-62B4-336A-D395DEB78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948" y="970515"/>
                <a:ext cx="1372812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B79B5E7-BC54-8CD1-9AB3-DBEB6F2A59D3}"/>
                  </a:ext>
                </a:extLst>
              </p:cNvPr>
              <p:cNvSpPr txBox="1"/>
              <p:nvPr/>
            </p:nvSpPr>
            <p:spPr>
              <a:xfrm>
                <a:off x="6720247" y="1008268"/>
                <a:ext cx="1677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&lt;|</m:t>
                    </m:r>
                    <m:r>
                      <a:rPr lang="en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|&lt;1.37</m:t>
                    </m:r>
                  </m:oMath>
                </a14:m>
                <a:r>
                  <a:rPr lang="en-CN" dirty="0"/>
                  <a:t> 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B79B5E7-BC54-8CD1-9AB3-DBEB6F2A5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247" y="1008268"/>
                <a:ext cx="1677382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3ACA9E-A57C-4EE4-890E-AF3F6F185C29}"/>
                  </a:ext>
                </a:extLst>
              </p:cNvPr>
              <p:cNvSpPr txBox="1"/>
              <p:nvPr/>
            </p:nvSpPr>
            <p:spPr>
              <a:xfrm>
                <a:off x="9573503" y="1008268"/>
                <a:ext cx="18537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.52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&lt;|</m:t>
                    </m:r>
                    <m:r>
                      <a:rPr lang="en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|&lt;2.5</m:t>
                    </m:r>
                  </m:oMath>
                </a14:m>
                <a:r>
                  <a:rPr lang="en-CN" dirty="0"/>
                  <a:t> 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3ACA9E-A57C-4EE4-890E-AF3F6F185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3503" y="1008268"/>
                <a:ext cx="1853713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4522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962C46-B54A-D5D2-03D9-BDECEB945C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CN" dirty="0"/>
              <a:t>Pre-Selection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B02EAF-C601-49EC-278D-D4B80C9B55E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B7BB6CE-BDB7-3C49-B4AA-F804515E81AA}" type="datetime4">
              <a:rPr lang="en-US" smtClean="0"/>
              <a:t>July 10, 2025</a:t>
            </a:fld>
            <a:endParaRPr lang="en-C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18B28-4F87-21C0-AD93-D2344A4E127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Group Meeting</a:t>
            </a:r>
            <a:endParaRPr lang="en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7524A6-45FC-6389-618A-894CA1C7FDA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C1E5D09-D0CD-3B41-8B56-2E7897C824AD}" type="slidenum">
              <a:rPr lang="en-CN" smtClean="0"/>
              <a:pPr/>
              <a:t>3</a:t>
            </a:fld>
            <a:endParaRPr lang="en-CN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C76C54F-7612-5E43-A09F-9237296282FE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82488182"/>
              </p:ext>
            </p:extLst>
          </p:nvPr>
        </p:nvGraphicFramePr>
        <p:xfrm>
          <a:off x="838200" y="1297459"/>
          <a:ext cx="5013439" cy="340558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0134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569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dirty="0">
                          <a:solidFill>
                            <a:schemeClr val="tx2"/>
                          </a:solidFill>
                          <a:sym typeface="+mn-ea"/>
                        </a:rPr>
                        <a:t>HH Pre-selection</a:t>
                      </a:r>
                    </a:p>
                  </a:txBody>
                  <a:tcPr marL="137068" marR="137068" marT="68534" marB="6853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69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>
                          <a:solidFill>
                            <a:schemeClr val="tx2"/>
                          </a:solidFill>
                          <a:sym typeface="+mn-ea"/>
                        </a:rPr>
                        <a:t>&gt;= 2 medium </a:t>
                      </a:r>
                      <a:r>
                        <a:rPr lang="en-US" altLang="zh-CN" sz="1800" dirty="0" err="1">
                          <a:solidFill>
                            <a:schemeClr val="tx2"/>
                          </a:solidFill>
                          <a:sym typeface="+mn-ea"/>
                        </a:rPr>
                        <a:t>taus</a:t>
                      </a:r>
                      <a:endParaRPr lang="en-US" altLang="zh-CN" sz="1800" dirty="0">
                        <a:solidFill>
                          <a:schemeClr val="tx2"/>
                        </a:solidFill>
                        <a:sym typeface="+mn-ea"/>
                      </a:endParaRPr>
                    </a:p>
                  </a:txBody>
                  <a:tcPr marL="137068" marR="137068" marT="68534" marB="6853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6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2"/>
                          </a:solidFill>
                          <a:sym typeface="+mn-ea"/>
                        </a:rPr>
                        <a:t>0 base lepton</a:t>
                      </a:r>
                    </a:p>
                  </a:txBody>
                  <a:tcPr marL="137068" marR="137068" marT="68534" marB="6853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563982"/>
                  </a:ext>
                </a:extLst>
              </a:tr>
              <a:tr h="42569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>
                          <a:solidFill>
                            <a:schemeClr val="tx2"/>
                          </a:solidFill>
                          <a:sym typeface="+mn-ea"/>
                        </a:rPr>
                        <a:t>MET ≥ 150; pass MET trigger</a:t>
                      </a:r>
                    </a:p>
                  </a:txBody>
                  <a:tcPr marL="137068" marR="137068" marT="68534" marB="6853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69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>
                          <a:solidFill>
                            <a:schemeClr val="tx2"/>
                          </a:solidFill>
                          <a:sym typeface="+mn-ea"/>
                        </a:rPr>
                        <a:t>1≤nJet</a:t>
                      </a:r>
                    </a:p>
                  </a:txBody>
                  <a:tcPr marL="137068" marR="137068" marT="68534" marB="6853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69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>
                          <a:solidFill>
                            <a:schemeClr val="tx2"/>
                          </a:solidFill>
                          <a:sym typeface="+mn-ea"/>
                        </a:rPr>
                        <a:t>Opposite-sign hadronic-hadronic tau pair</a:t>
                      </a:r>
                    </a:p>
                  </a:txBody>
                  <a:tcPr marL="137068" marR="137068" marT="68534" marB="6853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69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>
                          <a:solidFill>
                            <a:schemeClr val="tx2"/>
                          </a:solidFill>
                          <a:sym typeface="+mn-ea"/>
                        </a:rPr>
                        <a:t>bveto</a:t>
                      </a:r>
                    </a:p>
                  </a:txBody>
                  <a:tcPr marL="137068" marR="137068" marT="68534" marB="6853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69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>
                          <a:solidFill>
                            <a:schemeClr val="tx2"/>
                          </a:solidFill>
                          <a:sym typeface="+mn-ea"/>
                        </a:rPr>
                        <a:t>jet pt&gt;100 GeV</a:t>
                      </a:r>
                    </a:p>
                  </a:txBody>
                  <a:tcPr marL="137068" marR="137068" marT="68534" marB="6853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表格 5">
            <a:extLst>
              <a:ext uri="{FF2B5EF4-FFF2-40B4-BE49-F238E27FC236}">
                <a16:creationId xmlns:a16="http://schemas.microsoft.com/office/drawing/2014/main" id="{AD5536EF-2CF9-49AB-55DE-E75BA96776DA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83251712"/>
              </p:ext>
            </p:extLst>
          </p:nvPr>
        </p:nvGraphicFramePr>
        <p:xfrm>
          <a:off x="5984807" y="1297459"/>
          <a:ext cx="5013439" cy="340558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0134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569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dirty="0">
                          <a:solidFill>
                            <a:schemeClr val="tx2"/>
                          </a:solidFill>
                          <a:sym typeface="+mn-ea"/>
                        </a:rPr>
                        <a:t>LH Pre-selection</a:t>
                      </a:r>
                    </a:p>
                  </a:txBody>
                  <a:tcPr marL="137068" marR="137068" marT="68534" marB="6853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6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2"/>
                          </a:solidFill>
                          <a:sym typeface="+mn-ea"/>
                        </a:rPr>
                        <a:t>&gt;= 1 medium </a:t>
                      </a:r>
                      <a:r>
                        <a:rPr lang="en-US" altLang="zh-CN" sz="1800" dirty="0" err="1">
                          <a:solidFill>
                            <a:schemeClr val="tx2"/>
                          </a:solidFill>
                          <a:sym typeface="+mn-ea"/>
                        </a:rPr>
                        <a:t>taus</a:t>
                      </a:r>
                      <a:endParaRPr lang="en-US" altLang="zh-CN" sz="1800" dirty="0">
                        <a:solidFill>
                          <a:schemeClr val="tx2"/>
                        </a:solidFill>
                        <a:sym typeface="+mn-ea"/>
                      </a:endParaRPr>
                    </a:p>
                  </a:txBody>
                  <a:tcPr marL="137068" marR="137068" marT="68534" marB="6853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862436"/>
                  </a:ext>
                </a:extLst>
              </a:tr>
              <a:tr h="4256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2"/>
                          </a:solidFill>
                          <a:sym typeface="+mn-ea"/>
                        </a:rPr>
                        <a:t>1 base lepton, 1 signal lepton</a:t>
                      </a:r>
                    </a:p>
                  </a:txBody>
                  <a:tcPr marL="137068" marR="137068" marT="68534" marB="6853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116260"/>
                  </a:ext>
                </a:extLst>
              </a:tr>
              <a:tr h="42569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>
                          <a:solidFill>
                            <a:schemeClr val="tx2"/>
                          </a:solidFill>
                          <a:sym typeface="+mn-ea"/>
                        </a:rPr>
                        <a:t>MET ≥ 200; pass MET trigger</a:t>
                      </a:r>
                    </a:p>
                  </a:txBody>
                  <a:tcPr marL="137068" marR="137068" marT="68534" marB="6853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69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>
                          <a:solidFill>
                            <a:schemeClr val="tx2"/>
                          </a:solidFill>
                          <a:sym typeface="+mn-ea"/>
                        </a:rPr>
                        <a:t>1≤nJet</a:t>
                      </a:r>
                    </a:p>
                  </a:txBody>
                  <a:tcPr marL="137068" marR="137068" marT="68534" marB="6853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69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>
                          <a:solidFill>
                            <a:schemeClr val="tx2"/>
                          </a:solidFill>
                          <a:sym typeface="+mn-ea"/>
                        </a:rPr>
                        <a:t>Opposite-sign lepton-hadronic tau pair</a:t>
                      </a:r>
                    </a:p>
                  </a:txBody>
                  <a:tcPr marL="137068" marR="137068" marT="68534" marB="6853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69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>
                          <a:solidFill>
                            <a:schemeClr val="tx2"/>
                          </a:solidFill>
                          <a:sym typeface="+mn-ea"/>
                        </a:rPr>
                        <a:t>bveto</a:t>
                      </a:r>
                    </a:p>
                  </a:txBody>
                  <a:tcPr marL="137068" marR="137068" marT="68534" marB="6853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69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>
                          <a:solidFill>
                            <a:schemeClr val="tx2"/>
                          </a:solidFill>
                          <a:sym typeface="+mn-ea"/>
                        </a:rPr>
                        <a:t>jet pt&gt;100 GeV</a:t>
                      </a:r>
                    </a:p>
                  </a:txBody>
                  <a:tcPr marL="137068" marR="137068" marT="68534" marB="6853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3760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FD0185-21C4-4104-3801-4A40B97DAD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CN" dirty="0"/>
              <a:t>MC modeling in Pre-Selection(HH)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2F41B1-275E-1868-3890-5F4C1EA1C96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B7BB6CE-BDB7-3C49-B4AA-F804515E81AA}" type="datetime4">
              <a:rPr lang="en-US" smtClean="0"/>
              <a:t>July 10, 2025</a:t>
            </a:fld>
            <a:endParaRPr lang="en-C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7BFC78-45CA-DB6F-6A48-8CB65A6EAC0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Group Meeting</a:t>
            </a:r>
            <a:endParaRPr lang="en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13BF9B-7861-DCB0-3D15-30A00AEBD16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C1E5D09-D0CD-3B41-8B56-2E7897C824AD}" type="slidenum">
              <a:rPr lang="en-CN" smtClean="0"/>
              <a:pPr/>
              <a:t>4</a:t>
            </a:fld>
            <a:endParaRPr lang="en-CN" dirty="0"/>
          </a:p>
        </p:txBody>
      </p:sp>
      <p:pic>
        <p:nvPicPr>
          <p:cNvPr id="7" name="Picture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72B0C8E0-61D5-759B-4C82-6A84C66A0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46" y="1571995"/>
            <a:ext cx="2363156" cy="1698147"/>
          </a:xfrm>
          <a:prstGeom prst="rect">
            <a:avLst/>
          </a:prstGeom>
        </p:spPr>
      </p:pic>
      <p:pic>
        <p:nvPicPr>
          <p:cNvPr id="9" name="Picture 8" descr="A graph of different colors&#10;&#10;Description automatically generated">
            <a:extLst>
              <a:ext uri="{FF2B5EF4-FFF2-40B4-BE49-F238E27FC236}">
                <a16:creationId xmlns:a16="http://schemas.microsoft.com/office/drawing/2014/main" id="{BA07F1CC-3732-47BB-5938-D335A9A3B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7014" y="1597711"/>
            <a:ext cx="2363156" cy="1698147"/>
          </a:xfrm>
          <a:prstGeom prst="rect">
            <a:avLst/>
          </a:prstGeom>
        </p:spPr>
      </p:pic>
      <p:pic>
        <p:nvPicPr>
          <p:cNvPr id="11" name="Picture 10" descr="A graph of different colors&#10;&#10;Description automatically generated">
            <a:extLst>
              <a:ext uri="{FF2B5EF4-FFF2-40B4-BE49-F238E27FC236}">
                <a16:creationId xmlns:a16="http://schemas.microsoft.com/office/drawing/2014/main" id="{7BCC259F-6B09-2B7B-F382-7F723602E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9728" y="1571993"/>
            <a:ext cx="2363156" cy="1698147"/>
          </a:xfrm>
          <a:prstGeom prst="rect">
            <a:avLst/>
          </a:prstGeom>
        </p:spPr>
      </p:pic>
      <p:pic>
        <p:nvPicPr>
          <p:cNvPr id="13" name="Picture 12" descr="A graph of different colors&#10;&#10;Description automatically generated">
            <a:extLst>
              <a:ext uri="{FF2B5EF4-FFF2-40B4-BE49-F238E27FC236}">
                <a16:creationId xmlns:a16="http://schemas.microsoft.com/office/drawing/2014/main" id="{14BEF536-FD2B-0741-0E68-AF20331965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4219" y="1571992"/>
            <a:ext cx="2363156" cy="1698147"/>
          </a:xfrm>
          <a:prstGeom prst="rect">
            <a:avLst/>
          </a:prstGeom>
        </p:spPr>
      </p:pic>
      <p:pic>
        <p:nvPicPr>
          <p:cNvPr id="15" name="Picture 14" descr="A graph of different colors&#10;&#10;Description automatically generated">
            <a:extLst>
              <a:ext uri="{FF2B5EF4-FFF2-40B4-BE49-F238E27FC236}">
                <a16:creationId xmlns:a16="http://schemas.microsoft.com/office/drawing/2014/main" id="{6B8A61F8-988F-0162-B8E1-EDA2C2F3C3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88710" y="1571991"/>
            <a:ext cx="2363156" cy="169814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0479977-689A-FBF5-FD2D-28C5C21E2655}"/>
              </a:ext>
            </a:extLst>
          </p:cNvPr>
          <p:cNvSpPr txBox="1"/>
          <p:nvPr/>
        </p:nvSpPr>
        <p:spPr>
          <a:xfrm>
            <a:off x="96982" y="111062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run2</a:t>
            </a:r>
          </a:p>
        </p:txBody>
      </p:sp>
      <p:pic>
        <p:nvPicPr>
          <p:cNvPr id="18" name="Picture 17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2CD4B23D-37D7-9C99-CBC8-0BEB95BBA3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421" y="3936021"/>
            <a:ext cx="2363156" cy="1698147"/>
          </a:xfrm>
          <a:prstGeom prst="rect">
            <a:avLst/>
          </a:prstGeom>
        </p:spPr>
      </p:pic>
      <p:pic>
        <p:nvPicPr>
          <p:cNvPr id="20" name="Picture 19" descr="A diagram of a number of data&#10;&#10;Description automatically generated">
            <a:extLst>
              <a:ext uri="{FF2B5EF4-FFF2-40B4-BE49-F238E27FC236}">
                <a16:creationId xmlns:a16="http://schemas.microsoft.com/office/drawing/2014/main" id="{272C8304-BEDB-CA86-C012-89E77B7EC0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51556" y="3936020"/>
            <a:ext cx="2363156" cy="1698147"/>
          </a:xfrm>
          <a:prstGeom prst="rect">
            <a:avLst/>
          </a:prstGeom>
        </p:spPr>
      </p:pic>
      <p:pic>
        <p:nvPicPr>
          <p:cNvPr id="22" name="Picture 21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F80F7C4A-3753-DAC6-F18A-333F81BD4C4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91691" y="3936020"/>
            <a:ext cx="2363155" cy="1698147"/>
          </a:xfrm>
          <a:prstGeom prst="rect">
            <a:avLst/>
          </a:prstGeom>
        </p:spPr>
      </p:pic>
      <p:pic>
        <p:nvPicPr>
          <p:cNvPr id="24" name="Picture 23" descr="A diagram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2B465512-77BF-5DDD-870F-10AA2BE39CB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75628" y="3936020"/>
            <a:ext cx="2363155" cy="1698147"/>
          </a:xfrm>
          <a:prstGeom prst="rect">
            <a:avLst/>
          </a:prstGeom>
        </p:spPr>
      </p:pic>
      <p:pic>
        <p:nvPicPr>
          <p:cNvPr id="26" name="Picture 25" descr="A diagram of different colors&#10;&#10;Description automatically generated">
            <a:extLst>
              <a:ext uri="{FF2B5EF4-FFF2-40B4-BE49-F238E27FC236}">
                <a16:creationId xmlns:a16="http://schemas.microsoft.com/office/drawing/2014/main" id="{6ACDD8B6-58FA-5706-1AD2-372C5DAFAA6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38783" y="3936019"/>
            <a:ext cx="2363155" cy="169814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BF04736-BD97-621C-3D1C-D6C80A99B70A}"/>
              </a:ext>
            </a:extLst>
          </p:cNvPr>
          <p:cNvSpPr txBox="1"/>
          <p:nvPr/>
        </p:nvSpPr>
        <p:spPr>
          <a:xfrm>
            <a:off x="96982" y="337844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run3</a:t>
            </a:r>
          </a:p>
        </p:txBody>
      </p:sp>
    </p:spTree>
    <p:extLst>
      <p:ext uri="{BB962C8B-B14F-4D97-AF65-F5344CB8AC3E}">
        <p14:creationId xmlns:p14="http://schemas.microsoft.com/office/powerpoint/2010/main" val="2214735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5F4482-C93D-2FD2-B7E8-818EA15B36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CN" dirty="0"/>
              <a:t>MC modeling in Pre-Selection(HH)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7BE7EA-AD5E-8427-8F88-CE98754D9F6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B7BB6CE-BDB7-3C49-B4AA-F804515E81AA}" type="datetime4">
              <a:rPr lang="en-US" smtClean="0"/>
              <a:t>July 10, 2025</a:t>
            </a:fld>
            <a:endParaRPr lang="en-C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E3C6AA-B21E-7DDC-FA69-2427FA31E6F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Group Meeting</a:t>
            </a:r>
            <a:endParaRPr lang="en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ACD98F-8E4B-147E-95A9-32814526C3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C1E5D09-D0CD-3B41-8B56-2E7897C824AD}" type="slidenum">
              <a:rPr lang="en-CN" smtClean="0"/>
              <a:pPr/>
              <a:t>5</a:t>
            </a:fld>
            <a:endParaRPr lang="en-CN" dirty="0"/>
          </a:p>
        </p:txBody>
      </p:sp>
      <p:pic>
        <p:nvPicPr>
          <p:cNvPr id="7" name="Picture 6" descr="A graph of different colors&#10;&#10;Description automatically generated">
            <a:extLst>
              <a:ext uri="{FF2B5EF4-FFF2-40B4-BE49-F238E27FC236}">
                <a16:creationId xmlns:a16="http://schemas.microsoft.com/office/drawing/2014/main" id="{F075610C-71C1-2744-BF57-88292C226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6680" y="1385438"/>
            <a:ext cx="2904614" cy="2087235"/>
          </a:xfrm>
          <a:prstGeom prst="rect">
            <a:avLst/>
          </a:prstGeom>
        </p:spPr>
      </p:pic>
      <p:pic>
        <p:nvPicPr>
          <p:cNvPr id="9" name="Picture 8" descr="A graph of different colors&#10;&#10;Description automatically generated">
            <a:extLst>
              <a:ext uri="{FF2B5EF4-FFF2-40B4-BE49-F238E27FC236}">
                <a16:creationId xmlns:a16="http://schemas.microsoft.com/office/drawing/2014/main" id="{FFD4F64C-7CD5-4DFD-74AF-6D3427093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852" y="1385438"/>
            <a:ext cx="2904614" cy="2087235"/>
          </a:xfrm>
          <a:prstGeom prst="rect">
            <a:avLst/>
          </a:prstGeom>
        </p:spPr>
      </p:pic>
      <p:pic>
        <p:nvPicPr>
          <p:cNvPr id="11" name="Picture 10" descr="A graph of different colors&#10;&#10;Description automatically generated">
            <a:extLst>
              <a:ext uri="{FF2B5EF4-FFF2-40B4-BE49-F238E27FC236}">
                <a16:creationId xmlns:a16="http://schemas.microsoft.com/office/drawing/2014/main" id="{82DE0062-EC2A-E602-B788-3EEF7FA687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024" y="1385438"/>
            <a:ext cx="2904614" cy="2087235"/>
          </a:xfrm>
          <a:prstGeom prst="rect">
            <a:avLst/>
          </a:prstGeom>
        </p:spPr>
      </p:pic>
      <p:pic>
        <p:nvPicPr>
          <p:cNvPr id="13" name="Picture 12" descr="A graph of different colors&#10;&#10;Description automatically generated">
            <a:extLst>
              <a:ext uri="{FF2B5EF4-FFF2-40B4-BE49-F238E27FC236}">
                <a16:creationId xmlns:a16="http://schemas.microsoft.com/office/drawing/2014/main" id="{C2D30479-3047-4D6D-5053-2792408A81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196" y="1385439"/>
            <a:ext cx="2904614" cy="208723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AAFACB8-EA6D-AE95-369F-36E9FE1A8403}"/>
              </a:ext>
            </a:extLst>
          </p:cNvPr>
          <p:cNvSpPr txBox="1"/>
          <p:nvPr/>
        </p:nvSpPr>
        <p:spPr>
          <a:xfrm>
            <a:off x="96982" y="1033346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run2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038A36-5B0C-2904-0631-7DF1DA75775D}"/>
              </a:ext>
            </a:extLst>
          </p:cNvPr>
          <p:cNvSpPr txBox="1"/>
          <p:nvPr/>
        </p:nvSpPr>
        <p:spPr>
          <a:xfrm>
            <a:off x="96982" y="345543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run3</a:t>
            </a:r>
          </a:p>
        </p:txBody>
      </p:sp>
      <p:pic>
        <p:nvPicPr>
          <p:cNvPr id="17" name="Picture 16" descr="A diagram of a number of data&#10;&#10;Description automatically generated">
            <a:extLst>
              <a:ext uri="{FF2B5EF4-FFF2-40B4-BE49-F238E27FC236}">
                <a16:creationId xmlns:a16="http://schemas.microsoft.com/office/drawing/2014/main" id="{BCF84B3E-008D-4CD1-C313-1D95714361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6680" y="3824767"/>
            <a:ext cx="2904614" cy="2087235"/>
          </a:xfrm>
          <a:prstGeom prst="rect">
            <a:avLst/>
          </a:prstGeom>
        </p:spPr>
      </p:pic>
      <p:pic>
        <p:nvPicPr>
          <p:cNvPr id="19" name="Picture 18" descr="A diagram of a number of data&#10;&#10;Description automatically generated">
            <a:extLst>
              <a:ext uri="{FF2B5EF4-FFF2-40B4-BE49-F238E27FC236}">
                <a16:creationId xmlns:a16="http://schemas.microsoft.com/office/drawing/2014/main" id="{DDB3D133-7357-EB55-D685-13B5A4A0CB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0160" y="3828461"/>
            <a:ext cx="2904614" cy="2087235"/>
          </a:xfrm>
          <a:prstGeom prst="rect">
            <a:avLst/>
          </a:prstGeom>
        </p:spPr>
      </p:pic>
      <p:pic>
        <p:nvPicPr>
          <p:cNvPr id="21" name="Picture 20" descr="A diagram of a number of data&#10;&#10;Description automatically generated">
            <a:extLst>
              <a:ext uri="{FF2B5EF4-FFF2-40B4-BE49-F238E27FC236}">
                <a16:creationId xmlns:a16="http://schemas.microsoft.com/office/drawing/2014/main" id="{5B73B78F-7323-8D34-37C1-A6529AB0E5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41024" y="3849388"/>
            <a:ext cx="2904614" cy="2087235"/>
          </a:xfrm>
          <a:prstGeom prst="rect">
            <a:avLst/>
          </a:prstGeom>
        </p:spPr>
      </p:pic>
      <p:pic>
        <p:nvPicPr>
          <p:cNvPr id="23" name="Picture 22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78BB8B73-1EC2-438B-D299-7AAE17363D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3196" y="3892400"/>
            <a:ext cx="2904614" cy="208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732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BBA4BA-0569-FFF2-5820-B25339DA84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CN" dirty="0"/>
              <a:t>MC modeling in Pre-Selection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FDE4E-0E21-F67A-281A-665A6814373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B7BB6CE-BDB7-3C49-B4AA-F804515E81AA}" type="datetime4">
              <a:rPr lang="en-US" smtClean="0"/>
              <a:t>July 10, 2025</a:t>
            </a:fld>
            <a:endParaRPr lang="en-C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74CC96-E0E8-3888-8D0C-9C34AF8CF2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Group Meeting</a:t>
            </a:r>
            <a:endParaRPr lang="en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E48F63-0A80-C31D-0A6C-13D9C4EA029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C1E5D09-D0CD-3B41-8B56-2E7897C824AD}" type="slidenum">
              <a:rPr lang="en-CN" smtClean="0"/>
              <a:pPr/>
              <a:t>6</a:t>
            </a:fld>
            <a:endParaRPr lang="en-CN" dirty="0"/>
          </a:p>
        </p:txBody>
      </p:sp>
      <p:pic>
        <p:nvPicPr>
          <p:cNvPr id="7" name="Picture 6" descr="A diagram of a number of different types of electrical components&#10;&#10;Description automatically generated with medium confidence">
            <a:extLst>
              <a:ext uri="{FF2B5EF4-FFF2-40B4-BE49-F238E27FC236}">
                <a16:creationId xmlns:a16="http://schemas.microsoft.com/office/drawing/2014/main" id="{2A119ADF-5D73-7998-0AA9-30D7DC41E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6" y="1340311"/>
            <a:ext cx="3214681" cy="2310047"/>
          </a:xfrm>
          <a:prstGeom prst="rect">
            <a:avLst/>
          </a:prstGeom>
        </p:spPr>
      </p:pic>
      <p:pic>
        <p:nvPicPr>
          <p:cNvPr id="9" name="Picture 8" descr="A graph of different colors&#10;&#10;Description automatically generated">
            <a:extLst>
              <a:ext uri="{FF2B5EF4-FFF2-40B4-BE49-F238E27FC236}">
                <a16:creationId xmlns:a16="http://schemas.microsoft.com/office/drawing/2014/main" id="{57339D92-FEEE-4974-9698-1731A4A7F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708" y="1340311"/>
            <a:ext cx="3214681" cy="2310047"/>
          </a:xfrm>
          <a:prstGeom prst="rect">
            <a:avLst/>
          </a:prstGeom>
        </p:spPr>
      </p:pic>
      <p:pic>
        <p:nvPicPr>
          <p:cNvPr id="11" name="Picture 10" descr="A graph of different colors and numbers&#10;&#10;Description automatically generated">
            <a:extLst>
              <a:ext uri="{FF2B5EF4-FFF2-40B4-BE49-F238E27FC236}">
                <a16:creationId xmlns:a16="http://schemas.microsoft.com/office/drawing/2014/main" id="{D20C47B9-8B1A-3EC1-C917-D06830C9A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7030" y="1340311"/>
            <a:ext cx="3214681" cy="23100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BDC10F2-A7AD-3F39-1498-575E7B6919B9}"/>
              </a:ext>
            </a:extLst>
          </p:cNvPr>
          <p:cNvSpPr txBox="1"/>
          <p:nvPr/>
        </p:nvSpPr>
        <p:spPr>
          <a:xfrm>
            <a:off x="235894" y="1107583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run2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5C0539-AF3F-388F-07F3-2CF19DC11303}"/>
              </a:ext>
            </a:extLst>
          </p:cNvPr>
          <p:cNvSpPr txBox="1"/>
          <p:nvPr/>
        </p:nvSpPr>
        <p:spPr>
          <a:xfrm>
            <a:off x="235894" y="351375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run3</a:t>
            </a:r>
          </a:p>
        </p:txBody>
      </p:sp>
      <p:pic>
        <p:nvPicPr>
          <p:cNvPr id="15" name="Picture 14" descr="A diagram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EDDD19E2-348A-F488-87CA-594B920946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386" y="3841088"/>
            <a:ext cx="3214681" cy="2310047"/>
          </a:xfrm>
          <a:prstGeom prst="rect">
            <a:avLst/>
          </a:prstGeom>
        </p:spPr>
      </p:pic>
      <p:pic>
        <p:nvPicPr>
          <p:cNvPr id="17" name="Picture 16" descr="A graph of different colors&#10;&#10;Description automatically generated">
            <a:extLst>
              <a:ext uri="{FF2B5EF4-FFF2-40B4-BE49-F238E27FC236}">
                <a16:creationId xmlns:a16="http://schemas.microsoft.com/office/drawing/2014/main" id="{7C624640-BAEA-AE65-A959-5CD80A28AA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6707" y="3883086"/>
            <a:ext cx="3214681" cy="2310047"/>
          </a:xfrm>
          <a:prstGeom prst="rect">
            <a:avLst/>
          </a:prstGeom>
        </p:spPr>
      </p:pic>
      <p:pic>
        <p:nvPicPr>
          <p:cNvPr id="19" name="Picture 18" descr="A graph of different colors and numbers&#10;&#10;Description automatically generated">
            <a:extLst>
              <a:ext uri="{FF2B5EF4-FFF2-40B4-BE49-F238E27FC236}">
                <a16:creationId xmlns:a16="http://schemas.microsoft.com/office/drawing/2014/main" id="{51C79F99-30C7-9BE7-914D-95CB8E225C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7030" y="3848330"/>
            <a:ext cx="3214681" cy="231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4442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63*128"/>
  <p:tag name="TABLE_ENDDRAG_RECT" val="697*43*263*12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63*128"/>
  <p:tag name="TABLE_ENDDRAG_RECT" val="697*43*263*12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2462</TotalTime>
  <Words>184</Words>
  <Application>Microsoft Macintosh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Times New Roman</vt:lpstr>
      <vt:lpstr>Office Theme</vt:lpstr>
      <vt:lpstr>IHEP SUSY Group Meeting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廖诚鑫</dc:creator>
  <cp:lastModifiedBy>廖诚鑫</cp:lastModifiedBy>
  <cp:revision>61</cp:revision>
  <dcterms:created xsi:type="dcterms:W3CDTF">2025-07-07T13:30:29Z</dcterms:created>
  <dcterms:modified xsi:type="dcterms:W3CDTF">2025-07-10T02:25:39Z</dcterms:modified>
</cp:coreProperties>
</file>