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系統軟、硬體需求與技術平台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681"/>
          </a:xfrm>
        </p:spPr>
        <p:txBody>
          <a:bodyPr>
            <a:normAutofit/>
          </a:bodyPr>
          <a:lstStyle/>
          <a:p>
            <a:r>
              <a:rPr lang="zh-TW" altLang="zh-TW" sz="1800" b="1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技術平台與軟體需求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A2428A-166E-F01D-B1D1-D5DC2C3A9144}"/>
              </a:ext>
            </a:extLst>
          </p:cNvPr>
          <p:cNvSpPr txBox="1">
            <a:spLocks/>
          </p:cNvSpPr>
          <p:nvPr/>
        </p:nvSpPr>
        <p:spPr>
          <a:xfrm>
            <a:off x="457200" y="4280649"/>
            <a:ext cx="8229600" cy="461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b="1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技術平台與軟體需求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FCAD6B3-3480-BFBD-73E1-17D7F50C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70341"/>
              </p:ext>
            </p:extLst>
          </p:nvPr>
        </p:nvGraphicFramePr>
        <p:xfrm>
          <a:off x="1107552" y="4996507"/>
          <a:ext cx="4669790" cy="745490"/>
        </p:xfrm>
        <a:graphic>
          <a:graphicData uri="http://schemas.openxmlformats.org/drawingml/2006/table">
            <a:tbl>
              <a:tblPr firstRow="1" firstCol="1" bandRow="1"/>
              <a:tblGrid>
                <a:gridCol w="2334895">
                  <a:extLst>
                    <a:ext uri="{9D8B030D-6E8A-4147-A177-3AD203B41FA5}">
                      <a16:colId xmlns:a16="http://schemas.microsoft.com/office/drawing/2014/main" val="3690268709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863968185"/>
                    </a:ext>
                  </a:extLst>
                </a:gridCol>
              </a:tblGrid>
              <a:tr h="18986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項目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4062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服務器硬體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待確定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22756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用戶端硬體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無特殊需求，需支持基本的網絡連接功能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5859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FF7FB65-91B2-2482-4D5E-020FB015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26994"/>
              </p:ext>
            </p:extLst>
          </p:nvPr>
        </p:nvGraphicFramePr>
        <p:xfrm>
          <a:off x="1207994" y="2324771"/>
          <a:ext cx="4648200" cy="1379855"/>
        </p:xfrm>
        <a:graphic>
          <a:graphicData uri="http://schemas.openxmlformats.org/drawingml/2006/table">
            <a:tbl>
              <a:tblPr firstRow="1" firstCol="1" bandRow="1"/>
              <a:tblGrid>
                <a:gridCol w="2324100">
                  <a:extLst>
                    <a:ext uri="{9D8B030D-6E8A-4147-A177-3AD203B41FA5}">
                      <a16:colId xmlns:a16="http://schemas.microsoft.com/office/drawing/2014/main" val="3300832199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340879367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項目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描述</a:t>
                      </a:r>
                      <a:endParaRPr lang="zh-TW" sz="1200" kern="100">
                        <a:effectLst/>
                        <a:highlight>
                          <a:srgbClr val="0000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3061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開發語言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Node.js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1355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機器學習框架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PyTorch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4688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模型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LAMA2</a:t>
                      </a:r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（來自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zh-TW" sz="1200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）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52446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r>
                        <a:rPr lang="zh-TW" sz="12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服務器平台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WSL </a:t>
                      </a:r>
                      <a:r>
                        <a:rPr lang="zh-TW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12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Linux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49871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r>
                        <a:rPr lang="zh-TW" sz="1200" b="1" kern="10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用戶端設備</a:t>
                      </a:r>
                      <a:endParaRPr lang="zh-TW" sz="1200" kern="10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CCCCCC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任何可以連接網絡的手機或電子設備</a:t>
                      </a:r>
                      <a:endParaRPr lang="zh-TW" sz="1200" kern="100" dirty="0">
                        <a:effectLst/>
                        <a:highlight>
                          <a:srgbClr val="CCCCCC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50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7745"/>
            <a:ext cx="8229600" cy="2657856"/>
          </a:xfrm>
        </p:spPr>
        <p:txBody>
          <a:bodyPr/>
          <a:lstStyle/>
          <a:p>
            <a:r>
              <a:rPr dirty="0" err="1"/>
              <a:t>架構說明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用戶端與服務器之間的通信</a:t>
            </a:r>
            <a:endParaRPr dirty="0"/>
          </a:p>
          <a:p>
            <a:r>
              <a:rPr dirty="0"/>
              <a:t>- </a:t>
            </a:r>
            <a:r>
              <a:rPr dirty="0" err="1"/>
              <a:t>前端與後端的互動</a:t>
            </a:r>
            <a:endParaRPr dirty="0"/>
          </a:p>
          <a:p>
            <a:r>
              <a:rPr dirty="0"/>
              <a:t>- </a:t>
            </a:r>
            <a:r>
              <a:rPr dirty="0" err="1"/>
              <a:t>數據庫的交互流程</a:t>
            </a:r>
            <a:endParaRPr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AC4A81-7E75-5283-AAEC-3DB00F7BE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48" b="28690"/>
          <a:stretch/>
        </p:blipFill>
        <p:spPr>
          <a:xfrm>
            <a:off x="1819834" y="1233769"/>
            <a:ext cx="5216027" cy="28139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17552C-82B7-4C47-6944-8D27E1DF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22650"/>
              </p:ext>
            </p:extLst>
          </p:nvPr>
        </p:nvGraphicFramePr>
        <p:xfrm>
          <a:off x="1239353" y="1936376"/>
          <a:ext cx="6665294" cy="3555692"/>
        </p:xfrm>
        <a:graphic>
          <a:graphicData uri="http://schemas.openxmlformats.org/drawingml/2006/table">
            <a:tbl>
              <a:tblPr firstRow="1" firstCol="1" bandRow="1"/>
              <a:tblGrid>
                <a:gridCol w="1357805">
                  <a:extLst>
                    <a:ext uri="{9D8B030D-6E8A-4147-A177-3AD203B41FA5}">
                      <a16:colId xmlns:a16="http://schemas.microsoft.com/office/drawing/2014/main" val="2725289489"/>
                    </a:ext>
                  </a:extLst>
                </a:gridCol>
                <a:gridCol w="5307489">
                  <a:extLst>
                    <a:ext uri="{9D8B030D-6E8A-4147-A177-3AD203B41FA5}">
                      <a16:colId xmlns:a16="http://schemas.microsoft.com/office/drawing/2014/main" val="2680101661"/>
                    </a:ext>
                  </a:extLst>
                </a:gridCol>
              </a:tblGrid>
              <a:tr h="507956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系統開發環境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221" marR="117221" marT="58610" marB="586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8918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作業系統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Windows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312548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撰寫工具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Visual Studio Code</a:t>
                      </a:r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My SQL Workbench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435500"/>
                  </a:ext>
                </a:extLst>
              </a:tr>
              <a:tr h="507956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程式開發語言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7221" marR="117221" marT="58610" marB="5861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31532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前端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React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80721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後端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Python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10745"/>
                  </a:ext>
                </a:extLst>
              </a:tr>
              <a:tr h="507956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資料庫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MySQL</a:t>
                      </a:r>
                      <a:endParaRPr lang="zh-TW" sz="15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7915" marR="879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932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84895C-1609-08B5-3E4D-009957D1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76118"/>
              </p:ext>
            </p:extLst>
          </p:nvPr>
        </p:nvGraphicFramePr>
        <p:xfrm>
          <a:off x="1348584" y="2115671"/>
          <a:ext cx="6446832" cy="3439149"/>
        </p:xfrm>
        <a:graphic>
          <a:graphicData uri="http://schemas.openxmlformats.org/drawingml/2006/table">
            <a:tbl>
              <a:tblPr firstRow="1" firstCol="1" bandRow="1"/>
              <a:tblGrid>
                <a:gridCol w="1313302">
                  <a:extLst>
                    <a:ext uri="{9D8B030D-6E8A-4147-A177-3AD203B41FA5}">
                      <a16:colId xmlns:a16="http://schemas.microsoft.com/office/drawing/2014/main" val="1537791415"/>
                    </a:ext>
                  </a:extLst>
                </a:gridCol>
                <a:gridCol w="5133530">
                  <a:extLst>
                    <a:ext uri="{9D8B030D-6E8A-4147-A177-3AD203B41FA5}">
                      <a16:colId xmlns:a16="http://schemas.microsoft.com/office/drawing/2014/main" val="722314059"/>
                    </a:ext>
                  </a:extLst>
                </a:gridCol>
              </a:tblGrid>
              <a:tr h="49130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介面及插圖繪製工具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379" marR="113379" marT="56689" marB="566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63554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介面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Figma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04476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插圖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CLIP STUDIO PAINT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75823"/>
                  </a:ext>
                </a:extLst>
              </a:tr>
              <a:tr h="49130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文件及美化工具</a:t>
                      </a:r>
                      <a:endParaRPr lang="zh-TW" sz="15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3379" marR="113379" marT="56689" marB="5668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51882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文件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Microsoft Word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67469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圖表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Figma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85008"/>
                  </a:ext>
                </a:extLst>
              </a:tr>
              <a:tr h="491307">
                <a:tc>
                  <a:txBody>
                    <a:bodyPr/>
                    <a:lstStyle/>
                    <a:p>
                      <a:pPr algn="just"/>
                      <a:r>
                        <a:rPr lang="zh-TW" sz="20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簡報</a:t>
                      </a:r>
                      <a:endParaRPr lang="zh-TW" sz="15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Microsoft Power Point</a:t>
                      </a:r>
                      <a:endParaRPr lang="zh-TW" sz="15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5034" marR="850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375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開發標準與使用工具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36DCC2-98BC-555D-6725-8F901495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32431"/>
              </p:ext>
            </p:extLst>
          </p:nvPr>
        </p:nvGraphicFramePr>
        <p:xfrm>
          <a:off x="1170460" y="2475749"/>
          <a:ext cx="6803080" cy="2073828"/>
        </p:xfrm>
        <a:graphic>
          <a:graphicData uri="http://schemas.openxmlformats.org/drawingml/2006/table">
            <a:tbl>
              <a:tblPr firstRow="1" firstCol="1" bandRow="1"/>
              <a:tblGrid>
                <a:gridCol w="1385874">
                  <a:extLst>
                    <a:ext uri="{9D8B030D-6E8A-4147-A177-3AD203B41FA5}">
                      <a16:colId xmlns:a16="http://schemas.microsoft.com/office/drawing/2014/main" val="1847612627"/>
                    </a:ext>
                  </a:extLst>
                </a:gridCol>
                <a:gridCol w="5417206">
                  <a:extLst>
                    <a:ext uri="{9D8B030D-6E8A-4147-A177-3AD203B41FA5}">
                      <a16:colId xmlns:a16="http://schemas.microsoft.com/office/drawing/2014/main" val="4144302269"/>
                    </a:ext>
                  </a:extLst>
                </a:gridCol>
              </a:tblGrid>
              <a:tr h="518457">
                <a:tc gridSpan="2"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7F7F7F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專案管理及版本控制工具</a:t>
                      </a:r>
                      <a:endParaRPr lang="zh-TW" sz="1600" kern="100">
                        <a:effectLst/>
                        <a:highlight>
                          <a:srgbClr val="7F7F7F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19644" marR="119644" marT="59822" marB="5982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54198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應用程式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Fork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78365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版本控制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Git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553"/>
                  </a:ext>
                </a:extLst>
              </a:tr>
              <a:tr h="518457">
                <a:tc>
                  <a:txBody>
                    <a:bodyPr/>
                    <a:lstStyle/>
                    <a:p>
                      <a:pPr algn="just"/>
                      <a:r>
                        <a:rPr lang="zh-TW" sz="2100" kern="100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系統規劃</a:t>
                      </a:r>
                      <a:endParaRPr lang="zh-TW" sz="16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 kern="10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2F2F2"/>
                          </a:highlight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monday</a:t>
                      </a:r>
                      <a:endParaRPr lang="zh-TW" sz="16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89733" marR="897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9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3FB82-CAAC-ACDA-D1F6-5B0BE880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後端</a:t>
            </a:r>
            <a:r>
              <a:rPr lang="en-US" altLang="zh-TW" dirty="0"/>
              <a:t>AI-LAMA-2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B4D32-D26E-D20B-BC88-ACE4257D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zh-TW" sz="3500" dirty="0"/>
              <a:t>LAMA-2</a:t>
            </a:r>
            <a:r>
              <a:rPr lang="zh-TW" altLang="en-US" sz="3500" dirty="0"/>
              <a:t> 選擇原因</a:t>
            </a:r>
            <a:endParaRPr lang="en-US" altLang="zh-TW" sz="3500" dirty="0"/>
          </a:p>
          <a:p>
            <a:r>
              <a:rPr lang="zh-TW" altLang="en-US" sz="3100" dirty="0"/>
              <a:t>本地架設</a:t>
            </a:r>
            <a:endParaRPr lang="en-US" altLang="zh-TW" sz="3100" dirty="0"/>
          </a:p>
          <a:p>
            <a:r>
              <a:rPr lang="zh-TW" altLang="en-US" sz="3100" dirty="0"/>
              <a:t>可擴展性</a:t>
            </a:r>
            <a:endParaRPr lang="en-US" altLang="zh-TW" sz="3100" dirty="0"/>
          </a:p>
          <a:p>
            <a:r>
              <a:rPr lang="zh-TW" altLang="en-US" sz="3100" dirty="0"/>
              <a:t>開源社區支持</a:t>
            </a:r>
            <a:endParaRPr lang="en-US" altLang="zh-TW" sz="3100" dirty="0"/>
          </a:p>
          <a:p>
            <a:pPr marL="0" indent="0" algn="ctr">
              <a:buNone/>
            </a:pPr>
            <a:r>
              <a:rPr lang="en-US" altLang="zh-TW" sz="3500" dirty="0"/>
              <a:t>LAMA-2</a:t>
            </a:r>
            <a:r>
              <a:rPr lang="zh-TW" altLang="en-US" sz="3500" dirty="0"/>
              <a:t> 的預期應用</a:t>
            </a:r>
          </a:p>
          <a:p>
            <a:r>
              <a:rPr lang="zh-TW" altLang="en-US" sz="3100" dirty="0"/>
              <a:t>文件重點摘出</a:t>
            </a:r>
            <a:endParaRPr lang="en-US" altLang="zh-TW" sz="3100" dirty="0"/>
          </a:p>
          <a:p>
            <a:r>
              <a:rPr lang="zh-TW" altLang="en-US" sz="3100" dirty="0"/>
              <a:t>搜尋外部相關資訊</a:t>
            </a:r>
            <a:br>
              <a:rPr lang="en-US" altLang="zh-TW" sz="3300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0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172</Words>
  <Application>Microsoft Office PowerPoint</Application>
  <PresentationFormat>如螢幕大小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系統軟、硬體需求與技術平台</vt:lpstr>
      <vt:lpstr>系統架構</vt:lpstr>
      <vt:lpstr>開發標準與使用工具</vt:lpstr>
      <vt:lpstr>開發標準與使用工具</vt:lpstr>
      <vt:lpstr>開發標準與使用工具</vt:lpstr>
      <vt:lpstr>後端AI-LAMA-2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東建 林</cp:lastModifiedBy>
  <cp:revision>5</cp:revision>
  <dcterms:created xsi:type="dcterms:W3CDTF">2013-01-27T09:14:16Z</dcterms:created>
  <dcterms:modified xsi:type="dcterms:W3CDTF">2024-05-24T14:52:08Z</dcterms:modified>
  <cp:category/>
</cp:coreProperties>
</file>