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tags" Target="../tags/tag2.xml"/><Relationship Id="rId4" Type="http://schemas.openxmlformats.org/officeDocument/2006/relationships/image" Target="../media/image8.png"/><Relationship Id="rId3" Type="http://schemas.openxmlformats.org/officeDocument/2006/relationships/tags" Target="../tags/tag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2.png"/><Relationship Id="rId7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tags" Target="../tags/tag5.xml"/><Relationship Id="rId4" Type="http://schemas.openxmlformats.org/officeDocument/2006/relationships/image" Target="../media/image8.png"/><Relationship Id="rId3" Type="http://schemas.openxmlformats.org/officeDocument/2006/relationships/tags" Target="../tags/tag4.xml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2830" y="791210"/>
            <a:ext cx="1021461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 b="1"/>
              <a:t>A practical guide to using machine learning interatomic potentials</a:t>
            </a:r>
            <a:endParaRPr lang="en-US" altLang="zh-CN" sz="4400" b="1"/>
          </a:p>
        </p:txBody>
      </p:sp>
      <p:sp>
        <p:nvSpPr>
          <p:cNvPr id="2" name="文本框 1"/>
          <p:cNvSpPr txBox="1"/>
          <p:nvPr/>
        </p:nvSpPr>
        <p:spPr>
          <a:xfrm>
            <a:off x="1195705" y="3181985"/>
            <a:ext cx="9800590" cy="2106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/>
              <a:t>Case 1: https://colab.research.google.com/drive/1gp1ZIG_t05sY2iBbss75gB1pWtGcf21V?usp=sharing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>
                <a:sym typeface="+mn-ea"/>
              </a:rPr>
              <a:t>Case 2: </a:t>
            </a:r>
            <a:r>
              <a:rPr lang="en-US" altLang="zh-CN" sz="1600"/>
              <a:t>https://colab.research.google.com/drive/1B_y9wt-MD2ZC-aPwKwRl-Hsq89o3cIaX?usp=sharing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>
                <a:sym typeface="+mn-ea"/>
              </a:rPr>
              <a:t>Case 3: https://colab.research.google.com/drive/1xgFtZ932eJ8C50CksSPjadhHdEklcrMT?usp=sharing</a:t>
            </a:r>
            <a:endParaRPr lang="en-US" altLang="zh-CN" sz="1600">
              <a:sym typeface="+mn-ea"/>
            </a:endParaRPr>
          </a:p>
          <a:p>
            <a:endParaRPr lang="en-US" altLang="zh-CN" sz="1600"/>
          </a:p>
          <a:p>
            <a:r>
              <a:rPr lang="en-US" altLang="zh-CN" sz="1600">
                <a:sym typeface="+mn-ea"/>
              </a:rPr>
              <a:t>Case 4: https://colab.research.google.com/drive/1TIcba364wA4fMJGuhaH-8BaemPNr0PRJ?usp=sharing</a:t>
            </a:r>
            <a:endParaRPr lang="en-US" altLang="zh-CN" sz="16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9425" y="6318885"/>
            <a:ext cx="8460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arXiv preprint arXiv:2308.14920, 2023, Nat Mach Intell 7, 836–847 (2025)</a:t>
            </a:r>
            <a:endParaRPr lang="en-US" altLang="zh-CN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t="51084"/>
          <a:stretch>
            <a:fillRect/>
          </a:stretch>
        </p:blipFill>
        <p:spPr>
          <a:xfrm>
            <a:off x="1032510" y="755015"/>
            <a:ext cx="10126980" cy="8026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3680" y="159385"/>
            <a:ext cx="9197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 b="1"/>
              <a:t>Matbench Discovery</a:t>
            </a:r>
            <a:endParaRPr lang="zh-CN" altLang="en-US" sz="20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692910"/>
            <a:ext cx="9197340" cy="3314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74165" y="5377180"/>
            <a:ext cx="9741535" cy="686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ts val="2320"/>
              </a:lnSpc>
              <a:buFont typeface="Arial" panose="020B0604020202090204" pitchFamily="34" charset="0"/>
              <a:buChar char="•"/>
            </a:pPr>
            <a:r>
              <a:rPr lang="en-US" altLang="zh-CN" sz="1600"/>
              <a:t>The three universal machine learning interatomic potentials (uMLIPs)—MACE, CHGNet, and M3GNet—achieve the top three F1 scores.</a:t>
            </a:r>
            <a:endParaRPr lang="en-US" altLang="zh-CN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33680" y="159385"/>
            <a:ext cx="8727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 b="1"/>
              <a:t>Matbench Discovery</a:t>
            </a:r>
            <a:endParaRPr lang="zh-CN" altLang="en-US" sz="20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4055"/>
          <a:stretch>
            <a:fillRect/>
          </a:stretch>
        </p:blipFill>
        <p:spPr>
          <a:xfrm>
            <a:off x="343535" y="766445"/>
            <a:ext cx="11097260" cy="5844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9425" y="6309360"/>
            <a:ext cx="43078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i="1"/>
              <a:t>Nat Mach Intell</a:t>
            </a:r>
            <a:r>
              <a:rPr lang="en-US" altLang="zh-CN" sz="1400"/>
              <a:t> 5, 1031–1041 (2023).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233680" y="159385"/>
            <a:ext cx="8727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 b="1"/>
              <a:t>CHGNet</a:t>
            </a:r>
            <a:endParaRPr lang="zh-CN" altLang="en-US" sz="2000" b="1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32220" y="678180"/>
            <a:ext cx="5495290" cy="563118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just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CHGNet is a MLIP model based on graph neural networks designed to </a:t>
            </a:r>
            <a:r>
              <a:rPr lang="en-US" altLang="zh-CN" sz="16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 universal potential energy surfaces</a:t>
            </a:r>
            <a:r>
              <a:rPr lang="en-US" altLang="zh-CN" sz="160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1600" b="0" i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600" b="0" i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The training dataset, </a:t>
            </a:r>
            <a:r>
              <a:rPr lang="en-US" altLang="zh-CN" sz="16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Materials Project Trajectory Dataset (MPtrj)</a:t>
            </a:r>
            <a:r>
              <a:rPr lang="en-US" altLang="zh-CN" sz="160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comprises over 1.5 million DFT calculations of inorganic structures accumulated over more than a decade, including labels for energy, forces, stresses, and magnetic moments.</a:t>
            </a:r>
            <a:endParaRPr lang="en-US" altLang="zh-CN" sz="1600" b="0" i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600" b="0" i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Incorporating magnetic moments during training </a:t>
            </a:r>
            <a:r>
              <a:rPr lang="en-US" altLang="zh-CN" sz="160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enables CHGNet to effectively learn and accurately represent electron orbital occupancy, thereby enhancing its capability to describe both atomic and electronic degrees of freedom.</a:t>
            </a:r>
            <a:endParaRPr lang="en-US" altLang="zh-CN" sz="1600" b="0" i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" y="2392045"/>
            <a:ext cx="5472430" cy="34124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20585"/>
          <a:stretch>
            <a:fillRect/>
          </a:stretch>
        </p:blipFill>
        <p:spPr>
          <a:xfrm>
            <a:off x="347345" y="807720"/>
            <a:ext cx="5584190" cy="1396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3680" y="159385"/>
            <a:ext cx="8727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 b="1"/>
              <a:t>CHGNet</a:t>
            </a:r>
            <a:r>
              <a:rPr lang="zh-CN" altLang="en-US" sz="2400" b="1"/>
              <a:t>：Structure Optimization</a:t>
            </a:r>
            <a:endParaRPr lang="zh-CN" altLang="en-US" sz="2400" b="1"/>
          </a:p>
        </p:txBody>
      </p:sp>
      <p:pic>
        <p:nvPicPr>
          <p:cNvPr id="3" name="图片 2" descr="LiCoO2-R-3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9110" y="2875915"/>
            <a:ext cx="3804920" cy="3804920"/>
          </a:xfrm>
          <a:prstGeom prst="rect">
            <a:avLst/>
          </a:prstGeom>
        </p:spPr>
      </p:pic>
      <p:pic>
        <p:nvPicPr>
          <p:cNvPr id="8" name="图片 7" descr="newplot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645" y="3023235"/>
            <a:ext cx="3744595" cy="33839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8835" y="3023235"/>
            <a:ext cx="1742440" cy="3207385"/>
          </a:xfrm>
          <a:prstGeom prst="rect">
            <a:avLst/>
          </a:prstGeom>
        </p:spPr>
      </p:pic>
      <p:sp>
        <p:nvSpPr>
          <p:cNvPr id="11" name="燕尾形箭头 10"/>
          <p:cNvSpPr/>
          <p:nvPr/>
        </p:nvSpPr>
        <p:spPr>
          <a:xfrm>
            <a:off x="2790825" y="4382770"/>
            <a:ext cx="3625215" cy="412750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884805" y="3959225"/>
            <a:ext cx="398272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Structure Optimization</a:t>
            </a:r>
            <a:r>
              <a:rPr lang="en-US" altLang="zh-CN" sz="1600">
                <a:sym typeface="+mn-ea"/>
              </a:rPr>
              <a:t> by CHGNet</a:t>
            </a:r>
            <a:endParaRPr lang="en-US" altLang="zh-CN" sz="160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03575" y="619760"/>
            <a:ext cx="4288155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3680" y="159385"/>
            <a:ext cx="8727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 b="1"/>
              <a:t>CHGNet</a:t>
            </a:r>
            <a:r>
              <a:rPr lang="zh-CN" altLang="en-US" sz="2400" b="1"/>
              <a:t>：</a:t>
            </a:r>
            <a:r>
              <a:rPr lang="en-US" altLang="zh-CN" sz="2400" b="1"/>
              <a:t>Molecular Dynamics</a:t>
            </a:r>
            <a:endParaRPr lang="en-US" altLang="zh-CN" sz="2400" b="1"/>
          </a:p>
        </p:txBody>
      </p:sp>
      <p:pic>
        <p:nvPicPr>
          <p:cNvPr id="2" name="图片 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37150" y="785495"/>
            <a:ext cx="4480560" cy="26517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12640" y="3732530"/>
            <a:ext cx="1510030" cy="2780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404985" y="3594735"/>
            <a:ext cx="1304925" cy="300545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5661660" y="3153410"/>
            <a:ext cx="447040" cy="601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9404985" y="3153410"/>
            <a:ext cx="390525" cy="56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6045" y="1431925"/>
            <a:ext cx="4506595" cy="2568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5038"/>
          <a:stretch>
            <a:fillRect/>
          </a:stretch>
        </p:blipFill>
        <p:spPr>
          <a:xfrm>
            <a:off x="1520825" y="4088765"/>
            <a:ext cx="7970520" cy="26092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3680" y="159385"/>
            <a:ext cx="8727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 b="1"/>
              <a:t>CHGNet</a:t>
            </a:r>
            <a:r>
              <a:rPr lang="zh-CN" altLang="en-US" sz="2400" b="1"/>
              <a:t>：</a:t>
            </a:r>
            <a:r>
              <a:rPr lang="en-US" altLang="zh-CN" sz="2400" b="1"/>
              <a:t>pertrained model</a:t>
            </a:r>
            <a:endParaRPr lang="en-US" altLang="zh-CN" sz="2400" b="1"/>
          </a:p>
        </p:txBody>
      </p:sp>
      <p:sp>
        <p:nvSpPr>
          <p:cNvPr id="11" name="文本框 10"/>
          <p:cNvSpPr txBox="1"/>
          <p:nvPr/>
        </p:nvSpPr>
        <p:spPr>
          <a:xfrm>
            <a:off x="2523490" y="619760"/>
            <a:ext cx="1691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Energy</a:t>
            </a:r>
            <a:endParaRPr lang="en-US" altLang="zh-CN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5173980" y="3561715"/>
            <a:ext cx="1089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Force</a:t>
            </a:r>
            <a:endParaRPr lang="en-US" altLang="zh-CN" sz="2400" b="1"/>
          </a:p>
        </p:txBody>
      </p:sp>
      <p:sp>
        <p:nvSpPr>
          <p:cNvPr id="14" name="文本框 13"/>
          <p:cNvSpPr txBox="1"/>
          <p:nvPr/>
        </p:nvSpPr>
        <p:spPr>
          <a:xfrm>
            <a:off x="7516495" y="648335"/>
            <a:ext cx="1691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Stress</a:t>
            </a:r>
            <a:endParaRPr lang="en-US" altLang="zh-CN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80" y="1080135"/>
            <a:ext cx="3270885" cy="2716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370" y="1080135"/>
            <a:ext cx="3271520" cy="27171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3680" y="159385"/>
            <a:ext cx="8727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 b="1"/>
              <a:t>CHGNet</a:t>
            </a:r>
            <a:r>
              <a:rPr lang="zh-CN" altLang="en-US" sz="2400" b="1"/>
              <a:t>：</a:t>
            </a:r>
            <a:r>
              <a:rPr lang="en-US" altLang="zh-CN" sz="2400" b="1"/>
              <a:t>finetun</a:t>
            </a:r>
            <a:r>
              <a:rPr lang="en-US" altLang="zh-CN" sz="2400" b="1"/>
              <a:t>ed model</a:t>
            </a:r>
            <a:endParaRPr lang="en-US" altLang="zh-CN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2523490" y="619760"/>
            <a:ext cx="1691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Energy</a:t>
            </a:r>
            <a:endParaRPr lang="en-US" altLang="zh-CN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5173980" y="3561715"/>
            <a:ext cx="1089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Force</a:t>
            </a:r>
            <a:endParaRPr lang="en-US" altLang="zh-CN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7999095" y="619760"/>
            <a:ext cx="1691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Stress</a:t>
            </a:r>
            <a:endParaRPr lang="en-US" altLang="zh-CN" sz="2400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360" y="1068070"/>
            <a:ext cx="3406140" cy="2828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t="5434"/>
          <a:stretch>
            <a:fillRect/>
          </a:stretch>
        </p:blipFill>
        <p:spPr>
          <a:xfrm>
            <a:off x="1746885" y="4022090"/>
            <a:ext cx="8129905" cy="26498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350" y="1068070"/>
            <a:ext cx="3393440" cy="28187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MDVmMDM0N2JkNTU1OWNjOTNlMDQ2YTJmZDZlNmJmZm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1455</Words>
  <Application>WPS 演示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汉仪旗黑</vt:lpstr>
      <vt:lpstr>Calibri</vt:lpstr>
      <vt:lpstr>Helvetica Neue</vt:lpstr>
      <vt:lpstr>宋体</vt:lpstr>
      <vt:lpstr>Arial Unicode MS</vt:lpstr>
      <vt:lpstr>汉仪书宋二KW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廖俊洪</dc:creator>
  <cp:lastModifiedBy>皮皮虾</cp:lastModifiedBy>
  <cp:revision>20</cp:revision>
  <dcterms:created xsi:type="dcterms:W3CDTF">2025-09-13T07:40:56Z</dcterms:created>
  <dcterms:modified xsi:type="dcterms:W3CDTF">2025-09-13T07:40:56Z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2052-6.11.0.8885</vt:lpwstr>
  </property>
  <property fmtid="{D5CDD505-2E9C-101B-9397-08002B2CF9AE}" pid="3" name="ICV">
    <vt:lpwstr>0FFB374EF87741258E9EC42A4DEF22FC_13</vt:lpwstr>
  </property>
</Properties>
</file>