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667" r:id="rId2"/>
    <p:sldId id="668" r:id="rId3"/>
    <p:sldId id="258" r:id="rId4"/>
    <p:sldId id="688" r:id="rId5"/>
    <p:sldId id="673" r:id="rId6"/>
    <p:sldId id="689" r:id="rId7"/>
    <p:sldId id="677" r:id="rId8"/>
    <p:sldId id="687" r:id="rId9"/>
    <p:sldId id="684" r:id="rId10"/>
    <p:sldId id="686" r:id="rId11"/>
    <p:sldId id="683" r:id="rId12"/>
    <p:sldId id="69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40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4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1503" autoAdjust="0"/>
  </p:normalViewPr>
  <p:slideViewPr>
    <p:cSldViewPr snapToGrid="0" showGuides="1">
      <p:cViewPr varScale="1">
        <p:scale>
          <a:sx n="48" d="100"/>
          <a:sy n="48" d="100"/>
        </p:scale>
        <p:origin x="82" y="226"/>
      </p:cViewPr>
      <p:guideLst>
        <p:guide orient="horz" pos="2183"/>
        <p:guide pos="40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E03E6-5DA7-4CDB-ACEA-E18D77B0A69A}" type="datetimeFigureOut">
              <a:rPr lang="zh-CN" altLang="en-US" smtClean="0"/>
              <a:t>2023/6/19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3D667-1961-45FF-AB5F-C8CEC7F946A8}" type="slidenum">
              <a:rPr lang="zh-CN" altLang="en-US" smtClean="0"/>
              <a:t>‹#›</a:t>
            </a:fld>
            <a:endParaRPr lang="zh-CN" altLang="en-US"/>
          </a:p>
        </p:txBody>
      </p:sp>
    </p:spTree>
    <p:extLst>
      <p:ext uri="{BB962C8B-B14F-4D97-AF65-F5344CB8AC3E}">
        <p14:creationId xmlns:p14="http://schemas.microsoft.com/office/powerpoint/2010/main" val="100393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next I will report on mobile data processing in Sapporo.</a:t>
            </a:r>
          </a:p>
          <a:p>
            <a:r>
              <a:rPr lang="zh-CN" altLang="en-US" dirty="0"/>
              <a:t>下午好</a:t>
            </a:r>
            <a:r>
              <a:rPr lang="en-US" altLang="zh-CN" dirty="0"/>
              <a:t>,</a:t>
            </a:r>
            <a:r>
              <a:rPr lang="zh-CN" altLang="en-US" dirty="0"/>
              <a:t>接下来我将汇报札幌移动数据处理的情况。</a:t>
            </a:r>
          </a:p>
        </p:txBody>
      </p:sp>
      <p:sp>
        <p:nvSpPr>
          <p:cNvPr id="4" name="灯片编号占位符 3"/>
          <p:cNvSpPr>
            <a:spLocks noGrp="1"/>
          </p:cNvSpPr>
          <p:nvPr>
            <p:ph type="sldNum" sz="quarter" idx="5"/>
          </p:nvPr>
        </p:nvSpPr>
        <p:spPr/>
        <p:txBody>
          <a:bodyPr/>
          <a:lstStyle/>
          <a:p>
            <a:fld id="{B913D667-1961-45FF-AB5F-C8CEC7F946A8}" type="slidenum">
              <a:rPr lang="zh-CN" altLang="en-US" smtClean="0"/>
              <a:t>1</a:t>
            </a:fld>
            <a:endParaRPr lang="zh-CN" altLang="en-US"/>
          </a:p>
        </p:txBody>
      </p:sp>
    </p:spTree>
    <p:extLst>
      <p:ext uri="{BB962C8B-B14F-4D97-AF65-F5344CB8AC3E}">
        <p14:creationId xmlns:p14="http://schemas.microsoft.com/office/powerpoint/2010/main" val="1439208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1DC29BD-FBD3-498A-8B8B-9F8F3EF729BE}"/>
              </a:ext>
            </a:extLst>
          </p:cNvPr>
          <p:cNvSpPr>
            <a:spLocks noGrp="1"/>
          </p:cNvSpPr>
          <p:nvPr>
            <p:ph type="body" idx="1"/>
          </p:nvPr>
        </p:nvSpPr>
        <p:spPr/>
        <p:txBody>
          <a:bodyPr/>
          <a:lstStyle/>
          <a:p>
            <a:r>
              <a:rPr lang="en-US" altLang="zh-CN" dirty="0"/>
              <a:t>It is clear that Chase Park has the largest and longest overall gathering of people</a:t>
            </a:r>
          </a:p>
          <a:p>
            <a:r>
              <a:rPr lang="zh-CN" altLang="en-US" dirty="0"/>
              <a:t>很明显，大通公园的整体聚集人数最多也是最长</a:t>
            </a:r>
          </a:p>
        </p:txBody>
      </p:sp>
    </p:spTree>
    <p:extLst>
      <p:ext uri="{BB962C8B-B14F-4D97-AF65-F5344CB8AC3E}">
        <p14:creationId xmlns:p14="http://schemas.microsoft.com/office/powerpoint/2010/main" val="2727830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5D6477E-46B1-46C1-A7E6-6CDCEC4A62B7}"/>
              </a:ext>
            </a:extLst>
          </p:cNvPr>
          <p:cNvSpPr>
            <a:spLocks noGrp="1"/>
          </p:cNvSpPr>
          <p:nvPr>
            <p:ph type="body" idx="1"/>
          </p:nvPr>
        </p:nvSpPr>
        <p:spPr/>
        <p:txBody>
          <a:bodyPr/>
          <a:lstStyle/>
          <a:p>
            <a:r>
              <a:rPr lang="en-US" altLang="zh-CN" dirty="0"/>
              <a:t>This data, I have not yet had time to add the comparison of the length of time people stay between different parks, I will add further later</a:t>
            </a:r>
            <a:r>
              <a:rPr lang="zh-CN" altLang="en-US" dirty="0"/>
              <a:t>这份数据，我还没来得及补充不同公园之间人们滞留时间长短的对比，我后边会进一步补上</a:t>
            </a:r>
          </a:p>
        </p:txBody>
      </p:sp>
    </p:spTree>
    <p:extLst>
      <p:ext uri="{BB962C8B-B14F-4D97-AF65-F5344CB8AC3E}">
        <p14:creationId xmlns:p14="http://schemas.microsoft.com/office/powerpoint/2010/main" val="525035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9AE3A10-D0BB-4966-BA5F-A6BE05A33779}"/>
              </a:ext>
            </a:extLst>
          </p:cNvPr>
          <p:cNvSpPr>
            <a:spLocks noGrp="1"/>
          </p:cNvSpPr>
          <p:nvPr>
            <p:ph type="body" idx="1"/>
          </p:nvPr>
        </p:nvSpPr>
        <p:spPr/>
        <p:txBody>
          <a:bodyPr/>
          <a:lstStyle/>
          <a:p>
            <a:endParaRPr lang="en-US" altLang="zh-CN" dirty="0"/>
          </a:p>
          <a:p>
            <a:r>
              <a:rPr lang="en-US" altLang="zh-CN" dirty="0"/>
              <a:t>Finally, there was a discussion with </a:t>
            </a:r>
            <a:r>
              <a:rPr lang="en-US" altLang="zh-CN" dirty="0" err="1"/>
              <a:t>kang</a:t>
            </a:r>
            <a:r>
              <a:rPr lang="en-US" altLang="zh-CN" dirty="0"/>
              <a:t> about a possible problem: XXXXX. </a:t>
            </a:r>
            <a:r>
              <a:rPr lang="en-US" altLang="zh-CN" dirty="0" err="1"/>
              <a:t>kang</a:t>
            </a:r>
            <a:r>
              <a:rPr lang="en-US" altLang="zh-CN" dirty="0"/>
              <a:t> shared with me the code that was used to solve this problem in R. I myself was interested in whether there was any other way to solve such a problem.</a:t>
            </a:r>
          </a:p>
          <a:p>
            <a:r>
              <a:rPr lang="zh-CN" altLang="en-US" dirty="0"/>
              <a:t>最后，是之前和</a:t>
            </a:r>
            <a:r>
              <a:rPr lang="en-US" altLang="zh-CN" dirty="0" err="1"/>
              <a:t>kang</a:t>
            </a:r>
            <a:r>
              <a:rPr lang="zh-CN" altLang="en-US" dirty="0"/>
              <a:t>讨论存在可能的问题：</a:t>
            </a:r>
            <a:r>
              <a:rPr lang="en-US" altLang="zh-CN" dirty="0"/>
              <a:t>XXXXX</a:t>
            </a:r>
            <a:r>
              <a:rPr lang="zh-CN" altLang="en-US" dirty="0"/>
              <a:t>。康给我分享了在用</a:t>
            </a:r>
            <a:r>
              <a:rPr lang="en-US" altLang="zh-CN" dirty="0"/>
              <a:t>R</a:t>
            </a:r>
            <a:r>
              <a:rPr lang="zh-CN" altLang="en-US" dirty="0"/>
              <a:t>解决这个问题的代码，我自己也很感兴趣还有没有其他方式可以解决这样的问题。</a:t>
            </a:r>
            <a:endParaRPr lang="en-US" altLang="zh-CN" dirty="0"/>
          </a:p>
        </p:txBody>
      </p:sp>
    </p:spTree>
    <p:extLst>
      <p:ext uri="{BB962C8B-B14F-4D97-AF65-F5344CB8AC3E}">
        <p14:creationId xmlns:p14="http://schemas.microsoft.com/office/powerpoint/2010/main" val="3591541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of all the data was used two-day dataset of XXX 2019, as well as I selected 29 urban parks and green spaces in Sapporo as the study area. The main software used was </a:t>
            </a:r>
            <a:r>
              <a:rPr lang="en-US" altLang="zh-CN" dirty="0" err="1"/>
              <a:t>python,because</a:t>
            </a:r>
            <a:r>
              <a:rPr lang="en-US" altLang="zh-CN" dirty="0"/>
              <a:t> I also continued to try again with R language in the past two days. Based on this dataset, the two main points I analyzed were:</a:t>
            </a:r>
          </a:p>
          <a:p>
            <a:r>
              <a:rPr lang="zh-CN" altLang="en-US" dirty="0"/>
              <a:t>首先数据是采用</a:t>
            </a:r>
            <a:r>
              <a:rPr lang="en-US" altLang="zh-CN" dirty="0"/>
              <a:t>2019</a:t>
            </a:r>
            <a:r>
              <a:rPr lang="zh-CN" altLang="en-US" dirty="0"/>
              <a:t>年</a:t>
            </a:r>
            <a:r>
              <a:rPr lang="en-US" altLang="zh-CN" dirty="0"/>
              <a:t>XXX</a:t>
            </a:r>
            <a:r>
              <a:rPr lang="zh-CN" altLang="en-US" dirty="0"/>
              <a:t>的两天数据集，以及我选取了札幌市</a:t>
            </a:r>
            <a:r>
              <a:rPr lang="en-US" altLang="zh-CN" dirty="0"/>
              <a:t>29</a:t>
            </a:r>
            <a:r>
              <a:rPr lang="zh-CN" altLang="en-US" dirty="0"/>
              <a:t>个城市公园及绿地作为研究区。主要的软件是使用了</a:t>
            </a:r>
            <a:r>
              <a:rPr lang="en-US" altLang="zh-CN" dirty="0"/>
              <a:t>python,</a:t>
            </a:r>
            <a:r>
              <a:rPr lang="zh-CN" altLang="en-US" dirty="0"/>
              <a:t>因为这两天也继续在用</a:t>
            </a:r>
            <a:r>
              <a:rPr lang="en-US" altLang="zh-CN" dirty="0"/>
              <a:t>R</a:t>
            </a:r>
            <a:r>
              <a:rPr lang="zh-CN" altLang="en-US" dirty="0"/>
              <a:t>语言再试着做了一遍。根据这份数据集，我主要分析的两点：</a:t>
            </a:r>
          </a:p>
        </p:txBody>
      </p:sp>
      <p:sp>
        <p:nvSpPr>
          <p:cNvPr id="4" name="灯片编号占位符 3"/>
          <p:cNvSpPr>
            <a:spLocks noGrp="1"/>
          </p:cNvSpPr>
          <p:nvPr>
            <p:ph type="sldNum" sz="quarter" idx="5"/>
          </p:nvPr>
        </p:nvSpPr>
        <p:spPr/>
        <p:txBody>
          <a:bodyPr/>
          <a:lstStyle/>
          <a:p>
            <a:fld id="{B913D667-1961-45FF-AB5F-C8CEC7F946A8}" type="slidenum">
              <a:rPr lang="zh-CN" altLang="en-US" smtClean="0"/>
              <a:t>2</a:t>
            </a:fld>
            <a:endParaRPr lang="zh-CN" altLang="en-US"/>
          </a:p>
        </p:txBody>
      </p:sp>
    </p:spTree>
    <p:extLst>
      <p:ext uri="{BB962C8B-B14F-4D97-AF65-F5344CB8AC3E}">
        <p14:creationId xmlns:p14="http://schemas.microsoft.com/office/powerpoint/2010/main" val="282446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 will mainly introduce the main process of my data processing, and after the data code session, I will upload it to </a:t>
            </a:r>
            <a:r>
              <a:rPr lang="en-US" altLang="zh-CN" dirty="0" err="1"/>
              <a:t>github</a:t>
            </a:r>
            <a:endParaRPr lang="en-US" altLang="zh-CN" dirty="0"/>
          </a:p>
          <a:p>
            <a:r>
              <a:rPr lang="zh-CN" altLang="en-US" dirty="0"/>
              <a:t>接下来我将主要介绍我数据处理的主要流程，数据代码会议结束后，我会上传至</a:t>
            </a:r>
            <a:r>
              <a:rPr lang="en-US" altLang="zh-CN" dirty="0" err="1"/>
              <a:t>github</a:t>
            </a:r>
            <a:endParaRPr lang="zh-CN" altLang="en-US" dirty="0"/>
          </a:p>
        </p:txBody>
      </p:sp>
      <p:sp>
        <p:nvSpPr>
          <p:cNvPr id="4" name="灯片编号占位符 3"/>
          <p:cNvSpPr>
            <a:spLocks noGrp="1"/>
          </p:cNvSpPr>
          <p:nvPr>
            <p:ph type="sldNum" sz="quarter" idx="5"/>
          </p:nvPr>
        </p:nvSpPr>
        <p:spPr/>
        <p:txBody>
          <a:bodyPr/>
          <a:lstStyle/>
          <a:p>
            <a:fld id="{B913D667-1961-45FF-AB5F-C8CEC7F946A8}" type="slidenum">
              <a:rPr lang="zh-CN" altLang="en-US" smtClean="0"/>
              <a:t>3</a:t>
            </a:fld>
            <a:endParaRPr lang="zh-CN" altLang="en-US"/>
          </a:p>
        </p:txBody>
      </p:sp>
    </p:spTree>
    <p:extLst>
      <p:ext uri="{BB962C8B-B14F-4D97-AF65-F5344CB8AC3E}">
        <p14:creationId xmlns:p14="http://schemas.microsoft.com/office/powerpoint/2010/main" val="2599866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1DC29BD-FBD3-498A-8B8B-9F8F3EF729BE}"/>
              </a:ext>
            </a:extLst>
          </p:cNvPr>
          <p:cNvSpPr>
            <a:spLocks noGrp="1"/>
          </p:cNvSpPr>
          <p:nvPr>
            <p:ph type="body" idx="1"/>
          </p:nvPr>
        </p:nvSpPr>
        <p:spPr/>
        <p:txBody>
          <a:bodyPr/>
          <a:lstStyle/>
          <a:p>
            <a:r>
              <a:rPr lang="en-US" altLang="zh-CN" dirty="0"/>
              <a:t>Vector image of urban green space</a:t>
            </a:r>
          </a:p>
          <a:p>
            <a:r>
              <a:rPr lang="zh-CN" altLang="en-US" dirty="0"/>
              <a:t>城市绿地的矢量图</a:t>
            </a:r>
          </a:p>
        </p:txBody>
      </p:sp>
    </p:spTree>
    <p:extLst>
      <p:ext uri="{BB962C8B-B14F-4D97-AF65-F5344CB8AC3E}">
        <p14:creationId xmlns:p14="http://schemas.microsoft.com/office/powerpoint/2010/main" val="333318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9AE3A10-D0BB-4966-BA5F-A6BE05A33779}"/>
              </a:ext>
            </a:extLst>
          </p:cNvPr>
          <p:cNvSpPr>
            <a:spLocks noGrp="1"/>
          </p:cNvSpPr>
          <p:nvPr>
            <p:ph type="body" idx="1"/>
          </p:nvPr>
        </p:nvSpPr>
        <p:spPr/>
        <p:txBody>
          <a:bodyPr/>
          <a:lstStyle/>
          <a:p>
            <a:r>
              <a:rPr lang="en-US" altLang="zh-CN" dirty="0"/>
              <a:t>and this is a selection of urban parks and green spaces in Sapporo City</a:t>
            </a:r>
          </a:p>
          <a:p>
            <a:r>
              <a:rPr lang="zh-CN" altLang="en-US" dirty="0"/>
              <a:t>以及这是选取的札幌市城市公园及绿地</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1DC29BD-FBD3-498A-8B8B-9F8F3EF729BE}"/>
              </a:ext>
            </a:extLst>
          </p:cNvPr>
          <p:cNvSpPr>
            <a:spLocks noGrp="1"/>
          </p:cNvSpPr>
          <p:nvPr>
            <p:ph type="body" idx="1"/>
          </p:nvPr>
        </p:nvSpPr>
        <p:spPr/>
        <p:txBody>
          <a:bodyPr/>
          <a:lstStyle/>
          <a:p>
            <a:r>
              <a:rPr lang="en-US" altLang="zh-CN" dirty="0"/>
              <a:t>This bar graph focuses on the ratio of the number of visitors to the total number of visitors in each park. Among them, Odori Park is the park with the largest percentage, and Tweed is also a very popular park. The rest of the XXXX, too, are basically gathered in Chuo-</a:t>
            </a:r>
            <a:r>
              <a:rPr lang="en-US" altLang="zh-CN" dirty="0" err="1"/>
              <a:t>ku</a:t>
            </a:r>
            <a:r>
              <a:rPr lang="en-US" altLang="zh-CN" dirty="0"/>
              <a:t> and </a:t>
            </a:r>
            <a:r>
              <a:rPr lang="en-US" altLang="zh-CN" dirty="0" err="1"/>
              <a:t>Nohira-ku</a:t>
            </a:r>
            <a:r>
              <a:rPr lang="en-US" altLang="zh-CN" dirty="0"/>
              <a:t>. It is also the area where Sapporo is the most crowded.</a:t>
            </a:r>
          </a:p>
          <a:p>
            <a:r>
              <a:rPr lang="zh-CN" altLang="en-US" dirty="0"/>
              <a:t>这个条形图，主要是各公园访客人数占总人数的比率。其中，</a:t>
            </a:r>
            <a:r>
              <a:rPr lang="en-US" altLang="zh-CN" b="1" dirty="0">
                <a:latin typeface="Times New Roman" panose="02020603050405020304" pitchFamily="18" charset="0"/>
                <a:cs typeface="Times New Roman" panose="02020603050405020304" pitchFamily="18" charset="0"/>
              </a:rPr>
              <a:t>Odori Park</a:t>
            </a:r>
            <a:r>
              <a:rPr lang="zh-CN" altLang="en-US" b="1" dirty="0">
                <a:latin typeface="Times New Roman" panose="02020603050405020304" pitchFamily="18" charset="0"/>
                <a:cs typeface="Times New Roman" panose="02020603050405020304" pitchFamily="18" charset="0"/>
              </a:rPr>
              <a:t>是占比最多的公园，雀氏也是非常受欢迎的公园。而其余的</a:t>
            </a:r>
            <a:r>
              <a:rPr lang="en-US" altLang="zh-CN" b="1" dirty="0">
                <a:latin typeface="Times New Roman" panose="02020603050405020304" pitchFamily="18" charset="0"/>
                <a:cs typeface="Times New Roman" panose="02020603050405020304" pitchFamily="18" charset="0"/>
              </a:rPr>
              <a:t>XXXX</a:t>
            </a:r>
            <a:r>
              <a:rPr lang="zh-CN" altLang="en-US" b="1" dirty="0">
                <a:latin typeface="Times New Roman" panose="02020603050405020304" pitchFamily="18" charset="0"/>
                <a:cs typeface="Times New Roman" panose="02020603050405020304" pitchFamily="18" charset="0"/>
              </a:rPr>
              <a:t>，也基本聚集在中央区和农平区。也是札幌是人流量最多的区域。</a:t>
            </a:r>
            <a:endParaRPr lang="zh-CN" altLang="en-US" dirty="0"/>
          </a:p>
        </p:txBody>
      </p:sp>
    </p:spTree>
    <p:extLst>
      <p:ext uri="{BB962C8B-B14F-4D97-AF65-F5344CB8AC3E}">
        <p14:creationId xmlns:p14="http://schemas.microsoft.com/office/powerpoint/2010/main" val="3901431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1DC29BD-FBD3-498A-8B8B-9F8F3EF729BE}"/>
              </a:ext>
            </a:extLst>
          </p:cNvPr>
          <p:cNvSpPr>
            <a:spLocks noGrp="1"/>
          </p:cNvSpPr>
          <p:nvPr>
            <p:ph type="body" idx="1"/>
          </p:nvPr>
        </p:nvSpPr>
        <p:spPr/>
        <p:txBody>
          <a:bodyPr/>
          <a:lstStyle/>
          <a:p>
            <a:r>
              <a:rPr lang="en-US" altLang="zh-CN" dirty="0"/>
              <a:t>This is a combination of two days of data analysis XXX: the more red the color of the circle represents the more people, the highest rate of visitors to the park are basically in the central city. Of course, there are also some people who choose green areas and parks in the suburbs, but they are relatively few.</a:t>
            </a:r>
          </a:p>
          <a:p>
            <a:r>
              <a:rPr lang="zh-CN" altLang="en-US" dirty="0"/>
              <a:t>这是将两天的数据结合分析</a:t>
            </a:r>
            <a:r>
              <a:rPr lang="en-US" altLang="zh-CN" dirty="0"/>
              <a:t>XXX</a:t>
            </a:r>
            <a:r>
              <a:rPr lang="zh-CN" altLang="en-US" dirty="0"/>
              <a:t>：圆圈的的颜色越红代表人数越多，访客率最高的公园基本都在中心城区。当然也会有部分人选择城郊的绿地及公园，不过比较少数</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1DC29BD-FBD3-498A-8B8B-9F8F3EF729BE}"/>
              </a:ext>
            </a:extLst>
          </p:cNvPr>
          <p:cNvSpPr>
            <a:spLocks noGrp="1"/>
          </p:cNvSpPr>
          <p:nvPr>
            <p:ph type="body" idx="1"/>
          </p:nvPr>
        </p:nvSpPr>
        <p:spPr/>
        <p:txBody>
          <a:bodyPr/>
          <a:lstStyle/>
          <a:p>
            <a:r>
              <a:rPr lang="en-US" altLang="zh-CN" dirty="0"/>
              <a:t>This is a separate comparison of the data from the 21st and 22nd, which shows that in addition to the decrease in the number of people in the central city, the number of people in the suburbs has also decreased</a:t>
            </a:r>
          </a:p>
          <a:p>
            <a:r>
              <a:rPr lang="zh-CN" altLang="en-US" dirty="0"/>
              <a:t>这是将</a:t>
            </a:r>
            <a:r>
              <a:rPr lang="en-US" altLang="zh-CN" dirty="0"/>
              <a:t>21</a:t>
            </a:r>
            <a:r>
              <a:rPr lang="zh-CN" altLang="en-US" dirty="0"/>
              <a:t>号和</a:t>
            </a:r>
            <a:r>
              <a:rPr lang="en-US" altLang="zh-CN" dirty="0"/>
              <a:t>22</a:t>
            </a:r>
            <a:r>
              <a:rPr lang="zh-CN" altLang="en-US" dirty="0"/>
              <a:t>号数据分开对比，可以看出，除了中心城区的人数减少以外，郊区的人数也减少了</a:t>
            </a:r>
          </a:p>
        </p:txBody>
      </p:sp>
    </p:spTree>
    <p:extLst>
      <p:ext uri="{BB962C8B-B14F-4D97-AF65-F5344CB8AC3E}">
        <p14:creationId xmlns:p14="http://schemas.microsoft.com/office/powerpoint/2010/main" val="2147726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1DC29BD-FBD3-498A-8B8B-9F8F3EF729BE}"/>
              </a:ext>
            </a:extLst>
          </p:cNvPr>
          <p:cNvSpPr>
            <a:spLocks noGrp="1"/>
          </p:cNvSpPr>
          <p:nvPr>
            <p:ph type="body" idx="1"/>
          </p:nvPr>
        </p:nvSpPr>
        <p:spPr/>
        <p:txBody>
          <a:bodyPr/>
          <a:lstStyle/>
          <a:p>
            <a:r>
              <a:rPr lang="en-US" altLang="zh-CN" dirty="0"/>
              <a:t>I selected the five most visited gardens and green areas to analyze their visitors in the visit and stay in the park time, can be found from 12 noon to 18:00 this interval, is the most favorite time to visit the interval.</a:t>
            </a:r>
          </a:p>
          <a:p>
            <a:r>
              <a:rPr lang="zh-CN" altLang="en-US" dirty="0"/>
              <a:t>我选取的参观人数最多的五个花园及绿地进行分析其游客在参观并滞留在公园时间，可以发现从中午</a:t>
            </a:r>
            <a:r>
              <a:rPr lang="en-US" altLang="zh-CN" dirty="0"/>
              <a:t>12</a:t>
            </a:r>
            <a:r>
              <a:rPr lang="zh-CN" altLang="en-US" dirty="0"/>
              <a:t>带你到</a:t>
            </a:r>
            <a:r>
              <a:rPr lang="en-US" altLang="zh-CN" dirty="0"/>
              <a:t>18</a:t>
            </a:r>
            <a:r>
              <a:rPr lang="zh-CN" altLang="en-US" dirty="0"/>
              <a:t>点这个区间，是人们最喜欢参观的时间区间。</a:t>
            </a:r>
          </a:p>
        </p:txBody>
      </p:sp>
    </p:spTree>
    <p:extLst>
      <p:ext uri="{BB962C8B-B14F-4D97-AF65-F5344CB8AC3E}">
        <p14:creationId xmlns:p14="http://schemas.microsoft.com/office/powerpoint/2010/main" val="141929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B4CD6-EAD4-42F3-95C5-1FC6034383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112F46-3D45-463F-A8F1-84807EA0A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1F209E-36BE-40CF-84CD-AAFD9D7A32F8}"/>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7213E157-40CD-4827-9EE5-6FB5E5A3CA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78B960-30ED-4A9D-B3D1-DED539F81A2D}"/>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97576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08449-D696-4DEF-98A0-25CE2118FD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80605F-16C7-4920-9AE4-C2F207DE343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70A745-0AB3-42CB-B95E-B169B9EE9ABB}"/>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E8D94E1A-A48B-453A-8379-BF5123AD78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1D99BC-7AB0-493B-A2A1-08973F25E412}"/>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244790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276B6B-7B6D-4003-9069-20CFF3FC9D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31AAC2-92C5-4903-8CFD-63E4265F829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B6167D-B0C5-4047-8348-79BACC71DDF4}"/>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C6369502-C351-4A21-9FE5-5C5622ACF4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B39F67-454F-4B2D-B4F0-296A53E66281}"/>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402478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E9F1F-8A6F-4F6F-825B-177B31B0AF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B7C674-E065-4C74-A87A-F05A3160E1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D7B5DB-AF92-41CE-AF62-F659D3A24958}"/>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EDBFC701-CBB4-462C-B078-0F774E9D2B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624509-EC2A-4A69-9DB1-A8DB5EFBE89C}"/>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34271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8867C-8961-4834-9E0C-F95AE2ABDC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F71CCF-5031-4D4E-BF84-469BCC64F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49AF60-14F7-46F1-8189-712E9FA7A1FD}"/>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C11C1B5F-2A38-43CC-A9A3-CE183B566A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D9C809-9865-4E3B-90BA-9694A796AB68}"/>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26855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B214C-1D7A-4E11-BEB8-F4851AA913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B1912F-18A3-4BDE-84DB-D40220B5430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1BCEBC-66A3-4442-8398-D2AE377679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2E1287E-117A-4560-B7B0-008C3D9D6078}"/>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6" name="页脚占位符 5">
            <a:extLst>
              <a:ext uri="{FF2B5EF4-FFF2-40B4-BE49-F238E27FC236}">
                <a16:creationId xmlns:a16="http://schemas.microsoft.com/office/drawing/2014/main" id="{90BBE906-5B4C-48AD-9E18-8E4BB75B96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CB1D87-CC3A-4CA7-9A24-7C718287AC3D}"/>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169121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E69F8-2945-4BFE-B632-1E778D03E3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BCCFAA-C280-47EF-BB99-BDADFA6E1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BD7A49-9A86-4318-88F2-F30524E0AE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5C440E1-23CF-4EF1-9639-94193A09A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8C60DBB-F9ED-417D-8402-ED7E95D9A97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EC5A4E-B2F9-4AF1-98CE-7D52587E088F}"/>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8" name="页脚占位符 7">
            <a:extLst>
              <a:ext uri="{FF2B5EF4-FFF2-40B4-BE49-F238E27FC236}">
                <a16:creationId xmlns:a16="http://schemas.microsoft.com/office/drawing/2014/main" id="{2639677B-7C5B-48F8-93C6-A5656864B6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F45AB0C-8203-4976-A529-03A002BD8ACC}"/>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316302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0358F-5D95-4F2C-8F53-68E56643EC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6E8D76-07B6-4B74-9D3A-0459DDC064E3}"/>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4" name="页脚占位符 3">
            <a:extLst>
              <a:ext uri="{FF2B5EF4-FFF2-40B4-BE49-F238E27FC236}">
                <a16:creationId xmlns:a16="http://schemas.microsoft.com/office/drawing/2014/main" id="{13C6DDEC-DEF3-4BEA-84B9-7D92158031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C43FBBF-D0A3-4860-84FB-CD2821C56E52}"/>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205701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CBFCC1-AEA1-4E30-8AA9-BFCA4449F6BF}"/>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3" name="页脚占位符 2">
            <a:extLst>
              <a:ext uri="{FF2B5EF4-FFF2-40B4-BE49-F238E27FC236}">
                <a16:creationId xmlns:a16="http://schemas.microsoft.com/office/drawing/2014/main" id="{BEA57543-C536-451F-BB3E-9CDE4B4747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D70BC5-D3C3-446D-ADD6-C298B4C37A17}"/>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130212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297F1-9377-485A-B9A7-F26553FDBC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BE7710-AC52-4E20-B80C-71892D1D6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201B186-0036-4583-972E-481C69C6B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562C6E-E909-4598-ABB3-3C15EFD03252}"/>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6" name="页脚占位符 5">
            <a:extLst>
              <a:ext uri="{FF2B5EF4-FFF2-40B4-BE49-F238E27FC236}">
                <a16:creationId xmlns:a16="http://schemas.microsoft.com/office/drawing/2014/main" id="{3581C50C-1C5A-4BBA-9351-EB7BB6345B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0F4ABC-A0BC-4990-912D-3FDB8489E34A}"/>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120468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24DBA-9512-4200-86E2-EE84F927B2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A1DE95-B67B-4127-B0E0-E0634C8D9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12EE25-8D83-478B-9801-EF0AD92B5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97B051-25D4-401C-BB01-83C067E94997}"/>
              </a:ext>
            </a:extLst>
          </p:cNvPr>
          <p:cNvSpPr>
            <a:spLocks noGrp="1"/>
          </p:cNvSpPr>
          <p:nvPr>
            <p:ph type="dt" sz="half" idx="10"/>
          </p:nvPr>
        </p:nvSpPr>
        <p:spPr/>
        <p:txBody>
          <a:bodyPr/>
          <a:lstStyle/>
          <a:p>
            <a:fld id="{65AE5D8D-3B3A-4FF1-B236-5A279C576BE3}" type="datetimeFigureOut">
              <a:rPr lang="zh-CN" altLang="en-US" smtClean="0"/>
              <a:t>2023/6/19</a:t>
            </a:fld>
            <a:endParaRPr lang="zh-CN" altLang="en-US"/>
          </a:p>
        </p:txBody>
      </p:sp>
      <p:sp>
        <p:nvSpPr>
          <p:cNvPr id="6" name="页脚占位符 5">
            <a:extLst>
              <a:ext uri="{FF2B5EF4-FFF2-40B4-BE49-F238E27FC236}">
                <a16:creationId xmlns:a16="http://schemas.microsoft.com/office/drawing/2014/main" id="{D317C28A-FDF5-444C-81BF-814DCED75B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BAF7CC-947A-4C67-B250-8C178AA54FAA}"/>
              </a:ext>
            </a:extLst>
          </p:cNvPr>
          <p:cNvSpPr>
            <a:spLocks noGrp="1"/>
          </p:cNvSpPr>
          <p:nvPr>
            <p:ph type="sldNum" sz="quarter" idx="12"/>
          </p:nvPr>
        </p:nvSpPr>
        <p:spPr/>
        <p:txBody>
          <a:body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106963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041AE40-5FF6-4973-B28B-E1A24CFC0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44EE55F-1A94-411A-89BC-210898924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B1FA02-B6E4-4CD3-AC1E-6CF138C56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E5D8D-3B3A-4FF1-B236-5A279C576BE3}"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71A94DF9-2447-418E-8405-F1F59B4F0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DFA74F0-A7FF-44D9-921A-62B14BFBE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4002A-C97D-4AAF-81BC-2D7F8FE2FF80}" type="slidenum">
              <a:rPr lang="zh-CN" altLang="en-US" smtClean="0"/>
              <a:t>‹#›</a:t>
            </a:fld>
            <a:endParaRPr lang="zh-CN" altLang="en-US"/>
          </a:p>
        </p:txBody>
      </p:sp>
    </p:spTree>
    <p:extLst>
      <p:ext uri="{BB962C8B-B14F-4D97-AF65-F5344CB8AC3E}">
        <p14:creationId xmlns:p14="http://schemas.microsoft.com/office/powerpoint/2010/main" val="2036202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apporo-park.or.jp/ma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file:///D:\&#232;&#176;&#183;&#230;&#173;&#140;&#228;&#184;&#139;&#232;&#189;&#189;\CODE_sapporo_jiajia0619.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55D2132-B07F-42ED-8D6D-80E034803BD9}"/>
              </a:ext>
            </a:extLst>
          </p:cNvPr>
          <p:cNvSpPr/>
          <p:nvPr/>
        </p:nvSpPr>
        <p:spPr>
          <a:xfrm>
            <a:off x="352903" y="1266285"/>
            <a:ext cx="11430125" cy="1207831"/>
          </a:xfrm>
          <a:prstGeom prst="rect">
            <a:avLst/>
          </a:prstGeom>
          <a:effectLst>
            <a:outerShdw blurRad="63500" sx="102000" sy="102000" algn="ctr" rotWithShape="0">
              <a:prstClr val="black">
                <a:alpha val="40000"/>
              </a:prstClr>
            </a:outerShdw>
          </a:effectLst>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6600" b="1" i="0" u="none" strike="noStrike" kern="1200" cap="none" spc="30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mn-ea"/>
                <a:sym typeface="+mn-lt"/>
              </a:rPr>
              <a:t>D</a:t>
            </a:r>
            <a:r>
              <a:rPr kumimoji="0" lang="en-US" altLang="zh-CN" sz="6600" b="1" i="0" u="none" strike="noStrike" kern="120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ata processing process</a:t>
            </a:r>
            <a:endParaRPr kumimoji="0" lang="zh-CN" altLang="en-US" sz="6600" b="1" i="0" u="none" strike="noStrike" kern="1200" cap="none" spc="30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id="{48D0B964-A51C-4FA7-97C9-FAB7B7384B71}"/>
              </a:ext>
            </a:extLst>
          </p:cNvPr>
          <p:cNvSpPr txBox="1"/>
          <p:nvPr/>
        </p:nvSpPr>
        <p:spPr>
          <a:xfrm>
            <a:off x="499131" y="2721114"/>
            <a:ext cx="6096000" cy="707886"/>
          </a:xfrm>
          <a:prstGeom prst="rect">
            <a:avLst/>
          </a:prstGeom>
          <a:noFill/>
        </p:spPr>
        <p:txBody>
          <a:bodyPr wrap="square">
            <a:spAutoFit/>
          </a:bodyPr>
          <a:lstStyle/>
          <a:p>
            <a:r>
              <a:rPr lang="zh-CN" altLang="en-US" sz="4000" b="1" spc="300" dirty="0">
                <a:solidFill>
                  <a:schemeClr val="accent6">
                    <a:lumMod val="50000"/>
                  </a:schemeClr>
                </a:solidFill>
                <a:latin typeface="微软雅黑" panose="020B0503020204020204" pitchFamily="34" charset="-122"/>
                <a:ea typeface="微软雅黑" panose="020B0503020204020204" pitchFamily="34" charset="-122"/>
                <a:cs typeface="+mn-ea"/>
              </a:rPr>
              <a:t>数据处理进程</a:t>
            </a:r>
          </a:p>
        </p:txBody>
      </p:sp>
      <p:sp>
        <p:nvSpPr>
          <p:cNvPr id="2" name="文本框 1">
            <a:extLst>
              <a:ext uri="{FF2B5EF4-FFF2-40B4-BE49-F238E27FC236}">
                <a16:creationId xmlns:a16="http://schemas.microsoft.com/office/drawing/2014/main" id="{5D308633-3939-4ECD-9077-98BA9450388B}"/>
              </a:ext>
            </a:extLst>
          </p:cNvPr>
          <p:cNvSpPr txBox="1"/>
          <p:nvPr/>
        </p:nvSpPr>
        <p:spPr>
          <a:xfrm>
            <a:off x="942964" y="4760718"/>
            <a:ext cx="4635657"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Liao </a:t>
            </a:r>
            <a:r>
              <a:rPr lang="en-US" altLang="zh-CN" sz="2400" dirty="0" err="1">
                <a:latin typeface="Times New Roman" panose="02020603050405020304" pitchFamily="18" charset="0"/>
                <a:cs typeface="Times New Roman" panose="02020603050405020304" pitchFamily="18" charset="0"/>
              </a:rPr>
              <a:t>jiajia</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2023/06/19</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222774"/>
      </p:ext>
    </p:extLst>
  </p:cSld>
  <p:clrMapOvr>
    <a:masterClrMapping/>
  </p:clrMapOvr>
  <mc:AlternateContent xmlns:mc="http://schemas.openxmlformats.org/markup-compatibility/2006" xmlns:p14="http://schemas.microsoft.com/office/powerpoint/2010/main">
    <mc:Choice Requires="p14">
      <p:transition spd="slow" p14:dur="2000" advTm="5073"/>
    </mc:Choice>
    <mc:Fallback xmlns="">
      <p:transition spd="slow" advTm="50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10;&#10;描述已自动生成">
            <a:extLst>
              <a:ext uri="{FF2B5EF4-FFF2-40B4-BE49-F238E27FC236}">
                <a16:creationId xmlns:a16="http://schemas.microsoft.com/office/drawing/2014/main" id="{87F32EDB-CA20-4289-964D-C7CABFF70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322" y="698715"/>
            <a:ext cx="8169442" cy="6188316"/>
          </a:xfrm>
          <a:prstGeom prst="rect">
            <a:avLst/>
          </a:prstGeom>
        </p:spPr>
      </p:pic>
      <p:sp>
        <p:nvSpPr>
          <p:cNvPr id="4" name="任意多边形 4">
            <a:extLst>
              <a:ext uri="{FF2B5EF4-FFF2-40B4-BE49-F238E27FC236}">
                <a16:creationId xmlns:a16="http://schemas.microsoft.com/office/drawing/2014/main" id="{6B992FAA-2A6E-4F81-BDC3-7A75FFD40470}"/>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DB67F27E-D463-4F9C-A80F-7E165505D269}"/>
              </a:ext>
            </a:extLst>
          </p:cNvPr>
          <p:cNvSpPr txBox="1"/>
          <p:nvPr/>
        </p:nvSpPr>
        <p:spPr>
          <a:xfrm>
            <a:off x="701569" y="272957"/>
            <a:ext cx="9889266" cy="425758"/>
          </a:xfrm>
          <a:prstGeom prst="rect">
            <a:avLst/>
          </a:prstGeom>
          <a:noFill/>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Changing Temporal Patterns of Urban Park Green Space Access</a:t>
            </a:r>
          </a:p>
        </p:txBody>
      </p:sp>
      <p:sp>
        <p:nvSpPr>
          <p:cNvPr id="6" name="文本框 5">
            <a:extLst>
              <a:ext uri="{FF2B5EF4-FFF2-40B4-BE49-F238E27FC236}">
                <a16:creationId xmlns:a16="http://schemas.microsoft.com/office/drawing/2014/main" id="{4419AC00-9E83-4819-9750-E5D80DCB06CF}"/>
              </a:ext>
            </a:extLst>
          </p:cNvPr>
          <p:cNvSpPr txBox="1"/>
          <p:nvPr/>
        </p:nvSpPr>
        <p:spPr>
          <a:xfrm>
            <a:off x="9289971" y="6400377"/>
            <a:ext cx="1944546" cy="369332"/>
          </a:xfrm>
          <a:prstGeom prst="rect">
            <a:avLst/>
          </a:prstGeom>
          <a:noFill/>
        </p:spPr>
        <p:txBody>
          <a:bodyPr wrap="square" rtlCol="0">
            <a:spAutoFit/>
          </a:bodyPr>
          <a:lstStyle/>
          <a:p>
            <a:r>
              <a:rPr lang="en-US" altLang="zh-CN" dirty="0"/>
              <a:t>2_days</a:t>
            </a:r>
            <a:endParaRPr lang="zh-CN" altLang="en-US" dirty="0"/>
          </a:p>
        </p:txBody>
      </p:sp>
    </p:spTree>
    <p:extLst>
      <p:ext uri="{BB962C8B-B14F-4D97-AF65-F5344CB8AC3E}">
        <p14:creationId xmlns:p14="http://schemas.microsoft.com/office/powerpoint/2010/main" val="4110248471"/>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表&#10;&#10;描述已自动生成">
            <a:extLst>
              <a:ext uri="{FF2B5EF4-FFF2-40B4-BE49-F238E27FC236}">
                <a16:creationId xmlns:a16="http://schemas.microsoft.com/office/drawing/2014/main" id="{DBE230B6-6B3A-4EDB-B767-04F4EA37E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4733"/>
            <a:ext cx="5931104" cy="4524704"/>
          </a:xfrm>
          <a:prstGeom prst="rect">
            <a:avLst/>
          </a:prstGeom>
        </p:spPr>
      </p:pic>
      <p:sp>
        <p:nvSpPr>
          <p:cNvPr id="6" name="文本框 5">
            <a:extLst>
              <a:ext uri="{FF2B5EF4-FFF2-40B4-BE49-F238E27FC236}">
                <a16:creationId xmlns:a16="http://schemas.microsoft.com/office/drawing/2014/main" id="{0AB34B87-9618-40E1-8532-F95EE8153BA9}"/>
              </a:ext>
            </a:extLst>
          </p:cNvPr>
          <p:cNvSpPr txBox="1"/>
          <p:nvPr/>
        </p:nvSpPr>
        <p:spPr>
          <a:xfrm>
            <a:off x="2066917" y="5569437"/>
            <a:ext cx="1797269" cy="369332"/>
          </a:xfrm>
          <a:prstGeom prst="rect">
            <a:avLst/>
          </a:prstGeom>
          <a:noFill/>
        </p:spPr>
        <p:txBody>
          <a:bodyPr wrap="square" rtlCol="0">
            <a:spAutoFit/>
          </a:bodyPr>
          <a:lstStyle/>
          <a:p>
            <a:r>
              <a:rPr lang="en-US" altLang="zh-CN" dirty="0"/>
              <a:t>2019/7/21</a:t>
            </a:r>
            <a:endParaRPr lang="zh-CN" altLang="en-US" dirty="0"/>
          </a:p>
        </p:txBody>
      </p:sp>
      <p:pic>
        <p:nvPicPr>
          <p:cNvPr id="8" name="图片 7" descr="图表&#10;&#10;描述已自动生成">
            <a:extLst>
              <a:ext uri="{FF2B5EF4-FFF2-40B4-BE49-F238E27FC236}">
                <a16:creationId xmlns:a16="http://schemas.microsoft.com/office/drawing/2014/main" id="{E3A524E0-BB55-40AF-9E5A-C54694450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2938" y="957780"/>
            <a:ext cx="6159062" cy="4698610"/>
          </a:xfrm>
          <a:prstGeom prst="rect">
            <a:avLst/>
          </a:prstGeom>
        </p:spPr>
      </p:pic>
      <p:sp>
        <p:nvSpPr>
          <p:cNvPr id="9" name="文本框 8">
            <a:extLst>
              <a:ext uri="{FF2B5EF4-FFF2-40B4-BE49-F238E27FC236}">
                <a16:creationId xmlns:a16="http://schemas.microsoft.com/office/drawing/2014/main" id="{04959E3F-74C2-480B-98CF-5E702A1FC193}"/>
              </a:ext>
            </a:extLst>
          </p:cNvPr>
          <p:cNvSpPr txBox="1"/>
          <p:nvPr/>
        </p:nvSpPr>
        <p:spPr>
          <a:xfrm>
            <a:off x="8099856" y="5569437"/>
            <a:ext cx="1797269" cy="369332"/>
          </a:xfrm>
          <a:prstGeom prst="rect">
            <a:avLst/>
          </a:prstGeom>
          <a:noFill/>
        </p:spPr>
        <p:txBody>
          <a:bodyPr wrap="square" rtlCol="0">
            <a:spAutoFit/>
          </a:bodyPr>
          <a:lstStyle/>
          <a:p>
            <a:r>
              <a:rPr lang="en-US" altLang="zh-CN" dirty="0"/>
              <a:t>2019/7/22</a:t>
            </a:r>
            <a:endParaRPr lang="zh-CN" altLang="en-US" dirty="0"/>
          </a:p>
        </p:txBody>
      </p:sp>
      <p:sp>
        <p:nvSpPr>
          <p:cNvPr id="7" name="任意多边形 4">
            <a:extLst>
              <a:ext uri="{FF2B5EF4-FFF2-40B4-BE49-F238E27FC236}">
                <a16:creationId xmlns:a16="http://schemas.microsoft.com/office/drawing/2014/main" id="{0BCC3009-91E6-4A3D-95D3-F109D2F595E6}"/>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0" name="文本框 9">
            <a:extLst>
              <a:ext uri="{FF2B5EF4-FFF2-40B4-BE49-F238E27FC236}">
                <a16:creationId xmlns:a16="http://schemas.microsoft.com/office/drawing/2014/main" id="{9767479E-58BB-4128-B655-9831BA3CEDB3}"/>
              </a:ext>
            </a:extLst>
          </p:cNvPr>
          <p:cNvSpPr txBox="1"/>
          <p:nvPr/>
        </p:nvSpPr>
        <p:spPr>
          <a:xfrm>
            <a:off x="701568" y="272957"/>
            <a:ext cx="8708649" cy="425758"/>
          </a:xfrm>
          <a:prstGeom prst="rect">
            <a:avLst/>
          </a:prstGeom>
          <a:noFill/>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Changing Temporal Patterns of Urban Park Green Space Access</a:t>
            </a:r>
          </a:p>
        </p:txBody>
      </p:sp>
      <p:sp>
        <p:nvSpPr>
          <p:cNvPr id="2" name="文本框 1">
            <a:extLst>
              <a:ext uri="{FF2B5EF4-FFF2-40B4-BE49-F238E27FC236}">
                <a16:creationId xmlns:a16="http://schemas.microsoft.com/office/drawing/2014/main" id="{8F38466D-CD1E-4D13-880A-7952BCDF1C92}"/>
              </a:ext>
            </a:extLst>
          </p:cNvPr>
          <p:cNvSpPr txBox="1"/>
          <p:nvPr/>
        </p:nvSpPr>
        <p:spPr>
          <a:xfrm>
            <a:off x="361585" y="6002408"/>
            <a:ext cx="11536125" cy="646331"/>
          </a:xfrm>
          <a:prstGeom prst="rect">
            <a:avLst/>
          </a:prstGeom>
          <a:noFill/>
        </p:spPr>
        <p:txBody>
          <a:bodyPr wrap="square" rtlCol="0">
            <a:spAutoFit/>
          </a:bodyPr>
          <a:lstStyle/>
          <a:p>
            <a:r>
              <a:rPr lang="en-US" altLang="zh-CN" dirty="0"/>
              <a:t>Small error: heat map time sorting disorder, the cause of time character type error, has not yet been processed successfully</a:t>
            </a:r>
            <a:endParaRPr lang="zh-CN" altLang="en-US" dirty="0"/>
          </a:p>
        </p:txBody>
      </p:sp>
    </p:spTree>
    <p:extLst>
      <p:ext uri="{BB962C8B-B14F-4D97-AF65-F5344CB8AC3E}">
        <p14:creationId xmlns:p14="http://schemas.microsoft.com/office/powerpoint/2010/main" val="3321947195"/>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4">
            <a:extLst>
              <a:ext uri="{FF2B5EF4-FFF2-40B4-BE49-F238E27FC236}">
                <a16:creationId xmlns:a16="http://schemas.microsoft.com/office/drawing/2014/main" id="{80E2D7CF-3045-4876-ABC7-1819CBF34D95}"/>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id="{FD63C71E-8A9D-4E7E-BFA0-FE55FAB962F5}"/>
              </a:ext>
            </a:extLst>
          </p:cNvPr>
          <p:cNvSpPr txBox="1"/>
          <p:nvPr/>
        </p:nvSpPr>
        <p:spPr>
          <a:xfrm>
            <a:off x="701569" y="272957"/>
            <a:ext cx="5005198" cy="425758"/>
          </a:xfrm>
          <a:prstGeom prst="rect">
            <a:avLst/>
          </a:prstGeom>
          <a:noFill/>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Next step</a:t>
            </a:r>
          </a:p>
        </p:txBody>
      </p:sp>
      <p:sp>
        <p:nvSpPr>
          <p:cNvPr id="4" name="文本框 3">
            <a:extLst>
              <a:ext uri="{FF2B5EF4-FFF2-40B4-BE49-F238E27FC236}">
                <a16:creationId xmlns:a16="http://schemas.microsoft.com/office/drawing/2014/main" id="{56B8DE84-5898-411F-8934-6A31A5F5B97E}"/>
              </a:ext>
            </a:extLst>
          </p:cNvPr>
          <p:cNvSpPr txBox="1"/>
          <p:nvPr/>
        </p:nvSpPr>
        <p:spPr>
          <a:xfrm>
            <a:off x="186366" y="1936283"/>
            <a:ext cx="11091233" cy="2985433"/>
          </a:xfrm>
          <a:prstGeom prst="rect">
            <a:avLst/>
          </a:prstGeom>
          <a:noFill/>
        </p:spPr>
        <p:txBody>
          <a:bodyPr wrap="square">
            <a:spAutoFit/>
          </a:bodyPr>
          <a:lstStyle/>
          <a:p>
            <a:r>
              <a:rPr lang="en-US" altLang="zh-CN" sz="2400" b="1" i="0" dirty="0">
                <a:effectLst/>
                <a:latin typeface="system-ui"/>
              </a:rPr>
              <a:t>Questions not yet considered:</a:t>
            </a:r>
          </a:p>
          <a:p>
            <a:r>
              <a:rPr lang="en-US" altLang="zh-CN" sz="2000" b="0" i="0" dirty="0">
                <a:effectLst/>
                <a:latin typeface="system-ui"/>
              </a:rPr>
              <a:t>Technical problem: How do you define which park/parks an "individual" visits when he/she makes multiple trips to different parks and does not receive all the return signals?</a:t>
            </a:r>
          </a:p>
          <a:p>
            <a:endParaRPr lang="en-US" altLang="zh-CN" sz="2000" b="0" i="0" dirty="0">
              <a:effectLst/>
              <a:latin typeface="system-ui"/>
            </a:endParaRPr>
          </a:p>
          <a:p>
            <a:endParaRPr lang="en-US" altLang="zh-CN" sz="2000" dirty="0">
              <a:latin typeface="system-ui"/>
            </a:endParaRPr>
          </a:p>
          <a:p>
            <a:endParaRPr lang="en-US" altLang="zh-CN" sz="2000" b="0" i="0" dirty="0">
              <a:effectLst/>
              <a:latin typeface="system-ui"/>
            </a:endParaRPr>
          </a:p>
          <a:p>
            <a:r>
              <a:rPr lang="en-US" altLang="zh-CN" sz="2400" b="1" i="0" dirty="0">
                <a:effectLst/>
                <a:latin typeface="system-ui"/>
              </a:rPr>
              <a:t>Additional questions:</a:t>
            </a:r>
          </a:p>
          <a:p>
            <a:r>
              <a:rPr lang="en-US" altLang="zh-CN" sz="2000" b="0" i="0" dirty="0">
                <a:effectLst/>
                <a:latin typeface="system-ui"/>
              </a:rPr>
              <a:t>How do the types of activities people do in the park vary?</a:t>
            </a:r>
          </a:p>
          <a:p>
            <a:r>
              <a:rPr lang="en-US" altLang="zh-CN" sz="2000" b="0" i="0" dirty="0">
                <a:effectLst/>
                <a:latin typeface="system-ui"/>
              </a:rPr>
              <a:t>Add the importance of environmental and socioeconomic variables on the length of park visits</a:t>
            </a:r>
            <a:endParaRPr lang="en-US" altLang="zh-CN" sz="2000" dirty="0">
              <a:latin typeface="system-ui"/>
            </a:endParaRPr>
          </a:p>
        </p:txBody>
      </p:sp>
    </p:spTree>
    <p:extLst>
      <p:ext uri="{BB962C8B-B14F-4D97-AF65-F5344CB8AC3E}">
        <p14:creationId xmlns:p14="http://schemas.microsoft.com/office/powerpoint/2010/main" val="3915897998"/>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4">
            <a:extLst>
              <a:ext uri="{FF2B5EF4-FFF2-40B4-BE49-F238E27FC236}">
                <a16:creationId xmlns:a16="http://schemas.microsoft.com/office/drawing/2014/main" id="{B06A5BE8-3A93-4C74-B050-3F16F9975C7E}"/>
              </a:ext>
            </a:extLst>
          </p:cNvPr>
          <p:cNvSpPr/>
          <p:nvPr/>
        </p:nvSpPr>
        <p:spPr>
          <a:xfrm rot="5400000">
            <a:off x="233677" y="25536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bg2">
                <a:lumMod val="50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id="{D48FF506-9FA4-49DE-901E-3186EFDD4947}"/>
              </a:ext>
            </a:extLst>
          </p:cNvPr>
          <p:cNvSpPr txBox="1"/>
          <p:nvPr/>
        </p:nvSpPr>
        <p:spPr>
          <a:xfrm>
            <a:off x="619250" y="230524"/>
            <a:ext cx="5005198" cy="425758"/>
          </a:xfrm>
          <a:prstGeom prst="rect">
            <a:avLst/>
          </a:prstGeom>
          <a:noFill/>
          <a:ln>
            <a:noFill/>
          </a:ln>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Data Base</a:t>
            </a:r>
          </a:p>
        </p:txBody>
      </p:sp>
      <p:sp>
        <p:nvSpPr>
          <p:cNvPr id="8" name="文本框 7">
            <a:extLst>
              <a:ext uri="{FF2B5EF4-FFF2-40B4-BE49-F238E27FC236}">
                <a16:creationId xmlns:a16="http://schemas.microsoft.com/office/drawing/2014/main" id="{F6BF845C-6797-47EA-9568-55331EF8325C}"/>
              </a:ext>
            </a:extLst>
          </p:cNvPr>
          <p:cNvSpPr txBox="1"/>
          <p:nvPr/>
        </p:nvSpPr>
        <p:spPr>
          <a:xfrm>
            <a:off x="369179" y="1412401"/>
            <a:ext cx="11367550" cy="4661276"/>
          </a:xfrm>
          <a:prstGeom prst="rect">
            <a:avLst/>
          </a:prstGeom>
          <a:noFill/>
        </p:spPr>
        <p:txBody>
          <a:bodyPr wrap="square">
            <a:spAutoFit/>
          </a:bodyPr>
          <a:lstStyle/>
          <a:p>
            <a:pPr marL="285750" indent="-285750" algn="just">
              <a:lnSpc>
                <a:spcPct val="150000"/>
              </a:lnSpc>
              <a:buFont typeface="Wingdings" panose="05000000000000000000" pitchFamily="2" charset="2"/>
              <a:buChar char="u"/>
            </a:pPr>
            <a:r>
              <a:rPr lang="en-US" altLang="zh-CN" sz="2000" b="1" i="0" dirty="0">
                <a:effectLst/>
                <a:latin typeface="system-ui"/>
              </a:rPr>
              <a:t>Data base: </a:t>
            </a:r>
            <a:r>
              <a:rPr lang="en-US" altLang="zh-CN" sz="2000" b="0" i="0" dirty="0">
                <a:effectLst/>
                <a:latin typeface="system-ui"/>
              </a:rPr>
              <a:t>Sapporo City </a:t>
            </a:r>
            <a:r>
              <a:rPr lang="en-US" altLang="zh-CN" sz="2000" b="0" i="0" dirty="0" err="1">
                <a:effectLst/>
                <a:latin typeface="system-ui"/>
              </a:rPr>
              <a:t>Agoop</a:t>
            </a:r>
            <a:r>
              <a:rPr lang="en-US" altLang="zh-CN" sz="2000" b="0" i="0" dirty="0">
                <a:effectLst/>
                <a:latin typeface="system-ui"/>
              </a:rPr>
              <a:t> cell phone signaling data for July 21-22, 2019</a:t>
            </a:r>
          </a:p>
          <a:p>
            <a:pPr marL="285750" indent="-285750" algn="just">
              <a:lnSpc>
                <a:spcPct val="150000"/>
              </a:lnSpc>
              <a:buFont typeface="Wingdings" panose="05000000000000000000" pitchFamily="2" charset="2"/>
              <a:buChar char="u"/>
            </a:pPr>
            <a:r>
              <a:rPr lang="en-US" altLang="zh-CN" sz="2000" b="1" i="0" dirty="0">
                <a:effectLst/>
                <a:latin typeface="system-ui"/>
              </a:rPr>
              <a:t>Study area</a:t>
            </a:r>
            <a:r>
              <a:rPr lang="en-US" altLang="zh-CN" sz="2000" b="0" i="0" dirty="0">
                <a:effectLst/>
                <a:latin typeface="system-ui"/>
              </a:rPr>
              <a:t>: </a:t>
            </a:r>
            <a:r>
              <a:rPr lang="en-US" altLang="zh-CN" sz="2000" b="0" i="0" dirty="0">
                <a:solidFill>
                  <a:srgbClr val="C00000"/>
                </a:solidFill>
                <a:effectLst/>
                <a:latin typeface="system-ui"/>
              </a:rPr>
              <a:t>29 Sapporo City parks and green spaces </a:t>
            </a:r>
            <a:r>
              <a:rPr lang="en-US" altLang="zh-CN" sz="2000" b="0" i="0" dirty="0">
                <a:effectLst/>
                <a:latin typeface="system-ui"/>
              </a:rPr>
              <a:t>were selected as the basis for the study based on the Sapporo s City Green Association website</a:t>
            </a:r>
          </a:p>
          <a:p>
            <a:pPr algn="just">
              <a:lnSpc>
                <a:spcPct val="150000"/>
              </a:lnSpc>
            </a:pPr>
            <a:r>
              <a:rPr lang="zh-CN" altLang="en-US" sz="2000" b="0" i="0" dirty="0">
                <a:effectLst/>
                <a:latin typeface="system-ui"/>
              </a:rPr>
              <a:t>    </a:t>
            </a:r>
            <a:r>
              <a:rPr lang="en-US" altLang="zh-CN" sz="2000" b="0" i="0" dirty="0" err="1">
                <a:effectLst/>
                <a:latin typeface="system-ui"/>
              </a:rPr>
              <a:t>websit</a:t>
            </a:r>
            <a:r>
              <a:rPr lang="en-US" altLang="zh-CN" sz="2000" b="0" i="0" dirty="0">
                <a:effectLst/>
                <a:latin typeface="system-ui"/>
              </a:rPr>
              <a:t>:  </a:t>
            </a:r>
            <a:r>
              <a:rPr lang="en-US" altLang="zh-CN" sz="2000" b="0" i="0" dirty="0">
                <a:effectLst/>
                <a:latin typeface="system-ui"/>
                <a:hlinkClick r:id="rId3"/>
              </a:rPr>
              <a:t>https://www.sapporo-park.or.jp/map/</a:t>
            </a:r>
            <a:endParaRPr lang="en-US" altLang="zh-CN" sz="2000" b="0" i="0" dirty="0">
              <a:effectLst/>
              <a:latin typeface="system-ui"/>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en-US" altLang="zh-CN" sz="2000" b="1" i="0" u="none" strike="noStrike" kern="1200" cap="none" spc="0" normalizeH="0" baseline="0" noProof="0" dirty="0">
                <a:ln>
                  <a:noFill/>
                </a:ln>
                <a:solidFill>
                  <a:prstClr val="black"/>
                </a:solidFill>
                <a:effectLst/>
                <a:uLnTx/>
                <a:uFillTx/>
                <a:latin typeface="system-ui"/>
                <a:ea typeface="等线" panose="02010600030101010101" pitchFamily="2" charset="-122"/>
                <a:cs typeface="+mn-cs"/>
              </a:rPr>
              <a:t>Research dependent software</a:t>
            </a:r>
            <a:r>
              <a:rPr kumimoji="0" lang="en-US" altLang="zh-CN" sz="2000" b="0" i="0" u="none" strike="noStrike" kern="1200" cap="none" spc="0" normalizeH="0" baseline="0" noProof="0" dirty="0">
                <a:ln>
                  <a:noFill/>
                </a:ln>
                <a:solidFill>
                  <a:prstClr val="black"/>
                </a:solidFill>
                <a:effectLst/>
                <a:uLnTx/>
                <a:uFillTx/>
                <a:latin typeface="system-ui"/>
                <a:ea typeface="等线" panose="02010600030101010101" pitchFamily="2" charset="-122"/>
                <a:cs typeface="+mn-cs"/>
              </a:rPr>
              <a:t>: Python / R</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u"/>
              <a:tabLst/>
              <a:defRPr/>
            </a:pPr>
            <a:r>
              <a:rPr lang="en-US" altLang="zh-CN" sz="2000" b="1" dirty="0">
                <a:solidFill>
                  <a:prstClr val="black"/>
                </a:solidFill>
                <a:latin typeface="system-ui"/>
                <a:ea typeface="等线" panose="02010600030101010101" pitchFamily="2" charset="-122"/>
              </a:rPr>
              <a:t>Data analysis proposed to solve the problem:</a:t>
            </a:r>
          </a:p>
          <a:p>
            <a:pPr marL="742950" lvl="1" indent="-285750" algn="just">
              <a:lnSpc>
                <a:spcPct val="150000"/>
              </a:lnSpc>
              <a:buFont typeface="Wingdings" panose="05000000000000000000" pitchFamily="2" charset="2"/>
              <a:buChar char="u"/>
              <a:defRPr/>
            </a:pPr>
            <a:r>
              <a:rPr lang="en-US" altLang="zh-CN" sz="2000" b="0" i="0" dirty="0">
                <a:solidFill>
                  <a:srgbClr val="407600"/>
                </a:solidFill>
                <a:effectLst/>
                <a:latin typeface="system-ui"/>
              </a:rPr>
              <a:t>What types of urban parks and green spaces are visited more frequently? </a:t>
            </a:r>
          </a:p>
          <a:p>
            <a:pPr lvl="1" algn="just">
              <a:lnSpc>
                <a:spcPct val="150000"/>
              </a:lnSpc>
              <a:defRPr/>
            </a:pPr>
            <a:r>
              <a:rPr lang="en-US" altLang="zh-CN" sz="2000" b="0" i="0" dirty="0" err="1">
                <a:effectLst/>
                <a:latin typeface="system-ui"/>
              </a:rPr>
              <a:t>Re:More</a:t>
            </a:r>
            <a:r>
              <a:rPr lang="en-US" altLang="zh-CN" sz="2000" b="0" i="0" dirty="0">
                <a:effectLst/>
                <a:latin typeface="system-ui"/>
              </a:rPr>
              <a:t> intensive visits to urban parks in urban areas</a:t>
            </a:r>
          </a:p>
          <a:p>
            <a:pPr marL="742950" lvl="1" indent="-285750" algn="just">
              <a:lnSpc>
                <a:spcPct val="150000"/>
              </a:lnSpc>
              <a:buFont typeface="Wingdings" panose="05000000000000000000" pitchFamily="2" charset="2"/>
              <a:buChar char="u"/>
              <a:defRPr/>
            </a:pPr>
            <a:r>
              <a:rPr lang="en-US" altLang="zh-CN" sz="2000" b="0" i="0" dirty="0">
                <a:solidFill>
                  <a:srgbClr val="407600"/>
                </a:solidFill>
                <a:effectLst/>
                <a:latin typeface="system-ui"/>
              </a:rPr>
              <a:t>What are the trends in the timing of visits to urban parks and green spaces?</a:t>
            </a:r>
          </a:p>
          <a:p>
            <a:pPr lvl="1" algn="just">
              <a:lnSpc>
                <a:spcPct val="150000"/>
              </a:lnSpc>
              <a:defRPr/>
            </a:pPr>
            <a:r>
              <a:rPr lang="en-US" altLang="zh-CN" sz="2000" b="0" i="0" dirty="0" err="1">
                <a:effectLst/>
                <a:latin typeface="system-ui"/>
              </a:rPr>
              <a:t>Re:Peak</a:t>
            </a:r>
            <a:r>
              <a:rPr lang="en-US" altLang="zh-CN" sz="2000" b="0" i="0" dirty="0">
                <a:effectLst/>
                <a:latin typeface="system-ui"/>
              </a:rPr>
              <a:t> time zone for visits from 12:00-18:00</a:t>
            </a:r>
            <a:endParaRPr lang="en-US" altLang="zh-CN" sz="2000" dirty="0">
              <a:latin typeface="system-ui"/>
              <a:ea typeface="等线" panose="02010600030101010101" pitchFamily="2" charset="-122"/>
            </a:endParaRPr>
          </a:p>
        </p:txBody>
      </p:sp>
      <p:sp>
        <p:nvSpPr>
          <p:cNvPr id="4" name="Rectangle 1">
            <a:extLst>
              <a:ext uri="{FF2B5EF4-FFF2-40B4-BE49-F238E27FC236}">
                <a16:creationId xmlns:a16="http://schemas.microsoft.com/office/drawing/2014/main" id="{39A99EB4-BD66-493C-ACDD-E2DC418E7E0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076CA35-8666-4B46-8CAB-7F63658B20B4}"/>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E8A55A7-C875-46A0-A854-A5CE53E134CD}"/>
              </a:ext>
            </a:extLst>
          </p:cNvPr>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9696698"/>
      </p:ext>
    </p:extLst>
  </p:cSld>
  <p:clrMapOvr>
    <a:masterClrMapping/>
  </p:clrMapOvr>
  <mc:AlternateContent xmlns:mc="http://schemas.openxmlformats.org/markup-compatibility/2006" xmlns:p14="http://schemas.microsoft.com/office/powerpoint/2010/main">
    <mc:Choice Requires="p14">
      <p:transition spd="slow" p14:dur="2000" advTm="14950"/>
    </mc:Choice>
    <mc:Fallback xmlns="">
      <p:transition spd="slow" advTm="149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4">
            <a:extLst>
              <a:ext uri="{FF2B5EF4-FFF2-40B4-BE49-F238E27FC236}">
                <a16:creationId xmlns:a16="http://schemas.microsoft.com/office/drawing/2014/main" id="{76167393-9777-4D48-A7A2-0027C936C1E3}"/>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id="{47BFADA8-591E-4A42-95C0-945AA705C45B}"/>
              </a:ext>
            </a:extLst>
          </p:cNvPr>
          <p:cNvSpPr txBox="1"/>
          <p:nvPr/>
        </p:nvSpPr>
        <p:spPr>
          <a:xfrm>
            <a:off x="701569" y="272957"/>
            <a:ext cx="5005198" cy="425758"/>
          </a:xfrm>
          <a:prstGeom prst="rect">
            <a:avLst/>
          </a:prstGeom>
          <a:noFill/>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Data processing steps</a:t>
            </a:r>
          </a:p>
        </p:txBody>
      </p:sp>
      <p:sp>
        <p:nvSpPr>
          <p:cNvPr id="6" name="文本框 5">
            <a:extLst>
              <a:ext uri="{FF2B5EF4-FFF2-40B4-BE49-F238E27FC236}">
                <a16:creationId xmlns:a16="http://schemas.microsoft.com/office/drawing/2014/main" id="{49A08802-432C-4DE7-94D9-138857AE8AE7}"/>
              </a:ext>
            </a:extLst>
          </p:cNvPr>
          <p:cNvSpPr txBox="1"/>
          <p:nvPr/>
        </p:nvSpPr>
        <p:spPr>
          <a:xfrm>
            <a:off x="701569" y="2240230"/>
            <a:ext cx="6094070" cy="369332"/>
          </a:xfrm>
          <a:prstGeom prst="rect">
            <a:avLst/>
          </a:prstGeom>
          <a:noFill/>
        </p:spPr>
        <p:txBody>
          <a:bodyPr wrap="square">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See website for details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zh-CN" altLang="en-US" dirty="0"/>
          </a:p>
        </p:txBody>
      </p:sp>
      <p:pic>
        <p:nvPicPr>
          <p:cNvPr id="4" name="图片 3">
            <a:extLst>
              <a:ext uri="{FF2B5EF4-FFF2-40B4-BE49-F238E27FC236}">
                <a16:creationId xmlns:a16="http://schemas.microsoft.com/office/drawing/2014/main" id="{71F9A090-DD0A-408C-A57E-CB55296934ED}"/>
              </a:ext>
            </a:extLst>
          </p:cNvPr>
          <p:cNvPicPr>
            <a:picLocks noChangeAspect="1"/>
          </p:cNvPicPr>
          <p:nvPr/>
        </p:nvPicPr>
        <p:blipFill>
          <a:blip r:embed="rId3"/>
          <a:stretch>
            <a:fillRect/>
          </a:stretch>
        </p:blipFill>
        <p:spPr>
          <a:xfrm>
            <a:off x="5596231" y="989635"/>
            <a:ext cx="6595769" cy="4878729"/>
          </a:xfrm>
          <a:prstGeom prst="rect">
            <a:avLst/>
          </a:prstGeom>
        </p:spPr>
      </p:pic>
      <p:sp>
        <p:nvSpPr>
          <p:cNvPr id="9" name="文本框 8">
            <a:extLst>
              <a:ext uri="{FF2B5EF4-FFF2-40B4-BE49-F238E27FC236}">
                <a16:creationId xmlns:a16="http://schemas.microsoft.com/office/drawing/2014/main" id="{55640D1F-77BB-46B3-BE99-0696FCC27428}"/>
              </a:ext>
            </a:extLst>
          </p:cNvPr>
          <p:cNvSpPr txBox="1"/>
          <p:nvPr/>
        </p:nvSpPr>
        <p:spPr>
          <a:xfrm>
            <a:off x="610258" y="2968018"/>
            <a:ext cx="6094070" cy="369332"/>
          </a:xfrm>
          <a:prstGeom prst="rect">
            <a:avLst/>
          </a:prstGeom>
          <a:noFill/>
        </p:spPr>
        <p:txBody>
          <a:bodyPr wrap="square">
            <a:spAutoFit/>
          </a:bodyPr>
          <a:lstStyle/>
          <a:p>
            <a:r>
              <a:rPr lang="en-US" altLang="zh-CN" dirty="0" err="1">
                <a:hlinkClick r:id="rId4"/>
              </a:rPr>
              <a:t>CODE_sapporo_jiajia</a:t>
            </a:r>
            <a:endParaRPr lang="zh-CN" altLang="en-US" dirty="0"/>
          </a:p>
        </p:txBody>
      </p:sp>
    </p:spTree>
    <p:extLst>
      <p:ext uri="{BB962C8B-B14F-4D97-AF65-F5344CB8AC3E}">
        <p14:creationId xmlns:p14="http://schemas.microsoft.com/office/powerpoint/2010/main" val="2147111485"/>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5A398F09-2673-42A4-80A5-959D8D28F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768" y="116634"/>
            <a:ext cx="5353084" cy="4913586"/>
          </a:xfrm>
          <a:prstGeom prst="rect">
            <a:avLst/>
          </a:prstGeom>
          <a:ln>
            <a:solidFill>
              <a:schemeClr val="tx1"/>
            </a:solidFill>
          </a:ln>
        </p:spPr>
      </p:pic>
      <p:pic>
        <p:nvPicPr>
          <p:cNvPr id="5" name="图片 4" descr="图示, 工程绘图&#10;&#10;描述已自动生成">
            <a:extLst>
              <a:ext uri="{FF2B5EF4-FFF2-40B4-BE49-F238E27FC236}">
                <a16:creationId xmlns:a16="http://schemas.microsoft.com/office/drawing/2014/main" id="{8D474690-0206-41F1-BD84-1EA66412E78B}"/>
              </a:ext>
            </a:extLst>
          </p:cNvPr>
          <p:cNvPicPr>
            <a:picLocks noChangeAspect="1"/>
          </p:cNvPicPr>
          <p:nvPr/>
        </p:nvPicPr>
        <p:blipFill rotWithShape="1">
          <a:blip r:embed="rId4">
            <a:extLst>
              <a:ext uri="{28A0092B-C50C-407E-A947-70E740481C1C}">
                <a14:useLocalDpi xmlns:a14="http://schemas.microsoft.com/office/drawing/2010/main" val="0"/>
              </a:ext>
            </a:extLst>
          </a:blip>
          <a:srcRect t="19464" b="23372"/>
          <a:stretch/>
        </p:blipFill>
        <p:spPr>
          <a:xfrm>
            <a:off x="536804" y="2400634"/>
            <a:ext cx="4848183" cy="3920358"/>
          </a:xfrm>
          <a:prstGeom prst="rect">
            <a:avLst/>
          </a:prstGeom>
          <a:ln>
            <a:solidFill>
              <a:schemeClr val="tx1"/>
            </a:solidFill>
          </a:ln>
        </p:spPr>
      </p:pic>
      <p:cxnSp>
        <p:nvCxnSpPr>
          <p:cNvPr id="7" name="直接箭头连接符 6">
            <a:extLst>
              <a:ext uri="{FF2B5EF4-FFF2-40B4-BE49-F238E27FC236}">
                <a16:creationId xmlns:a16="http://schemas.microsoft.com/office/drawing/2014/main" id="{CE90B479-188D-42C1-918C-1FED396149F0}"/>
              </a:ext>
            </a:extLst>
          </p:cNvPr>
          <p:cNvCxnSpPr>
            <a:cxnSpLocks/>
          </p:cNvCxnSpPr>
          <p:nvPr/>
        </p:nvCxnSpPr>
        <p:spPr>
          <a:xfrm flipH="1">
            <a:off x="5551714" y="3321698"/>
            <a:ext cx="2733870" cy="895739"/>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6" name="任意多边形 4">
            <a:extLst>
              <a:ext uri="{FF2B5EF4-FFF2-40B4-BE49-F238E27FC236}">
                <a16:creationId xmlns:a16="http://schemas.microsoft.com/office/drawing/2014/main" id="{841D0DA0-0BA8-410A-ABCB-8EF85BC5C7EE}"/>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文本框 7">
            <a:extLst>
              <a:ext uri="{FF2B5EF4-FFF2-40B4-BE49-F238E27FC236}">
                <a16:creationId xmlns:a16="http://schemas.microsoft.com/office/drawing/2014/main" id="{73EC903E-93B0-4512-A324-260C9345B926}"/>
              </a:ext>
            </a:extLst>
          </p:cNvPr>
          <p:cNvSpPr txBox="1"/>
          <p:nvPr/>
        </p:nvSpPr>
        <p:spPr>
          <a:xfrm>
            <a:off x="701569" y="272957"/>
            <a:ext cx="5005198" cy="425758"/>
          </a:xfrm>
          <a:prstGeom prst="rect">
            <a:avLst/>
          </a:prstGeom>
          <a:noFill/>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Research Area</a:t>
            </a:r>
          </a:p>
        </p:txBody>
      </p:sp>
      <p:sp>
        <p:nvSpPr>
          <p:cNvPr id="2" name="文本框 1">
            <a:extLst>
              <a:ext uri="{FF2B5EF4-FFF2-40B4-BE49-F238E27FC236}">
                <a16:creationId xmlns:a16="http://schemas.microsoft.com/office/drawing/2014/main" id="{CF28B999-176D-4D52-BA09-C378AD9E3785}"/>
              </a:ext>
            </a:extLst>
          </p:cNvPr>
          <p:cNvSpPr txBox="1"/>
          <p:nvPr/>
        </p:nvSpPr>
        <p:spPr>
          <a:xfrm>
            <a:off x="1377387" y="2534417"/>
            <a:ext cx="141211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Sapporo</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161896"/>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任意多边形 4">
            <a:extLst>
              <a:ext uri="{FF2B5EF4-FFF2-40B4-BE49-F238E27FC236}">
                <a16:creationId xmlns:a16="http://schemas.microsoft.com/office/drawing/2014/main" id="{14B06C8F-BD4F-4864-9754-F6FEEF1BBFC9}"/>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 name="文本框 3">
            <a:extLst>
              <a:ext uri="{FF2B5EF4-FFF2-40B4-BE49-F238E27FC236}">
                <a16:creationId xmlns:a16="http://schemas.microsoft.com/office/drawing/2014/main" id="{8F1B8FC4-09CE-44AD-BA56-08D96B0E8052}"/>
              </a:ext>
            </a:extLst>
          </p:cNvPr>
          <p:cNvSpPr txBox="1"/>
          <p:nvPr/>
        </p:nvSpPr>
        <p:spPr>
          <a:xfrm>
            <a:off x="701569" y="272957"/>
            <a:ext cx="5005198" cy="425758"/>
          </a:xfrm>
          <a:prstGeom prst="rect">
            <a:avLst/>
          </a:prstGeom>
          <a:noFill/>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City Parks and Green Spaces</a:t>
            </a:r>
          </a:p>
        </p:txBody>
      </p:sp>
      <p:graphicFrame>
        <p:nvGraphicFramePr>
          <p:cNvPr id="2" name="表格 1">
            <a:extLst>
              <a:ext uri="{FF2B5EF4-FFF2-40B4-BE49-F238E27FC236}">
                <a16:creationId xmlns:a16="http://schemas.microsoft.com/office/drawing/2014/main" id="{5087B78C-2BC9-4201-BEB4-C161470168E0}"/>
              </a:ext>
            </a:extLst>
          </p:cNvPr>
          <p:cNvGraphicFramePr>
            <a:graphicFrameLocks noGrp="1"/>
          </p:cNvGraphicFramePr>
          <p:nvPr>
            <p:extLst>
              <p:ext uri="{D42A27DB-BD31-4B8C-83A1-F6EECF244321}">
                <p14:modId xmlns:p14="http://schemas.microsoft.com/office/powerpoint/2010/main" val="2668888437"/>
              </p:ext>
            </p:extLst>
          </p:nvPr>
        </p:nvGraphicFramePr>
        <p:xfrm>
          <a:off x="536804" y="1229159"/>
          <a:ext cx="11107327" cy="4778095"/>
        </p:xfrm>
        <a:graphic>
          <a:graphicData uri="http://schemas.openxmlformats.org/drawingml/2006/table">
            <a:tbl>
              <a:tblPr>
                <a:tableStyleId>{7E9639D4-E3E2-4D34-9284-5A2195B3D0D7}</a:tableStyleId>
              </a:tblPr>
              <a:tblGrid>
                <a:gridCol w="1009757">
                  <a:extLst>
                    <a:ext uri="{9D8B030D-6E8A-4147-A177-3AD203B41FA5}">
                      <a16:colId xmlns:a16="http://schemas.microsoft.com/office/drawing/2014/main" val="4129221938"/>
                    </a:ext>
                  </a:extLst>
                </a:gridCol>
                <a:gridCol w="1009757">
                  <a:extLst>
                    <a:ext uri="{9D8B030D-6E8A-4147-A177-3AD203B41FA5}">
                      <a16:colId xmlns:a16="http://schemas.microsoft.com/office/drawing/2014/main" val="4095587071"/>
                    </a:ext>
                  </a:extLst>
                </a:gridCol>
                <a:gridCol w="1009757">
                  <a:extLst>
                    <a:ext uri="{9D8B030D-6E8A-4147-A177-3AD203B41FA5}">
                      <a16:colId xmlns:a16="http://schemas.microsoft.com/office/drawing/2014/main" val="595949028"/>
                    </a:ext>
                  </a:extLst>
                </a:gridCol>
                <a:gridCol w="1009757">
                  <a:extLst>
                    <a:ext uri="{9D8B030D-6E8A-4147-A177-3AD203B41FA5}">
                      <a16:colId xmlns:a16="http://schemas.microsoft.com/office/drawing/2014/main" val="3282425635"/>
                    </a:ext>
                  </a:extLst>
                </a:gridCol>
                <a:gridCol w="1009757">
                  <a:extLst>
                    <a:ext uri="{9D8B030D-6E8A-4147-A177-3AD203B41FA5}">
                      <a16:colId xmlns:a16="http://schemas.microsoft.com/office/drawing/2014/main" val="2244587771"/>
                    </a:ext>
                  </a:extLst>
                </a:gridCol>
                <a:gridCol w="1009757">
                  <a:extLst>
                    <a:ext uri="{9D8B030D-6E8A-4147-A177-3AD203B41FA5}">
                      <a16:colId xmlns:a16="http://schemas.microsoft.com/office/drawing/2014/main" val="1830450396"/>
                    </a:ext>
                  </a:extLst>
                </a:gridCol>
                <a:gridCol w="1009757">
                  <a:extLst>
                    <a:ext uri="{9D8B030D-6E8A-4147-A177-3AD203B41FA5}">
                      <a16:colId xmlns:a16="http://schemas.microsoft.com/office/drawing/2014/main" val="2447454366"/>
                    </a:ext>
                  </a:extLst>
                </a:gridCol>
                <a:gridCol w="1009757">
                  <a:extLst>
                    <a:ext uri="{9D8B030D-6E8A-4147-A177-3AD203B41FA5}">
                      <a16:colId xmlns:a16="http://schemas.microsoft.com/office/drawing/2014/main" val="3526727489"/>
                    </a:ext>
                  </a:extLst>
                </a:gridCol>
                <a:gridCol w="1009757">
                  <a:extLst>
                    <a:ext uri="{9D8B030D-6E8A-4147-A177-3AD203B41FA5}">
                      <a16:colId xmlns:a16="http://schemas.microsoft.com/office/drawing/2014/main" val="985687202"/>
                    </a:ext>
                  </a:extLst>
                </a:gridCol>
                <a:gridCol w="1009757">
                  <a:extLst>
                    <a:ext uri="{9D8B030D-6E8A-4147-A177-3AD203B41FA5}">
                      <a16:colId xmlns:a16="http://schemas.microsoft.com/office/drawing/2014/main" val="1571671"/>
                    </a:ext>
                  </a:extLst>
                </a:gridCol>
                <a:gridCol w="1009757">
                  <a:extLst>
                    <a:ext uri="{9D8B030D-6E8A-4147-A177-3AD203B41FA5}">
                      <a16:colId xmlns:a16="http://schemas.microsoft.com/office/drawing/2014/main" val="1981816744"/>
                    </a:ext>
                  </a:extLst>
                </a:gridCol>
              </a:tblGrid>
              <a:tr h="154342">
                <a:tc>
                  <a:txBody>
                    <a:bodyPr/>
                    <a:lstStyle/>
                    <a:p>
                      <a:pPr algn="ctr" fontAlgn="ctr"/>
                      <a:r>
                        <a:rPr lang="en-US" sz="900" b="0" u="none" strike="noStrike">
                          <a:solidFill>
                            <a:srgbClr val="000000"/>
                          </a:solidFill>
                          <a:effectLst/>
                        </a:rPr>
                        <a:t>FID</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公園名</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種別</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告示面</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sz="900" b="0" u="none" strike="noStrike">
                          <a:solidFill>
                            <a:srgbClr val="000000"/>
                          </a:solidFill>
                          <a:effectLst/>
                        </a:rPr>
                        <a:t>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sz="900" b="0" u="none" strike="noStrike">
                          <a:solidFill>
                            <a:srgbClr val="000000"/>
                          </a:solidFill>
                          <a:effectLst/>
                        </a:rPr>
                        <a:t>y</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sz="900" b="0" u="none" strike="noStrike">
                          <a:solidFill>
                            <a:srgbClr val="000000"/>
                          </a:solidFill>
                          <a:effectLst/>
                        </a:rPr>
                        <a:t>area</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sz="900" b="0" u="none" strike="noStrike">
                          <a:solidFill>
                            <a:srgbClr val="000000"/>
                          </a:solidFill>
                          <a:effectLst/>
                        </a:rPr>
                        <a:t>number_all</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sz="900" b="0" u="none" strike="noStrike">
                          <a:solidFill>
                            <a:srgbClr val="000000"/>
                          </a:solidFill>
                          <a:effectLst/>
                        </a:rPr>
                        <a:t>number_21</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sz="900" b="0" u="none" strike="noStrike">
                          <a:solidFill>
                            <a:srgbClr val="000000"/>
                          </a:solidFill>
                          <a:effectLst/>
                        </a:rPr>
                        <a:t>number_22</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2845361326"/>
                  </a:ext>
                </a:extLst>
              </a:tr>
              <a:tr h="154342">
                <a:tc>
                  <a:txBody>
                    <a:bodyPr/>
                    <a:lstStyle/>
                    <a:p>
                      <a:pPr algn="ctr" fontAlgn="ctr"/>
                      <a:r>
                        <a:rPr lang="en-US" altLang="zh-CN" sz="900" b="0" u="none" strike="noStrike">
                          <a:solidFill>
                            <a:srgbClr val="000000"/>
                          </a:solidFill>
                          <a:effectLst/>
                        </a:rPr>
                        <a:t>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中島公園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総合公園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中央区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236295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141.354387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43.044358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228568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99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74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2829695074"/>
                  </a:ext>
                </a:extLst>
              </a:tr>
              <a:tr h="154342">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円山公園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総合公園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中央区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691028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141.308889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43.050861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723939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115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573049407"/>
                  </a:ext>
                </a:extLst>
              </a:tr>
              <a:tr h="154342">
                <a:tc>
                  <a:txBody>
                    <a:bodyPr/>
                    <a:lstStyle/>
                    <a:p>
                      <a:pPr algn="ctr" fontAlgn="ctr"/>
                      <a:r>
                        <a:rPr lang="en-US" altLang="zh-CN" sz="900" b="0" u="none" strike="noStrike">
                          <a:solidFill>
                            <a:srgbClr val="000000"/>
                          </a:solidFill>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ja-JP" altLang="en-US" sz="900" b="0" u="none" strike="noStrike">
                          <a:solidFill>
                            <a:srgbClr val="000000"/>
                          </a:solidFill>
                          <a:effectLst/>
                        </a:rPr>
                        <a:t>百合が原公園</a:t>
                      </a:r>
                      <a:endParaRPr lang="ja-JP"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総合公園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北区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253140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141.365391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43.128422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240934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2080529904"/>
                  </a:ext>
                </a:extLst>
              </a:tr>
              <a:tr h="154342">
                <a:tc>
                  <a:txBody>
                    <a:bodyPr/>
                    <a:lstStyle/>
                    <a:p>
                      <a:pPr algn="ctr" fontAlgn="ctr"/>
                      <a:r>
                        <a:rPr lang="en-US" altLang="zh-CN" sz="900" b="0" u="none" strike="noStrike">
                          <a:solidFill>
                            <a:srgbClr val="000000"/>
                          </a:solidFill>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月寒公園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総合公園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豊平区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220661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141.385183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43.031264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221748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1097223911"/>
                  </a:ext>
                </a:extLst>
              </a:tr>
              <a:tr h="154342">
                <a:tc>
                  <a:txBody>
                    <a:bodyPr/>
                    <a:lstStyle/>
                    <a:p>
                      <a:pPr algn="ctr" fontAlgn="ctr"/>
                      <a:r>
                        <a:rPr lang="en-US" altLang="zh-CN" sz="900" b="0" u="none" strike="noStrike">
                          <a:solidFill>
                            <a:srgbClr val="000000"/>
                          </a:solidFill>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TW" altLang="en-US" sz="900" b="0" u="none" strike="noStrike">
                          <a:solidFill>
                            <a:srgbClr val="000000"/>
                          </a:solidFill>
                          <a:effectLst/>
                        </a:rPr>
                        <a:t>前田森林公園</a:t>
                      </a:r>
                      <a:endParaRPr lang="zh-TW"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総合公園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手稲区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597258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141.256641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43.144734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596068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16832070"/>
                  </a:ext>
                </a:extLst>
              </a:tr>
              <a:tr h="154342">
                <a:tc>
                  <a:txBody>
                    <a:bodyPr/>
                    <a:lstStyle/>
                    <a:p>
                      <a:pPr algn="ctr" fontAlgn="ctr"/>
                      <a:r>
                        <a:rPr lang="en-US" altLang="zh-CN" sz="900" b="0" u="none" strike="noStrike">
                          <a:solidFill>
                            <a:srgbClr val="000000"/>
                          </a:solidFill>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平岡公園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総合公園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清田区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663200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141.465704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43.003116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687830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509388764"/>
                  </a:ext>
                </a:extLst>
              </a:tr>
              <a:tr h="154342">
                <a:tc>
                  <a:txBody>
                    <a:bodyPr/>
                    <a:lstStyle/>
                    <a:p>
                      <a:pPr algn="ctr" fontAlgn="ctr"/>
                      <a:r>
                        <a:rPr lang="en-US" altLang="zh-CN" sz="900" b="0" u="none" strike="noStrike">
                          <a:solidFill>
                            <a:srgbClr val="000000"/>
                          </a:solidFill>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ja-JP" altLang="en-US" sz="900" b="0" u="none" strike="noStrike">
                          <a:solidFill>
                            <a:srgbClr val="000000"/>
                          </a:solidFill>
                          <a:effectLst/>
                        </a:rPr>
                        <a:t>モエレ沼公園</a:t>
                      </a:r>
                      <a:endParaRPr lang="ja-JP"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総合公園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東区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1043496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141.427001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43.123481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1034710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51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1304665948"/>
                  </a:ext>
                </a:extLst>
              </a:tr>
              <a:tr h="154342">
                <a:tc>
                  <a:txBody>
                    <a:bodyPr/>
                    <a:lstStyle/>
                    <a:p>
                      <a:pPr algn="ctr" fontAlgn="ctr"/>
                      <a:r>
                        <a:rPr lang="en-US" altLang="zh-CN" sz="900" b="0" u="none" strike="noStrike">
                          <a:solidFill>
                            <a:srgbClr val="000000"/>
                          </a:solidFill>
                          <a:effectLst/>
                        </a:rPr>
                        <a:t>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川下公園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総合公園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白石区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194560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141.44424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43.063204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194564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323420983"/>
                  </a:ext>
                </a:extLst>
              </a:tr>
              <a:tr h="154342">
                <a:tc>
                  <a:txBody>
                    <a:bodyPr/>
                    <a:lstStyle/>
                    <a:p>
                      <a:pPr algn="ctr" fontAlgn="ctr"/>
                      <a:r>
                        <a:rPr lang="en-US" altLang="zh-CN" sz="900" b="0" u="none" strike="noStrike">
                          <a:solidFill>
                            <a:srgbClr val="000000"/>
                          </a:solidFill>
                          <a:effectLst/>
                        </a:rPr>
                        <a:t>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農試公園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運動公園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西区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123667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141.303771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43.090022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123637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255502655"/>
                  </a:ext>
                </a:extLst>
              </a:tr>
              <a:tr h="154342">
                <a:tc>
                  <a:txBody>
                    <a:bodyPr/>
                    <a:lstStyle/>
                    <a:p>
                      <a:pPr algn="ctr" fontAlgn="ctr"/>
                      <a:r>
                        <a:rPr lang="en-US" altLang="zh-CN" sz="900" b="0" u="none" strike="noStrike">
                          <a:solidFill>
                            <a:srgbClr val="000000"/>
                          </a:solidFill>
                          <a:effectLst/>
                        </a:rPr>
                        <a:t>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厚別公園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運動公園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厚別区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131332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141.463646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43.019187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131640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3252778451"/>
                  </a:ext>
                </a:extLst>
              </a:tr>
              <a:tr h="154342">
                <a:tc>
                  <a:txBody>
                    <a:bodyPr/>
                    <a:lstStyle/>
                    <a:p>
                      <a:pPr algn="ctr" fontAlgn="ctr"/>
                      <a:r>
                        <a:rPr lang="en-US" altLang="zh-CN" sz="900" b="0" u="none" strike="noStrike">
                          <a:solidFill>
                            <a:srgbClr val="000000"/>
                          </a:solidFill>
                          <a:effectLst/>
                        </a:rPr>
                        <a:t>10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TW" altLang="en-US" sz="900" b="0" u="none" strike="noStrike">
                          <a:solidFill>
                            <a:srgbClr val="000000"/>
                          </a:solidFill>
                          <a:effectLst/>
                        </a:rPr>
                        <a:t>手稲稲積公園</a:t>
                      </a:r>
                      <a:endParaRPr lang="zh-TW"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運動公園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手稲区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181503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141.258647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43.115571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181477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3424741871"/>
                  </a:ext>
                </a:extLst>
              </a:tr>
              <a:tr h="154342">
                <a:tc>
                  <a:txBody>
                    <a:bodyPr/>
                    <a:lstStyle/>
                    <a:p>
                      <a:pPr algn="ctr" fontAlgn="ctr"/>
                      <a:r>
                        <a:rPr lang="en-US" altLang="zh-CN" sz="900" b="0" u="none" strike="noStrike">
                          <a:solidFill>
                            <a:srgbClr val="000000"/>
                          </a:solidFill>
                          <a:effectLst/>
                        </a:rPr>
                        <a:t>11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TW" altLang="en-US" sz="900" b="0" u="none" strike="noStrike">
                          <a:solidFill>
                            <a:srgbClr val="000000"/>
                          </a:solidFill>
                          <a:effectLst/>
                        </a:rPr>
                        <a:t>旭山記念公園</a:t>
                      </a:r>
                      <a:endParaRPr lang="zh-TW"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特殊公園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中央区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202760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141.314082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43.039093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208492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3463352278"/>
                  </a:ext>
                </a:extLst>
              </a:tr>
              <a:tr h="154342">
                <a:tc>
                  <a:txBody>
                    <a:bodyPr/>
                    <a:lstStyle/>
                    <a:p>
                      <a:pPr algn="ctr" fontAlgn="ctr"/>
                      <a:r>
                        <a:rPr lang="en-US" altLang="zh-CN" sz="900" b="0" u="none" strike="noStrike">
                          <a:solidFill>
                            <a:srgbClr val="000000"/>
                          </a:solidFill>
                          <a:effectLst/>
                        </a:rPr>
                        <a:t>12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西岡公園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特殊公園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豊平区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408961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141.377132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42.983052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409264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3767866243"/>
                  </a:ext>
                </a:extLst>
              </a:tr>
              <a:tr h="154342">
                <a:tc>
                  <a:txBody>
                    <a:bodyPr/>
                    <a:lstStyle/>
                    <a:p>
                      <a:pPr algn="ctr" fontAlgn="ctr"/>
                      <a:r>
                        <a:rPr lang="en-US" altLang="zh-CN" sz="900" b="0" u="none" strike="noStrike">
                          <a:solidFill>
                            <a:srgbClr val="000000"/>
                          </a:solidFill>
                          <a:effectLst/>
                        </a:rPr>
                        <a:t>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大通公園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特殊公園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中央区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78901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141.346856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43.05981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78094.9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690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319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371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443764030"/>
                  </a:ext>
                </a:extLst>
              </a:tr>
              <a:tr h="154342">
                <a:tc>
                  <a:txBody>
                    <a:bodyPr/>
                    <a:lstStyle/>
                    <a:p>
                      <a:pPr algn="ctr" fontAlgn="ctr"/>
                      <a:r>
                        <a:rPr lang="en-US" altLang="zh-CN" sz="900" b="0" u="none" strike="noStrike">
                          <a:solidFill>
                            <a:srgbClr val="000000"/>
                          </a:solidFill>
                          <a:effectLst/>
                        </a:rPr>
                        <a:t>14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創成川公園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特殊公園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中央区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18245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141.357332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43.060192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18519.4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239158024"/>
                  </a:ext>
                </a:extLst>
              </a:tr>
              <a:tr h="154342">
                <a:tc>
                  <a:txBody>
                    <a:bodyPr/>
                    <a:lstStyle/>
                    <a:p>
                      <a:pPr algn="ctr" fontAlgn="ctr"/>
                      <a:r>
                        <a:rPr lang="en-US" altLang="zh-CN" sz="900" b="0" u="none" strike="noStrike">
                          <a:solidFill>
                            <a:srgbClr val="000000"/>
                          </a:solidFill>
                          <a:effectLst/>
                        </a:rPr>
                        <a:t>15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豊平川緑地</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都市緑地</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中央区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1237932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141.386721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43.053274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1251180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127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404634944"/>
                  </a:ext>
                </a:extLst>
              </a:tr>
              <a:tr h="154342">
                <a:tc>
                  <a:txBody>
                    <a:bodyPr/>
                    <a:lstStyle/>
                    <a:p>
                      <a:pPr algn="ctr" fontAlgn="ctr"/>
                      <a:r>
                        <a:rPr lang="en-US" altLang="zh-CN" sz="900" b="0" u="none" strike="noStrike">
                          <a:solidFill>
                            <a:srgbClr val="000000"/>
                          </a:solidFill>
                          <a:effectLst/>
                        </a:rPr>
                        <a:t>16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荒井山緑地</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都市緑地</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中央区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88306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141.294453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43.0518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88304.7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59892493"/>
                  </a:ext>
                </a:extLst>
              </a:tr>
              <a:tr h="154342">
                <a:tc>
                  <a:txBody>
                    <a:bodyPr/>
                    <a:lstStyle/>
                    <a:p>
                      <a:pPr algn="ctr" fontAlgn="ctr"/>
                      <a:r>
                        <a:rPr lang="en-US" altLang="zh-CN" sz="900" b="0" u="none" strike="noStrike">
                          <a:solidFill>
                            <a:srgbClr val="000000"/>
                          </a:solidFill>
                          <a:effectLst/>
                        </a:rPr>
                        <a:t>17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伏籠川緑地</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都市緑地</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北区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29982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141.360189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43.158948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29544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907790892"/>
                  </a:ext>
                </a:extLst>
              </a:tr>
              <a:tr h="154342">
                <a:tc>
                  <a:txBody>
                    <a:bodyPr/>
                    <a:lstStyle/>
                    <a:p>
                      <a:pPr algn="ctr" fontAlgn="ctr"/>
                      <a:r>
                        <a:rPr lang="en-US" altLang="zh-CN" sz="900" b="0" u="none" strike="noStrike">
                          <a:solidFill>
                            <a:srgbClr val="000000"/>
                          </a:solidFill>
                          <a:effectLst/>
                        </a:rPr>
                        <a:t>18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山口緑地</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都市緑地</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手稲区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441425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141.219831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43.153405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445540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412856930"/>
                  </a:ext>
                </a:extLst>
              </a:tr>
              <a:tr h="154342">
                <a:tc>
                  <a:txBody>
                    <a:bodyPr/>
                    <a:lstStyle/>
                    <a:p>
                      <a:pPr algn="ctr" fontAlgn="ctr"/>
                      <a:r>
                        <a:rPr lang="en-US" altLang="zh-CN" sz="900" b="0" u="none" strike="noStrike">
                          <a:solidFill>
                            <a:srgbClr val="000000"/>
                          </a:solidFill>
                          <a:effectLst/>
                        </a:rPr>
                        <a:t>19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北郷公園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地区公園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白石区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47786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141.428764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43.065817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47789.8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2722541732"/>
                  </a:ext>
                </a:extLst>
              </a:tr>
              <a:tr h="154342">
                <a:tc>
                  <a:txBody>
                    <a:bodyPr/>
                    <a:lstStyle/>
                    <a:p>
                      <a:pPr algn="ctr" fontAlgn="ctr"/>
                      <a:r>
                        <a:rPr lang="en-US" altLang="zh-CN" sz="900" b="0" u="none" strike="noStrike">
                          <a:solidFill>
                            <a:srgbClr val="000000"/>
                          </a:solidFill>
                          <a:effectLst/>
                        </a:rPr>
                        <a:t>20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豊平公園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地区公園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豊平区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73667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141.378368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43.042963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73175.7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168170163"/>
                  </a:ext>
                </a:extLst>
              </a:tr>
              <a:tr h="154342">
                <a:tc>
                  <a:txBody>
                    <a:bodyPr/>
                    <a:lstStyle/>
                    <a:p>
                      <a:pPr algn="ctr" fontAlgn="ctr"/>
                      <a:r>
                        <a:rPr lang="en-US" altLang="zh-CN" sz="900" b="0" u="none" strike="noStrike">
                          <a:solidFill>
                            <a:srgbClr val="000000"/>
                          </a:solidFill>
                          <a:effectLst/>
                        </a:rPr>
                        <a:t>21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吉田川公園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地区公園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豊平区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56508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141.427208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43.01681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56538.3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725865248"/>
                  </a:ext>
                </a:extLst>
              </a:tr>
              <a:tr h="154342">
                <a:tc>
                  <a:txBody>
                    <a:bodyPr/>
                    <a:lstStyle/>
                    <a:p>
                      <a:pPr algn="ctr" fontAlgn="ctr"/>
                      <a:r>
                        <a:rPr lang="en-US" altLang="zh-CN" sz="900" b="0" u="none" strike="noStrike">
                          <a:solidFill>
                            <a:srgbClr val="000000"/>
                          </a:solidFill>
                          <a:effectLst/>
                        </a:rPr>
                        <a:t>22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TW" altLang="en-US" sz="900" b="0" u="none" strike="noStrike">
                          <a:solidFill>
                            <a:srgbClr val="000000"/>
                          </a:solidFill>
                          <a:effectLst/>
                        </a:rPr>
                        <a:t>西岡中央公園</a:t>
                      </a:r>
                      <a:endParaRPr lang="zh-TW"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地区公園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豊平区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46815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141.378927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43.01113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46802.8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1889521419"/>
                  </a:ext>
                </a:extLst>
              </a:tr>
              <a:tr h="154342">
                <a:tc>
                  <a:txBody>
                    <a:bodyPr/>
                    <a:lstStyle/>
                    <a:p>
                      <a:pPr algn="ctr" fontAlgn="ctr"/>
                      <a:r>
                        <a:rPr lang="en-US" altLang="zh-CN" sz="900" b="0" u="none" strike="noStrike">
                          <a:solidFill>
                            <a:srgbClr val="000000"/>
                          </a:solidFill>
                          <a:effectLst/>
                        </a:rPr>
                        <a:t>23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清田南公園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地区公園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清田区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69705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141.42913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42.989083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70060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4012277907"/>
                  </a:ext>
                </a:extLst>
              </a:tr>
              <a:tr h="154342">
                <a:tc>
                  <a:txBody>
                    <a:bodyPr/>
                    <a:lstStyle/>
                    <a:p>
                      <a:pPr algn="ctr" fontAlgn="ctr"/>
                      <a:r>
                        <a:rPr lang="en-US" altLang="zh-CN" sz="900" b="0" u="none" strike="noStrike">
                          <a:solidFill>
                            <a:srgbClr val="000000"/>
                          </a:solidFill>
                          <a:effectLst/>
                        </a:rPr>
                        <a:t>24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TW" altLang="en-US" sz="900" b="0" u="none" strike="noStrike">
                          <a:solidFill>
                            <a:srgbClr val="000000"/>
                          </a:solidFill>
                          <a:effectLst/>
                        </a:rPr>
                        <a:t>発寒西陵公園</a:t>
                      </a:r>
                      <a:endParaRPr lang="zh-TW"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地区公園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西区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42225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141.298015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43.10574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40939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3683858720"/>
                  </a:ext>
                </a:extLst>
              </a:tr>
              <a:tr h="154342">
                <a:tc>
                  <a:txBody>
                    <a:bodyPr/>
                    <a:lstStyle/>
                    <a:p>
                      <a:pPr algn="ctr" fontAlgn="ctr"/>
                      <a:r>
                        <a:rPr lang="en-US" altLang="zh-CN" sz="900" b="0" u="none" strike="noStrike">
                          <a:solidFill>
                            <a:srgbClr val="000000"/>
                          </a:solidFill>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北発寒公園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地区公園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手稲区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41737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141.274207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43.11043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41733.5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185649914"/>
                  </a:ext>
                </a:extLst>
              </a:tr>
              <a:tr h="154342">
                <a:tc>
                  <a:txBody>
                    <a:bodyPr/>
                    <a:lstStyle/>
                    <a:p>
                      <a:pPr algn="ctr" fontAlgn="ctr"/>
                      <a:r>
                        <a:rPr lang="en-US" altLang="zh-CN" sz="900" b="0" u="none" strike="noStrike">
                          <a:solidFill>
                            <a:srgbClr val="000000"/>
                          </a:solidFill>
                          <a:effectLst/>
                        </a:rPr>
                        <a:t>26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前田公園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地区公園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手稲区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38790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141.256506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43.129641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38796.2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839902459"/>
                  </a:ext>
                </a:extLst>
              </a:tr>
              <a:tr h="154342">
                <a:tc>
                  <a:txBody>
                    <a:bodyPr/>
                    <a:lstStyle/>
                    <a:p>
                      <a:pPr algn="ctr" fontAlgn="ctr"/>
                      <a:r>
                        <a:rPr lang="en-US" altLang="zh-CN" sz="900" b="0" u="none" strike="noStrike">
                          <a:solidFill>
                            <a:srgbClr val="000000"/>
                          </a:solidFill>
                          <a:effectLst/>
                        </a:rPr>
                        <a:t>27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明日風公園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地区公園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手稲区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47569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141.228439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43.139398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47646.7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3867781787"/>
                  </a:ext>
                </a:extLst>
              </a:tr>
              <a:tr h="302177">
                <a:tc>
                  <a:txBody>
                    <a:bodyPr/>
                    <a:lstStyle/>
                    <a:p>
                      <a:pPr algn="ctr" fontAlgn="ctr"/>
                      <a:r>
                        <a:rPr lang="en-US" altLang="zh-CN" sz="900" b="0" u="none" strike="noStrike">
                          <a:solidFill>
                            <a:srgbClr val="000000"/>
                          </a:solidFill>
                          <a:effectLst/>
                        </a:rPr>
                        <a:t>28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ja-JP" altLang="en-US" sz="900" b="0" u="none" strike="noStrike">
                          <a:solidFill>
                            <a:srgbClr val="000000"/>
                          </a:solidFill>
                          <a:effectLst/>
                        </a:rPr>
                        <a:t>滝野すずらん丘陵公園</a:t>
                      </a:r>
                      <a:endParaRPr lang="ja-JP"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広域公園</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zh-CN" altLang="en-US" sz="900" b="0" u="none" strike="noStrike">
                          <a:solidFill>
                            <a:srgbClr val="000000"/>
                          </a:solidFill>
                          <a:effectLst/>
                        </a:rPr>
                        <a:t>南区</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3957000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141.381601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42.911716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3924540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a:solidFill>
                            <a:srgbClr val="000000"/>
                          </a:solidFill>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6038" marR="6038" marT="6038" marB="0" anchor="ctr"/>
                </a:tc>
                <a:tc>
                  <a:txBody>
                    <a:bodyPr/>
                    <a:lstStyle/>
                    <a:p>
                      <a:pPr algn="ctr" fontAlgn="ctr"/>
                      <a:r>
                        <a:rPr lang="en-US" altLang="zh-CN" sz="900" b="0" u="none" strike="noStrike" dirty="0">
                          <a:solidFill>
                            <a:srgbClr val="000000"/>
                          </a:solidFill>
                          <a:effectLst/>
                        </a:rPr>
                        <a:t>2</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6038" marR="6038" marT="6038" marB="0" anchor="ctr"/>
                </a:tc>
                <a:extLst>
                  <a:ext uri="{0D108BD9-81ED-4DB2-BD59-A6C34878D82A}">
                    <a16:rowId xmlns:a16="http://schemas.microsoft.com/office/drawing/2014/main" val="1203608830"/>
                  </a:ext>
                </a:extLst>
              </a:tr>
            </a:tbl>
          </a:graphicData>
        </a:graphic>
      </p:graphicFrame>
    </p:spTree>
    <p:extLst>
      <p:ext uri="{BB962C8B-B14F-4D97-AF65-F5344CB8AC3E}">
        <p14:creationId xmlns:p14="http://schemas.microsoft.com/office/powerpoint/2010/main" val="1386606410"/>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10;&#10;描述已自动生成">
            <a:extLst>
              <a:ext uri="{FF2B5EF4-FFF2-40B4-BE49-F238E27FC236}">
                <a16:creationId xmlns:a16="http://schemas.microsoft.com/office/drawing/2014/main" id="{DE431AAC-384A-42B3-987E-269FC1B8E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8715"/>
            <a:ext cx="9038898" cy="5897930"/>
          </a:xfrm>
          <a:prstGeom prst="rect">
            <a:avLst/>
          </a:prstGeom>
        </p:spPr>
      </p:pic>
      <p:sp>
        <p:nvSpPr>
          <p:cNvPr id="4" name="任意多边形 4">
            <a:extLst>
              <a:ext uri="{FF2B5EF4-FFF2-40B4-BE49-F238E27FC236}">
                <a16:creationId xmlns:a16="http://schemas.microsoft.com/office/drawing/2014/main" id="{406A7D85-B9AC-4EC3-8C36-323E68E1239D}"/>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D70D1DD4-3C44-4105-BE4C-C39D1463F328}"/>
              </a:ext>
            </a:extLst>
          </p:cNvPr>
          <p:cNvSpPr txBox="1"/>
          <p:nvPr/>
        </p:nvSpPr>
        <p:spPr>
          <a:xfrm>
            <a:off x="701568" y="272957"/>
            <a:ext cx="7354411" cy="461665"/>
          </a:xfrm>
          <a:prstGeom prst="rect">
            <a:avLst/>
          </a:prstGeom>
          <a:noFill/>
        </p:spPr>
        <p:txBody>
          <a:bodyPr wrap="squar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Visiting ratio of urban park green space</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A727D9E4-D6BE-4FC2-9004-3DCDFAF1819F}"/>
              </a:ext>
            </a:extLst>
          </p:cNvPr>
          <p:cNvSpPr txBox="1"/>
          <p:nvPr/>
        </p:nvSpPr>
        <p:spPr>
          <a:xfrm>
            <a:off x="9153921" y="2493518"/>
            <a:ext cx="2894634" cy="2585323"/>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main city parks that are visited in high are</a:t>
            </a:r>
          </a:p>
          <a:p>
            <a:r>
              <a:rPr lang="en-US" altLang="zh-CN" b="1" dirty="0">
                <a:latin typeface="Times New Roman" panose="02020603050405020304" pitchFamily="18" charset="0"/>
                <a:cs typeface="Times New Roman" panose="02020603050405020304" pitchFamily="18" charset="0"/>
              </a:rPr>
              <a:t>Odori Park, Toyohira River Green Space, </a:t>
            </a:r>
            <a:r>
              <a:rPr lang="en-US" altLang="zh-CN" b="1" dirty="0" err="1">
                <a:latin typeface="Times New Roman" panose="02020603050405020304" pitchFamily="18" charset="0"/>
                <a:cs typeface="Times New Roman" panose="02020603050405020304" pitchFamily="18" charset="0"/>
              </a:rPr>
              <a:t>Tsuburayama</a:t>
            </a:r>
            <a:r>
              <a:rPr lang="en-US" altLang="zh-CN" b="1" dirty="0">
                <a:latin typeface="Times New Roman" panose="02020603050405020304" pitchFamily="18" charset="0"/>
                <a:cs typeface="Times New Roman" panose="02020603050405020304" pitchFamily="18" charset="0"/>
              </a:rPr>
              <a:t> Park, and Nakajima Park;</a:t>
            </a:r>
          </a:p>
          <a:p>
            <a:r>
              <a:rPr lang="en-US" altLang="zh-CN" dirty="0">
                <a:latin typeface="Times New Roman" panose="02020603050405020304" pitchFamily="18" charset="0"/>
                <a:cs typeface="Times New Roman" panose="02020603050405020304" pitchFamily="18" charset="0"/>
              </a:rPr>
              <a:t>The parks are mainly concentrated in the central part of Sapporo City.</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6043199-014A-46B7-89BA-1FD1473B7D24}"/>
              </a:ext>
            </a:extLst>
          </p:cNvPr>
          <p:cNvSpPr txBox="1"/>
          <p:nvPr/>
        </p:nvSpPr>
        <p:spPr>
          <a:xfrm>
            <a:off x="8923875" y="6319646"/>
            <a:ext cx="230046" cy="276999"/>
          </a:xfrm>
          <a:prstGeom prst="rect">
            <a:avLst/>
          </a:prstGeom>
          <a:noFill/>
        </p:spPr>
        <p:txBody>
          <a:bodyPr wrap="square" rtlCol="0">
            <a:spAutoFit/>
          </a:bodyPr>
          <a:lstStyle/>
          <a:p>
            <a:r>
              <a:rPr lang="en-US" altLang="zh-CN" sz="1200" dirty="0"/>
              <a:t>%</a:t>
            </a:r>
            <a:endParaRPr lang="zh-CN" altLang="en-US" sz="1200" dirty="0"/>
          </a:p>
        </p:txBody>
      </p:sp>
    </p:spTree>
    <p:extLst>
      <p:ext uri="{BB962C8B-B14F-4D97-AF65-F5344CB8AC3E}">
        <p14:creationId xmlns:p14="http://schemas.microsoft.com/office/powerpoint/2010/main" val="172538388"/>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地图&#10;&#10;中度可信度描述已自动生成">
            <a:extLst>
              <a:ext uri="{FF2B5EF4-FFF2-40B4-BE49-F238E27FC236}">
                <a16:creationId xmlns:a16="http://schemas.microsoft.com/office/drawing/2014/main" id="{651DC1B1-B927-474F-9FBB-33A6FD8FD03A}"/>
              </a:ext>
            </a:extLst>
          </p:cNvPr>
          <p:cNvPicPr>
            <a:picLocks noChangeAspect="1"/>
          </p:cNvPicPr>
          <p:nvPr/>
        </p:nvPicPr>
        <p:blipFill rotWithShape="1">
          <a:blip r:embed="rId3">
            <a:extLst>
              <a:ext uri="{28A0092B-C50C-407E-A947-70E740481C1C}">
                <a14:useLocalDpi xmlns:a14="http://schemas.microsoft.com/office/drawing/2010/main" val="0"/>
              </a:ext>
            </a:extLst>
          </a:blip>
          <a:srcRect t="17908" b="27687"/>
          <a:stretch/>
        </p:blipFill>
        <p:spPr>
          <a:xfrm>
            <a:off x="2316769" y="931306"/>
            <a:ext cx="6779995" cy="5217898"/>
          </a:xfrm>
          <a:prstGeom prst="rect">
            <a:avLst/>
          </a:prstGeom>
          <a:ln>
            <a:solidFill>
              <a:schemeClr val="tx1">
                <a:lumMod val="95000"/>
                <a:lumOff val="5000"/>
              </a:schemeClr>
            </a:solidFill>
          </a:ln>
        </p:spPr>
      </p:pic>
      <p:sp>
        <p:nvSpPr>
          <p:cNvPr id="4" name="任意多边形 4">
            <a:extLst>
              <a:ext uri="{FF2B5EF4-FFF2-40B4-BE49-F238E27FC236}">
                <a16:creationId xmlns:a16="http://schemas.microsoft.com/office/drawing/2014/main" id="{CDDB21D0-F43E-4197-BDCB-34A862E0ABC1}"/>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CCA21EB4-8563-42AE-B8A4-176458F14AB0}"/>
              </a:ext>
            </a:extLst>
          </p:cNvPr>
          <p:cNvSpPr txBox="1"/>
          <p:nvPr/>
        </p:nvSpPr>
        <p:spPr>
          <a:xfrm>
            <a:off x="701569" y="272957"/>
            <a:ext cx="9264234" cy="425758"/>
          </a:xfrm>
          <a:prstGeom prst="rect">
            <a:avLst/>
          </a:prstGeom>
          <a:noFill/>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Changing spatial patterns of urban park green space access</a:t>
            </a:r>
          </a:p>
        </p:txBody>
      </p:sp>
      <p:sp>
        <p:nvSpPr>
          <p:cNvPr id="6" name="文本框 5">
            <a:extLst>
              <a:ext uri="{FF2B5EF4-FFF2-40B4-BE49-F238E27FC236}">
                <a16:creationId xmlns:a16="http://schemas.microsoft.com/office/drawing/2014/main" id="{DCA742A4-2B43-475B-882F-A0C968300372}"/>
              </a:ext>
            </a:extLst>
          </p:cNvPr>
          <p:cNvSpPr txBox="1"/>
          <p:nvPr/>
        </p:nvSpPr>
        <p:spPr>
          <a:xfrm>
            <a:off x="5461231" y="6197129"/>
            <a:ext cx="1944546" cy="369332"/>
          </a:xfrm>
          <a:prstGeom prst="rect">
            <a:avLst/>
          </a:prstGeom>
          <a:noFill/>
        </p:spPr>
        <p:txBody>
          <a:bodyPr wrap="square" rtlCol="0">
            <a:spAutoFit/>
          </a:bodyPr>
          <a:lstStyle/>
          <a:p>
            <a:r>
              <a:rPr lang="en-US" altLang="zh-CN" dirty="0"/>
              <a:t>2_days</a:t>
            </a:r>
            <a:endParaRPr lang="zh-CN" altLang="en-US" dirty="0"/>
          </a:p>
        </p:txBody>
      </p:sp>
      <p:cxnSp>
        <p:nvCxnSpPr>
          <p:cNvPr id="8" name="直接箭头连接符 7">
            <a:extLst>
              <a:ext uri="{FF2B5EF4-FFF2-40B4-BE49-F238E27FC236}">
                <a16:creationId xmlns:a16="http://schemas.microsoft.com/office/drawing/2014/main" id="{04D97A0F-AA1F-4BCB-AFF1-6BF33FB46FEF}"/>
              </a:ext>
            </a:extLst>
          </p:cNvPr>
          <p:cNvCxnSpPr/>
          <p:nvPr/>
        </p:nvCxnSpPr>
        <p:spPr>
          <a:xfrm flipV="1">
            <a:off x="6875362" y="1319514"/>
            <a:ext cx="2777924" cy="12037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4D7CC65-17A5-4ED2-8340-3A791EF6B448}"/>
              </a:ext>
            </a:extLst>
          </p:cNvPr>
          <p:cNvCxnSpPr>
            <a:cxnSpLocks/>
          </p:cNvCxnSpPr>
          <p:nvPr/>
        </p:nvCxnSpPr>
        <p:spPr>
          <a:xfrm>
            <a:off x="7405777" y="2637763"/>
            <a:ext cx="2283316" cy="5799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7AFBD3D-DC23-4953-A93D-3A6FDE4362C8}"/>
              </a:ext>
            </a:extLst>
          </p:cNvPr>
          <p:cNvCxnSpPr>
            <a:cxnSpLocks/>
          </p:cNvCxnSpPr>
          <p:nvPr/>
        </p:nvCxnSpPr>
        <p:spPr>
          <a:xfrm>
            <a:off x="7025833" y="2777260"/>
            <a:ext cx="3148314" cy="26458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4D22D57-978F-4C87-BA04-0C95465C536E}"/>
              </a:ext>
            </a:extLst>
          </p:cNvPr>
          <p:cNvCxnSpPr>
            <a:cxnSpLocks/>
          </p:cNvCxnSpPr>
          <p:nvPr/>
        </p:nvCxnSpPr>
        <p:spPr>
          <a:xfrm flipH="1">
            <a:off x="1520137" y="2637763"/>
            <a:ext cx="4913367" cy="4411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599FA36-4372-440D-ACF1-5B1BE7BF29F4}"/>
              </a:ext>
            </a:extLst>
          </p:cNvPr>
          <p:cNvSpPr txBox="1"/>
          <p:nvPr/>
        </p:nvSpPr>
        <p:spPr>
          <a:xfrm>
            <a:off x="9771927" y="1154753"/>
            <a:ext cx="6094070" cy="369332"/>
          </a:xfrm>
          <a:prstGeom prst="rect">
            <a:avLst/>
          </a:prstGeom>
          <a:noFill/>
        </p:spPr>
        <p:txBody>
          <a:bodyPr wrap="square">
            <a:spAutoFit/>
          </a:bodyPr>
          <a:lstStyle/>
          <a:p>
            <a:r>
              <a:rPr lang="zh-CN" altLang="en-US" dirty="0"/>
              <a:t>大通公園</a:t>
            </a:r>
          </a:p>
        </p:txBody>
      </p:sp>
      <p:sp>
        <p:nvSpPr>
          <p:cNvPr id="22" name="文本框 21">
            <a:extLst>
              <a:ext uri="{FF2B5EF4-FFF2-40B4-BE49-F238E27FC236}">
                <a16:creationId xmlns:a16="http://schemas.microsoft.com/office/drawing/2014/main" id="{C613E576-141D-4957-A6FA-D1E7744B5646}"/>
              </a:ext>
            </a:extLst>
          </p:cNvPr>
          <p:cNvSpPr txBox="1"/>
          <p:nvPr/>
        </p:nvSpPr>
        <p:spPr>
          <a:xfrm>
            <a:off x="10174147" y="5518581"/>
            <a:ext cx="7934444" cy="369332"/>
          </a:xfrm>
          <a:prstGeom prst="rect">
            <a:avLst/>
          </a:prstGeom>
          <a:noFill/>
        </p:spPr>
        <p:txBody>
          <a:bodyPr wrap="square">
            <a:spAutoFit/>
          </a:bodyPr>
          <a:lstStyle/>
          <a:p>
            <a:r>
              <a:rPr kumimoji="0" lang="zh-CN" altLang="zh-CN"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豊平川緑地 </a:t>
            </a:r>
            <a:endParaRPr lang="zh-CN" altLang="en-US" dirty="0"/>
          </a:p>
        </p:txBody>
      </p:sp>
      <p:sp>
        <p:nvSpPr>
          <p:cNvPr id="24" name="文本框 23">
            <a:extLst>
              <a:ext uri="{FF2B5EF4-FFF2-40B4-BE49-F238E27FC236}">
                <a16:creationId xmlns:a16="http://schemas.microsoft.com/office/drawing/2014/main" id="{F6A5CE62-E958-49D7-916D-44E759D47473}"/>
              </a:ext>
            </a:extLst>
          </p:cNvPr>
          <p:cNvSpPr txBox="1"/>
          <p:nvPr/>
        </p:nvSpPr>
        <p:spPr>
          <a:xfrm>
            <a:off x="9965803" y="3233298"/>
            <a:ext cx="2666036" cy="369332"/>
          </a:xfrm>
          <a:prstGeom prst="rect">
            <a:avLst/>
          </a:prstGeom>
          <a:noFill/>
        </p:spPr>
        <p:txBody>
          <a:bodyPr wrap="square">
            <a:spAutoFit/>
          </a:bodyPr>
          <a:lstStyle/>
          <a:p>
            <a:r>
              <a:rPr kumimoji="0" lang="zh-CN" altLang="zh-CN"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創成川公園</a:t>
            </a:r>
            <a:endParaRPr lang="zh-CN" altLang="en-US" dirty="0"/>
          </a:p>
        </p:txBody>
      </p:sp>
      <p:sp>
        <p:nvSpPr>
          <p:cNvPr id="26" name="文本框 25">
            <a:extLst>
              <a:ext uri="{FF2B5EF4-FFF2-40B4-BE49-F238E27FC236}">
                <a16:creationId xmlns:a16="http://schemas.microsoft.com/office/drawing/2014/main" id="{8669CDE1-4D2B-49E3-BCD2-EB860BF94363}"/>
              </a:ext>
            </a:extLst>
          </p:cNvPr>
          <p:cNvSpPr txBox="1"/>
          <p:nvPr/>
        </p:nvSpPr>
        <p:spPr>
          <a:xfrm>
            <a:off x="361585" y="3004955"/>
            <a:ext cx="2912967" cy="369332"/>
          </a:xfrm>
          <a:prstGeom prst="rect">
            <a:avLst/>
          </a:prstGeom>
          <a:noFill/>
        </p:spPr>
        <p:txBody>
          <a:bodyPr wrap="square">
            <a:spAutoFit/>
          </a:bodyPr>
          <a:lstStyle/>
          <a:p>
            <a:r>
              <a:rPr kumimoji="0" lang="zh-CN" altLang="zh-CN"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円山公園</a:t>
            </a:r>
            <a:endParaRPr lang="zh-CN" altLang="en-US" dirty="0"/>
          </a:p>
        </p:txBody>
      </p:sp>
    </p:spTree>
    <p:extLst>
      <p:ext uri="{BB962C8B-B14F-4D97-AF65-F5344CB8AC3E}">
        <p14:creationId xmlns:p14="http://schemas.microsoft.com/office/powerpoint/2010/main" val="2300374082"/>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地图&#10;&#10;中度可信度描述已自动生成">
            <a:extLst>
              <a:ext uri="{FF2B5EF4-FFF2-40B4-BE49-F238E27FC236}">
                <a16:creationId xmlns:a16="http://schemas.microsoft.com/office/drawing/2014/main" id="{E4B5B436-12F0-4ABC-875E-F4B96CAFABCE}"/>
              </a:ext>
            </a:extLst>
          </p:cNvPr>
          <p:cNvPicPr>
            <a:picLocks noChangeAspect="1"/>
          </p:cNvPicPr>
          <p:nvPr/>
        </p:nvPicPr>
        <p:blipFill rotWithShape="1">
          <a:blip r:embed="rId3">
            <a:extLst>
              <a:ext uri="{28A0092B-C50C-407E-A947-70E740481C1C}">
                <a14:useLocalDpi xmlns:a14="http://schemas.microsoft.com/office/drawing/2010/main" val="0"/>
              </a:ext>
            </a:extLst>
          </a:blip>
          <a:srcRect t="15632" b="25211"/>
          <a:stretch/>
        </p:blipFill>
        <p:spPr>
          <a:xfrm>
            <a:off x="350210" y="950755"/>
            <a:ext cx="5546737" cy="4641549"/>
          </a:xfrm>
          <a:prstGeom prst="rect">
            <a:avLst/>
          </a:prstGeom>
          <a:ln>
            <a:solidFill>
              <a:schemeClr val="tx1">
                <a:lumMod val="95000"/>
                <a:lumOff val="5000"/>
              </a:schemeClr>
            </a:solidFill>
          </a:ln>
        </p:spPr>
      </p:pic>
      <p:pic>
        <p:nvPicPr>
          <p:cNvPr id="5" name="图片 4" descr="地图&#10;&#10;中度可信度描述已自动生成">
            <a:extLst>
              <a:ext uri="{FF2B5EF4-FFF2-40B4-BE49-F238E27FC236}">
                <a16:creationId xmlns:a16="http://schemas.microsoft.com/office/drawing/2014/main" id="{AFEA744A-19C3-46FA-B322-DE2B96B3FC99}"/>
              </a:ext>
            </a:extLst>
          </p:cNvPr>
          <p:cNvPicPr>
            <a:picLocks noChangeAspect="1"/>
          </p:cNvPicPr>
          <p:nvPr/>
        </p:nvPicPr>
        <p:blipFill rotWithShape="1">
          <a:blip r:embed="rId4">
            <a:extLst>
              <a:ext uri="{28A0092B-C50C-407E-A947-70E740481C1C}">
                <a14:useLocalDpi xmlns:a14="http://schemas.microsoft.com/office/drawing/2010/main" val="0"/>
              </a:ext>
            </a:extLst>
          </a:blip>
          <a:srcRect t="16552" b="23217"/>
          <a:stretch/>
        </p:blipFill>
        <p:spPr>
          <a:xfrm>
            <a:off x="6096000" y="950755"/>
            <a:ext cx="5427306" cy="4624026"/>
          </a:xfrm>
          <a:prstGeom prst="rect">
            <a:avLst/>
          </a:prstGeom>
          <a:ln>
            <a:solidFill>
              <a:schemeClr val="tx1">
                <a:lumMod val="95000"/>
                <a:lumOff val="5000"/>
              </a:schemeClr>
            </a:solidFill>
          </a:ln>
        </p:spPr>
      </p:pic>
      <p:sp>
        <p:nvSpPr>
          <p:cNvPr id="4" name="任意多边形 4">
            <a:extLst>
              <a:ext uri="{FF2B5EF4-FFF2-40B4-BE49-F238E27FC236}">
                <a16:creationId xmlns:a16="http://schemas.microsoft.com/office/drawing/2014/main" id="{C36F8E0E-236B-49A9-87E7-AC1C26756B3A}"/>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1189E224-99EB-4218-8DA1-BCE1B43E99C8}"/>
              </a:ext>
            </a:extLst>
          </p:cNvPr>
          <p:cNvSpPr txBox="1"/>
          <p:nvPr/>
        </p:nvSpPr>
        <p:spPr>
          <a:xfrm>
            <a:off x="701569" y="272957"/>
            <a:ext cx="9368406" cy="425758"/>
          </a:xfrm>
          <a:prstGeom prst="rect">
            <a:avLst/>
          </a:prstGeom>
          <a:noFill/>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Changing spatial patterns of urban park green space access</a:t>
            </a:r>
          </a:p>
        </p:txBody>
      </p:sp>
      <p:sp>
        <p:nvSpPr>
          <p:cNvPr id="7" name="文本框 6">
            <a:extLst>
              <a:ext uri="{FF2B5EF4-FFF2-40B4-BE49-F238E27FC236}">
                <a16:creationId xmlns:a16="http://schemas.microsoft.com/office/drawing/2014/main" id="{D8A44C01-0E8A-42AB-8432-E9CE68E7B4AA}"/>
              </a:ext>
            </a:extLst>
          </p:cNvPr>
          <p:cNvSpPr txBox="1"/>
          <p:nvPr/>
        </p:nvSpPr>
        <p:spPr>
          <a:xfrm>
            <a:off x="2694882" y="5659678"/>
            <a:ext cx="1944546" cy="369332"/>
          </a:xfrm>
          <a:prstGeom prst="rect">
            <a:avLst/>
          </a:prstGeom>
          <a:noFill/>
        </p:spPr>
        <p:txBody>
          <a:bodyPr wrap="square" rtlCol="0">
            <a:spAutoFit/>
          </a:bodyPr>
          <a:lstStyle/>
          <a:p>
            <a:r>
              <a:rPr lang="en-US" altLang="zh-CN" dirty="0"/>
              <a:t>21_day</a:t>
            </a:r>
            <a:endParaRPr lang="zh-CN" altLang="en-US" dirty="0"/>
          </a:p>
        </p:txBody>
      </p:sp>
      <p:sp>
        <p:nvSpPr>
          <p:cNvPr id="8" name="文本框 7">
            <a:extLst>
              <a:ext uri="{FF2B5EF4-FFF2-40B4-BE49-F238E27FC236}">
                <a16:creationId xmlns:a16="http://schemas.microsoft.com/office/drawing/2014/main" id="{85C3D6EA-5CA7-4302-BF09-115A7AFC1640}"/>
              </a:ext>
            </a:extLst>
          </p:cNvPr>
          <p:cNvSpPr txBox="1"/>
          <p:nvPr/>
        </p:nvSpPr>
        <p:spPr>
          <a:xfrm>
            <a:off x="8424351" y="5659678"/>
            <a:ext cx="1944546" cy="369332"/>
          </a:xfrm>
          <a:prstGeom prst="rect">
            <a:avLst/>
          </a:prstGeom>
          <a:noFill/>
        </p:spPr>
        <p:txBody>
          <a:bodyPr wrap="square" rtlCol="0">
            <a:spAutoFit/>
          </a:bodyPr>
          <a:lstStyle/>
          <a:p>
            <a:r>
              <a:rPr lang="en-US" altLang="zh-CN" dirty="0"/>
              <a:t>22_day</a:t>
            </a:r>
            <a:endParaRPr lang="zh-CN" altLang="en-US" dirty="0"/>
          </a:p>
        </p:txBody>
      </p:sp>
      <p:sp>
        <p:nvSpPr>
          <p:cNvPr id="2" name="椭圆 1">
            <a:extLst>
              <a:ext uri="{FF2B5EF4-FFF2-40B4-BE49-F238E27FC236}">
                <a16:creationId xmlns:a16="http://schemas.microsoft.com/office/drawing/2014/main" id="{11719C2C-1DF8-417D-A474-057E683DC0A6}"/>
              </a:ext>
            </a:extLst>
          </p:cNvPr>
          <p:cNvSpPr/>
          <p:nvPr/>
        </p:nvSpPr>
        <p:spPr>
          <a:xfrm>
            <a:off x="4170784" y="3667231"/>
            <a:ext cx="468644" cy="429208"/>
          </a:xfrm>
          <a:prstGeom prst="ellipse">
            <a:avLst/>
          </a:prstGeom>
          <a:solidFill>
            <a:srgbClr val="FFFF00">
              <a:alpha val="3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916B94E-135B-4F16-8DA9-BC22FC3312E7}"/>
              </a:ext>
            </a:extLst>
          </p:cNvPr>
          <p:cNvSpPr/>
          <p:nvPr/>
        </p:nvSpPr>
        <p:spPr>
          <a:xfrm>
            <a:off x="9880297" y="3593658"/>
            <a:ext cx="468644" cy="429208"/>
          </a:xfrm>
          <a:prstGeom prst="ellipse">
            <a:avLst/>
          </a:prstGeom>
          <a:solidFill>
            <a:srgbClr val="FFFF00">
              <a:alpha val="3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D4200FBF-20EE-4000-A66C-4F33C49579C4}"/>
              </a:ext>
            </a:extLst>
          </p:cNvPr>
          <p:cNvSpPr/>
          <p:nvPr/>
        </p:nvSpPr>
        <p:spPr>
          <a:xfrm>
            <a:off x="3891625" y="2197707"/>
            <a:ext cx="558318" cy="568437"/>
          </a:xfrm>
          <a:prstGeom prst="ellipse">
            <a:avLst/>
          </a:prstGeom>
          <a:solidFill>
            <a:srgbClr val="FFFF00">
              <a:alpha val="3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0402117-D595-4ED1-926C-8CDA93076609}"/>
              </a:ext>
            </a:extLst>
          </p:cNvPr>
          <p:cNvSpPr/>
          <p:nvPr/>
        </p:nvSpPr>
        <p:spPr>
          <a:xfrm>
            <a:off x="9549158" y="2119840"/>
            <a:ext cx="767759" cy="724169"/>
          </a:xfrm>
          <a:prstGeom prst="ellipse">
            <a:avLst/>
          </a:prstGeom>
          <a:solidFill>
            <a:srgbClr val="FFFF00">
              <a:alpha val="3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452787"/>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折线图&#10;&#10;描述已自动生成">
            <a:extLst>
              <a:ext uri="{FF2B5EF4-FFF2-40B4-BE49-F238E27FC236}">
                <a16:creationId xmlns:a16="http://schemas.microsoft.com/office/drawing/2014/main" id="{C3011422-82A6-4557-8BD2-7F367A548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105" y="698715"/>
            <a:ext cx="8398853" cy="6059437"/>
          </a:xfrm>
          <a:prstGeom prst="rect">
            <a:avLst/>
          </a:prstGeom>
        </p:spPr>
      </p:pic>
      <p:sp>
        <p:nvSpPr>
          <p:cNvPr id="4" name="任意多边形 4">
            <a:extLst>
              <a:ext uri="{FF2B5EF4-FFF2-40B4-BE49-F238E27FC236}">
                <a16:creationId xmlns:a16="http://schemas.microsoft.com/office/drawing/2014/main" id="{57709DEA-1AD9-4B44-8ED9-2ABBF2327A90}"/>
              </a:ext>
            </a:extLst>
          </p:cNvPr>
          <p:cNvSpPr/>
          <p:nvPr/>
        </p:nvSpPr>
        <p:spPr>
          <a:xfrm rot="5400000">
            <a:off x="226083" y="254211"/>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accent6">
              <a:lumMod val="50000"/>
            </a:schemeClr>
          </a:solidFill>
          <a:ln w="12700" cap="flat" cmpd="sng" algn="ctr">
            <a:solidFill>
              <a:schemeClr val="tx1">
                <a:lumMod val="75000"/>
                <a:lumOff val="2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B5E717FB-0F71-4154-8C1B-7142A32833C5}"/>
              </a:ext>
            </a:extLst>
          </p:cNvPr>
          <p:cNvSpPr txBox="1"/>
          <p:nvPr/>
        </p:nvSpPr>
        <p:spPr>
          <a:xfrm>
            <a:off x="701568" y="272957"/>
            <a:ext cx="8986441" cy="425758"/>
          </a:xfrm>
          <a:prstGeom prst="rect">
            <a:avLst/>
          </a:prstGeom>
          <a:noFill/>
        </p:spPr>
        <p:txBody>
          <a:bodyPr wrap="square" rtlCol="0">
            <a:spAutoFit/>
          </a:bodyPr>
          <a:lstStyle/>
          <a:p>
            <a:pPr lvl="0">
              <a:lnSpc>
                <a:spcPts val="2600"/>
              </a:lnSpc>
              <a:buClr>
                <a:srgbClr val="32A189"/>
              </a:buClr>
              <a:defRP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lt"/>
              </a:rPr>
              <a:t>Changing Temporal Patterns of Urban Park Green Space Access</a:t>
            </a:r>
          </a:p>
        </p:txBody>
      </p:sp>
      <p:sp>
        <p:nvSpPr>
          <p:cNvPr id="2" name="矩形 1">
            <a:extLst>
              <a:ext uri="{FF2B5EF4-FFF2-40B4-BE49-F238E27FC236}">
                <a16:creationId xmlns:a16="http://schemas.microsoft.com/office/drawing/2014/main" id="{E59494B1-8DBB-4FDE-AD75-B1354D12FAF4}"/>
              </a:ext>
            </a:extLst>
          </p:cNvPr>
          <p:cNvSpPr/>
          <p:nvPr/>
        </p:nvSpPr>
        <p:spPr>
          <a:xfrm>
            <a:off x="6412375" y="698715"/>
            <a:ext cx="1898247" cy="5702085"/>
          </a:xfrm>
          <a:prstGeom prst="rect">
            <a:avLst/>
          </a:prstGeom>
          <a:solidFill>
            <a:srgbClr val="C0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196905"/>
      </p:ext>
    </p:extLst>
  </p:cSld>
  <p:clrMapOvr>
    <a:masterClrMapping/>
  </p:clrMapOvr>
  <mc:AlternateContent xmlns:mc="http://schemas.openxmlformats.org/markup-compatibility/2006" xmlns:p14="http://schemas.microsoft.com/office/powerpoint/2010/main">
    <mc:Choice Requires="p14">
      <p:transition spd="slow" p14:dur="2000" advTm="54555"/>
    </mc:Choice>
    <mc:Fallback xmlns="">
      <p:transition spd="slow" advTm="54555"/>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11825</TotalTime>
  <Words>1743</Words>
  <Application>Microsoft Office PowerPoint</Application>
  <PresentationFormat>宽屏</PresentationFormat>
  <Paragraphs>407</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system-ui</vt:lpstr>
      <vt:lpstr>等线</vt:lpstr>
      <vt:lpstr>等线 Light</vt:lpstr>
      <vt:lpstr>微软雅黑</vt:lpstr>
      <vt:lpstr>Arial</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mumusanl@163.com</dc:creator>
  <cp:lastModifiedBy>mumusanl@163.com</cp:lastModifiedBy>
  <cp:revision>193</cp:revision>
  <dcterms:created xsi:type="dcterms:W3CDTF">2022-10-17T12:40:27Z</dcterms:created>
  <dcterms:modified xsi:type="dcterms:W3CDTF">2023-06-19T04:29:22Z</dcterms:modified>
</cp:coreProperties>
</file>