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124960628" r:id="rId2"/>
    <p:sldId id="2124960630" r:id="rId3"/>
    <p:sldId id="296353870" r:id="rId4"/>
    <p:sldId id="2124960632" r:id="rId5"/>
    <p:sldId id="2124960629" r:id="rId6"/>
    <p:sldId id="2124960633" r:id="rId7"/>
    <p:sldId id="2124960627" r:id="rId8"/>
    <p:sldId id="2124960617" r:id="rId9"/>
    <p:sldId id="2124960634" r:id="rId10"/>
    <p:sldId id="212496062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D9D9D9"/>
    <a:srgbClr val="FFFFFF"/>
    <a:srgbClr val="00843A"/>
    <a:srgbClr val="DB001C"/>
    <a:srgbClr val="E88500"/>
    <a:srgbClr val="FAE000"/>
    <a:srgbClr val="7F7F7F"/>
    <a:srgbClr val="A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769" autoAdjust="0"/>
    <p:restoredTop sz="86410" autoAdjust="0"/>
  </p:normalViewPr>
  <p:slideViewPr>
    <p:cSldViewPr>
      <p:cViewPr varScale="1">
        <p:scale>
          <a:sx n="62" d="100"/>
          <a:sy n="62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54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AD425-8457-4368-BE66-9FBC6950ACAA}" type="datetimeFigureOut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0B103-70F5-473A-A4BD-ACA7B84E10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4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47D7-32F1-4A61-A0D6-156A4DC08699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6374-5C30-4F30-9B10-C6C4037F07D3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5629-8030-422E-833A-0C95E925BB8A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981C-92E3-48C6-B213-739272262051}" type="datetime1">
              <a:rPr lang="en-US" smtClean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bg2"/>
          </a:solidFill>
        </p:spPr>
        <p:txBody>
          <a:bodyPr anchor="t"/>
          <a:lstStyle>
            <a:lvl1pPr algn="ctr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solidFill>
            <a:schemeClr val="bg2">
              <a:lumMod val="20000"/>
              <a:lumOff val="80000"/>
            </a:schemeClr>
          </a:solidFill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3C7E-2220-49BB-8BCC-EBBFB55EA283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Expla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4291"/>
          </a:xfrm>
          <a:solidFill>
            <a:schemeClr val="bg2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981982"/>
            <a:ext cx="8640960" cy="41032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5085184"/>
            <a:ext cx="8640960" cy="104097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E646-7191-4208-90A5-0F9EF7BA5C19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38EE-1403-4D7F-8F4A-608025540E0A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A667-98BC-4693-BE26-EBB62E5F2684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26E1-EB3D-4561-8EA9-C9347FDD411C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72C31-F2F2-436C-9096-0565C38AE381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E0B-BC28-49C6-9A78-3D376DBA3825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983C0-5287-4B3E-BE18-6A4EE1CD7E07}" type="datetime1">
              <a:rPr lang="en-US" smtClean="0"/>
              <a:pPr/>
              <a:t>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21BB-4375-4685-9C14-DAF59852F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.miks@soza.sk" TargetMode="External"/><Relationship Id="rId2" Type="http://schemas.openxmlformats.org/officeDocument/2006/relationships/hyperlink" Target="mailto:musicindustry@sharpe.s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44F2D-DA8A-493E-A62A-8C4BC41D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3EBE2-9DAC-4E23-AE68-43E31B41D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375" y="0"/>
            <a:ext cx="97007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9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involved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4F3F-2E47-48E0-B5E3-69C0A1494342}"/>
              </a:ext>
            </a:extLst>
          </p:cNvPr>
          <p:cNvSpPr txBox="1"/>
          <p:nvPr/>
        </p:nvSpPr>
        <p:spPr>
          <a:xfrm>
            <a:off x="827584" y="2564904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musicindustry@sharpe.sk</a:t>
            </a:r>
            <a:endParaRPr lang="en-US" sz="3600" dirty="0"/>
          </a:p>
          <a:p>
            <a:pPr algn="ctr"/>
            <a:r>
              <a:rPr lang="en-US" sz="3600" dirty="0">
                <a:hlinkClick r:id="rId3"/>
              </a:rPr>
              <a:t>Tomas.Miks@soza.sk</a:t>
            </a:r>
            <a:endParaRPr lang="en-US" sz="3600" dirty="0"/>
          </a:p>
          <a:p>
            <a:pPr algn="ctr"/>
            <a:r>
              <a:rPr lang="en-US" sz="3600" dirty="0"/>
              <a:t>Daniel.Antal@ceemid.eu</a:t>
            </a:r>
          </a:p>
        </p:txBody>
      </p:sp>
    </p:spTree>
    <p:extLst>
      <p:ext uri="{BB962C8B-B14F-4D97-AF65-F5344CB8AC3E}">
        <p14:creationId xmlns:p14="http://schemas.microsoft.com/office/powerpoint/2010/main" val="6516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24E1-913D-48FE-98C1-D9C0A512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industry has a great potential to create jobs…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3C70B-3AA3-47C3-AEE0-0F9BE154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21BB-4375-4685-9C14-DAF59852F63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0724F-9D53-43B0-8379-D801668BA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692"/>
            <a:ext cx="9144000" cy="57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lot of room for growth in the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1680D-9164-4E1C-BFCA-3D08019A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" y="1340768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7EB23-292A-4791-BD94-E8279C5AD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837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program for national music industry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7498E-5DFD-4078-BDF4-387AF39764C3}"/>
              </a:ext>
            </a:extLst>
          </p:cNvPr>
          <p:cNvSpPr txBox="1"/>
          <p:nvPr/>
        </p:nvSpPr>
        <p:spPr>
          <a:xfrm>
            <a:off x="197514" y="5141283"/>
            <a:ext cx="874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Slovak music industry is relatively small but has many organizations. In the global competition it can be competitive only if it follows a joint strategic plan that aligns the long-term interests of artists, technicians, managers, promoters, publishers, labels, collective management and granting authorities.</a:t>
            </a:r>
          </a:p>
        </p:txBody>
      </p:sp>
    </p:spTree>
    <p:extLst>
      <p:ext uri="{BB962C8B-B14F-4D97-AF65-F5344CB8AC3E}">
        <p14:creationId xmlns:p14="http://schemas.microsoft.com/office/powerpoint/2010/main" val="262644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VAT regulation concentrating on jobs and tax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7C05A2-2534-4930-BACF-5330F9B4D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478"/>
            <a:ext cx="9252520" cy="610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3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copyright protection and higher royalty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43ADD-E576-4AF0-9AB5-915B45A6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52626"/>
            <a:ext cx="8555963" cy="56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8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Critical size in the global market requires strong national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CC80E-F926-4112-BE85-A02021D8D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5" y="923803"/>
            <a:ext cx="8856330" cy="59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05BEB-F056-4DDC-9A8A-AB16992BB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59" y="908308"/>
            <a:ext cx="7017282" cy="397646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68A2385C-2E01-403D-8274-7DAF7ECDB26D}"/>
              </a:ext>
            </a:extLst>
          </p:cNvPr>
          <p:cNvSpPr/>
          <p:nvPr/>
        </p:nvSpPr>
        <p:spPr>
          <a:xfrm>
            <a:off x="3396862" y="5307336"/>
            <a:ext cx="2646295" cy="833746"/>
          </a:xfrm>
          <a:prstGeom prst="borderCallout1">
            <a:avLst>
              <a:gd name="adj1" fmla="val -60098"/>
              <a:gd name="adj2" fmla="val 52422"/>
              <a:gd name="adj3" fmla="val -194136"/>
              <a:gd name="adj4" fmla="val 47534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AA3FE3A0-45E1-44CC-A208-A8056A203163}"/>
              </a:ext>
            </a:extLst>
          </p:cNvPr>
          <p:cNvSpPr/>
          <p:nvPr/>
        </p:nvSpPr>
        <p:spPr>
          <a:xfrm>
            <a:off x="301533" y="5299723"/>
            <a:ext cx="2857310" cy="84135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3711"/>
              <a:gd name="adj6" fmla="val 825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growth in the domestic market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478A5-C95A-4AF3-BD97-A8BEDED89D9B}"/>
              </a:ext>
            </a:extLst>
          </p:cNvPr>
          <p:cNvSpPr txBox="1"/>
          <p:nvPr/>
        </p:nvSpPr>
        <p:spPr>
          <a:xfrm>
            <a:off x="539552" y="5245475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Music discovery:</a:t>
            </a:r>
          </a:p>
          <a:p>
            <a:r>
              <a:rPr lang="en-US" dirty="0">
                <a:solidFill>
                  <a:schemeClr val="accent6"/>
                </a:solidFill>
              </a:rPr>
              <a:t>Young people visit most frequently.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D0CFE-A009-4C66-9F62-4A78187FEA64}"/>
              </a:ext>
            </a:extLst>
          </p:cNvPr>
          <p:cNvSpPr txBox="1"/>
          <p:nvPr/>
        </p:nvSpPr>
        <p:spPr>
          <a:xfrm>
            <a:off x="3451522" y="5245475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Mature :</a:t>
            </a:r>
          </a:p>
          <a:p>
            <a:r>
              <a:rPr lang="en-US" dirty="0">
                <a:solidFill>
                  <a:schemeClr val="accent6"/>
                </a:solidFill>
              </a:rPr>
              <a:t>Middle-aged can spend more money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9F28D414-F1B4-4C19-96B4-B55655EB4705}"/>
              </a:ext>
            </a:extLst>
          </p:cNvPr>
          <p:cNvSpPr/>
          <p:nvPr/>
        </p:nvSpPr>
        <p:spPr>
          <a:xfrm>
            <a:off x="6359210" y="5289667"/>
            <a:ext cx="2376264" cy="861469"/>
          </a:xfrm>
          <a:prstGeom prst="borderCallout2">
            <a:avLst>
              <a:gd name="adj1" fmla="val 20251"/>
              <a:gd name="adj2" fmla="val 101891"/>
              <a:gd name="adj3" fmla="val 18750"/>
              <a:gd name="adj4" fmla="val 117689"/>
              <a:gd name="adj5" fmla="val -157624"/>
              <a:gd name="adj6" fmla="val 6681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D3AAE-F832-407A-AB1D-A491B560E940}"/>
              </a:ext>
            </a:extLst>
          </p:cNvPr>
          <p:cNvSpPr txBox="1"/>
          <p:nvPr/>
        </p:nvSpPr>
        <p:spPr>
          <a:xfrm>
            <a:off x="6321006" y="5245475"/>
            <a:ext cx="228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Older:</a:t>
            </a:r>
          </a:p>
          <a:p>
            <a:r>
              <a:rPr lang="en-US" dirty="0">
                <a:solidFill>
                  <a:schemeClr val="accent6"/>
                </a:solidFill>
              </a:rPr>
              <a:t>Older audiences have most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EAC6BF-0944-4A88-B3D4-848ECADCBE0A}"/>
              </a:ext>
            </a:extLst>
          </p:cNvPr>
          <p:cNvSpPr/>
          <p:nvPr/>
        </p:nvSpPr>
        <p:spPr>
          <a:xfrm>
            <a:off x="7216545" y="946574"/>
            <a:ext cx="172819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Animation starts only in viewer mode</a:t>
            </a:r>
          </a:p>
        </p:txBody>
      </p:sp>
    </p:spTree>
    <p:extLst>
      <p:ext uri="{BB962C8B-B14F-4D97-AF65-F5344CB8AC3E}">
        <p14:creationId xmlns:p14="http://schemas.microsoft.com/office/powerpoint/2010/main" val="191887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growth with foreign revenues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B0788-AAFA-4DFB-A8C4-3002D88C7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9" t="1238"/>
          <a:stretch/>
        </p:blipFill>
        <p:spPr>
          <a:xfrm>
            <a:off x="0" y="908719"/>
            <a:ext cx="9166720" cy="5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1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843A"/>
      </a:dk2>
      <a:lt2>
        <a:srgbClr val="007CBB"/>
      </a:lt2>
      <a:accent1>
        <a:srgbClr val="E4007F"/>
      </a:accent1>
      <a:accent2>
        <a:srgbClr val="5C2320"/>
      </a:accent2>
      <a:accent3>
        <a:srgbClr val="E88500"/>
      </a:accent3>
      <a:accent4>
        <a:srgbClr val="FAE000"/>
      </a:accent4>
      <a:accent5>
        <a:srgbClr val="5C2320"/>
      </a:accent5>
      <a:accent6>
        <a:srgbClr val="00348A"/>
      </a:accent6>
      <a:hlink>
        <a:srgbClr val="DB001C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_template.potx" id="{A9F9C95D-2512-42E7-8B4F-06338F71214B}" vid="{CD75350B-200C-499E-9E0F-80F183AA45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14197</TotalTime>
  <Words>170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Music industry has a great potential to create jobs…</vt:lpstr>
      <vt:lpstr>There is a lot of room for growth in the region</vt:lpstr>
      <vt:lpstr>Creating a program for national music industry growth</vt:lpstr>
      <vt:lpstr>New VAT regulation concentrating on jobs and tax base</vt:lpstr>
      <vt:lpstr>Stronger copyright protection and higher royalty values</vt:lpstr>
      <vt:lpstr>Critical size in the global market requires strong national players</vt:lpstr>
      <vt:lpstr>Long-term growth in the domestic market</vt:lpstr>
      <vt:lpstr>Short-term growth with foreign revenues</vt:lpstr>
      <vt:lpstr>Get involved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Central European audiovisual industry- measuring the Croatian national markets -</dc:title>
  <dc:creator>Daniel Antal, CFA</dc:creator>
  <dc:description>daniel.antal@candole.com
www.ceemid.eu     www.candole.com</dc:description>
  <cp:lastModifiedBy>Daniel Antal</cp:lastModifiedBy>
  <cp:revision>377</cp:revision>
  <dcterms:created xsi:type="dcterms:W3CDTF">2010-11-19T12:46:20Z</dcterms:created>
  <dcterms:modified xsi:type="dcterms:W3CDTF">2019-01-04T21:26:46Z</dcterms:modified>
</cp:coreProperties>
</file>