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62" r:id="rId3"/>
    <p:sldId id="282" r:id="rId4"/>
    <p:sldId id="271" r:id="rId5"/>
    <p:sldId id="272" r:id="rId6"/>
    <p:sldId id="273" r:id="rId7"/>
    <p:sldId id="265" r:id="rId8"/>
    <p:sldId id="263" r:id="rId9"/>
    <p:sldId id="280" r:id="rId10"/>
    <p:sldId id="281" r:id="rId11"/>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p15:clr>
            <a:srgbClr val="A4A3A4"/>
          </p15:clr>
        </p15:guide>
        <p15:guide id="2" orient="horz" pos="2178">
          <p15:clr>
            <a:srgbClr val="A4A3A4"/>
          </p15:clr>
        </p15:guide>
      </p15:sldGuideLst>
    </p:ext>
    <p:ext uri="{2D200454-40CA-4A62-9FC3-DE9A4176ACB9}">
      <p15:notesGuideLst xmlns:p15="http://schemas.microsoft.com/office/powerpoint/2012/main">
        <p15:guide id="1" orient="horz" pos="290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87" d="100"/>
          <a:sy n="87" d="100"/>
        </p:scale>
        <p:origin x="566" y="77"/>
      </p:cViewPr>
      <p:guideLst>
        <p:guide pos="3839"/>
        <p:guide orient="horz" pos="2178"/>
      </p:guideLst>
    </p:cSldViewPr>
  </p:slideViewPr>
  <p:notesTextViewPr>
    <p:cViewPr>
      <p:scale>
        <a:sx n="1" d="1"/>
        <a:sy n="1" d="1"/>
      </p:scale>
      <p:origin x="0" y="0"/>
    </p:cViewPr>
  </p:notesTextViewPr>
  <p:notesViewPr>
    <p:cSldViewPr>
      <p:cViewPr varScale="1">
        <p:scale>
          <a:sx n="87" d="100"/>
          <a:sy n="87" d="100"/>
        </p:scale>
        <p:origin x="3090" y="96"/>
      </p:cViewPr>
      <p:guideLst>
        <p:guide orient="horz" pos="290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73B56-0D5B-4160-A54C-22905CC973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937B96F-A131-4C11-A80B-7023093C6422}">
      <dgm:prSet phldrT="[文本]"/>
      <dgm:spPr/>
      <dgm:t>
        <a:bodyPr/>
        <a:lstStyle/>
        <a:p>
          <a:r>
            <a:rPr lang="zh-CN" altLang="en-US" dirty="0"/>
            <a:t>时间复杂度</a:t>
          </a:r>
        </a:p>
      </dgm:t>
    </dgm:pt>
    <dgm:pt modelId="{86397762-F6DE-4747-A08D-704E29EFDF79}" type="parTrans" cxnId="{497A90C5-FCA3-4134-A699-5F4246891620}">
      <dgm:prSet/>
      <dgm:spPr/>
      <dgm:t>
        <a:bodyPr/>
        <a:lstStyle/>
        <a:p>
          <a:endParaRPr lang="zh-CN" altLang="en-US"/>
        </a:p>
      </dgm:t>
    </dgm:pt>
    <dgm:pt modelId="{A5C9654A-4650-44A7-B67F-AAA3331F164C}" type="sibTrans" cxnId="{497A90C5-FCA3-4134-A699-5F4246891620}">
      <dgm:prSet/>
      <dgm:spPr/>
      <dgm:t>
        <a:bodyPr/>
        <a:lstStyle/>
        <a:p>
          <a:endParaRPr lang="zh-CN" altLang="en-US"/>
        </a:p>
      </dgm:t>
    </dgm:pt>
    <dgm:pt modelId="{CBE0E15D-5B87-4251-BD5D-13288DBB4BC7}">
      <dgm:prSet phldrT="[文本]"/>
      <dgm:spPr/>
      <dgm:t>
        <a:bodyPr/>
        <a:lstStyle/>
        <a:p>
          <a:r>
            <a:rPr lang="zh-CN" altLang="en-US" b="0" i="0" dirty="0"/>
            <a:t>算法花费的时间与算法中语句的执行次数成正比例</a:t>
          </a:r>
          <a:endParaRPr lang="zh-CN" altLang="en-US" dirty="0"/>
        </a:p>
      </dgm:t>
    </dgm:pt>
    <dgm:pt modelId="{3618E934-519A-4801-A6F9-9086D4BA74B2}" type="parTrans" cxnId="{9FE6B5B0-7568-4B6D-A04B-547E3D3CC4F2}">
      <dgm:prSet/>
      <dgm:spPr/>
      <dgm:t>
        <a:bodyPr/>
        <a:lstStyle/>
        <a:p>
          <a:endParaRPr lang="zh-CN" altLang="en-US"/>
        </a:p>
      </dgm:t>
    </dgm:pt>
    <dgm:pt modelId="{11DA10F0-87BB-4429-8FCC-EFE81C0A445B}" type="sibTrans" cxnId="{9FE6B5B0-7568-4B6D-A04B-547E3D3CC4F2}">
      <dgm:prSet/>
      <dgm:spPr/>
      <dgm:t>
        <a:bodyPr/>
        <a:lstStyle/>
        <a:p>
          <a:endParaRPr lang="zh-CN" altLang="en-US"/>
        </a:p>
      </dgm:t>
    </dgm:pt>
    <dgm:pt modelId="{E90A486A-F6F7-4ECF-BB03-B07485CD5D50}">
      <dgm:prSet phldrT="[文本]"/>
      <dgm:spPr/>
      <dgm:t>
        <a:bodyPr/>
        <a:lstStyle/>
        <a:p>
          <a:r>
            <a:rPr lang="zh-CN" altLang="en-US" dirty="0"/>
            <a:t>空间复杂度</a:t>
          </a:r>
        </a:p>
      </dgm:t>
    </dgm:pt>
    <dgm:pt modelId="{CE54B8A1-B7DC-495C-84D0-29F189310EB7}" type="parTrans" cxnId="{7D565CF9-1217-4732-9CF2-0466BFDD4AF8}">
      <dgm:prSet/>
      <dgm:spPr/>
      <dgm:t>
        <a:bodyPr/>
        <a:lstStyle/>
        <a:p>
          <a:endParaRPr lang="zh-CN" altLang="en-US"/>
        </a:p>
      </dgm:t>
    </dgm:pt>
    <dgm:pt modelId="{F72A84F1-2CF3-416A-B403-7C265F46AF3D}" type="sibTrans" cxnId="{7D565CF9-1217-4732-9CF2-0466BFDD4AF8}">
      <dgm:prSet/>
      <dgm:spPr/>
      <dgm:t>
        <a:bodyPr/>
        <a:lstStyle/>
        <a:p>
          <a:endParaRPr lang="zh-CN" altLang="en-US"/>
        </a:p>
      </dgm:t>
    </dgm:pt>
    <dgm:pt modelId="{27BF9175-9A8E-4D87-9316-609E5F7F4A40}">
      <dgm:prSet phldrT="[文本]"/>
      <dgm:spPr/>
      <dgm:t>
        <a:bodyPr/>
        <a:lstStyle/>
        <a:p>
          <a:r>
            <a:rPr lang="zh-CN" altLang="en-US" b="0" i="0" dirty="0"/>
            <a:t>指运行完一个程序所需内存的大小</a:t>
          </a:r>
          <a:endParaRPr lang="zh-CN" altLang="en-US" dirty="0"/>
        </a:p>
      </dgm:t>
    </dgm:pt>
    <dgm:pt modelId="{DAE44274-0B43-4349-9D7E-65D6040CCC59}" type="parTrans" cxnId="{BC5F5ADD-399B-47CD-B2EA-E6B1C66FA22D}">
      <dgm:prSet/>
      <dgm:spPr/>
      <dgm:t>
        <a:bodyPr/>
        <a:lstStyle/>
        <a:p>
          <a:endParaRPr lang="zh-CN" altLang="en-US"/>
        </a:p>
      </dgm:t>
    </dgm:pt>
    <dgm:pt modelId="{8FCB01B6-8A20-4809-8885-EFBB2A1EC4BD}" type="sibTrans" cxnId="{BC5F5ADD-399B-47CD-B2EA-E6B1C66FA22D}">
      <dgm:prSet/>
      <dgm:spPr/>
      <dgm:t>
        <a:bodyPr/>
        <a:lstStyle/>
        <a:p>
          <a:endParaRPr lang="zh-CN" altLang="en-US"/>
        </a:p>
      </dgm:t>
    </dgm:pt>
    <dgm:pt modelId="{AD3D90AE-6BF3-47F1-A5BF-56F5DA99C3FD}">
      <dgm:prSet phldrT="[文本]"/>
      <dgm:spPr/>
      <dgm:t>
        <a:bodyPr/>
        <a:lstStyle/>
        <a:p>
          <a:r>
            <a:rPr lang="zh-CN" altLang="en-US" dirty="0"/>
            <a:t>一个算法中语句执行次数称为时间频度或时间频度，记为</a:t>
          </a:r>
          <a:r>
            <a:rPr lang="en-US" altLang="zh-CN" dirty="0"/>
            <a:t>T(n)</a:t>
          </a:r>
          <a:endParaRPr lang="zh-CN" altLang="en-US" dirty="0"/>
        </a:p>
      </dgm:t>
    </dgm:pt>
    <dgm:pt modelId="{34B8DCDB-66D7-41CC-B519-ACC86C1E1A30}" type="parTrans" cxnId="{F49252C2-9341-4129-809F-8DBECBD446FF}">
      <dgm:prSet/>
      <dgm:spPr/>
      <dgm:t>
        <a:bodyPr/>
        <a:lstStyle/>
        <a:p>
          <a:endParaRPr lang="zh-CN" altLang="en-US"/>
        </a:p>
      </dgm:t>
    </dgm:pt>
    <dgm:pt modelId="{CE06C061-21E1-49AD-9B50-DF5790D07E1F}" type="sibTrans" cxnId="{F49252C2-9341-4129-809F-8DBECBD446FF}">
      <dgm:prSet/>
      <dgm:spPr/>
      <dgm:t>
        <a:bodyPr/>
        <a:lstStyle/>
        <a:p>
          <a:endParaRPr lang="zh-CN" altLang="en-US"/>
        </a:p>
      </dgm:t>
    </dgm:pt>
    <dgm:pt modelId="{7124EC40-0719-4A4F-9649-D0287AC8AEED}">
      <dgm:prSet phldrT="[文本]"/>
      <dgm:spPr/>
      <dgm:t>
        <a:bodyPr/>
        <a:lstStyle/>
        <a:p>
          <a:r>
            <a:rPr lang="zh-CN" altLang="en-US" b="0" i="0" dirty="0"/>
            <a:t>常数阶</a:t>
          </a:r>
          <a:r>
            <a:rPr lang="en-US" b="0" i="0" dirty="0"/>
            <a:t>O(1),</a:t>
          </a:r>
          <a:r>
            <a:rPr lang="zh-CN" altLang="en-US" b="0" i="0" dirty="0"/>
            <a:t>对数阶</a:t>
          </a:r>
          <a:r>
            <a:rPr lang="en-US" b="0" i="0" dirty="0"/>
            <a:t>O(log</a:t>
          </a:r>
          <a:r>
            <a:rPr lang="en-US" b="0" i="0" baseline="-25000" dirty="0"/>
            <a:t>2</a:t>
          </a:r>
          <a:r>
            <a:rPr lang="en-US" b="0" i="0" dirty="0"/>
            <a:t>n),</a:t>
          </a:r>
          <a:r>
            <a:rPr lang="zh-CN" altLang="en-US" b="0" i="0" dirty="0"/>
            <a:t>线性阶</a:t>
          </a:r>
          <a:r>
            <a:rPr lang="en-US" b="0" i="0" dirty="0"/>
            <a:t>O(n), </a:t>
          </a:r>
          <a:r>
            <a:rPr lang="zh-CN" altLang="en-US" b="0" i="0" dirty="0"/>
            <a:t>线性对数阶</a:t>
          </a:r>
          <a:r>
            <a:rPr lang="en-US" b="0" i="0" dirty="0"/>
            <a:t>O(nlog</a:t>
          </a:r>
          <a:r>
            <a:rPr lang="en-US" b="0" i="0" baseline="-25000" dirty="0"/>
            <a:t>2</a:t>
          </a:r>
          <a:r>
            <a:rPr lang="en-US" b="0" i="0" dirty="0"/>
            <a:t>n),</a:t>
          </a:r>
          <a:r>
            <a:rPr lang="zh-CN" altLang="en-US" b="0" i="0" dirty="0"/>
            <a:t>平方阶</a:t>
          </a:r>
          <a:r>
            <a:rPr lang="en-US" b="0" i="0" dirty="0"/>
            <a:t>O(n</a:t>
          </a:r>
          <a:r>
            <a:rPr lang="en-US" b="0" i="0" baseline="30000" dirty="0"/>
            <a:t>2</a:t>
          </a:r>
          <a:r>
            <a:rPr lang="en-US" b="0" i="0" dirty="0"/>
            <a:t>)，</a:t>
          </a:r>
          <a:r>
            <a:rPr lang="zh-CN" altLang="en-US" b="0" i="0" dirty="0"/>
            <a:t>立方阶</a:t>
          </a:r>
          <a:r>
            <a:rPr lang="en-US" b="0" i="0" dirty="0"/>
            <a:t>O(n</a:t>
          </a:r>
          <a:r>
            <a:rPr lang="en-US" b="0" i="0" baseline="30000" dirty="0"/>
            <a:t>3</a:t>
          </a:r>
          <a:r>
            <a:rPr lang="en-US" b="0" i="0" dirty="0"/>
            <a:t>),... k</a:t>
          </a:r>
          <a:r>
            <a:rPr lang="zh-CN" altLang="en-US" b="0" i="0" dirty="0"/>
            <a:t>次方阶</a:t>
          </a:r>
          <a:r>
            <a:rPr lang="en-US" b="0" i="0" dirty="0"/>
            <a:t>O(</a:t>
          </a:r>
          <a:r>
            <a:rPr lang="en-US" b="0" i="0" dirty="0" err="1"/>
            <a:t>n</a:t>
          </a:r>
          <a:r>
            <a:rPr lang="en-US" b="0" i="0" baseline="30000" dirty="0" err="1"/>
            <a:t>k</a:t>
          </a:r>
          <a:r>
            <a:rPr lang="en-US" b="0" i="0" dirty="0"/>
            <a:t>),</a:t>
          </a:r>
          <a:r>
            <a:rPr lang="zh-CN" altLang="en-US" b="0" i="0" dirty="0"/>
            <a:t>指数阶</a:t>
          </a:r>
          <a:r>
            <a:rPr lang="en-US" b="0" i="0" dirty="0"/>
            <a:t>O(2</a:t>
          </a:r>
          <a:r>
            <a:rPr lang="en-US" b="0" i="0" baseline="30000" dirty="0"/>
            <a:t>n</a:t>
          </a:r>
          <a:r>
            <a:rPr lang="en-US" b="0" i="0" dirty="0"/>
            <a:t>)</a:t>
          </a:r>
          <a:endParaRPr lang="zh-CN" altLang="en-US" dirty="0"/>
        </a:p>
      </dgm:t>
    </dgm:pt>
    <dgm:pt modelId="{CED7AD1D-035A-4E22-A685-3B24A4A560DD}" type="parTrans" cxnId="{641AB58D-1029-46D1-96E5-9ED1BB16DCB9}">
      <dgm:prSet/>
      <dgm:spPr/>
      <dgm:t>
        <a:bodyPr/>
        <a:lstStyle/>
        <a:p>
          <a:endParaRPr lang="zh-CN" altLang="en-US"/>
        </a:p>
      </dgm:t>
    </dgm:pt>
    <dgm:pt modelId="{9E3A6C79-C3BA-45B3-B949-5B39EEF460C5}" type="sibTrans" cxnId="{641AB58D-1029-46D1-96E5-9ED1BB16DCB9}">
      <dgm:prSet/>
      <dgm:spPr/>
      <dgm:t>
        <a:bodyPr/>
        <a:lstStyle/>
        <a:p>
          <a:endParaRPr lang="zh-CN" altLang="en-US"/>
        </a:p>
      </dgm:t>
    </dgm:pt>
    <dgm:pt modelId="{39147EED-94F6-4892-B355-AAB0CDFB276D}">
      <dgm:prSet phldrT="[文本]"/>
      <dgm:spPr/>
      <dgm:t>
        <a:bodyPr/>
        <a:lstStyle/>
        <a:p>
          <a:r>
            <a:rPr lang="zh-CN" altLang="en-US" dirty="0"/>
            <a:t>如果有若干个循环语句，算法的时间复杂度是由嵌套层数最多的循环语句中最内层的频度</a:t>
          </a:r>
          <a:r>
            <a:rPr lang="en-US" altLang="zh-CN" dirty="0"/>
            <a:t>f(n)</a:t>
          </a:r>
          <a:r>
            <a:rPr lang="zh-CN" altLang="en-US" dirty="0"/>
            <a:t>决定</a:t>
          </a:r>
        </a:p>
      </dgm:t>
    </dgm:pt>
    <dgm:pt modelId="{6BDD26FB-1EAD-4B44-A60A-087E2B6D400B}" type="parTrans" cxnId="{446A55DA-C53B-4863-8EF3-69D3D0E1BBFD}">
      <dgm:prSet/>
      <dgm:spPr/>
      <dgm:t>
        <a:bodyPr/>
        <a:lstStyle/>
        <a:p>
          <a:endParaRPr lang="zh-CN" altLang="en-US"/>
        </a:p>
      </dgm:t>
    </dgm:pt>
    <dgm:pt modelId="{C9357203-FC60-4876-A4D3-26E7713C382A}" type="sibTrans" cxnId="{446A55DA-C53B-4863-8EF3-69D3D0E1BBFD}">
      <dgm:prSet/>
      <dgm:spPr/>
      <dgm:t>
        <a:bodyPr/>
        <a:lstStyle/>
        <a:p>
          <a:endParaRPr lang="zh-CN" altLang="en-US"/>
        </a:p>
      </dgm:t>
    </dgm:pt>
    <dgm:pt modelId="{E10E9907-42C9-49FE-A9DF-E7967B609B1B}">
      <dgm:prSet phldrT="[文本]"/>
      <dgm:spPr/>
      <dgm:t>
        <a:bodyPr/>
        <a:lstStyle/>
        <a:p>
          <a:r>
            <a:rPr lang="zh-CN" altLang="en-US" b="0" i="0" dirty="0"/>
            <a:t>程序执行时所需存储空间包括以下两部分，</a:t>
          </a:r>
          <a:endParaRPr lang="zh-CN" altLang="en-US" dirty="0"/>
        </a:p>
      </dgm:t>
    </dgm:pt>
    <dgm:pt modelId="{F7898CD1-DE1D-4208-A009-315ABB3F9939}" type="parTrans" cxnId="{C0824886-DB83-4A86-99BB-43765A1A1C81}">
      <dgm:prSet/>
      <dgm:spPr/>
      <dgm:t>
        <a:bodyPr/>
        <a:lstStyle/>
        <a:p>
          <a:endParaRPr lang="zh-CN" altLang="en-US"/>
        </a:p>
      </dgm:t>
    </dgm:pt>
    <dgm:pt modelId="{2D90F0A6-5A03-4155-BC2C-F63B161FD83E}" type="sibTrans" cxnId="{C0824886-DB83-4A86-99BB-43765A1A1C81}">
      <dgm:prSet/>
      <dgm:spPr/>
      <dgm:t>
        <a:bodyPr/>
        <a:lstStyle/>
        <a:p>
          <a:endParaRPr lang="zh-CN" altLang="en-US"/>
        </a:p>
      </dgm:t>
    </dgm:pt>
    <dgm:pt modelId="{411B3609-B403-4E78-93FB-F7A0BE0E4FF6}">
      <dgm:prSet phldrT="[文本]"/>
      <dgm:spPr/>
      <dgm:t>
        <a:bodyPr/>
        <a:lstStyle/>
        <a:p>
          <a:r>
            <a:rPr lang="zh-CN" altLang="en-US" b="0" i="0" dirty="0"/>
            <a:t>固定部分。这部分空间的大小与输入</a:t>
          </a:r>
          <a:r>
            <a:rPr lang="en-US" altLang="zh-CN" b="0" i="0" dirty="0"/>
            <a:t>/</a:t>
          </a:r>
          <a:r>
            <a:rPr lang="zh-CN" altLang="en-US" b="0" i="0" dirty="0"/>
            <a:t>输出的数据的个数多少、数值无关。主要包括指令空间（即代码空间）、数据空间（常量、简单变量）等所占的空间。这部分属于静态空间；</a:t>
          </a:r>
          <a:endParaRPr lang="zh-CN" altLang="en-US" dirty="0"/>
        </a:p>
      </dgm:t>
    </dgm:pt>
    <dgm:pt modelId="{18E6E5ED-22B5-49A2-AD9E-53E73971760F}" type="parTrans" cxnId="{B8BDEAD9-8BEA-4A65-993F-C1196F49F01A}">
      <dgm:prSet/>
      <dgm:spPr/>
      <dgm:t>
        <a:bodyPr/>
        <a:lstStyle/>
        <a:p>
          <a:endParaRPr lang="zh-CN" altLang="en-US"/>
        </a:p>
      </dgm:t>
    </dgm:pt>
    <dgm:pt modelId="{5556A24D-1093-4E25-930E-EA04F5AE6698}" type="sibTrans" cxnId="{B8BDEAD9-8BEA-4A65-993F-C1196F49F01A}">
      <dgm:prSet/>
      <dgm:spPr/>
      <dgm:t>
        <a:bodyPr/>
        <a:lstStyle/>
        <a:p>
          <a:endParaRPr lang="zh-CN" altLang="en-US"/>
        </a:p>
      </dgm:t>
    </dgm:pt>
    <dgm:pt modelId="{6CF6CD05-F777-4CB0-96AD-E379A78DA279}">
      <dgm:prSet phldrT="[文本]"/>
      <dgm:spPr/>
      <dgm:t>
        <a:bodyPr/>
        <a:lstStyle/>
        <a:p>
          <a:r>
            <a:rPr lang="zh-CN" altLang="en-US" b="0" i="0" dirty="0"/>
            <a:t>可变空间，这部分空间的主要包括动态分配的空间，以及递归栈所需的空间等。这部分的空间大小与算法有关</a:t>
          </a:r>
          <a:endParaRPr lang="zh-CN" altLang="en-US" dirty="0"/>
        </a:p>
      </dgm:t>
    </dgm:pt>
    <dgm:pt modelId="{006A7700-D6B7-4629-902F-B0D1E18373C1}" type="parTrans" cxnId="{951ED62C-5F47-45DF-BE81-302BD13C7E00}">
      <dgm:prSet/>
      <dgm:spPr/>
      <dgm:t>
        <a:bodyPr/>
        <a:lstStyle/>
        <a:p>
          <a:endParaRPr lang="zh-CN" altLang="en-US"/>
        </a:p>
      </dgm:t>
    </dgm:pt>
    <dgm:pt modelId="{7BDB0556-81C5-4AA8-8224-A1E936657D9E}" type="sibTrans" cxnId="{951ED62C-5F47-45DF-BE81-302BD13C7E00}">
      <dgm:prSet/>
      <dgm:spPr/>
      <dgm:t>
        <a:bodyPr/>
        <a:lstStyle/>
        <a:p>
          <a:endParaRPr lang="zh-CN" altLang="en-US"/>
        </a:p>
      </dgm:t>
    </dgm:pt>
    <dgm:pt modelId="{AE9CEE3A-104E-4C8E-9D3C-5B91119D3079}">
      <dgm:prSet phldrT="[文本]"/>
      <dgm:spPr/>
      <dgm:t>
        <a:bodyPr/>
        <a:lstStyle/>
        <a:p>
          <a:r>
            <a:rPr lang="zh-CN" altLang="en-US" dirty="0"/>
            <a:t>一般的递归算法就要有</a:t>
          </a:r>
          <a:r>
            <a:rPr lang="en-US" altLang="zh-CN" dirty="0"/>
            <a:t>o(n)</a:t>
          </a:r>
          <a:r>
            <a:rPr lang="zh-CN" altLang="en-US" dirty="0"/>
            <a:t>的空间复杂度了</a:t>
          </a:r>
          <a:r>
            <a:rPr lang="en-US" altLang="zh-CN" dirty="0"/>
            <a:t>,</a:t>
          </a:r>
          <a:r>
            <a:rPr lang="zh-CN" altLang="en-US" dirty="0"/>
            <a:t>因为每次递归都要存储返回信息</a:t>
          </a:r>
        </a:p>
      </dgm:t>
    </dgm:pt>
    <dgm:pt modelId="{88409745-9A7B-4DBF-8EBB-11DA1FB5BB47}" type="parTrans" cxnId="{E648F30A-8BEB-4FD6-ABC4-1870BDA2BDE4}">
      <dgm:prSet/>
      <dgm:spPr/>
      <dgm:t>
        <a:bodyPr/>
        <a:lstStyle/>
        <a:p>
          <a:endParaRPr lang="zh-CN" altLang="en-US"/>
        </a:p>
      </dgm:t>
    </dgm:pt>
    <dgm:pt modelId="{B8F39F1D-6AA4-48E9-AC7C-9296EEC37F02}" type="sibTrans" cxnId="{E648F30A-8BEB-4FD6-ABC4-1870BDA2BDE4}">
      <dgm:prSet/>
      <dgm:spPr/>
      <dgm:t>
        <a:bodyPr/>
        <a:lstStyle/>
        <a:p>
          <a:endParaRPr lang="zh-CN" altLang="en-US"/>
        </a:p>
      </dgm:t>
    </dgm:pt>
    <dgm:pt modelId="{C314288E-8D9C-42C0-8714-FE332118DDCB}" type="pres">
      <dgm:prSet presAssocID="{6F173B56-0D5B-4160-A54C-22905CC97300}" presName="linear" presStyleCnt="0">
        <dgm:presLayoutVars>
          <dgm:animLvl val="lvl"/>
          <dgm:resizeHandles val="exact"/>
        </dgm:presLayoutVars>
      </dgm:prSet>
      <dgm:spPr/>
    </dgm:pt>
    <dgm:pt modelId="{C28CBD50-B09F-496A-BB9E-EF0553E593EC}" type="pres">
      <dgm:prSet presAssocID="{4937B96F-A131-4C11-A80B-7023093C6422}" presName="parentText" presStyleLbl="node1" presStyleIdx="0" presStyleCnt="2" custScaleX="79044" custScaleY="100387" custLinFactNeighborX="-10478" custLinFactNeighborY="-4728">
        <dgm:presLayoutVars>
          <dgm:chMax val="0"/>
          <dgm:bulletEnabled val="1"/>
        </dgm:presLayoutVars>
      </dgm:prSet>
      <dgm:spPr/>
    </dgm:pt>
    <dgm:pt modelId="{EC2FB7A2-2D43-466A-91FE-65B3BCD8C605}" type="pres">
      <dgm:prSet presAssocID="{4937B96F-A131-4C11-A80B-7023093C6422}" presName="childText" presStyleLbl="revTx" presStyleIdx="0" presStyleCnt="2">
        <dgm:presLayoutVars>
          <dgm:bulletEnabled val="1"/>
        </dgm:presLayoutVars>
      </dgm:prSet>
      <dgm:spPr/>
    </dgm:pt>
    <dgm:pt modelId="{7C684539-A9DD-488C-968C-E2B79A438261}" type="pres">
      <dgm:prSet presAssocID="{E90A486A-F6F7-4ECF-BB03-B07485CD5D50}" presName="parentText" presStyleLbl="node1" presStyleIdx="1" presStyleCnt="2" custScaleX="77895" custScaleY="106346" custLinFactNeighborX="-11285" custLinFactNeighborY="-11305">
        <dgm:presLayoutVars>
          <dgm:chMax val="0"/>
          <dgm:bulletEnabled val="1"/>
        </dgm:presLayoutVars>
      </dgm:prSet>
      <dgm:spPr/>
    </dgm:pt>
    <dgm:pt modelId="{E44BAFD5-2CCA-4E2E-9517-01F81E82B1A9}" type="pres">
      <dgm:prSet presAssocID="{E90A486A-F6F7-4ECF-BB03-B07485CD5D50}" presName="childText" presStyleLbl="revTx" presStyleIdx="1" presStyleCnt="2" custScaleY="72000" custLinFactNeighborY="-19017">
        <dgm:presLayoutVars>
          <dgm:bulletEnabled val="1"/>
        </dgm:presLayoutVars>
      </dgm:prSet>
      <dgm:spPr/>
    </dgm:pt>
  </dgm:ptLst>
  <dgm:cxnLst>
    <dgm:cxn modelId="{E648F30A-8BEB-4FD6-ABC4-1870BDA2BDE4}" srcId="{E90A486A-F6F7-4ECF-BB03-B07485CD5D50}" destId="{AE9CEE3A-104E-4C8E-9D3C-5B91119D3079}" srcOrd="4" destOrd="0" parTransId="{88409745-9A7B-4DBF-8EBB-11DA1FB5BB47}" sibTransId="{B8F39F1D-6AA4-48E9-AC7C-9296EEC37F02}"/>
    <dgm:cxn modelId="{65D9510C-ED4A-4872-8A3C-07E2BDB6E833}" type="presOf" srcId="{AE9CEE3A-104E-4C8E-9D3C-5B91119D3079}" destId="{E44BAFD5-2CCA-4E2E-9517-01F81E82B1A9}" srcOrd="0" destOrd="4" presId="urn:microsoft.com/office/officeart/2005/8/layout/vList2"/>
    <dgm:cxn modelId="{1330AD14-FAF5-413D-A2FC-81D65F3E0EE5}" type="presOf" srcId="{6F173B56-0D5B-4160-A54C-22905CC97300}" destId="{C314288E-8D9C-42C0-8714-FE332118DDCB}" srcOrd="0" destOrd="0" presId="urn:microsoft.com/office/officeart/2005/8/layout/vList2"/>
    <dgm:cxn modelId="{E4EC651F-A12D-4E2A-B4FA-6A5E59B101AF}" type="presOf" srcId="{27BF9175-9A8E-4D87-9316-609E5F7F4A40}" destId="{E44BAFD5-2CCA-4E2E-9517-01F81E82B1A9}" srcOrd="0" destOrd="0" presId="urn:microsoft.com/office/officeart/2005/8/layout/vList2"/>
    <dgm:cxn modelId="{57AEDB29-C510-4E1D-966F-C9F8D7272479}" type="presOf" srcId="{39147EED-94F6-4892-B355-AAB0CDFB276D}" destId="{EC2FB7A2-2D43-466A-91FE-65B3BCD8C605}" srcOrd="0" destOrd="3" presId="urn:microsoft.com/office/officeart/2005/8/layout/vList2"/>
    <dgm:cxn modelId="{951ED62C-5F47-45DF-BE81-302BD13C7E00}" srcId="{E90A486A-F6F7-4ECF-BB03-B07485CD5D50}" destId="{6CF6CD05-F777-4CB0-96AD-E379A78DA279}" srcOrd="3" destOrd="0" parTransId="{006A7700-D6B7-4629-902F-B0D1E18373C1}" sibTransId="{7BDB0556-81C5-4AA8-8224-A1E936657D9E}"/>
    <dgm:cxn modelId="{B7700039-3736-47E0-9B53-1FBC85AB06C9}" type="presOf" srcId="{4937B96F-A131-4C11-A80B-7023093C6422}" destId="{C28CBD50-B09F-496A-BB9E-EF0553E593EC}" srcOrd="0" destOrd="0" presId="urn:microsoft.com/office/officeart/2005/8/layout/vList2"/>
    <dgm:cxn modelId="{4D193247-BC83-4211-ABE8-DE7079601DD8}" type="presOf" srcId="{E90A486A-F6F7-4ECF-BB03-B07485CD5D50}" destId="{7C684539-A9DD-488C-968C-E2B79A438261}" srcOrd="0" destOrd="0" presId="urn:microsoft.com/office/officeart/2005/8/layout/vList2"/>
    <dgm:cxn modelId="{5482F76B-1507-4470-8B58-C1FA514FB6AE}" type="presOf" srcId="{CBE0E15D-5B87-4251-BD5D-13288DBB4BC7}" destId="{EC2FB7A2-2D43-466A-91FE-65B3BCD8C605}" srcOrd="0" destOrd="0" presId="urn:microsoft.com/office/officeart/2005/8/layout/vList2"/>
    <dgm:cxn modelId="{69EA4053-B679-4EAD-A7A8-5D7808D5AE39}" type="presOf" srcId="{AD3D90AE-6BF3-47F1-A5BF-56F5DA99C3FD}" destId="{EC2FB7A2-2D43-466A-91FE-65B3BCD8C605}" srcOrd="0" destOrd="1" presId="urn:microsoft.com/office/officeart/2005/8/layout/vList2"/>
    <dgm:cxn modelId="{41A2D878-48F1-4254-A6E6-133490C47048}" type="presOf" srcId="{411B3609-B403-4E78-93FB-F7A0BE0E4FF6}" destId="{E44BAFD5-2CCA-4E2E-9517-01F81E82B1A9}" srcOrd="0" destOrd="2" presId="urn:microsoft.com/office/officeart/2005/8/layout/vList2"/>
    <dgm:cxn modelId="{C0824886-DB83-4A86-99BB-43765A1A1C81}" srcId="{E90A486A-F6F7-4ECF-BB03-B07485CD5D50}" destId="{E10E9907-42C9-49FE-A9DF-E7967B609B1B}" srcOrd="1" destOrd="0" parTransId="{F7898CD1-DE1D-4208-A009-315ABB3F9939}" sibTransId="{2D90F0A6-5A03-4155-BC2C-F63B161FD83E}"/>
    <dgm:cxn modelId="{641AB58D-1029-46D1-96E5-9ED1BB16DCB9}" srcId="{4937B96F-A131-4C11-A80B-7023093C6422}" destId="{7124EC40-0719-4A4F-9649-D0287AC8AEED}" srcOrd="2" destOrd="0" parTransId="{CED7AD1D-035A-4E22-A685-3B24A4A560DD}" sibTransId="{9E3A6C79-C3BA-45B3-B949-5B39EEF460C5}"/>
    <dgm:cxn modelId="{6483EAAC-D794-416F-B2DF-37F4F69CB070}" type="presOf" srcId="{E10E9907-42C9-49FE-A9DF-E7967B609B1B}" destId="{E44BAFD5-2CCA-4E2E-9517-01F81E82B1A9}" srcOrd="0" destOrd="1" presId="urn:microsoft.com/office/officeart/2005/8/layout/vList2"/>
    <dgm:cxn modelId="{9FE6B5B0-7568-4B6D-A04B-547E3D3CC4F2}" srcId="{4937B96F-A131-4C11-A80B-7023093C6422}" destId="{CBE0E15D-5B87-4251-BD5D-13288DBB4BC7}" srcOrd="0" destOrd="0" parTransId="{3618E934-519A-4801-A6F9-9086D4BA74B2}" sibTransId="{11DA10F0-87BB-4429-8FCC-EFE81C0A445B}"/>
    <dgm:cxn modelId="{90410CC0-D1AB-497A-95EC-2EF82AF09207}" type="presOf" srcId="{6CF6CD05-F777-4CB0-96AD-E379A78DA279}" destId="{E44BAFD5-2CCA-4E2E-9517-01F81E82B1A9}" srcOrd="0" destOrd="3" presId="urn:microsoft.com/office/officeart/2005/8/layout/vList2"/>
    <dgm:cxn modelId="{F49252C2-9341-4129-809F-8DBECBD446FF}" srcId="{4937B96F-A131-4C11-A80B-7023093C6422}" destId="{AD3D90AE-6BF3-47F1-A5BF-56F5DA99C3FD}" srcOrd="1" destOrd="0" parTransId="{34B8DCDB-66D7-41CC-B519-ACC86C1E1A30}" sibTransId="{CE06C061-21E1-49AD-9B50-DF5790D07E1F}"/>
    <dgm:cxn modelId="{497A90C5-FCA3-4134-A699-5F4246891620}" srcId="{6F173B56-0D5B-4160-A54C-22905CC97300}" destId="{4937B96F-A131-4C11-A80B-7023093C6422}" srcOrd="0" destOrd="0" parTransId="{86397762-F6DE-4747-A08D-704E29EFDF79}" sibTransId="{A5C9654A-4650-44A7-B67F-AAA3331F164C}"/>
    <dgm:cxn modelId="{B8BDEAD9-8BEA-4A65-993F-C1196F49F01A}" srcId="{E90A486A-F6F7-4ECF-BB03-B07485CD5D50}" destId="{411B3609-B403-4E78-93FB-F7A0BE0E4FF6}" srcOrd="2" destOrd="0" parTransId="{18E6E5ED-22B5-49A2-AD9E-53E73971760F}" sibTransId="{5556A24D-1093-4E25-930E-EA04F5AE6698}"/>
    <dgm:cxn modelId="{446A55DA-C53B-4863-8EF3-69D3D0E1BBFD}" srcId="{4937B96F-A131-4C11-A80B-7023093C6422}" destId="{39147EED-94F6-4892-B355-AAB0CDFB276D}" srcOrd="3" destOrd="0" parTransId="{6BDD26FB-1EAD-4B44-A60A-087E2B6D400B}" sibTransId="{C9357203-FC60-4876-A4D3-26E7713C382A}"/>
    <dgm:cxn modelId="{BC5F5ADD-399B-47CD-B2EA-E6B1C66FA22D}" srcId="{E90A486A-F6F7-4ECF-BB03-B07485CD5D50}" destId="{27BF9175-9A8E-4D87-9316-609E5F7F4A40}" srcOrd="0" destOrd="0" parTransId="{DAE44274-0B43-4349-9D7E-65D6040CCC59}" sibTransId="{8FCB01B6-8A20-4809-8885-EFBB2A1EC4BD}"/>
    <dgm:cxn modelId="{AB1130F0-6D02-48B3-91CD-74D766BDA2A1}" type="presOf" srcId="{7124EC40-0719-4A4F-9649-D0287AC8AEED}" destId="{EC2FB7A2-2D43-466A-91FE-65B3BCD8C605}" srcOrd="0" destOrd="2" presId="urn:microsoft.com/office/officeart/2005/8/layout/vList2"/>
    <dgm:cxn modelId="{7D565CF9-1217-4732-9CF2-0466BFDD4AF8}" srcId="{6F173B56-0D5B-4160-A54C-22905CC97300}" destId="{E90A486A-F6F7-4ECF-BB03-B07485CD5D50}" srcOrd="1" destOrd="0" parTransId="{CE54B8A1-B7DC-495C-84D0-29F189310EB7}" sibTransId="{F72A84F1-2CF3-416A-B403-7C265F46AF3D}"/>
    <dgm:cxn modelId="{6E8FEAB1-0061-4B2C-92AB-BC05E6D9D267}" type="presParOf" srcId="{C314288E-8D9C-42C0-8714-FE332118DDCB}" destId="{C28CBD50-B09F-496A-BB9E-EF0553E593EC}" srcOrd="0" destOrd="0" presId="urn:microsoft.com/office/officeart/2005/8/layout/vList2"/>
    <dgm:cxn modelId="{543E4623-56CB-4381-ABB2-9E2F40B29528}" type="presParOf" srcId="{C314288E-8D9C-42C0-8714-FE332118DDCB}" destId="{EC2FB7A2-2D43-466A-91FE-65B3BCD8C605}" srcOrd="1" destOrd="0" presId="urn:microsoft.com/office/officeart/2005/8/layout/vList2"/>
    <dgm:cxn modelId="{3E9C2960-BFD2-485B-B792-9FB1AAFB19B8}" type="presParOf" srcId="{C314288E-8D9C-42C0-8714-FE332118DDCB}" destId="{7C684539-A9DD-488C-968C-E2B79A438261}" srcOrd="2" destOrd="0" presId="urn:microsoft.com/office/officeart/2005/8/layout/vList2"/>
    <dgm:cxn modelId="{3A49E006-95EA-4FE0-9B06-AFE35A50EC4A}" type="presParOf" srcId="{C314288E-8D9C-42C0-8714-FE332118DDCB}" destId="{E44BAFD5-2CCA-4E2E-9517-01F81E82B1A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CBD50-B09F-496A-BB9E-EF0553E593EC}">
      <dsp:nvSpPr>
        <dsp:cNvPr id="0" name=""/>
        <dsp:cNvSpPr/>
      </dsp:nvSpPr>
      <dsp:spPr>
        <a:xfrm>
          <a:off x="0" y="15272"/>
          <a:ext cx="7402185" cy="530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时间复杂度</a:t>
          </a:r>
        </a:p>
      </dsp:txBody>
      <dsp:txXfrm>
        <a:off x="25887" y="41159"/>
        <a:ext cx="7350411" cy="478525"/>
      </dsp:txXfrm>
    </dsp:sp>
    <dsp:sp modelId="{EC2FB7A2-2D43-466A-91FE-65B3BCD8C605}">
      <dsp:nvSpPr>
        <dsp:cNvPr id="0" name=""/>
        <dsp:cNvSpPr/>
      </dsp:nvSpPr>
      <dsp:spPr>
        <a:xfrm>
          <a:off x="0" y="615450"/>
          <a:ext cx="9364639" cy="147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32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b="0" i="0" kern="1200" dirty="0"/>
            <a:t>算法花费的时间与算法中语句的执行次数成正比例</a:t>
          </a:r>
          <a:endParaRPr lang="zh-CN" altLang="en-US" sz="1300" kern="1200" dirty="0"/>
        </a:p>
        <a:p>
          <a:pPr marL="114300" lvl="1" indent="-114300" algn="l" defTabSz="577850">
            <a:lnSpc>
              <a:spcPct val="90000"/>
            </a:lnSpc>
            <a:spcBef>
              <a:spcPct val="0"/>
            </a:spcBef>
            <a:spcAft>
              <a:spcPct val="20000"/>
            </a:spcAft>
            <a:buChar char="•"/>
          </a:pPr>
          <a:r>
            <a:rPr lang="zh-CN" altLang="en-US" sz="1300" kern="1200" dirty="0"/>
            <a:t>一个算法中语句执行次数称为时间频度或时间频度，记为</a:t>
          </a:r>
          <a:r>
            <a:rPr lang="en-US" altLang="zh-CN" sz="1300" kern="1200" dirty="0"/>
            <a:t>T(n)</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常数阶</a:t>
          </a:r>
          <a:r>
            <a:rPr lang="en-US" sz="1300" b="0" i="0" kern="1200" dirty="0"/>
            <a:t>O(1),</a:t>
          </a:r>
          <a:r>
            <a:rPr lang="zh-CN" altLang="en-US" sz="1300" b="0" i="0" kern="1200" dirty="0"/>
            <a:t>对数阶</a:t>
          </a:r>
          <a:r>
            <a:rPr lang="en-US" sz="1300" b="0" i="0" kern="1200" dirty="0"/>
            <a:t>O(log</a:t>
          </a:r>
          <a:r>
            <a:rPr lang="en-US" sz="1300" b="0" i="0" kern="1200" baseline="-25000" dirty="0"/>
            <a:t>2</a:t>
          </a:r>
          <a:r>
            <a:rPr lang="en-US" sz="1300" b="0" i="0" kern="1200" dirty="0"/>
            <a:t>n),</a:t>
          </a:r>
          <a:r>
            <a:rPr lang="zh-CN" altLang="en-US" sz="1300" b="0" i="0" kern="1200" dirty="0"/>
            <a:t>线性阶</a:t>
          </a:r>
          <a:r>
            <a:rPr lang="en-US" sz="1300" b="0" i="0" kern="1200" dirty="0"/>
            <a:t>O(n), </a:t>
          </a:r>
          <a:r>
            <a:rPr lang="zh-CN" altLang="en-US" sz="1300" b="0" i="0" kern="1200" dirty="0"/>
            <a:t>线性对数阶</a:t>
          </a:r>
          <a:r>
            <a:rPr lang="en-US" sz="1300" b="0" i="0" kern="1200" dirty="0"/>
            <a:t>O(nlog</a:t>
          </a:r>
          <a:r>
            <a:rPr lang="en-US" sz="1300" b="0" i="0" kern="1200" baseline="-25000" dirty="0"/>
            <a:t>2</a:t>
          </a:r>
          <a:r>
            <a:rPr lang="en-US" sz="1300" b="0" i="0" kern="1200" dirty="0"/>
            <a:t>n),</a:t>
          </a:r>
          <a:r>
            <a:rPr lang="zh-CN" altLang="en-US" sz="1300" b="0" i="0" kern="1200" dirty="0"/>
            <a:t>平方阶</a:t>
          </a:r>
          <a:r>
            <a:rPr lang="en-US" sz="1300" b="0" i="0" kern="1200" dirty="0"/>
            <a:t>O(n</a:t>
          </a:r>
          <a:r>
            <a:rPr lang="en-US" sz="1300" b="0" i="0" kern="1200" baseline="30000" dirty="0"/>
            <a:t>2</a:t>
          </a:r>
          <a:r>
            <a:rPr lang="en-US" sz="1300" b="0" i="0" kern="1200" dirty="0"/>
            <a:t>)，</a:t>
          </a:r>
          <a:r>
            <a:rPr lang="zh-CN" altLang="en-US" sz="1300" b="0" i="0" kern="1200" dirty="0"/>
            <a:t>立方阶</a:t>
          </a:r>
          <a:r>
            <a:rPr lang="en-US" sz="1300" b="0" i="0" kern="1200" dirty="0"/>
            <a:t>O(n</a:t>
          </a:r>
          <a:r>
            <a:rPr lang="en-US" sz="1300" b="0" i="0" kern="1200" baseline="30000" dirty="0"/>
            <a:t>3</a:t>
          </a:r>
          <a:r>
            <a:rPr lang="en-US" sz="1300" b="0" i="0" kern="1200" dirty="0"/>
            <a:t>),... k</a:t>
          </a:r>
          <a:r>
            <a:rPr lang="zh-CN" altLang="en-US" sz="1300" b="0" i="0" kern="1200" dirty="0"/>
            <a:t>次方阶</a:t>
          </a:r>
          <a:r>
            <a:rPr lang="en-US" sz="1300" b="0" i="0" kern="1200" dirty="0"/>
            <a:t>O(</a:t>
          </a:r>
          <a:r>
            <a:rPr lang="en-US" sz="1300" b="0" i="0" kern="1200" dirty="0" err="1"/>
            <a:t>n</a:t>
          </a:r>
          <a:r>
            <a:rPr lang="en-US" sz="1300" b="0" i="0" kern="1200" baseline="30000" dirty="0" err="1"/>
            <a:t>k</a:t>
          </a:r>
          <a:r>
            <a:rPr lang="en-US" sz="1300" b="0" i="0" kern="1200" dirty="0"/>
            <a:t>),</a:t>
          </a:r>
          <a:r>
            <a:rPr lang="zh-CN" altLang="en-US" sz="1300" b="0" i="0" kern="1200" dirty="0"/>
            <a:t>指数阶</a:t>
          </a:r>
          <a:r>
            <a:rPr lang="en-US" sz="1300" b="0" i="0" kern="1200" dirty="0"/>
            <a:t>O(2</a:t>
          </a:r>
          <a:r>
            <a:rPr lang="en-US" sz="1300" b="0" i="0" kern="1200" baseline="30000" dirty="0"/>
            <a:t>n</a:t>
          </a:r>
          <a:r>
            <a:rPr lang="en-US" sz="1300" b="0" i="0" kern="1200" dirty="0"/>
            <a:t>)</a:t>
          </a:r>
          <a:endParaRPr lang="zh-CN" altLang="en-US" sz="1300" kern="1200" dirty="0"/>
        </a:p>
        <a:p>
          <a:pPr marL="114300" lvl="1" indent="-114300" algn="l" defTabSz="577850">
            <a:lnSpc>
              <a:spcPct val="90000"/>
            </a:lnSpc>
            <a:spcBef>
              <a:spcPct val="0"/>
            </a:spcBef>
            <a:spcAft>
              <a:spcPct val="20000"/>
            </a:spcAft>
            <a:buChar char="•"/>
          </a:pPr>
          <a:r>
            <a:rPr lang="zh-CN" altLang="en-US" sz="1300" kern="1200" dirty="0"/>
            <a:t>如果有若干个循环语句，算法的时间复杂度是由嵌套层数最多的循环语句中最内层的频度</a:t>
          </a:r>
          <a:r>
            <a:rPr lang="en-US" altLang="zh-CN" sz="1300" kern="1200" dirty="0"/>
            <a:t>f(n)</a:t>
          </a:r>
          <a:r>
            <a:rPr lang="zh-CN" altLang="en-US" sz="1300" kern="1200" dirty="0"/>
            <a:t>决定</a:t>
          </a:r>
        </a:p>
      </dsp:txBody>
      <dsp:txXfrm>
        <a:off x="0" y="615450"/>
        <a:ext cx="9364639" cy="1477980"/>
      </dsp:txXfrm>
    </dsp:sp>
    <dsp:sp modelId="{7C684539-A9DD-488C-968C-E2B79A438261}">
      <dsp:nvSpPr>
        <dsp:cNvPr id="0" name=""/>
        <dsp:cNvSpPr/>
      </dsp:nvSpPr>
      <dsp:spPr>
        <a:xfrm>
          <a:off x="0" y="1872287"/>
          <a:ext cx="7294585" cy="5617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空间复杂度</a:t>
          </a:r>
        </a:p>
      </dsp:txBody>
      <dsp:txXfrm>
        <a:off x="27424" y="1899711"/>
        <a:ext cx="7239737" cy="506930"/>
      </dsp:txXfrm>
    </dsp:sp>
    <dsp:sp modelId="{E44BAFD5-2CCA-4E2E-9517-01F81E82B1A9}">
      <dsp:nvSpPr>
        <dsp:cNvPr id="0" name=""/>
        <dsp:cNvSpPr/>
      </dsp:nvSpPr>
      <dsp:spPr>
        <a:xfrm>
          <a:off x="0" y="2554750"/>
          <a:ext cx="9364639" cy="140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32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b="0" i="0" kern="1200" dirty="0"/>
            <a:t>指运行完一个程序所需内存的大小</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程序执行时所需存储空间包括以下两部分，</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固定部分。这部分空间的大小与输入</a:t>
          </a:r>
          <a:r>
            <a:rPr lang="en-US" altLang="zh-CN" sz="1300" b="0" i="0" kern="1200" dirty="0"/>
            <a:t>/</a:t>
          </a:r>
          <a:r>
            <a:rPr lang="zh-CN" altLang="en-US" sz="1300" b="0" i="0" kern="1200" dirty="0"/>
            <a:t>输出的数据的个数多少、数值无关。主要包括指令空间（即代码空间）、数据空间（常量、简单变量）等所占的空间。这部分属于静态空间；</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可变空间，这部分空间的主要包括动态分配的空间，以及递归栈所需的空间等。这部分的空间大小与算法有关</a:t>
          </a:r>
          <a:endParaRPr lang="zh-CN" altLang="en-US" sz="1300" kern="1200" dirty="0"/>
        </a:p>
        <a:p>
          <a:pPr marL="114300" lvl="1" indent="-114300" algn="l" defTabSz="577850">
            <a:lnSpc>
              <a:spcPct val="90000"/>
            </a:lnSpc>
            <a:spcBef>
              <a:spcPct val="0"/>
            </a:spcBef>
            <a:spcAft>
              <a:spcPct val="20000"/>
            </a:spcAft>
            <a:buChar char="•"/>
          </a:pPr>
          <a:r>
            <a:rPr lang="zh-CN" altLang="en-US" sz="1300" kern="1200" dirty="0"/>
            <a:t>一般的递归算法就要有</a:t>
          </a:r>
          <a:r>
            <a:rPr lang="en-US" altLang="zh-CN" sz="1300" kern="1200" dirty="0"/>
            <a:t>o(n)</a:t>
          </a:r>
          <a:r>
            <a:rPr lang="zh-CN" altLang="en-US" sz="1300" kern="1200" dirty="0"/>
            <a:t>的空间复杂度了</a:t>
          </a:r>
          <a:r>
            <a:rPr lang="en-US" altLang="zh-CN" sz="1300" kern="1200" dirty="0"/>
            <a:t>,</a:t>
          </a:r>
          <a:r>
            <a:rPr lang="zh-CN" altLang="en-US" sz="1300" kern="1200" dirty="0"/>
            <a:t>因为每次递归都要存储返回信息</a:t>
          </a:r>
        </a:p>
      </dsp:txBody>
      <dsp:txXfrm>
        <a:off x="0" y="2554750"/>
        <a:ext cx="9364639" cy="14084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0F2D6-FCAB-42B5-BDA7-17A772DB7208}" type="datetime2">
              <a:rPr lang="zh-CN" altLang="en-US" smtClean="0">
                <a:latin typeface="Microsoft YaHei UI" panose="020B0503020204020204" pitchFamily="34" charset="-122"/>
                <a:ea typeface="Microsoft YaHei UI" panose="020B0503020204020204" pitchFamily="34" charset="-122"/>
              </a:rPr>
              <a:t>2017年10月22日</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US" altLang="zh-CN">
                <a:latin typeface="Microsoft YaHei UI" panose="020B0503020204020204" pitchFamily="34" charset="-122"/>
                <a:ea typeface="Microsoft YaHei UI" panose="020B0503020204020204" pitchFamily="34" charset="-122"/>
              </a:rPr>
              <a:t>‹#›</a:t>
            </a:fld>
            <a:endParaRPr lang="en-US" altLang="zh-CN"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E92FE82-459C-4CAF-A040-39065DAC2EC8}" type="datetime2">
              <a:rPr lang="zh-CN" altLang="en-US" smtClean="0"/>
              <a:t>2017年10月22日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9C971FF-EF28-4195-A575-329446EFAA55}" type="slidenum">
              <a:rPr lang="en-US" altLang="zh-CN" smtClean="0"/>
              <a:t>‹#›</a:t>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1</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4</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t>5</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6</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t>7</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8</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9</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10</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地图" descr="北美洲地图"/>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217613" y="1828799"/>
            <a:ext cx="9753600" cy="3048001"/>
          </a:xfrm>
        </p:spPr>
        <p:txBody>
          <a:bodyPr rtlCol="0">
            <a:normAutofit/>
          </a:bodyPr>
          <a:lstStyle>
            <a:lvl1pPr>
              <a:defRPr sz="4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rtlCol="0"/>
          <a:lstStyle>
            <a:lvl5pPr>
              <a:defRPr/>
            </a:lvl5pPr>
            <a:lvl6pPr>
              <a:defRPr/>
            </a:lvl6pPr>
            <a:lvl7pPr>
              <a:defRPr baseline="0"/>
            </a:lvl7pPr>
            <a:lvl8pPr>
              <a:defRPr baseline="0"/>
            </a:lvl8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6203790E-A42D-4931-8640-9922B47E7C0A}" type="datetime2">
              <a:rPr lang="zh-CN" altLang="en-US" smtClean="0"/>
              <a:t>2017年10月22日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685800"/>
            <a:ext cx="2134315" cy="54864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F89E80EB-95B1-480B-B625-80BB11F29547}" type="datetime2">
              <a:rPr lang="zh-CN" altLang="en-US" smtClean="0"/>
              <a:t>2017年10月22日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p:txBody>
          <a:bodyPr rtlCol="0"/>
          <a:lstStyle>
            <a:lvl5pPr>
              <a:defRPr/>
            </a:lvl5pPr>
            <a:lvl6pPr>
              <a:defRPr/>
            </a:lvl6pPr>
            <a:lvl7pPr>
              <a:defRPr baseline="0"/>
            </a:lvl7pPr>
            <a:lvl8pPr>
              <a:defRPr baseline="0"/>
            </a:lvl8pPr>
            <a:lvl9pPr>
              <a:defRPr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A29EA0DF-7100-4546-B3B9-9D91C2B7FAF6}" type="datetime2">
              <a:rPr lang="zh-CN" altLang="en-US" smtClean="0"/>
              <a:t>2017年10月22日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编辑母版文本样式</a:t>
            </a:r>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7269DA4D-7717-4736-BB8B-4BD5C91D79CD}" type="datetime2">
              <a:rPr lang="zh-CN" altLang="en-US" smtClean="0"/>
              <a:t>2017年10月22日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hasCustomPrompt="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hasCustomPrompt="1"/>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3FB170A4-7884-425B-BCC1-55DC3D310F3E}" type="datetime2">
              <a:rPr lang="zh-CN" altLang="en-US" smtClean="0"/>
              <a:t>2017年10月22日</a:t>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hasCustomPrompt="1"/>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hasCustomPrompt="1"/>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hasCustomPrompt="1"/>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p>
            <a:pPr rtl="0"/>
            <a:r>
              <a:rPr lang="zh-CN" altLang="en-US" dirty="0"/>
              <a:t>添加页脚</a:t>
            </a:r>
          </a:p>
        </p:txBody>
      </p:sp>
      <p:sp>
        <p:nvSpPr>
          <p:cNvPr id="7" name="日期占位符 6"/>
          <p:cNvSpPr>
            <a:spLocks noGrp="1"/>
          </p:cNvSpPr>
          <p:nvPr>
            <p:ph type="dt" sz="half" idx="10"/>
          </p:nvPr>
        </p:nvSpPr>
        <p:spPr/>
        <p:txBody>
          <a:bodyPr rtlCol="0"/>
          <a:lstStyle>
            <a:lvl1pPr>
              <a:defRPr/>
            </a:lvl1pPr>
          </a:lstStyle>
          <a:p>
            <a:fld id="{D57252D6-CD94-401A-8201-8713D99D2ED8}" type="datetime2">
              <a:rPr lang="zh-CN" altLang="en-US" smtClean="0"/>
              <a:t>2017年10月22日</a:t>
            </a:fld>
            <a:endParaRPr lang="zh-CN" altLang="en-US" dirty="0"/>
          </a:p>
        </p:txBody>
      </p:sp>
      <p:sp>
        <p:nvSpPr>
          <p:cNvPr id="9" name="幻灯片编号占位符 8"/>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3" name="日期占位符 2"/>
          <p:cNvSpPr>
            <a:spLocks noGrp="1"/>
          </p:cNvSpPr>
          <p:nvPr>
            <p:ph type="dt" sz="half" idx="10"/>
          </p:nvPr>
        </p:nvSpPr>
        <p:spPr/>
        <p:txBody>
          <a:bodyPr rtlCol="0"/>
          <a:lstStyle>
            <a:lvl1pPr>
              <a:defRPr/>
            </a:lvl1pPr>
          </a:lstStyle>
          <a:p>
            <a:fld id="{F8D6F224-3877-4078-AB2A-DF173BCAB0B0}" type="datetime2">
              <a:rPr lang="zh-CN" altLang="en-US" smtClean="0"/>
              <a:t>2017年10月22日</a:t>
            </a:fld>
            <a:endParaRPr lang="zh-CN" altLang="en-US" dirty="0"/>
          </a:p>
        </p:txBody>
      </p:sp>
      <p:sp>
        <p:nvSpPr>
          <p:cNvPr id="5" name="幻灯片编号占位符 4"/>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38624F14-D123-4688-ADC6-57AF51C82976}" type="datetime2">
              <a:rPr lang="zh-CN" altLang="en-US" smtClean="0"/>
              <a:t>2017年10月22日</a:t>
            </a:fld>
            <a:endParaRPr lang="zh-CN" altLang="en-US" dirty="0"/>
          </a:p>
        </p:txBody>
      </p:sp>
      <p:sp>
        <p:nvSpPr>
          <p:cNvPr id="3" name="页脚占位符 2"/>
          <p:cNvSpPr>
            <a:spLocks noGrp="1"/>
          </p:cNvSpPr>
          <p:nvPr>
            <p:ph type="ftr" sz="quarter" idx="11"/>
          </p:nvPr>
        </p:nvSpPr>
        <p:spPr/>
        <p:txBody>
          <a:bodyPr rtlCol="0"/>
          <a:lstStyle/>
          <a:p>
            <a:pPr rtl="0"/>
            <a:r>
              <a:rPr lang="zh-CN" altLang="en-US" dirty="0"/>
              <a:t>添加页脚</a:t>
            </a:r>
          </a:p>
        </p:txBody>
      </p:sp>
      <p:sp>
        <p:nvSpPr>
          <p:cNvPr id="4" name="幻灯片编号占位符 3"/>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40861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文本占位符 3"/>
          <p:cNvSpPr>
            <a:spLocks noGrp="1"/>
          </p:cNvSpPr>
          <p:nvPr>
            <p:ph type="body" sz="half" idx="2" hasCustomPrompt="1"/>
          </p:nvPr>
        </p:nvSpPr>
        <p:spPr>
          <a:xfrm>
            <a:off x="684212" y="4876800"/>
            <a:ext cx="4495799"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BFF4CF71-76B4-4791-BCB9-ED5D6D3B932D}" type="datetime2">
              <a:rPr lang="zh-CN" altLang="en-US" smtClean="0"/>
              <a:t>2017年10月22日</a:t>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37306" y="0"/>
            <a:ext cx="5523707"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hasCustomPrompt="1"/>
          </p:nvPr>
        </p:nvSpPr>
        <p:spPr>
          <a:xfrm>
            <a:off x="684212" y="4876800"/>
            <a:ext cx="44958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70C517D3-5A53-473E-BB60-AD8730E83843}" type="datetime2">
              <a:rPr lang="zh-CN" altLang="en-US" smtClean="0"/>
              <a:t>2017年10月22日</a:t>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DFB52590-11C6-4FA9-BB49-B1572D557421}" type="datetime2">
              <a:rPr lang="zh-CN" altLang="en-US" smtClean="0"/>
              <a:t>2017年10月22日</a:t>
            </a:fld>
            <a:endParaRPr lang="zh-CN" altLang="en-US" dirty="0"/>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173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GIF"/><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4.GI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3.xml"/><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2.xml"/><Relationship Id="rId7"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8.GIF"/><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7.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6.jpeg"/><Relationship Id="rId5" Type="http://schemas.openxmlformats.org/officeDocument/2006/relationships/tags" Target="../tags/tag20.xml"/><Relationship Id="rId10" Type="http://schemas.openxmlformats.org/officeDocument/2006/relationships/notesSlide" Target="../notesSlides/notesSlide5.xml"/><Relationship Id="rId4" Type="http://schemas.openxmlformats.org/officeDocument/2006/relationships/tags" Target="../tags/tag19.xml"/><Relationship Id="rId9"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jpeg"/><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算法简介（</a:t>
            </a:r>
            <a:r>
              <a:rPr lang="en-US" altLang="zh-CN" dirty="0"/>
              <a:t>1</a:t>
            </a:r>
            <a:r>
              <a:rPr lang="zh-CN" altLang="en-US" dirty="0"/>
              <a:t>）</a:t>
            </a:r>
          </a:p>
        </p:txBody>
      </p:sp>
      <p:sp>
        <p:nvSpPr>
          <p:cNvPr id="3" name="副标题 2"/>
          <p:cNvSpPr>
            <a:spLocks noGrp="1"/>
          </p:cNvSpPr>
          <p:nvPr>
            <p:ph type="subTitle" idx="1"/>
          </p:nvPr>
        </p:nvSpPr>
        <p:spPr/>
        <p:txBody>
          <a:bodyPr rtlCol="0"/>
          <a:lstStyle/>
          <a:p>
            <a:pPr rtl="0"/>
            <a:r>
              <a:rPr lang="zh-CN" altLang="en-US" dirty="0"/>
              <a:t>基于</a:t>
            </a:r>
            <a:r>
              <a:rPr lang="en-US" altLang="zh-CN" dirty="0"/>
              <a:t>JavaScript</a:t>
            </a:r>
            <a:r>
              <a:rPr lang="zh-CN" altLang="en-US" dirty="0"/>
              <a:t>描述</a:t>
            </a:r>
            <a:r>
              <a:rPr lang="en-US" altLang="zh-CN" dirty="0"/>
              <a:t>-</a:t>
            </a:r>
            <a:r>
              <a:rPr lang="zh-CN" altLang="en-US" dirty="0"/>
              <a:t>排序算法</a:t>
            </a:r>
          </a:p>
          <a:p>
            <a:pPr rtl="0"/>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3">
                    <a:alphaModFix amt="99000"/>
                  </a:blip>
                  <a:stretch>
                    <a:fillRect/>
                  </a:stretch>
                </a:blipFill>
                <a:effectLst>
                  <a:outerShdw blurRad="63500" dist="342900" dir="7200000" sy="30000" kx="1300200" algn="ctr" rotWithShape="0">
                    <a:prstClr val="black">
                      <a:alpha val="32000"/>
                    </a:prstClr>
                  </a:outerShdw>
                </a:effectLst>
              </a:rPr>
              <a:t>快速排序</a:t>
            </a:r>
          </a:p>
        </p:txBody>
      </p:sp>
      <p:sp>
        <p:nvSpPr>
          <p:cNvPr id="5" name="文本框 4"/>
          <p:cNvSpPr txBox="1"/>
          <p:nvPr/>
        </p:nvSpPr>
        <p:spPr>
          <a:xfrm>
            <a:off x="899795" y="2148205"/>
            <a:ext cx="7498080" cy="755650"/>
          </a:xfrm>
          <a:prstGeom prst="rect">
            <a:avLst/>
          </a:prstGeom>
          <a:noFill/>
        </p:spPr>
        <p:txBody>
          <a:bodyPr wrap="none" rtlCol="0">
            <a:spAutoFit/>
          </a:bodyPr>
          <a:lstStyle/>
          <a:p>
            <a:pPr algn="l">
              <a:lnSpc>
                <a:spcPct val="90000"/>
              </a:lnSpc>
            </a:pPr>
            <a:r>
              <a:rPr lang="zh-CN" altLang="en-US" sz="2400"/>
              <a:t>处理大数据最快的排序算法之一，通过递归的方式将数</a:t>
            </a:r>
          </a:p>
          <a:p>
            <a:pPr algn="l">
              <a:lnSpc>
                <a:spcPct val="90000"/>
              </a:lnSpc>
            </a:pPr>
            <a:r>
              <a:rPr lang="zh-CN" altLang="en-US" sz="2400"/>
              <a:t>据依次分解为包含较小元素和较大元素的不同子序列</a:t>
            </a:r>
          </a:p>
        </p:txBody>
      </p:sp>
      <p:pic>
        <p:nvPicPr>
          <p:cNvPr id="4" name="图片 3" descr="c65f322ed40d1c69a9154828b5d6624d5c16047c2be05-WA5aa9_fw658"/>
          <p:cNvPicPr>
            <a:picLocks noChangeAspect="1"/>
          </p:cNvPicPr>
          <p:nvPr/>
        </p:nvPicPr>
        <p:blipFill>
          <a:blip r:embed="rId4"/>
          <a:stretch>
            <a:fillRect/>
          </a:stretch>
        </p:blipFill>
        <p:spPr>
          <a:xfrm>
            <a:off x="8252460" y="267335"/>
            <a:ext cx="3790315" cy="2253615"/>
          </a:xfrm>
          <a:prstGeom prst="rect">
            <a:avLst/>
          </a:prstGeom>
          <a:effectLst>
            <a:softEdge rad="127000"/>
          </a:effectLst>
        </p:spPr>
      </p:pic>
      <p:pic>
        <p:nvPicPr>
          <p:cNvPr id="6" name="图片 5" descr="1352181483-59e8225d0761f_articlex"/>
          <p:cNvPicPr>
            <a:picLocks noChangeAspect="1"/>
          </p:cNvPicPr>
          <p:nvPr/>
        </p:nvPicPr>
        <p:blipFill>
          <a:blip r:embed="rId5"/>
          <a:stretch>
            <a:fillRect/>
          </a:stretch>
        </p:blipFill>
        <p:spPr>
          <a:xfrm>
            <a:off x="899795" y="3653155"/>
            <a:ext cx="6096635" cy="2298700"/>
          </a:xfrm>
          <a:prstGeom prst="rect">
            <a:avLst/>
          </a:prstGeom>
        </p:spPr>
      </p:pic>
      <p:sp>
        <p:nvSpPr>
          <p:cNvPr id="7" name="文本框 6"/>
          <p:cNvSpPr txBox="1"/>
          <p:nvPr/>
        </p:nvSpPr>
        <p:spPr>
          <a:xfrm>
            <a:off x="7437120" y="3653155"/>
            <a:ext cx="3840480" cy="1087755"/>
          </a:xfrm>
          <a:prstGeom prst="rect">
            <a:avLst/>
          </a:prstGeom>
          <a:noFill/>
        </p:spPr>
        <p:txBody>
          <a:bodyPr wrap="none" rtlCol="0">
            <a:spAutoFit/>
          </a:bodyPr>
          <a:lstStyle/>
          <a:p>
            <a:pPr algn="l">
              <a:lnSpc>
                <a:spcPct val="90000"/>
              </a:lnSpc>
            </a:pPr>
            <a:r>
              <a:rPr lang="zh-CN" altLang="en-US" sz="2400"/>
              <a:t>黄色代表当前的基准，</a:t>
            </a:r>
          </a:p>
          <a:p>
            <a:pPr algn="l">
              <a:lnSpc>
                <a:spcPct val="90000"/>
              </a:lnSpc>
            </a:pPr>
            <a:r>
              <a:rPr lang="zh-CN" altLang="en-US" sz="2400"/>
              <a:t>绿色代表小于基准的元素，</a:t>
            </a:r>
          </a:p>
          <a:p>
            <a:pPr algn="l">
              <a:lnSpc>
                <a:spcPct val="90000"/>
              </a:lnSpc>
            </a:pPr>
            <a:r>
              <a:rPr lang="zh-CN" altLang="en-US" sz="2400"/>
              <a:t>紫色代表大于基准的元素</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a:bodyPr>
          <a:lstStyle/>
          <a:p>
            <a:pPr rtl="0"/>
            <a:r>
              <a:rPr lang="zh-CN" altLang="en-US" dirty="0"/>
              <a:t>内容简介</a:t>
            </a:r>
          </a:p>
        </p:txBody>
      </p:sp>
      <p:sp>
        <p:nvSpPr>
          <p:cNvPr id="3" name="内容占位符 2"/>
          <p:cNvSpPr>
            <a:spLocks noGrp="1"/>
          </p:cNvSpPr>
          <p:nvPr>
            <p:ph idx="1"/>
          </p:nvPr>
        </p:nvSpPr>
        <p:spPr/>
        <p:txBody>
          <a:bodyPr rtlCol="0"/>
          <a:lstStyle/>
          <a:p>
            <a:pPr rtl="0"/>
            <a:r>
              <a:rPr lang="zh-CN" altLang="en-US" dirty="0"/>
              <a:t>算法分析</a:t>
            </a:r>
            <a:endParaRPr lang="en-US" altLang="zh-CN" dirty="0"/>
          </a:p>
          <a:p>
            <a:pPr rtl="0"/>
            <a:r>
              <a:rPr lang="zh-CN" altLang="en-US" dirty="0"/>
              <a:t>冒泡排序</a:t>
            </a:r>
          </a:p>
          <a:p>
            <a:pPr rtl="0"/>
            <a:r>
              <a:rPr lang="zh-CN" altLang="en-US" dirty="0"/>
              <a:t>选择排序</a:t>
            </a:r>
          </a:p>
          <a:p>
            <a:pPr rtl="0"/>
            <a:r>
              <a:rPr lang="zh-CN" altLang="en-US" dirty="0"/>
              <a:t>插入排序</a:t>
            </a:r>
          </a:p>
          <a:p>
            <a:pPr rtl="0"/>
            <a:r>
              <a:rPr lang="zh-CN" altLang="en-US" dirty="0"/>
              <a:t>希尔排序</a:t>
            </a:r>
          </a:p>
          <a:p>
            <a:pPr rtl="0"/>
            <a:r>
              <a:rPr lang="zh-CN" altLang="en-US" dirty="0"/>
              <a:t>归并排序</a:t>
            </a:r>
          </a:p>
          <a:p>
            <a:pPr rtl="0"/>
            <a:r>
              <a:rPr lang="zh-CN" altLang="en-US" dirty="0"/>
              <a:t>快速排序</a:t>
            </a:r>
            <a:endParaRPr lang="en-US" altLang="zh-CN" dirty="0"/>
          </a:p>
          <a:p>
            <a:pPr rtl="0"/>
            <a:endParaRPr lang="zh-CN" altLang="en-US" dirty="0"/>
          </a:p>
        </p:txBody>
      </p:sp>
      <p:pic>
        <p:nvPicPr>
          <p:cNvPr id="5" name="图片 4">
            <a:extLst>
              <a:ext uri="{FF2B5EF4-FFF2-40B4-BE49-F238E27FC236}">
                <a16:creationId xmlns:a16="http://schemas.microsoft.com/office/drawing/2014/main" id="{60F9654D-CCBC-452D-A893-316FD0DCD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516" y="253344"/>
            <a:ext cx="4602088" cy="2922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C5A6712-9B9C-4459-B4FD-5BB91F9F0962}"/>
              </a:ext>
            </a:extLst>
          </p:cNvPr>
          <p:cNvSpPr/>
          <p:nvPr/>
        </p:nvSpPr>
        <p:spPr>
          <a:xfrm>
            <a:off x="792715" y="698500"/>
            <a:ext cx="3890809" cy="1200329"/>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dirty="0">
                <a:ln w="6600">
                  <a:prstDash val="solid"/>
                </a:ln>
                <a:blipFill>
                  <a:blip r:embed="rId2">
                    <a:alphaModFix amt="99000"/>
                  </a:blip>
                  <a:stretch>
                    <a:fillRect/>
                  </a:stretch>
                </a:blipFill>
                <a:effectLst>
                  <a:outerShdw blurRad="63500" dist="342900" dir="7200000" sy="30000" kx="1300200" algn="ctr" rotWithShape="0">
                    <a:prstClr val="black">
                      <a:alpha val="32000"/>
                    </a:prstClr>
                  </a:outerShdw>
                </a:effectLst>
              </a:rPr>
              <a:t>算法分析</a:t>
            </a:r>
          </a:p>
        </p:txBody>
      </p:sp>
      <p:graphicFrame>
        <p:nvGraphicFramePr>
          <p:cNvPr id="6" name="图示 5">
            <a:extLst>
              <a:ext uri="{FF2B5EF4-FFF2-40B4-BE49-F238E27FC236}">
                <a16:creationId xmlns:a16="http://schemas.microsoft.com/office/drawing/2014/main" id="{D87386C3-3CD9-40FA-BCE7-D2BAA617328C}"/>
              </a:ext>
            </a:extLst>
          </p:cNvPr>
          <p:cNvGraphicFramePr/>
          <p:nvPr>
            <p:extLst>
              <p:ext uri="{D42A27DB-BD31-4B8C-83A1-F6EECF244321}">
                <p14:modId xmlns:p14="http://schemas.microsoft.com/office/powerpoint/2010/main" val="2295150236"/>
              </p:ext>
            </p:extLst>
          </p:nvPr>
        </p:nvGraphicFramePr>
        <p:xfrm>
          <a:off x="693812" y="2348880"/>
          <a:ext cx="9364639" cy="4148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a:extLst>
              <a:ext uri="{FF2B5EF4-FFF2-40B4-BE49-F238E27FC236}">
                <a16:creationId xmlns:a16="http://schemas.microsoft.com/office/drawing/2014/main" id="{6BAA6FB9-8BDE-4851-8B1F-7928245055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90756" y="116632"/>
            <a:ext cx="2854053" cy="3140968"/>
          </a:xfrm>
          <a:prstGeom prst="rect">
            <a:avLst/>
          </a:prstGeom>
          <a:effectLst>
            <a:softEdge rad="127000"/>
          </a:effectLst>
        </p:spPr>
      </p:pic>
    </p:spTree>
    <p:extLst>
      <p:ext uri="{BB962C8B-B14F-4D97-AF65-F5344CB8AC3E}">
        <p14:creationId xmlns:p14="http://schemas.microsoft.com/office/powerpoint/2010/main" val="383871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2931130_122246373137_2"/>
          <p:cNvPicPr>
            <a:picLocks noChangeAspect="1"/>
          </p:cNvPicPr>
          <p:nvPr/>
        </p:nvPicPr>
        <p:blipFill>
          <a:blip r:embed="rId12"/>
          <a:stretch>
            <a:fillRect/>
          </a:stretch>
        </p:blipFill>
        <p:spPr>
          <a:xfrm>
            <a:off x="10189845" y="698500"/>
            <a:ext cx="1576070" cy="1734185"/>
          </a:xfrm>
          <a:prstGeom prst="rect">
            <a:avLst/>
          </a:prstGeom>
        </p:spPr>
      </p:pic>
      <p:grpSp>
        <p:nvGrpSpPr>
          <p:cNvPr id="17" name="组合 16"/>
          <p:cNvGrpSpPr/>
          <p:nvPr>
            <p:custDataLst>
              <p:tags r:id="rId1"/>
            </p:custDataLst>
          </p:nvPr>
        </p:nvGrpSpPr>
        <p:grpSpPr>
          <a:xfrm>
            <a:off x="810222" y="3008593"/>
            <a:ext cx="2733933" cy="2559049"/>
            <a:chOff x="3252788" y="2447923"/>
            <a:chExt cx="1900238" cy="1778684"/>
          </a:xfrm>
        </p:grpSpPr>
        <p:sp>
          <p:nvSpPr>
            <p:cNvPr id="18" name="矩形 17"/>
            <p:cNvSpPr/>
            <p:nvPr>
              <p:custDataLst>
                <p:tags r:id="rId8"/>
              </p:custDataLst>
            </p:nvPr>
          </p:nvSpPr>
          <p:spPr>
            <a:xfrm>
              <a:off x="3252788" y="3166017"/>
              <a:ext cx="1900059" cy="1060590"/>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a:bodyPr>
            <a:lstStyle/>
            <a:p>
              <a:pPr>
                <a:lnSpc>
                  <a:spcPct val="90000"/>
                </a:lnSpc>
              </a:pPr>
              <a:r>
                <a:rPr lang="zh-CN" altLang="en-US">
                  <a:sym typeface="+mn-ea"/>
                </a:rPr>
                <a:t>数据值会像气泡一样从数组的一端漂浮到另</a:t>
              </a:r>
              <a:r>
                <a:rPr lang="zh-CN" altLang="en-US">
                  <a:effectLst>
                    <a:outerShdw blurRad="38100" dist="19050" dir="2700000" algn="tl" rotWithShape="0">
                      <a:schemeClr val="dk1">
                        <a:alpha val="40000"/>
                      </a:schemeClr>
                    </a:outerShdw>
                  </a:effectLst>
                  <a:sym typeface="+mn-ea"/>
                </a:rPr>
                <a:t>一端</a:t>
              </a:r>
              <a:endParaRPr lang="zh-CN" altLang="en-US" dirty="0" err="1">
                <a:solidFill>
                  <a:sysClr val="window" lastClr="FFFFFF"/>
                </a:solidFill>
              </a:endParaRPr>
            </a:p>
          </p:txBody>
        </p:sp>
        <p:sp>
          <p:nvSpPr>
            <p:cNvPr id="19" name="任意多边形 18"/>
            <p:cNvSpPr/>
            <p:nvPr>
              <p:custDataLst>
                <p:tags r:id="rId9"/>
              </p:custDataLst>
            </p:nvPr>
          </p:nvSpPr>
          <p:spPr>
            <a:xfrm>
              <a:off x="3252789" y="2447923"/>
              <a:ext cx="1900237" cy="904873"/>
            </a:xfrm>
            <a:custGeom>
              <a:avLst/>
              <a:gdLst>
                <a:gd name="connsiteX0" fmla="*/ 950119 w 1900237"/>
                <a:gd name="connsiteY0" fmla="*/ 0 h 904873"/>
                <a:gd name="connsiteX1" fmla="*/ 1900237 w 1900237"/>
                <a:gd name="connsiteY1" fmla="*/ 452436 h 904873"/>
                <a:gd name="connsiteX2" fmla="*/ 1900237 w 1900237"/>
                <a:gd name="connsiteY2" fmla="*/ 904873 h 904873"/>
                <a:gd name="connsiteX3" fmla="*/ 1882377 w 1900237"/>
                <a:gd name="connsiteY3" fmla="*/ 904873 h 904873"/>
                <a:gd name="connsiteX4" fmla="*/ 1882377 w 1900237"/>
                <a:gd name="connsiteY4" fmla="*/ 465703 h 904873"/>
                <a:gd name="connsiteX5" fmla="*/ 950119 w 1900237"/>
                <a:gd name="connsiteY5" fmla="*/ 21771 h 904873"/>
                <a:gd name="connsiteX6" fmla="*/ 17860 w 1900237"/>
                <a:gd name="connsiteY6" fmla="*/ 465703 h 904873"/>
                <a:gd name="connsiteX7" fmla="*/ 17860 w 1900237"/>
                <a:gd name="connsiteY7" fmla="*/ 904873 h 904873"/>
                <a:gd name="connsiteX8" fmla="*/ 0 w 1900237"/>
                <a:gd name="connsiteY8" fmla="*/ 904873 h 904873"/>
                <a:gd name="connsiteX9" fmla="*/ 0 w 1900237"/>
                <a:gd name="connsiteY9" fmla="*/ 452436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950119" y="0"/>
                  </a:moveTo>
                  <a:lnTo>
                    <a:pt x="1900237" y="452436"/>
                  </a:lnTo>
                  <a:lnTo>
                    <a:pt x="1900237" y="904873"/>
                  </a:lnTo>
                  <a:lnTo>
                    <a:pt x="1882377" y="904873"/>
                  </a:lnTo>
                  <a:lnTo>
                    <a:pt x="1882377" y="465703"/>
                  </a:lnTo>
                  <a:lnTo>
                    <a:pt x="950119" y="21771"/>
                  </a:lnTo>
                  <a:lnTo>
                    <a:pt x="17860" y="465703"/>
                  </a:lnTo>
                  <a:lnTo>
                    <a:pt x="17860" y="904873"/>
                  </a:lnTo>
                  <a:lnTo>
                    <a:pt x="0" y="904873"/>
                  </a:lnTo>
                  <a:lnTo>
                    <a:pt x="0" y="452436"/>
                  </a:lnTo>
                  <a:close/>
                </a:path>
              </a:pathLst>
            </a:custGeom>
            <a:solidFill>
              <a:srgbClr val="EEBB00"/>
            </a:solidFill>
          </p:spPr>
          <p:txBody>
            <a:bodyPr rot="0" spcFirstLastPara="0" vertOverflow="overflow" horzOverflow="overflow" vert="horz" wrap="square" lIns="91416" tIns="287925" rIns="91416" bIns="45708" numCol="1" spcCol="0" rtlCol="0" fromWordArt="0" anchor="ctr" anchorCtr="0" forceAA="0" compatLnSpc="1">
              <a:normAutofit/>
            </a:bodyPr>
            <a:lstStyle/>
            <a:p>
              <a:pPr algn="ctr"/>
              <a:r>
                <a:rPr lang="zh-CN" altLang="en-US">
                  <a:latin typeface="Calibri Light" panose="020F0302020204030204" charset="0"/>
                  <a:ea typeface="宋体" panose="02010600030101010101" pitchFamily="2" charset="-122"/>
                  <a:cs typeface="+mn-ea"/>
                </a:rPr>
                <a:t>含义</a:t>
              </a:r>
            </a:p>
          </p:txBody>
        </p:sp>
      </p:grpSp>
      <p:grpSp>
        <p:nvGrpSpPr>
          <p:cNvPr id="20" name="组合 19"/>
          <p:cNvGrpSpPr/>
          <p:nvPr>
            <p:custDataLst>
              <p:tags r:id="rId2"/>
            </p:custDataLst>
          </p:nvPr>
        </p:nvGrpSpPr>
        <p:grpSpPr>
          <a:xfrm>
            <a:off x="8164611" y="2906993"/>
            <a:ext cx="2733675" cy="2559050"/>
            <a:chOff x="3252788" y="2447923"/>
            <a:chExt cx="1900059" cy="1778685"/>
          </a:xfrm>
        </p:grpSpPr>
        <p:sp>
          <p:nvSpPr>
            <p:cNvPr id="21" name="矩形 20"/>
            <p:cNvSpPr/>
            <p:nvPr>
              <p:custDataLst>
                <p:tags r:id="rId6"/>
              </p:custDataLst>
            </p:nvPr>
          </p:nvSpPr>
          <p:spPr>
            <a:xfrm>
              <a:off x="3252788" y="3158956"/>
              <a:ext cx="1900059" cy="1067652"/>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lnSpcReduction="10000"/>
            </a:bodyPr>
            <a:lstStyle/>
            <a:p>
              <a:pPr>
                <a:lnSpc>
                  <a:spcPct val="90000"/>
                </a:lnSpc>
              </a:pPr>
              <a:endParaRPr lang="zh-CN" altLang="en-US">
                <a:sym typeface="+mn-ea"/>
              </a:endParaRPr>
            </a:p>
            <a:p>
              <a:pPr>
                <a:lnSpc>
                  <a:spcPct val="90000"/>
                </a:lnSpc>
              </a:pPr>
              <a:r>
                <a:rPr lang="zh-CN" altLang="en-US">
                  <a:sym typeface="+mn-ea"/>
                </a:rPr>
                <a:t>时间复杂度：</a:t>
              </a:r>
            </a:p>
            <a:p>
              <a:pPr>
                <a:lnSpc>
                  <a:spcPct val="90000"/>
                </a:lnSpc>
              </a:pPr>
              <a:r>
                <a:rPr lang="zh-CN" altLang="en-US">
                  <a:sym typeface="+mn-ea"/>
                </a:rPr>
                <a:t>     最好情况：</a:t>
              </a:r>
              <a:r>
                <a:rPr lang="en-US" altLang="zh-CN">
                  <a:sym typeface="+mn-ea"/>
                </a:rPr>
                <a:t>O(n</a:t>
              </a:r>
              <a:r>
                <a:rPr lang="zh-CN" altLang="en-US">
                  <a:sym typeface="+mn-ea"/>
                </a:rPr>
                <a:t>）      </a:t>
              </a:r>
            </a:p>
            <a:p>
              <a:pPr>
                <a:lnSpc>
                  <a:spcPct val="90000"/>
                </a:lnSpc>
              </a:pPr>
              <a:r>
                <a:rPr lang="zh-CN" altLang="en-US">
                  <a:sym typeface="+mn-ea"/>
                </a:rPr>
                <a:t>     最坏情况： </a:t>
              </a:r>
              <a:r>
                <a:rPr lang="en-US" altLang="zh-CN">
                  <a:sym typeface="+mn-ea"/>
                </a:rPr>
                <a:t>O(n</a:t>
              </a:r>
              <a:r>
                <a:rPr lang="en-US" altLang="zh-CN" baseline="30000">
                  <a:uFillTx/>
                  <a:sym typeface="+mn-ea"/>
                </a:rPr>
                <a:t>2</a:t>
              </a:r>
              <a:r>
                <a:rPr lang="en-US" altLang="zh-CN">
                  <a:sym typeface="+mn-ea"/>
                </a:rPr>
                <a:t>)</a:t>
              </a:r>
            </a:p>
            <a:p>
              <a:pPr>
                <a:lnSpc>
                  <a:spcPct val="90000"/>
                </a:lnSpc>
              </a:pPr>
              <a:endParaRPr lang="en-US" altLang="zh-CN"/>
            </a:p>
            <a:p>
              <a:pPr>
                <a:lnSpc>
                  <a:spcPct val="90000"/>
                </a:lnSpc>
              </a:pPr>
              <a:r>
                <a:rPr lang="zh-CN" altLang="en-US">
                  <a:sym typeface="+mn-ea"/>
                </a:rPr>
                <a:t>空间复杂度：</a:t>
              </a:r>
              <a:r>
                <a:rPr lang="en-US" altLang="zh-CN">
                  <a:sym typeface="+mn-ea"/>
                </a:rPr>
                <a:t>O(1);</a:t>
              </a:r>
              <a:endParaRPr lang="en-US" altLang="zh-CN"/>
            </a:p>
            <a:p>
              <a:pPr algn="just"/>
              <a:endParaRPr lang="zh-CN" altLang="en-US" dirty="0" err="1">
                <a:solidFill>
                  <a:sysClr val="window" lastClr="FFFFFF"/>
                </a:solidFill>
              </a:endParaRPr>
            </a:p>
          </p:txBody>
        </p:sp>
        <p:sp>
          <p:nvSpPr>
            <p:cNvPr id="22" name="任意多边形 21"/>
            <p:cNvSpPr/>
            <p:nvPr>
              <p:custDataLst>
                <p:tags r:id="rId7"/>
              </p:custDataLst>
            </p:nvPr>
          </p:nvSpPr>
          <p:spPr>
            <a:xfrm>
              <a:off x="3252788" y="2447923"/>
              <a:ext cx="1900059" cy="873453"/>
            </a:xfrm>
            <a:custGeom>
              <a:avLst/>
              <a:gdLst>
                <a:gd name="connsiteX0" fmla="*/ 950119 w 1900237"/>
                <a:gd name="connsiteY0" fmla="*/ 0 h 904873"/>
                <a:gd name="connsiteX1" fmla="*/ 1900237 w 1900237"/>
                <a:gd name="connsiteY1" fmla="*/ 452436 h 904873"/>
                <a:gd name="connsiteX2" fmla="*/ 1900237 w 1900237"/>
                <a:gd name="connsiteY2" fmla="*/ 904873 h 904873"/>
                <a:gd name="connsiteX3" fmla="*/ 1882377 w 1900237"/>
                <a:gd name="connsiteY3" fmla="*/ 904873 h 904873"/>
                <a:gd name="connsiteX4" fmla="*/ 1882377 w 1900237"/>
                <a:gd name="connsiteY4" fmla="*/ 465703 h 904873"/>
                <a:gd name="connsiteX5" fmla="*/ 950119 w 1900237"/>
                <a:gd name="connsiteY5" fmla="*/ 21771 h 904873"/>
                <a:gd name="connsiteX6" fmla="*/ 17860 w 1900237"/>
                <a:gd name="connsiteY6" fmla="*/ 465703 h 904873"/>
                <a:gd name="connsiteX7" fmla="*/ 17860 w 1900237"/>
                <a:gd name="connsiteY7" fmla="*/ 904873 h 904873"/>
                <a:gd name="connsiteX8" fmla="*/ 0 w 1900237"/>
                <a:gd name="connsiteY8" fmla="*/ 904873 h 904873"/>
                <a:gd name="connsiteX9" fmla="*/ 0 w 1900237"/>
                <a:gd name="connsiteY9" fmla="*/ 452436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950119" y="0"/>
                  </a:moveTo>
                  <a:lnTo>
                    <a:pt x="1900237" y="452436"/>
                  </a:lnTo>
                  <a:lnTo>
                    <a:pt x="1900237" y="904873"/>
                  </a:lnTo>
                  <a:lnTo>
                    <a:pt x="1882377" y="904873"/>
                  </a:lnTo>
                  <a:lnTo>
                    <a:pt x="1882377" y="465703"/>
                  </a:lnTo>
                  <a:lnTo>
                    <a:pt x="950119" y="21771"/>
                  </a:lnTo>
                  <a:lnTo>
                    <a:pt x="17860" y="465703"/>
                  </a:lnTo>
                  <a:lnTo>
                    <a:pt x="17860" y="904873"/>
                  </a:lnTo>
                  <a:lnTo>
                    <a:pt x="0" y="904873"/>
                  </a:lnTo>
                  <a:lnTo>
                    <a:pt x="0" y="452436"/>
                  </a:lnTo>
                  <a:close/>
                </a:path>
              </a:pathLst>
            </a:custGeom>
            <a:solidFill>
              <a:srgbClr val="EEBB00"/>
            </a:solidFill>
          </p:spPr>
          <p:txBody>
            <a:bodyPr rot="0" spcFirstLastPara="0" vertOverflow="overflow" horzOverflow="overflow" vert="horz" wrap="square" lIns="91416" tIns="287925" rIns="91416" bIns="45708" numCol="1" spcCol="0" rtlCol="0" fromWordArt="0" anchor="ctr" anchorCtr="0" forceAA="0" compatLnSpc="1">
              <a:normAutofit/>
            </a:bodyPr>
            <a:lstStyle/>
            <a:p>
              <a:pPr algn="ctr"/>
              <a:r>
                <a:rPr lang="zh-CN" altLang="en-US">
                  <a:latin typeface="Calibri Light" panose="020F0302020204030204" charset="0"/>
                  <a:ea typeface="宋体" panose="02010600030101010101" pitchFamily="2" charset="-122"/>
                  <a:cs typeface="+mn-ea"/>
                </a:rPr>
                <a:t>分析</a:t>
              </a:r>
            </a:p>
          </p:txBody>
        </p:sp>
      </p:grpSp>
      <p:grpSp>
        <p:nvGrpSpPr>
          <p:cNvPr id="36" name="组合 35"/>
          <p:cNvGrpSpPr/>
          <p:nvPr>
            <p:custDataLst>
              <p:tags r:id="rId3"/>
            </p:custDataLst>
          </p:nvPr>
        </p:nvGrpSpPr>
        <p:grpSpPr>
          <a:xfrm>
            <a:off x="4747768" y="2906994"/>
            <a:ext cx="2733935" cy="2559212"/>
            <a:chOff x="1487488" y="3870323"/>
            <a:chExt cx="1900239" cy="1778797"/>
          </a:xfrm>
        </p:grpSpPr>
        <p:sp>
          <p:nvSpPr>
            <p:cNvPr id="24" name="矩形 23"/>
            <p:cNvSpPr/>
            <p:nvPr>
              <p:custDataLst>
                <p:tags r:id="rId4"/>
              </p:custDataLst>
            </p:nvPr>
          </p:nvSpPr>
          <p:spPr>
            <a:xfrm>
              <a:off x="1487488" y="3870323"/>
              <a:ext cx="1900058" cy="1075155"/>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a:bodyPr>
            <a:lstStyle/>
            <a:p>
              <a:pPr algn="l"/>
              <a:r>
                <a:rPr lang="zh-CN" altLang="en-US">
                  <a:solidFill>
                    <a:schemeClr val="tx2">
                      <a:lumMod val="85000"/>
                      <a:lumOff val="15000"/>
                    </a:schemeClr>
                  </a:solidFill>
                  <a:sym typeface="+mn-ea"/>
                </a:rPr>
                <a:t>将一组数据按照升序排序，较大的值会浮到数组的右侧，</a:t>
              </a:r>
            </a:p>
            <a:p>
              <a:pPr algn="l"/>
              <a:r>
                <a:rPr lang="zh-CN" altLang="en-US">
                  <a:solidFill>
                    <a:schemeClr val="tx2">
                      <a:lumMod val="85000"/>
                      <a:lumOff val="15000"/>
                    </a:schemeClr>
                  </a:solidFill>
                  <a:sym typeface="+mn-ea"/>
                </a:rPr>
                <a:t>较小的值会浮到数组左侧</a:t>
              </a:r>
              <a:endParaRPr lang="zh-CN" altLang="en-US"/>
            </a:p>
            <a:p>
              <a:pPr algn="just"/>
              <a:endParaRPr lang="zh-CN" altLang="en-US" dirty="0" err="1">
                <a:solidFill>
                  <a:sysClr val="window" lastClr="FFFFFF"/>
                </a:solidFill>
              </a:endParaRPr>
            </a:p>
          </p:txBody>
        </p:sp>
        <p:sp>
          <p:nvSpPr>
            <p:cNvPr id="35" name="任意多边形 34"/>
            <p:cNvSpPr/>
            <p:nvPr>
              <p:custDataLst>
                <p:tags r:id="rId5"/>
              </p:custDataLst>
            </p:nvPr>
          </p:nvSpPr>
          <p:spPr>
            <a:xfrm>
              <a:off x="1487490" y="4744247"/>
              <a:ext cx="1900237" cy="904873"/>
            </a:xfrm>
            <a:custGeom>
              <a:avLst/>
              <a:gdLst>
                <a:gd name="connsiteX0" fmla="*/ 0 w 1900237"/>
                <a:gd name="connsiteY0" fmla="*/ 0 h 904873"/>
                <a:gd name="connsiteX1" fmla="*/ 17860 w 1900237"/>
                <a:gd name="connsiteY1" fmla="*/ 0 h 904873"/>
                <a:gd name="connsiteX2" fmla="*/ 17860 w 1900237"/>
                <a:gd name="connsiteY2" fmla="*/ 439170 h 904873"/>
                <a:gd name="connsiteX3" fmla="*/ 950119 w 1900237"/>
                <a:gd name="connsiteY3" fmla="*/ 883102 h 904873"/>
                <a:gd name="connsiteX4" fmla="*/ 1882377 w 1900237"/>
                <a:gd name="connsiteY4" fmla="*/ 439170 h 904873"/>
                <a:gd name="connsiteX5" fmla="*/ 1882377 w 1900237"/>
                <a:gd name="connsiteY5" fmla="*/ 0 h 904873"/>
                <a:gd name="connsiteX6" fmla="*/ 1900237 w 1900237"/>
                <a:gd name="connsiteY6" fmla="*/ 0 h 904873"/>
                <a:gd name="connsiteX7" fmla="*/ 1900237 w 1900237"/>
                <a:gd name="connsiteY7" fmla="*/ 452437 h 904873"/>
                <a:gd name="connsiteX8" fmla="*/ 950119 w 1900237"/>
                <a:gd name="connsiteY8" fmla="*/ 904873 h 904873"/>
                <a:gd name="connsiteX9" fmla="*/ 0 w 1900237"/>
                <a:gd name="connsiteY9" fmla="*/ 452437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0" y="0"/>
                  </a:moveTo>
                  <a:lnTo>
                    <a:pt x="17860" y="0"/>
                  </a:lnTo>
                  <a:lnTo>
                    <a:pt x="17860" y="439170"/>
                  </a:lnTo>
                  <a:lnTo>
                    <a:pt x="950119" y="883102"/>
                  </a:lnTo>
                  <a:lnTo>
                    <a:pt x="1882377" y="439170"/>
                  </a:lnTo>
                  <a:lnTo>
                    <a:pt x="1882377" y="0"/>
                  </a:lnTo>
                  <a:lnTo>
                    <a:pt x="1900237" y="0"/>
                  </a:lnTo>
                  <a:lnTo>
                    <a:pt x="1900237" y="452437"/>
                  </a:lnTo>
                  <a:lnTo>
                    <a:pt x="950119" y="904873"/>
                  </a:lnTo>
                  <a:lnTo>
                    <a:pt x="0" y="452437"/>
                  </a:lnTo>
                  <a:close/>
                </a:path>
              </a:pathLst>
            </a:custGeom>
            <a:solidFill>
              <a:srgbClr val="EEBB00"/>
            </a:solidFill>
          </p:spPr>
          <p:txBody>
            <a:bodyPr rot="0" spcFirstLastPara="0" vertOverflow="overflow" horzOverflow="overflow" vert="horz" wrap="square" lIns="91416" tIns="45708" rIns="91416" bIns="287925" numCol="1" spcCol="0" rtlCol="0" fromWordArt="0" anchor="ctr" anchorCtr="0" forceAA="0" compatLnSpc="1">
              <a:normAutofit/>
            </a:bodyPr>
            <a:lstStyle/>
            <a:p>
              <a:pPr algn="ctr">
                <a:lnSpc>
                  <a:spcPct val="130000"/>
                </a:lnSpc>
              </a:pPr>
              <a:r>
                <a:rPr lang="zh-CN" altLang="en-US">
                  <a:latin typeface="Calibri Light" panose="020F0302020204030204" charset="0"/>
                  <a:ea typeface="宋体" panose="02010600030101010101" pitchFamily="2" charset="-122"/>
                  <a:cs typeface="+mn-ea"/>
                </a:rPr>
                <a:t>过程</a:t>
              </a:r>
            </a:p>
          </p:txBody>
        </p:sp>
      </p:grpSp>
      <p:sp>
        <p:nvSpPr>
          <p:cNvPr id="25" name="矩形 24"/>
          <p:cNvSpPr/>
          <p:nvPr/>
        </p:nvSpPr>
        <p:spPr>
          <a:xfrm>
            <a:off x="810260" y="69850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dirty="0">
                <a:ln w="6600">
                  <a:prstDash val="solid"/>
                </a:ln>
                <a:blipFill>
                  <a:blip r:embed="rId13">
                    <a:alphaModFix amt="99000"/>
                  </a:blip>
                  <a:stretch>
                    <a:fillRect/>
                  </a:stretch>
                </a:blipFill>
                <a:effectLst>
                  <a:outerShdw blurRad="63500" dist="342900" dir="7200000" sy="30000" kx="1300200" algn="ctr" rotWithShape="0">
                    <a:prstClr val="black">
                      <a:alpha val="32000"/>
                    </a:prstClr>
                  </a:outerShdw>
                </a:effectLst>
              </a:rPr>
              <a:t>冒泡排序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3170" y="629920"/>
            <a:ext cx="3855720" cy="1198880"/>
          </a:xfrm>
          <a:prstGeom prst="rect">
            <a:avLst/>
          </a:prstGeom>
          <a:noFill/>
          <a:ln>
            <a:noFill/>
          </a:ln>
        </p:spPr>
        <p:txBody>
          <a:bodyPr wrap="none" rtlCol="0" anchor="t">
            <a:spAutoFit/>
          </a:bodyPr>
          <a:lstStyle/>
          <a:p>
            <a:pPr algn="ctr"/>
            <a:r>
              <a:rPr lang="zh-CN" altLang="en-US" sz="72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选择排序</a:t>
            </a:r>
          </a:p>
        </p:txBody>
      </p:sp>
      <p:pic>
        <p:nvPicPr>
          <p:cNvPr id="8" name="图片 7" descr="35b884a30c16691274eb3c95e933cf20702eaa602e98c-WcJ5K9_fw658"/>
          <p:cNvPicPr>
            <a:picLocks noChangeAspect="1"/>
          </p:cNvPicPr>
          <p:nvPr/>
        </p:nvPicPr>
        <p:blipFill>
          <a:blip r:embed="rId9"/>
          <a:stretch>
            <a:fillRect/>
          </a:stretch>
        </p:blipFill>
        <p:spPr>
          <a:xfrm>
            <a:off x="8145780" y="496570"/>
            <a:ext cx="3500755" cy="2632710"/>
          </a:xfrm>
          <a:prstGeom prst="snipRoundRect">
            <a:avLst/>
          </a:prstGeom>
          <a:effectLst>
            <a:outerShdw dist="50800" dir="5400000" algn="ctr" rotWithShape="0">
              <a:srgbClr val="000000">
                <a:alpha val="6000"/>
              </a:srgbClr>
            </a:outerShdw>
            <a:reflection stA="45000" endPos="0" dist="50800" dir="5400000" sy="-100000" algn="bl" rotWithShape="0"/>
            <a:softEdge rad="139700"/>
          </a:effectLst>
        </p:spPr>
      </p:pic>
      <p:grpSp>
        <p:nvGrpSpPr>
          <p:cNvPr id="9" name="组合 8"/>
          <p:cNvGrpSpPr/>
          <p:nvPr>
            <p:custDataLst>
              <p:tags r:id="rId1"/>
            </p:custDataLst>
          </p:nvPr>
        </p:nvGrpSpPr>
        <p:grpSpPr>
          <a:xfrm>
            <a:off x="4121527" y="4749452"/>
            <a:ext cx="5710438" cy="1273200"/>
            <a:chOff x="1188367" y="1990725"/>
            <a:chExt cx="4485666" cy="1000125"/>
          </a:xfrm>
          <a:solidFill>
            <a:schemeClr val="accent2">
              <a:lumMod val="40000"/>
              <a:lumOff val="60000"/>
            </a:schemeClr>
          </a:solidFill>
        </p:grpSpPr>
        <p:sp>
          <p:nvSpPr>
            <p:cNvPr id="26" name="任意多边形 25"/>
            <p:cNvSpPr/>
            <p:nvPr>
              <p:custDataLst>
                <p:tags r:id="rId5"/>
              </p:custDataLst>
            </p:nvPr>
          </p:nvSpPr>
          <p:spPr>
            <a:xfrm>
              <a:off x="1188367" y="1990726"/>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chemeClr val="bg1"/>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lstStyle/>
            <a:p>
              <a:pPr algn="just"/>
              <a:r>
                <a:rPr lang="zh-CN" altLang="da-DK" kern="0">
                  <a:solidFill>
                    <a:srgbClr val="FF3300">
                      <a:lumMod val="75000"/>
                    </a:srgbClr>
                  </a:solidFill>
                  <a:sym typeface="Arial" panose="020B0604020202020204" pitchFamily="34" charset="0"/>
                </a:rPr>
                <a:t>时间复杂度：最好情况</a:t>
              </a:r>
              <a:r>
                <a:rPr lang="en-US" altLang="zh-CN" kern="0">
                  <a:solidFill>
                    <a:srgbClr val="FF3300">
                      <a:lumMod val="75000"/>
                    </a:srgbClr>
                  </a:solidFill>
                  <a:sym typeface="Arial" panose="020B0604020202020204" pitchFamily="34" charset="0"/>
                </a:rPr>
                <a:t>O(n</a:t>
              </a:r>
              <a:r>
                <a:rPr lang="en-US" altLang="zh-CN" kern="0" baseline="30000">
                  <a:solidFill>
                    <a:srgbClr val="FF3300">
                      <a:lumMod val="75000"/>
                    </a:srgbClr>
                  </a:solidFill>
                  <a:uFillTx/>
                  <a:sym typeface="Arial" panose="020B0604020202020204" pitchFamily="34" charset="0"/>
                </a:rPr>
                <a:t>2</a:t>
              </a:r>
              <a:r>
                <a:rPr lang="en-US" altLang="zh-CN" kern="0">
                  <a:solidFill>
                    <a:srgbClr val="FF3300">
                      <a:lumMod val="75000"/>
                    </a:srgbClr>
                  </a:solidFill>
                  <a:sym typeface="Arial" panose="020B0604020202020204" pitchFamily="34" charset="0"/>
                </a:rPr>
                <a:t>)</a:t>
              </a:r>
              <a:r>
                <a:rPr lang="zh-CN" altLang="en-US" kern="0">
                  <a:solidFill>
                    <a:srgbClr val="FF3300">
                      <a:lumMod val="75000"/>
                    </a:srgbClr>
                  </a:solidFill>
                  <a:sym typeface="Arial" panose="020B0604020202020204" pitchFamily="34" charset="0"/>
                </a:rPr>
                <a:t>，最坏情况</a:t>
              </a:r>
              <a:r>
                <a:rPr lang="en-US" altLang="zh-CN" kern="0">
                  <a:solidFill>
                    <a:srgbClr val="FF3300">
                      <a:lumMod val="75000"/>
                    </a:srgbClr>
                  </a:solidFill>
                  <a:sym typeface="Arial" panose="020B0604020202020204" pitchFamily="34" charset="0"/>
                </a:rPr>
                <a:t>O(n</a:t>
              </a:r>
              <a:r>
                <a:rPr lang="en-US" altLang="zh-CN" kern="0" baseline="30000">
                  <a:solidFill>
                    <a:srgbClr val="FF3300">
                      <a:lumMod val="75000"/>
                    </a:srgbClr>
                  </a:solidFill>
                  <a:uFillTx/>
                  <a:sym typeface="Arial" panose="020B0604020202020204" pitchFamily="34" charset="0"/>
                </a:rPr>
                <a:t>2</a:t>
              </a:r>
              <a:r>
                <a:rPr lang="en-US" altLang="zh-CN" kern="0">
                  <a:solidFill>
                    <a:srgbClr val="FF3300">
                      <a:lumMod val="75000"/>
                    </a:srgbClr>
                  </a:solidFill>
                  <a:sym typeface="Arial" panose="020B0604020202020204" pitchFamily="34" charset="0"/>
                </a:rPr>
                <a:t>) </a:t>
              </a:r>
            </a:p>
            <a:p>
              <a:pPr algn="just"/>
              <a:r>
                <a:rPr lang="zh-CN" altLang="en-US" kern="0">
                  <a:solidFill>
                    <a:srgbClr val="FF3300">
                      <a:lumMod val="75000"/>
                    </a:srgbClr>
                  </a:solidFill>
                  <a:sym typeface="Arial" panose="020B0604020202020204" pitchFamily="34" charset="0"/>
                </a:rPr>
                <a:t>空间复杂度：</a:t>
              </a:r>
              <a:r>
                <a:rPr lang="en-US" altLang="zh-CN" kern="0">
                  <a:solidFill>
                    <a:srgbClr val="FF3300">
                      <a:lumMod val="75000"/>
                    </a:srgbClr>
                  </a:solidFill>
                  <a:sym typeface="Arial" panose="020B0604020202020204" pitchFamily="34" charset="0"/>
                </a:rPr>
                <a:t>O</a:t>
              </a:r>
              <a:r>
                <a:rPr lang="zh-CN" altLang="en-US" kern="0">
                  <a:solidFill>
                    <a:srgbClr val="FF3300">
                      <a:lumMod val="75000"/>
                    </a:srgbClr>
                  </a:solidFill>
                  <a:sym typeface="Arial" panose="020B0604020202020204" pitchFamily="34" charset="0"/>
                </a:rPr>
                <a:t>（</a:t>
              </a:r>
              <a:r>
                <a:rPr lang="en-US" altLang="zh-CN" kern="0">
                  <a:solidFill>
                    <a:srgbClr val="FF3300">
                      <a:lumMod val="75000"/>
                    </a:srgbClr>
                  </a:solidFill>
                  <a:sym typeface="Arial" panose="020B0604020202020204" pitchFamily="34" charset="0"/>
                </a:rPr>
                <a:t>1</a:t>
              </a:r>
              <a:r>
                <a:rPr lang="zh-CN" altLang="en-US" kern="0">
                  <a:solidFill>
                    <a:srgbClr val="FF3300">
                      <a:lumMod val="75000"/>
                    </a:srgbClr>
                  </a:solidFill>
                  <a:sym typeface="Arial" panose="020B0604020202020204" pitchFamily="34" charset="0"/>
                </a:rPr>
                <a:t>）</a:t>
              </a:r>
            </a:p>
          </p:txBody>
        </p:sp>
        <p:sp>
          <p:nvSpPr>
            <p:cNvPr id="10" name="对角圆角矩形 9"/>
            <p:cNvSpPr/>
            <p:nvPr>
              <p:custDataLst>
                <p:tags r:id="rId6"/>
              </p:custDataLst>
            </p:nvPr>
          </p:nvSpPr>
          <p:spPr>
            <a:xfrm flipH="1">
              <a:off x="4673908" y="1990725"/>
              <a:ext cx="1000125" cy="1000125"/>
            </a:xfrm>
            <a:prstGeom prst="round2DiagRect">
              <a:avLst>
                <a:gd name="adj1" fmla="val 13809"/>
                <a:gd name="adj2" fmla="val 0"/>
              </a:avLst>
            </a:prstGeom>
            <a:grp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kern="0">
                  <a:solidFill>
                    <a:srgbClr val="FFFFFF"/>
                  </a:solidFill>
                  <a:latin typeface="Calibri Light" panose="020F0302020204030204" charset="0"/>
                  <a:ea typeface="宋体" panose="02010600030101010101" pitchFamily="2" charset="-122"/>
                  <a:cs typeface="+mn-ea"/>
                  <a:sym typeface="Arial" panose="020B0604020202020204" pitchFamily="34" charset="0"/>
                </a:rPr>
                <a:t>分析</a:t>
              </a:r>
            </a:p>
          </p:txBody>
        </p:sp>
      </p:grpSp>
      <p:grpSp>
        <p:nvGrpSpPr>
          <p:cNvPr id="11" name="组合 10"/>
          <p:cNvGrpSpPr/>
          <p:nvPr>
            <p:custDataLst>
              <p:tags r:id="rId2"/>
            </p:custDataLst>
          </p:nvPr>
        </p:nvGrpSpPr>
        <p:grpSpPr>
          <a:xfrm>
            <a:off x="2060317" y="2984152"/>
            <a:ext cx="5883793" cy="1273200"/>
            <a:chOff x="1709" y="555661"/>
            <a:chExt cx="4621840" cy="1000125"/>
          </a:xfrm>
        </p:grpSpPr>
        <p:sp>
          <p:nvSpPr>
            <p:cNvPr id="12" name="任意多边形 11"/>
            <p:cNvSpPr/>
            <p:nvPr>
              <p:custDataLst>
                <p:tags r:id="rId3"/>
              </p:custDataLst>
            </p:nvPr>
          </p:nvSpPr>
          <p:spPr>
            <a:xfrm>
              <a:off x="1709" y="555662"/>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rgbClr val="FFFFFF">
                <a:lumMod val="95000"/>
              </a:srgbClr>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lstStyle/>
            <a:p>
              <a:pPr algn="just"/>
              <a:r>
                <a:rPr lang="zh-CN" dirty="0">
                  <a:sym typeface="+mn-ea"/>
                </a:rPr>
                <a:t>从数组的开头开始，将第一个元素和其他元素进行比较，最小的元素会放在数组的第一个位置，然后再第二位开始</a:t>
              </a:r>
              <a:endParaRPr lang="da-DK" altLang="zh-CN" kern="0">
                <a:solidFill>
                  <a:srgbClr val="FF3300">
                    <a:lumMod val="75000"/>
                  </a:srgbClr>
                </a:solidFill>
                <a:sym typeface="Arial" panose="020B0604020202020204" pitchFamily="34" charset="0"/>
              </a:endParaRPr>
            </a:p>
            <a:p>
              <a:pPr algn="just"/>
              <a:endParaRPr lang="da-DK" altLang="zh-CN" kern="0">
                <a:solidFill>
                  <a:srgbClr val="FF3300">
                    <a:lumMod val="75000"/>
                  </a:srgbClr>
                </a:solidFill>
                <a:sym typeface="Arial" panose="020B0604020202020204" pitchFamily="34" charset="0"/>
              </a:endParaRPr>
            </a:p>
          </p:txBody>
        </p:sp>
        <p:sp>
          <p:nvSpPr>
            <p:cNvPr id="13" name="对角圆角矩形 12"/>
            <p:cNvSpPr/>
            <p:nvPr>
              <p:custDataLst>
                <p:tags r:id="rId4"/>
              </p:custDataLst>
            </p:nvPr>
          </p:nvSpPr>
          <p:spPr>
            <a:xfrm flipH="1">
              <a:off x="3623424" y="555661"/>
              <a:ext cx="1000125" cy="1000125"/>
            </a:xfrm>
            <a:prstGeom prst="round2DiagRect">
              <a:avLst>
                <a:gd name="adj1" fmla="val 13809"/>
                <a:gd name="adj2" fmla="val 0"/>
              </a:avLst>
            </a:prstGeom>
            <a:solidFill>
              <a:srgbClr val="FF3300"/>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kern="0">
                  <a:solidFill>
                    <a:srgbClr val="FFFFFF"/>
                  </a:solidFill>
                  <a:latin typeface="Calibri Light" panose="020F0302020204030204" charset="0"/>
                  <a:ea typeface="宋体" panose="02010600030101010101" pitchFamily="2" charset="-122"/>
                  <a:cs typeface="+mn-ea"/>
                  <a:sym typeface="Arial" panose="020B0604020202020204" pitchFamily="34" charset="0"/>
                </a:rPr>
                <a:t>步骤</a:t>
              </a:r>
              <a:endParaRPr lang="en-US" altLang="zh-CN" kern="0">
                <a:solidFill>
                  <a:srgbClr val="FFFFFF"/>
                </a:solidFill>
                <a:latin typeface="Calibri Light" panose="020F0302020204030204" charset="0"/>
                <a:ea typeface="+mn-ea"/>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16134" y="1828800"/>
            <a:ext cx="4708734" cy="4343400"/>
          </a:xfrm>
        </p:spPr>
        <p:txBody>
          <a:bodyPr rtlCol="0">
            <a:noAutofit/>
          </a:bodyPr>
          <a:lstStyle/>
          <a:p>
            <a:pPr indent="0">
              <a:lnSpc>
                <a:spcPct val="120000"/>
              </a:lnSpc>
              <a:spcBef>
                <a:spcPts val="0"/>
              </a:spcBef>
              <a:buNone/>
            </a:pPr>
            <a:endParaRPr lang="en-US" altLang="zh-CN" sz="1100" dirty="0"/>
          </a:p>
          <a:p>
            <a:pPr indent="0">
              <a:lnSpc>
                <a:spcPct val="120000"/>
              </a:lnSpc>
              <a:spcBef>
                <a:spcPts val="0"/>
              </a:spcBef>
              <a:buNone/>
            </a:pPr>
            <a:endParaRPr lang="zh-CN" altLang="en-US" sz="1100" dirty="0"/>
          </a:p>
        </p:txBody>
      </p:sp>
      <p:sp>
        <p:nvSpPr>
          <p:cNvPr id="6" name="矩形 5"/>
          <p:cNvSpPr/>
          <p:nvPr/>
        </p:nvSpPr>
        <p:spPr>
          <a:xfrm>
            <a:off x="1062355" y="793750"/>
            <a:ext cx="3855720" cy="1198880"/>
          </a:xfrm>
          <a:prstGeom prst="rect">
            <a:avLst/>
          </a:prstGeom>
          <a:noFill/>
          <a:ln>
            <a:noFill/>
          </a:ln>
        </p:spPr>
        <p:txBody>
          <a:bodyPr wrap="none" rtlCol="0" anchor="t">
            <a:spAutoFit/>
            <a:scene3d>
              <a:camera prst="perspectiveRight"/>
              <a:lightRig rig="threePt" dir="t">
                <a:rot lat="0" lon="0" rev="0"/>
              </a:lightRig>
            </a:scene3d>
            <a:sp3d extrusionH="311150" prstMaterial="plastic">
              <a:extrusionClr>
                <a:srgbClr val="D6C0C9"/>
              </a:extrusionClr>
            </a:sp3d>
          </a:bodyPr>
          <a:lstStyle/>
          <a:p>
            <a:pPr algn="ctr"/>
            <a:r>
              <a:rPr lang="zh-CN" altLang="en-US" sz="7200" b="1">
                <a:blipFill>
                  <a:blip r:embed="rId11">
                    <a:alphaModFix amt="99000"/>
                  </a:blip>
                  <a:tile tx="-50800" ty="0" sx="48000" sy="29000" flip="none" algn="bl"/>
                </a:blipFill>
                <a:effectLst>
                  <a:outerShdw blurRad="60007" dist="310007" dir="7680000" sy="30000" kx="1300200" algn="ctr" rotWithShape="0">
                    <a:srgbClr val="B4B1D6">
                      <a:alpha val="60000"/>
                    </a:srgbClr>
                  </a:outerShdw>
                </a:effectLst>
              </a:rPr>
              <a:t>插入排序</a:t>
            </a:r>
          </a:p>
        </p:txBody>
      </p:sp>
      <p:pic>
        <p:nvPicPr>
          <p:cNvPr id="11" name="图片 10" descr="23e9c234836cc49944ab4f61860afac63ad6ae86a516-xOoaue_fw658"/>
          <p:cNvPicPr>
            <a:picLocks noChangeAspect="1"/>
          </p:cNvPicPr>
          <p:nvPr/>
        </p:nvPicPr>
        <p:blipFill>
          <a:blip r:embed="rId12"/>
          <a:stretch>
            <a:fillRect/>
          </a:stretch>
        </p:blipFill>
        <p:spPr>
          <a:xfrm>
            <a:off x="7270115" y="149860"/>
            <a:ext cx="4730750" cy="3494405"/>
          </a:xfrm>
          <a:prstGeom prst="rect">
            <a:avLst/>
          </a:prstGeom>
          <a:effectLst>
            <a:softEdge rad="419100"/>
          </a:effectLst>
        </p:spPr>
      </p:pic>
      <p:pic>
        <p:nvPicPr>
          <p:cNvPr id="12" name="图片 11" descr="insertion"/>
          <p:cNvPicPr>
            <a:picLocks noChangeAspect="1"/>
          </p:cNvPicPr>
          <p:nvPr/>
        </p:nvPicPr>
        <p:blipFill>
          <a:blip r:embed="rId13"/>
          <a:stretch>
            <a:fillRect/>
          </a:stretch>
        </p:blipFill>
        <p:spPr>
          <a:xfrm>
            <a:off x="24130" y="2531745"/>
            <a:ext cx="4288155" cy="4300220"/>
          </a:xfrm>
          <a:prstGeom prst="rect">
            <a:avLst/>
          </a:prstGeom>
          <a:effectLst>
            <a:outerShdw dist="50800" dir="5400000" algn="ctr" rotWithShape="0">
              <a:srgbClr val="000000">
                <a:alpha val="43000"/>
              </a:srgbClr>
            </a:outerShdw>
            <a:softEdge rad="292100"/>
          </a:effectLst>
        </p:spPr>
      </p:pic>
      <p:grpSp>
        <p:nvGrpSpPr>
          <p:cNvPr id="14" name="组合 13"/>
          <p:cNvGrpSpPr/>
          <p:nvPr>
            <p:custDataLst>
              <p:tags r:id="rId1"/>
            </p:custDataLst>
          </p:nvPr>
        </p:nvGrpSpPr>
        <p:grpSpPr>
          <a:xfrm>
            <a:off x="4860599" y="3865219"/>
            <a:ext cx="6650789" cy="906440"/>
            <a:chOff x="2542903" y="2908662"/>
            <a:chExt cx="5308823" cy="723542"/>
          </a:xfrm>
        </p:grpSpPr>
        <p:sp>
          <p:nvSpPr>
            <p:cNvPr id="15" name="椭圆 14"/>
            <p:cNvSpPr/>
            <p:nvPr>
              <p:custDataLst>
                <p:tags r:id="rId6"/>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72500" lnSpcReduction="20000"/>
            </a:bodyPr>
            <a:lstStyle/>
            <a:p>
              <a:pPr algn="ctr"/>
              <a:endParaRPr lang="zh-CN" altLang="en-US">
                <a:sym typeface="Arial" panose="020B0604020202020204" pitchFamily="34" charset="0"/>
              </a:endParaRPr>
            </a:p>
          </p:txBody>
        </p:sp>
        <p:sp>
          <p:nvSpPr>
            <p:cNvPr id="16" name="文本框 15"/>
            <p:cNvSpPr txBox="1"/>
            <p:nvPr>
              <p:custDataLst>
                <p:tags r:id="rId7"/>
              </p:custDataLst>
            </p:nvPr>
          </p:nvSpPr>
          <p:spPr>
            <a:xfrm>
              <a:off x="3056708" y="2908662"/>
              <a:ext cx="4795018" cy="253527"/>
            </a:xfrm>
            <a:prstGeom prst="rect">
              <a:avLst/>
            </a:prstGeom>
            <a:noFill/>
          </p:spPr>
          <p:txBody>
            <a:bodyPr wrap="square" rtlCol="0">
              <a:normAutofit fontScale="85000" lnSpcReduction="20000"/>
            </a:bodyPr>
            <a:lstStyle/>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描述</a:t>
              </a:r>
            </a:p>
            <a:p>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17" name="矩形 16"/>
            <p:cNvSpPr/>
            <p:nvPr>
              <p:custDataLst>
                <p:tags r:id="rId8"/>
              </p:custDataLst>
            </p:nvPr>
          </p:nvSpPr>
          <p:spPr>
            <a:xfrm>
              <a:off x="3056708" y="3358383"/>
              <a:ext cx="4795018" cy="273821"/>
            </a:xfrm>
            <a:prstGeom prst="rect">
              <a:avLst/>
            </a:prstGeom>
          </p:spPr>
          <p:txBody>
            <a:bodyPr wrap="square">
              <a:normAutofit fontScale="67500" lnSpcReduction="20000"/>
            </a:bodyPr>
            <a:lstStyle/>
            <a:p>
              <a:r>
                <a:rPr lang="zh-CN" altLang="en-US" dirty="0">
                  <a:sym typeface="Arial" panose="020B0604020202020204" pitchFamily="34" charset="0"/>
                </a:rPr>
                <a:t>将第一个元素视为有序序列，遍历数组，将之后的元素依次插入这个构建的有序序列中。</a:t>
              </a:r>
            </a:p>
          </p:txBody>
        </p:sp>
      </p:grpSp>
      <p:grpSp>
        <p:nvGrpSpPr>
          <p:cNvPr id="18" name="组合 17"/>
          <p:cNvGrpSpPr/>
          <p:nvPr>
            <p:custDataLst>
              <p:tags r:id="rId2"/>
            </p:custDataLst>
          </p:nvPr>
        </p:nvGrpSpPr>
        <p:grpSpPr>
          <a:xfrm>
            <a:off x="4860599" y="5357104"/>
            <a:ext cx="6650789" cy="906440"/>
            <a:chOff x="2542903" y="2908662"/>
            <a:chExt cx="5308823" cy="723542"/>
          </a:xfrm>
        </p:grpSpPr>
        <p:sp>
          <p:nvSpPr>
            <p:cNvPr id="19" name="椭圆 18"/>
            <p:cNvSpPr/>
            <p:nvPr>
              <p:custDataLst>
                <p:tags r:id="rId3"/>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72500" lnSpcReduction="20000"/>
            </a:bodyPr>
            <a:lstStyle/>
            <a:p>
              <a:pPr algn="ctr"/>
              <a:endParaRPr lang="zh-CN" altLang="en-US">
                <a:sym typeface="Arial" panose="020B0604020202020204" pitchFamily="34" charset="0"/>
              </a:endParaRPr>
            </a:p>
          </p:txBody>
        </p:sp>
        <p:sp>
          <p:nvSpPr>
            <p:cNvPr id="20" name="文本框 19"/>
            <p:cNvSpPr txBox="1"/>
            <p:nvPr>
              <p:custDataLst>
                <p:tags r:id="rId4"/>
              </p:custDataLst>
            </p:nvPr>
          </p:nvSpPr>
          <p:spPr>
            <a:xfrm>
              <a:off x="3056708" y="2908662"/>
              <a:ext cx="4795018" cy="253527"/>
            </a:xfrm>
            <a:prstGeom prst="rect">
              <a:avLst/>
            </a:prstGeom>
            <a:noFill/>
          </p:spPr>
          <p:txBody>
            <a:bodyPr wrap="square" rtlCol="0">
              <a:normAutofit fontScale="85000" lnSpcReduction="20000"/>
            </a:bodyPr>
            <a:lstStyle/>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分析</a:t>
              </a:r>
            </a:p>
          </p:txBody>
        </p:sp>
        <p:sp>
          <p:nvSpPr>
            <p:cNvPr id="21" name="矩形 20"/>
            <p:cNvSpPr/>
            <p:nvPr>
              <p:custDataLst>
                <p:tags r:id="rId5"/>
              </p:custDataLst>
            </p:nvPr>
          </p:nvSpPr>
          <p:spPr>
            <a:xfrm>
              <a:off x="3056708" y="3358383"/>
              <a:ext cx="4795018" cy="273821"/>
            </a:xfrm>
            <a:prstGeom prst="rect">
              <a:avLst/>
            </a:prstGeom>
          </p:spPr>
          <p:txBody>
            <a:bodyPr wrap="square">
              <a:normAutofit fontScale="92500" lnSpcReduction="10000"/>
            </a:bodyPr>
            <a:lstStyle/>
            <a:p>
              <a:r>
                <a:rPr lang="zh-CN" altLang="en-US" dirty="0">
                  <a:sym typeface="Arial" panose="020B0604020202020204" pitchFamily="34" charset="0"/>
                </a:rPr>
                <a:t>时间复杂度： 最好</a:t>
              </a:r>
              <a:r>
                <a:rPr lang="en-US" altLang="zh-CN" dirty="0">
                  <a:sym typeface="Arial" panose="020B0604020202020204" pitchFamily="34" charset="0"/>
                </a:rPr>
                <a:t>O(n)  </a:t>
              </a:r>
              <a:r>
                <a:rPr lang="zh-CN" altLang="en-US" dirty="0">
                  <a:sym typeface="Arial" panose="020B0604020202020204" pitchFamily="34" charset="0"/>
                </a:rPr>
                <a:t>最坏</a:t>
              </a:r>
              <a:r>
                <a:rPr lang="en-US" altLang="zh-CN" dirty="0">
                  <a:sym typeface="Arial" panose="020B0604020202020204" pitchFamily="34" charset="0"/>
                </a:rPr>
                <a:t>O(n</a:t>
              </a:r>
              <a:r>
                <a:rPr lang="en-US" altLang="zh-CN" baseline="30000" dirty="0">
                  <a:solidFill>
                    <a:schemeClr val="tx1"/>
                  </a:solidFill>
                  <a:uFillTx/>
                  <a:sym typeface="Arial" panose="020B0604020202020204" pitchFamily="34" charset="0"/>
                </a:rPr>
                <a:t>2</a:t>
              </a:r>
              <a:r>
                <a:rPr lang="en-US" altLang="zh-CN" dirty="0">
                  <a:sym typeface="Arial" panose="020B0604020202020204" pitchFamily="34" charset="0"/>
                </a:rPr>
                <a:t>)   </a:t>
              </a:r>
              <a:r>
                <a:rPr lang="zh-CN" altLang="en-US" dirty="0">
                  <a:sym typeface="Arial" panose="020B0604020202020204" pitchFamily="34" charset="0"/>
                </a:rPr>
                <a:t>空间复杂度</a:t>
              </a:r>
              <a:r>
                <a:rPr lang="en-US" altLang="zh-CN" dirty="0">
                  <a:sym typeface="Arial" panose="020B0604020202020204" pitchFamily="34" charset="0"/>
                </a:rPr>
                <a:t>O</a:t>
              </a:r>
              <a:r>
                <a:rPr lang="zh-CN" altLang="en-US" dirty="0">
                  <a:sym typeface="Arial" panose="020B0604020202020204" pitchFamily="34" charset="0"/>
                </a:rPr>
                <a:t>（</a:t>
              </a:r>
              <a:r>
                <a:rPr lang="en-US" altLang="zh-CN" dirty="0">
                  <a:sym typeface="Arial" panose="020B0604020202020204" pitchFamily="34" charset="0"/>
                </a:rPr>
                <a:t>1</a:t>
              </a:r>
              <a:r>
                <a:rPr lang="zh-CN" altLang="en-US" dirty="0">
                  <a:sym typeface="Arial" panose="020B0604020202020204" pitchFamily="34" charset="0"/>
                </a:rPr>
                <a:t>）</a:t>
              </a:r>
            </a:p>
            <a:p>
              <a:endParaRPr lang="en-US" altLang="zh-CN" dirty="0">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3405" y="563245"/>
            <a:ext cx="569214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3">
                    <a:alphaModFix amt="99000"/>
                  </a:blip>
                  <a:stretch>
                    <a:fillRect/>
                  </a:stretch>
                </a:blipFill>
                <a:effectLst>
                  <a:outerShdw blurRad="63500" dist="342900" dir="7200000" sy="30000" kx="1300200" algn="ctr" rotWithShape="0">
                    <a:prstClr val="black">
                      <a:alpha val="32000"/>
                    </a:prstClr>
                  </a:outerShdw>
                </a:effectLst>
              </a:rPr>
              <a:t>基本排序对比</a:t>
            </a:r>
          </a:p>
        </p:txBody>
      </p:sp>
      <p:pic>
        <p:nvPicPr>
          <p:cNvPr id="7" name="图片 6" descr="捕获3333333"/>
          <p:cNvPicPr>
            <a:picLocks noChangeAspect="1"/>
          </p:cNvPicPr>
          <p:nvPr/>
        </p:nvPicPr>
        <p:blipFill>
          <a:blip r:embed="rId4"/>
          <a:stretch>
            <a:fillRect/>
          </a:stretch>
        </p:blipFill>
        <p:spPr>
          <a:xfrm>
            <a:off x="2493010" y="2116455"/>
            <a:ext cx="5140960" cy="1397635"/>
          </a:xfrm>
          <a:prstGeom prst="rect">
            <a:avLst/>
          </a:prstGeom>
        </p:spPr>
      </p:pic>
      <p:sp>
        <p:nvSpPr>
          <p:cNvPr id="8" name="文本框 7"/>
          <p:cNvSpPr txBox="1"/>
          <p:nvPr/>
        </p:nvSpPr>
        <p:spPr>
          <a:xfrm>
            <a:off x="1158875" y="3816350"/>
            <a:ext cx="9168765" cy="1087755"/>
          </a:xfrm>
          <a:prstGeom prst="rect">
            <a:avLst/>
          </a:prstGeom>
          <a:noFill/>
        </p:spPr>
        <p:txBody>
          <a:bodyPr wrap="square" rtlCol="0">
            <a:spAutoFit/>
          </a:bodyPr>
          <a:lstStyle/>
          <a:p>
            <a:pPr>
              <a:lnSpc>
                <a:spcPct val="90000"/>
              </a:lnSpc>
            </a:pPr>
            <a:r>
              <a:rPr lang="zh-CN" altLang="en-US" sz="2400"/>
              <a:t>稳定：  如果a原本在b前面，而a=b，排序之后a仍然在b的前面；</a:t>
            </a:r>
          </a:p>
          <a:p>
            <a:pPr>
              <a:lnSpc>
                <a:spcPct val="90000"/>
              </a:lnSpc>
            </a:pPr>
            <a:r>
              <a:rPr lang="zh-CN" altLang="en-US" sz="2400"/>
              <a:t>不稳定：如果a原本在b的前面，而a=b，排序之后a可能会出现在b的后面；</a:t>
            </a:r>
          </a:p>
        </p:txBody>
      </p:sp>
      <p:sp>
        <p:nvSpPr>
          <p:cNvPr id="10" name="文本框 9"/>
          <p:cNvSpPr txBox="1"/>
          <p:nvPr/>
        </p:nvSpPr>
        <p:spPr>
          <a:xfrm>
            <a:off x="1158875" y="5572125"/>
            <a:ext cx="7832725" cy="755650"/>
          </a:xfrm>
          <a:prstGeom prst="rect">
            <a:avLst/>
          </a:prstGeom>
          <a:noFill/>
        </p:spPr>
        <p:txBody>
          <a:bodyPr wrap="square" rtlCol="0">
            <a:spAutoFit/>
          </a:bodyPr>
          <a:lstStyle/>
          <a:p>
            <a:pPr>
              <a:lnSpc>
                <a:spcPct val="90000"/>
              </a:lnSpc>
            </a:pPr>
            <a:r>
              <a:rPr lang="zh-CN" altLang="en-US" sz="2400"/>
              <a:t>选择排序和插入排序要比冒泡排序快，插入排序是这三种算法中最快的</a:t>
            </a:r>
          </a:p>
        </p:txBody>
      </p:sp>
      <p:pic>
        <p:nvPicPr>
          <p:cNvPr id="11" name="图片 10" descr="025365f1255a8ce180b23b040d058de2f221325512321-oR89YY_fw658"/>
          <p:cNvPicPr>
            <a:picLocks noChangeAspect="1"/>
          </p:cNvPicPr>
          <p:nvPr/>
        </p:nvPicPr>
        <p:blipFill>
          <a:blip r:embed="rId5"/>
          <a:stretch>
            <a:fillRect/>
          </a:stretch>
        </p:blipFill>
        <p:spPr>
          <a:xfrm>
            <a:off x="8822835" y="1270"/>
            <a:ext cx="3358370" cy="29236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6">
                    <a:alphaModFix amt="99000"/>
                  </a:blip>
                  <a:stretch>
                    <a:fillRect/>
                  </a:stretch>
                </a:blipFill>
                <a:effectLst>
                  <a:outerShdw blurRad="63500" dist="342900" dir="7200000" sy="30000" kx="1300200" algn="ctr" rotWithShape="0">
                    <a:prstClr val="black">
                      <a:alpha val="32000"/>
                    </a:prstClr>
                  </a:outerShdw>
                </a:effectLst>
              </a:rPr>
              <a:t>希尔排序</a:t>
            </a:r>
          </a:p>
        </p:txBody>
      </p:sp>
      <p:sp>
        <p:nvSpPr>
          <p:cNvPr id="5" name="文本框 4"/>
          <p:cNvSpPr txBox="1"/>
          <p:nvPr/>
        </p:nvSpPr>
        <p:spPr>
          <a:xfrm>
            <a:off x="899795" y="2148205"/>
            <a:ext cx="9022080" cy="423545"/>
          </a:xfrm>
          <a:prstGeom prst="rect">
            <a:avLst/>
          </a:prstGeom>
          <a:noFill/>
        </p:spPr>
        <p:txBody>
          <a:bodyPr wrap="none" rtlCol="0">
            <a:spAutoFit/>
          </a:bodyPr>
          <a:lstStyle/>
          <a:p>
            <a:pPr algn="l">
              <a:lnSpc>
                <a:spcPct val="90000"/>
              </a:lnSpc>
            </a:pPr>
            <a:r>
              <a:rPr lang="zh-CN" altLang="en-US" sz="2400"/>
              <a:t>也称递减增量排序算法，是插入排序的一种高速而稳定的改进版本</a:t>
            </a:r>
          </a:p>
        </p:txBody>
      </p:sp>
      <p:sp>
        <p:nvSpPr>
          <p:cNvPr id="8" name="矩形 7"/>
          <p:cNvSpPr/>
          <p:nvPr>
            <p:custDataLst>
              <p:tags r:id="rId1"/>
            </p:custDataLst>
          </p:nvPr>
        </p:nvSpPr>
        <p:spPr>
          <a:xfrm rot="885390">
            <a:off x="995654" y="3453402"/>
            <a:ext cx="1629720" cy="1940142"/>
          </a:xfrm>
          <a:prstGeom prst="rect">
            <a:avLst/>
          </a:prstGeom>
          <a:noFill/>
          <a:ln w="19050">
            <a:solidFill>
              <a:srgbClr val="018BE9">
                <a:lumMod val="20000"/>
                <a:lumOff val="80000"/>
              </a:srgbClr>
            </a:solidFill>
          </a:ln>
        </p:spPr>
        <p:txBody>
          <a:bodyPr rot="0" spcFirstLastPara="0" vertOverflow="overflow" horzOverflow="overflow" vert="horz" wrap="square" lIns="91416" tIns="45708" rIns="91416" bIns="45708" numCol="1" spcCol="0" rtlCol="0" fromWordArt="0" anchor="ctr" anchorCtr="0" forceAA="0" compatLnSpc="1">
            <a:normAutofit/>
          </a:bodyPr>
          <a:lstStyle/>
          <a:p>
            <a:pPr algn="just">
              <a:lnSpc>
                <a:spcPct val="130000"/>
              </a:lnSpc>
            </a:pPr>
            <a:endParaRPr lang="zh-CN" altLang="en-US" dirty="0" err="1">
              <a:solidFill>
                <a:srgbClr val="FFFFFF"/>
              </a:solidFill>
            </a:endParaRPr>
          </a:p>
        </p:txBody>
      </p:sp>
      <p:sp>
        <p:nvSpPr>
          <p:cNvPr id="9" name="矩形 8"/>
          <p:cNvSpPr/>
          <p:nvPr>
            <p:custDataLst>
              <p:tags r:id="rId2"/>
            </p:custDataLst>
          </p:nvPr>
        </p:nvSpPr>
        <p:spPr>
          <a:xfrm>
            <a:off x="988409" y="3456844"/>
            <a:ext cx="1629720" cy="1940142"/>
          </a:xfrm>
          <a:prstGeom prst="rect">
            <a:avLst/>
          </a:prstGeom>
          <a:solidFill>
            <a:srgbClr val="018BE9">
              <a:lumMod val="60000"/>
              <a:lumOff val="40000"/>
            </a:srgbClr>
          </a:solidFill>
        </p:spPr>
        <p:txBody>
          <a:bodyPr rot="0" spcFirstLastPara="0" vertOverflow="overflow" horzOverflow="overflow" vert="horz" wrap="square" lIns="0" tIns="0" rIns="0" bIns="0" numCol="1" spcCol="0" rtlCol="0" fromWordArt="0" anchor="ctr" anchorCtr="0" forceAA="0" compatLnSpc="1">
            <a:normAutofit/>
          </a:bodyPr>
          <a:lstStyle/>
          <a:p>
            <a:pPr algn="ctr">
              <a:lnSpc>
                <a:spcPct val="130000"/>
              </a:lnSpc>
            </a:pPr>
            <a:r>
              <a:rPr lang="zh-CN" altLang="en-US" dirty="0" err="1">
                <a:solidFill>
                  <a:srgbClr val="FFFFFF"/>
                </a:solidFill>
                <a:latin typeface="Calibri Light" panose="020F0302020204030204" charset="0"/>
                <a:ea typeface="宋体" panose="02010600030101010101" pitchFamily="2" charset="-122"/>
                <a:cs typeface="+mn-ea"/>
              </a:rPr>
              <a:t>工作原理</a:t>
            </a:r>
          </a:p>
        </p:txBody>
      </p:sp>
      <p:sp>
        <p:nvSpPr>
          <p:cNvPr id="10" name="矩形 9"/>
          <p:cNvSpPr/>
          <p:nvPr>
            <p:custDataLst>
              <p:tags r:id="rId3"/>
            </p:custDataLst>
          </p:nvPr>
        </p:nvSpPr>
        <p:spPr>
          <a:xfrm>
            <a:off x="2845587" y="3797616"/>
            <a:ext cx="3617730" cy="1258599"/>
          </a:xfrm>
          <a:prstGeom prst="rect">
            <a:avLst/>
          </a:prstGeom>
        </p:spPr>
        <p:txBody>
          <a:bodyPr wrap="square" lIns="0" rIns="0" anchor="ctr">
            <a:normAutofit fontScale="90000"/>
          </a:bodyPr>
          <a:lstStyle/>
          <a:p>
            <a:pPr algn="just">
              <a:lnSpc>
                <a:spcPct val="130000"/>
              </a:lnSpc>
            </a:pPr>
            <a:r>
              <a:rPr lang="zh-CN" altLang="en-US" dirty="0"/>
              <a:t>通过比较定义一个间隔序列来表示在排序过程中进行比较的元素之间有多远的间隔。可以提前定义好间隔序列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3">
                    <a:alphaModFix amt="99000"/>
                  </a:blip>
                  <a:stretch>
                    <a:fillRect/>
                  </a:stretch>
                </a:blipFill>
                <a:effectLst>
                  <a:outerShdw blurRad="63500" dist="342900" dir="7200000" sy="30000" kx="1300200" algn="ctr" rotWithShape="0">
                    <a:prstClr val="black">
                      <a:alpha val="32000"/>
                    </a:prstClr>
                  </a:outerShdw>
                </a:effectLst>
              </a:rPr>
              <a:t>归并排序</a:t>
            </a:r>
          </a:p>
        </p:txBody>
      </p:sp>
      <p:sp>
        <p:nvSpPr>
          <p:cNvPr id="5" name="文本框 4"/>
          <p:cNvSpPr txBox="1"/>
          <p:nvPr/>
        </p:nvSpPr>
        <p:spPr>
          <a:xfrm>
            <a:off x="899795" y="2148205"/>
            <a:ext cx="6583680" cy="755650"/>
          </a:xfrm>
          <a:prstGeom prst="rect">
            <a:avLst/>
          </a:prstGeom>
          <a:noFill/>
        </p:spPr>
        <p:txBody>
          <a:bodyPr wrap="none" rtlCol="0">
            <a:spAutoFit/>
          </a:bodyPr>
          <a:lstStyle/>
          <a:p>
            <a:pPr algn="l">
              <a:lnSpc>
                <a:spcPct val="90000"/>
              </a:lnSpc>
            </a:pPr>
            <a:r>
              <a:rPr lang="zh-CN" altLang="en-US" sz="2400"/>
              <a:t>把一系列排好序的子序列合并成一个大的完整有</a:t>
            </a:r>
          </a:p>
          <a:p>
            <a:pPr algn="l">
              <a:lnSpc>
                <a:spcPct val="90000"/>
              </a:lnSpc>
            </a:pPr>
            <a:r>
              <a:rPr lang="zh-CN" altLang="en-US" sz="2400"/>
              <a:t>序序列</a:t>
            </a:r>
          </a:p>
        </p:txBody>
      </p:sp>
      <p:pic>
        <p:nvPicPr>
          <p:cNvPr id="2" name="图片 1" descr="da0f2ce05316088e4648d1e52e6ba6dbfc283ed61b5f3-wZiqGg_fw658"/>
          <p:cNvPicPr>
            <a:picLocks noChangeAspect="1"/>
          </p:cNvPicPr>
          <p:nvPr/>
        </p:nvPicPr>
        <p:blipFill>
          <a:blip r:embed="rId4"/>
          <a:stretch>
            <a:fillRect/>
          </a:stretch>
        </p:blipFill>
        <p:spPr>
          <a:xfrm>
            <a:off x="7999730" y="440690"/>
            <a:ext cx="3835400" cy="2696210"/>
          </a:xfrm>
          <a:prstGeom prst="rect">
            <a:avLst/>
          </a:prstGeom>
          <a:effectLst>
            <a:softEdge rad="254000"/>
          </a:effectLst>
        </p:spPr>
      </p:pic>
      <p:sp>
        <p:nvSpPr>
          <p:cNvPr id="4" name="文本框 3"/>
          <p:cNvSpPr txBox="1"/>
          <p:nvPr/>
        </p:nvSpPr>
        <p:spPr>
          <a:xfrm>
            <a:off x="899795" y="3862070"/>
            <a:ext cx="9631680" cy="1419860"/>
          </a:xfrm>
          <a:prstGeom prst="rect">
            <a:avLst/>
          </a:prstGeom>
          <a:noFill/>
        </p:spPr>
        <p:txBody>
          <a:bodyPr wrap="none" rtlCol="0">
            <a:spAutoFit/>
          </a:bodyPr>
          <a:lstStyle/>
          <a:p>
            <a:pPr>
              <a:lnSpc>
                <a:spcPct val="90000"/>
              </a:lnSpc>
            </a:pPr>
            <a:r>
              <a:rPr lang="zh-CN" altLang="en-US" sz="2400"/>
              <a:t>首先将数据集分解为一组只有一个元素的数组。</a:t>
            </a:r>
          </a:p>
          <a:p>
            <a:pPr>
              <a:lnSpc>
                <a:spcPct val="90000"/>
              </a:lnSpc>
            </a:pPr>
            <a:r>
              <a:rPr lang="zh-CN" altLang="en-US" sz="2400"/>
              <a:t>通过创建一组左右子数组将它们慢慢合并起来，每部分都是排好序的。</a:t>
            </a:r>
          </a:p>
          <a:p>
            <a:pPr>
              <a:lnSpc>
                <a:spcPct val="90000"/>
              </a:lnSpc>
            </a:pPr>
            <a:r>
              <a:rPr lang="zh-CN" altLang="en-US" sz="2400"/>
              <a:t>最后合并的数组就成为有序数组</a:t>
            </a:r>
          </a:p>
          <a:p>
            <a:pPr>
              <a:lnSpc>
                <a:spcPct val="90000"/>
              </a:lnSpc>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45_4*i*1"/>
  <p:tag name="KSO_WM_TEMPLATE_CATEGORY" val="diagram"/>
  <p:tag name="KSO_WM_TEMPLATE_INDEX" val="160445"/>
  <p:tag name="KSO_WM_UNIT_INDEX" val="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02_2*i*0"/>
  <p:tag name="KSO_WM_TEMPLATE_CATEGORY" val="diagram"/>
  <p:tag name="KSO_WM_TEMPLATE_INDEX" val="160002"/>
  <p:tag name="KSO_WM_UNIT_INDEX"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02_2*i*7"/>
  <p:tag name="KSO_WM_TEMPLATE_CATEGORY" val="diagram"/>
  <p:tag name="KSO_WM_TEMPLATE_INDEX" val="160002"/>
  <p:tag name="KSO_WM_UNIT_INDEX" val="7"/>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i"/>
  <p:tag name="KSO_WM_UNIT_INDEX" val="1_2"/>
  <p:tag name="KSO_WM_UNIT_ID" val="diagram160002_2*l_i*1_2"/>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2_1"/>
  <p:tag name="KSO_WM_UNIT_ID" val="diagram160002_2*l_h_a*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45_4*i*6"/>
  <p:tag name="KSO_WM_TEMPLATE_CATEGORY" val="diagram"/>
  <p:tag name="KSO_WM_TEMPLATE_INDEX" val="160445"/>
  <p:tag name="KSO_WM_UNIT_INDEX" val="6"/>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2_1"/>
  <p:tag name="KSO_WM_UNIT_ID" val="diagram160002_2*l_h_f*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i"/>
  <p:tag name="KSO_WM_UNIT_INDEX" val="1_1"/>
  <p:tag name="KSO_WM_UNIT_ID" val="diagram160002_2*l_i*1_1"/>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1_1"/>
  <p:tag name="KSO_WM_UNIT_ID" val="diagram160002_2*l_h_a*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1_1"/>
  <p:tag name="KSO_WM_UNIT_ID" val="diagram160002_2*l_h_f*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DIAGRAM_GROUP_CODE" val="l1-1"/>
  <p:tag name="KSO_WM_TAG_VERSION" val="1.0"/>
  <p:tag name="KSO_WM_TEMPLATE_CATEGORY" val="diagram"/>
  <p:tag name="KSO_WM_TEMPLATE_INDEX" val="160627"/>
  <p:tag name="KSO_WM_UNIT_TYPE" val="l_i"/>
  <p:tag name="KSO_WM_UNIT_INDEX" val="1_1"/>
  <p:tag name="KSO_WM_UNIT_ID" val="diagram160627_6*l_i*1_1"/>
  <p:tag name="KSO_WM_UNIT_CLEAR" val="1"/>
  <p:tag name="KSO_WM_UNIT_LAYERLEVEL" val="1_1"/>
  <p:tag name="KSO_WM_BEAUTIFY_FLAG" val="#wm#"/>
  <p:tag name="KSO_WM_UNIT_LINE_FORE_SCHEMECOLOR_INDEX" val="5"/>
  <p:tag name="KSO_WM_UNIT_LINE_FILL_TYPE" val="2"/>
</p:tagLst>
</file>

<file path=ppt/tags/tag25.xml><?xml version="1.0" encoding="utf-8"?>
<p:tagLst xmlns:a="http://schemas.openxmlformats.org/drawingml/2006/main" xmlns:r="http://schemas.openxmlformats.org/officeDocument/2006/relationships" xmlns:p="http://schemas.openxmlformats.org/presentationml/2006/main">
  <p:tag name="KSO_WM_DIAGRAM_GROUP_CODE" val="l1-1"/>
  <p:tag name="KSO_WM_TAG_VERSION" val="1.0"/>
  <p:tag name="KSO_WM_TEMPLATE_CATEGORY" val="diagram"/>
  <p:tag name="KSO_WM_TEMPLATE_INDEX" val="160627"/>
  <p:tag name="KSO_WM_UNIT_TYPE" val="l_h_a"/>
  <p:tag name="KSO_WM_UNIT_INDEX" val="1_1_1"/>
  <p:tag name="KSO_WM_UNIT_ID" val="diagram160627_6*l_h_a*1_1_1"/>
  <p:tag name="KSO_WM_UNIT_CLEAR" val="1"/>
  <p:tag name="KSO_WM_UNIT_LAYERLEVEL" val="1_1_1"/>
  <p:tag name="KSO_WM_UNIT_VALUE" val="20"/>
  <p:tag name="KSO_WM_UNIT_HIGHLIGHT" val="0"/>
  <p:tag name="KSO_WM_UNIT_COMPATIBLE" val="0"/>
  <p:tag name="KSO_WM_UNIT_PRESET_TEXT_INDEX" val="3"/>
  <p:tag name="KSO_WM_UNIT_PRESET_TEXT_LEN" val="5"/>
  <p:tag name="KSO_WM_BEAUTIFY_FLAG" val="#wm#"/>
  <p:tag name="KSO_WM_UNIT_FILL_FORE_SCHEMECOLOR_INDEX" val="5"/>
  <p:tag name="KSO_WM_UNIT_FILL_TYPE" val="1"/>
  <p:tag name="KSO_WM_UNIT_TEXT_FILL_FORE_SCHEMECOLOR_INDEX" val="14"/>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DIAGRAM_GROUP_CODE" val="l1-1"/>
  <p:tag name="KSO_WM_TAG_VERSION" val="1.0"/>
  <p:tag name="KSO_WM_TEMPLATE_CATEGORY" val="diagram"/>
  <p:tag name="KSO_WM_TEMPLATE_INDEX" val="160627"/>
  <p:tag name="KSO_WM_UNIT_TYPE" val="l_h_f"/>
  <p:tag name="KSO_WM_UNIT_INDEX" val="1_1_1"/>
  <p:tag name="KSO_WM_UNIT_ID" val="diagram160627_6*l_h_f*1_1_1"/>
  <p:tag name="KSO_WM_UNIT_CLEAR" val="1"/>
  <p:tag name="KSO_WM_UNIT_LAYERLEVEL" val="1_1_1"/>
  <p:tag name="KSO_WM_UNIT_VALUE" val="22"/>
  <p:tag name="KSO_WM_UNIT_HIGHLIGHT" val="0"/>
  <p:tag name="KSO_WM_UNIT_COMPATIBLE" val="0"/>
  <p:tag name="KSO_WM_UNIT_PRESET_TEXT_INDEX" val="4"/>
  <p:tag name="KSO_WM_UNIT_PRESET_TEXT_LEN" val="57"/>
  <p:tag name="KSO_WM_BEAUTIFY_FLAG" val="#wm#"/>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45_4*i*11"/>
  <p:tag name="KSO_WM_TEMPLATE_CATEGORY" val="diagram"/>
  <p:tag name="KSO_WM_TEMPLATE_INDEX" val="160445"/>
  <p:tag name="KSO_WM_UNIT_INDEX" va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f"/>
  <p:tag name="KSO_WM_UNIT_INDEX" val="1_2_1"/>
  <p:tag name="KSO_WM_UNIT_ID" val="diagram160445_4*l_h_f*1_2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a"/>
  <p:tag name="KSO_WM_UNIT_INDEX" val="1_2_1"/>
  <p:tag name="KSO_WM_UNIT_ID" val="diagram160445_4*l_h_a*1_2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f"/>
  <p:tag name="KSO_WM_UNIT_INDEX" val="1_3_1"/>
  <p:tag name="KSO_WM_UNIT_ID" val="diagram160445_4*l_h_f*1_3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a"/>
  <p:tag name="KSO_WM_UNIT_INDEX" val="1_3_1"/>
  <p:tag name="KSO_WM_UNIT_ID" val="diagram160445_4*l_h_a*1_3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f"/>
  <p:tag name="KSO_WM_UNIT_INDEX" val="1_1_1"/>
  <p:tag name="KSO_WM_UNIT_ID" val="diagram160445_4*l_h_f*1_1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a"/>
  <p:tag name="KSO_WM_UNIT_INDEX" val="1_1_1"/>
  <p:tag name="KSO_WM_UNIT_ID" val="diagram160445_4*l_h_a*1_1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heme/theme1.xml><?xml version="1.0" encoding="utf-8"?>
<a:theme xmlns:a="http://schemas.openxmlformats.org/drawingml/2006/main" name="北美大陆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世界地图系列，北美大陆演示文稿（宽屏）</Template>
  <TotalTime>412</TotalTime>
  <Words>700</Words>
  <Application>Microsoft Office PowerPoint</Application>
  <PresentationFormat>自定义</PresentationFormat>
  <Paragraphs>75</Paragraphs>
  <Slides>10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Microsoft YaHei UI</vt:lpstr>
      <vt:lpstr>宋体</vt:lpstr>
      <vt:lpstr>幼圆</vt:lpstr>
      <vt:lpstr>Arial</vt:lpstr>
      <vt:lpstr>Calibri Light</vt:lpstr>
      <vt:lpstr>Century Gothic</vt:lpstr>
      <vt:lpstr>北美大陆 16x9</vt:lpstr>
      <vt:lpstr>算法简介（1）</vt:lpstr>
      <vt:lpstr>内容简介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算法简介</dc:title>
  <dc:creator>李琪</dc:creator>
  <cp:lastModifiedBy>李琪</cp:lastModifiedBy>
  <cp:revision>22</cp:revision>
  <dcterms:created xsi:type="dcterms:W3CDTF">2017-10-19T13:09:00Z</dcterms:created>
  <dcterms:modified xsi:type="dcterms:W3CDTF">2017-10-22T14:07:37Z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2052-10.1.0.6874</vt:lpwstr>
  </property>
</Properties>
</file>