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71" r:id="rId4"/>
    <p:sldId id="272" r:id="rId5"/>
    <p:sldId id="273" r:id="rId6"/>
    <p:sldId id="265" r:id="rId7"/>
    <p:sldId id="263" r:id="rId8"/>
    <p:sldId id="266" r:id="rId9"/>
    <p:sldId id="267" r:id="rId10"/>
    <p:sldId id="274" r:id="rId11"/>
    <p:sldId id="269" r:id="rId12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>
      <p:cViewPr varScale="1">
        <p:scale>
          <a:sx n="88" d="100"/>
          <a:sy n="88" d="100"/>
        </p:scale>
        <p:origin x="532" y="6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09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BE0F2D6-FCAB-42B5-BDA7-17A772DB7208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2017年10月19日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E92FE82-459C-4CAF-A040-39065DAC2EC8}" type="datetime2">
              <a:rPr lang="zh-CN" altLang="en-US" smtClean="0"/>
              <a:pPr/>
              <a:t>2017年10月19日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9C971FF-EF28-4195-A575-329446EFAA5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3150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595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517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918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180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4864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89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altLang="zh-CN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69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地图" descr="北美洲地图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203790E-A42D-4931-8640-9922B47E7C0A}" type="datetime2">
              <a:rPr lang="zh-CN" altLang="en-US" smtClean="0"/>
              <a:pPr/>
              <a:t>2017年10月19日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9E80EB-95B1-480B-B625-80BB11F29547}" type="datetime2">
              <a:rPr lang="zh-CN" altLang="en-US" smtClean="0"/>
              <a:pPr/>
              <a:t>2017年10月19日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9EA0DF-7100-4546-B3B9-9D91C2B7FAF6}" type="datetime2">
              <a:rPr lang="zh-CN" altLang="en-US" smtClean="0"/>
              <a:pPr/>
              <a:t>2017年10月19日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69DA4D-7717-4736-BB8B-4BD5C91D79CD}" type="datetime2">
              <a:rPr lang="zh-CN" altLang="en-US" smtClean="0"/>
              <a:pPr/>
              <a:t>2017年10月19日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B170A4-7884-425B-BCC1-55DC3D310F3E}" type="datetime2">
              <a:rPr lang="zh-CN" altLang="en-US" smtClean="0"/>
              <a:pPr/>
              <a:t>2017年10月19日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7252D6-CD94-401A-8201-8713D99D2ED8}" type="datetime2">
              <a:rPr lang="zh-CN" altLang="en-US" smtClean="0"/>
              <a:pPr/>
              <a:t>2017年10月19日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D6F224-3877-4078-AB2A-DF173BCAB0B0}" type="datetime2">
              <a:rPr lang="zh-CN" altLang="en-US" smtClean="0"/>
              <a:pPr/>
              <a:t>2017年10月19日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624F14-D123-4688-ADC6-57AF51C82976}" type="datetime2">
              <a:rPr lang="zh-CN" altLang="en-US" smtClean="0"/>
              <a:pPr/>
              <a:t>2017年10月19日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40861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44958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2" y="4876800"/>
            <a:ext cx="4495799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FF4CF71-76B4-4791-BCB9-ED5D6D3B932D}" type="datetime2">
              <a:rPr lang="zh-CN" altLang="en-US" smtClean="0"/>
              <a:pPr/>
              <a:t>2017年10月19日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7306" y="0"/>
            <a:ext cx="552370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44958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2" y="4876800"/>
            <a:ext cx="44958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C517D3-5A53-473E-BB60-AD8730E83843}" type="datetime2">
              <a:rPr lang="zh-CN" altLang="en-US" smtClean="0"/>
              <a:pPr/>
              <a:t>2017年10月19日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B52590-11C6-4FA9-BB49-B1572D557421}" type="datetime2">
              <a:rPr lang="zh-CN" altLang="en-US" smtClean="0"/>
              <a:pPr/>
              <a:t>2017年10月19日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算法简介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基于</a:t>
            </a:r>
            <a:r>
              <a:rPr lang="en-US" altLang="zh-CN" dirty="0"/>
              <a:t>JavaScript</a:t>
            </a:r>
            <a:r>
              <a:rPr lang="zh-CN" altLang="en-US" dirty="0"/>
              <a:t>描述</a:t>
            </a:r>
            <a:endParaRPr lang="en-US" altLang="zh-CN" dirty="0"/>
          </a:p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4572000" cy="403860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zh-CN" altLang="en-US" dirty="0"/>
              <a:t>添加幻灯片标题 </a:t>
            </a:r>
            <a:r>
              <a:rPr lang="en-US" altLang="zh-CN" dirty="0"/>
              <a:t>- 4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684212" y="4876800"/>
            <a:ext cx="4571999" cy="1295400"/>
          </a:xfrm>
        </p:spPr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4648200" cy="403860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zh-CN" altLang="en-US" dirty="0"/>
              <a:t>添加幻灯片标题 </a:t>
            </a:r>
            <a:r>
              <a:rPr lang="en-US" altLang="zh-CN" dirty="0"/>
              <a:t>- 5</a:t>
            </a:r>
          </a:p>
        </p:txBody>
      </p:sp>
      <p:sp>
        <p:nvSpPr>
          <p:cNvPr id="5" name="图片占位符 4" descr="为添加图像预留的空占位符。单击占位符，选择要添加的图像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/>
              <a:t>内容简介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数据结构</a:t>
            </a:r>
          </a:p>
          <a:p>
            <a:pPr rtl="0"/>
            <a:r>
              <a:rPr lang="zh-CN" altLang="en-US" dirty="0"/>
              <a:t>排序算法</a:t>
            </a:r>
          </a:p>
          <a:p>
            <a:pPr rtl="0"/>
            <a:r>
              <a:rPr lang="zh-CN" altLang="en-US" dirty="0"/>
              <a:t>高级算法</a:t>
            </a:r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>
              <a:lnSpc>
                <a:spcPct val="100000"/>
              </a:lnSpc>
            </a:pPr>
            <a:r>
              <a:rPr lang="zh-CN" altLang="en-US" dirty="0"/>
              <a:t>链表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F06092E7-FA00-4757-B511-F0EC0DDA0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1916832"/>
            <a:ext cx="4032448" cy="1348831"/>
          </a:xfr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4B985E1-E62C-4131-924E-CE5CCBF6644E}"/>
              </a:ext>
            </a:extLst>
          </p:cNvPr>
          <p:cNvSpPr/>
          <p:nvPr/>
        </p:nvSpPr>
        <p:spPr>
          <a:xfrm rot="10800000" flipH="1" flipV="1">
            <a:off x="5590356" y="1897511"/>
            <a:ext cx="5760640" cy="1368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链表中最简单的一种是单向链表，每个元素包含两个域，值域和指针域，我们</a:t>
            </a:r>
            <a:endParaRPr lang="en-US" altLang="zh-CN" sz="2400" dirty="0"/>
          </a:p>
          <a:p>
            <a:pPr algn="ctr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链表中最简单的一种是单向链表，每个元素包含两个域，值域和指针域，我们把这样的元素称之为节点。每个节点的指针域内有一个指针，指向下一个节点，而最后一个节点则指向一个空值</a:t>
            </a:r>
            <a:r>
              <a:rPr lang="zh-CN" altLang="en-US" sz="1600" dirty="0"/>
              <a:t>为</a:t>
            </a:r>
            <a:r>
              <a:rPr lang="zh-CN" altLang="en-US" sz="2400" dirty="0"/>
              <a:t>节点。每个节点的指针域内有一个指针，指向下一个节点，而最后一个节点则指向一个空值对对对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6B56E38-B78C-4C9F-A37A-27B26127CA92}"/>
              </a:ext>
            </a:extLst>
          </p:cNvPr>
          <p:cNvSpPr/>
          <p:nvPr/>
        </p:nvSpPr>
        <p:spPr>
          <a:xfrm>
            <a:off x="549796" y="3717032"/>
            <a:ext cx="288032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</a:rPr>
              <a:t>function Node(element)          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</a:rPr>
              <a:t>             </a:t>
            </a:r>
            <a:r>
              <a:rPr lang="en-US" altLang="zh-CN" sz="1200" dirty="0" err="1">
                <a:solidFill>
                  <a:schemeClr val="tx1">
                    <a:lumMod val="75000"/>
                  </a:schemeClr>
                </a:solidFill>
              </a:rPr>
              <a:t>this.element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</a:rPr>
              <a:t> = element;</a:t>
            </a:r>
          </a:p>
          <a:p>
            <a:pPr lvl="1"/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altLang="zh-CN" sz="1200" dirty="0" err="1">
                <a:solidFill>
                  <a:schemeClr val="tx1">
                    <a:lumMod val="75000"/>
                  </a:schemeClr>
                </a:solidFill>
              </a:rPr>
              <a:t>this.next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</a:rPr>
              <a:t> = null;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</a:rPr>
              <a:t>}</a:t>
            </a:r>
            <a:endParaRPr lang="zh-CN" altLang="en-US" sz="12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62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/>
              <a:t>散列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1EBEE4-F203-4FE4-BB7C-74F65DAF1F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一种常用的数据储存技术。</a:t>
            </a:r>
            <a:endParaRPr lang="en-US" altLang="zh-CN" dirty="0"/>
          </a:p>
          <a:p>
            <a:r>
              <a:rPr lang="zh-CN" altLang="en-US" dirty="0"/>
              <a:t>基于数组进行设计</a:t>
            </a:r>
            <a:endParaRPr lang="en-US" altLang="zh-CN" dirty="0"/>
          </a:p>
          <a:p>
            <a:r>
              <a:rPr lang="zh-CN" altLang="en-US" dirty="0"/>
              <a:t>有两个键映射为同一个值，</a:t>
            </a:r>
            <a:endParaRPr lang="en-US" altLang="zh-CN" dirty="0"/>
          </a:p>
          <a:p>
            <a:r>
              <a:rPr lang="zh-CN" altLang="en-US" dirty="0"/>
              <a:t>开链法和线性探测法</a:t>
            </a:r>
          </a:p>
        </p:txBody>
      </p:sp>
    </p:spTree>
    <p:extLst>
      <p:ext uri="{BB962C8B-B14F-4D97-AF65-F5344CB8AC3E}">
        <p14:creationId xmlns:p14="http://schemas.microsoft.com/office/powerpoint/2010/main" val="231035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82444" y="274638"/>
            <a:ext cx="3816424" cy="1325562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zh-CN" altLang="en-US" sz="2800" dirty="0"/>
              <a:t>计算散列值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tlCol="0">
            <a:no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</a:pPr>
            <a:r>
              <a:rPr lang="en-US" altLang="zh-CN" sz="1100" dirty="0"/>
              <a:t>function </a:t>
            </a:r>
            <a:r>
              <a:rPr lang="en-US" altLang="zh-CN" sz="1100" dirty="0" err="1"/>
              <a:t>putLinear</a:t>
            </a:r>
            <a:r>
              <a:rPr lang="en-US" altLang="zh-CN" sz="1100" dirty="0"/>
              <a:t>(</a:t>
            </a:r>
            <a:r>
              <a:rPr lang="en-US" altLang="zh-CN" sz="1100" dirty="0" err="1"/>
              <a:t>data,key</a:t>
            </a:r>
            <a:r>
              <a:rPr lang="en-US" altLang="zh-CN" sz="1100" dirty="0"/>
              <a:t>) {</a:t>
            </a:r>
          </a:p>
          <a:p>
            <a:pPr indent="0">
              <a:lnSpc>
                <a:spcPct val="120000"/>
              </a:lnSpc>
              <a:spcBef>
                <a:spcPts val="0"/>
              </a:spcBef>
            </a:pPr>
            <a:r>
              <a:rPr lang="en-US" altLang="zh-CN" sz="1100" dirty="0"/>
              <a:t>       </a:t>
            </a:r>
            <a:r>
              <a:rPr lang="en-US" altLang="zh-CN" sz="1100" dirty="0" err="1"/>
              <a:t>var</a:t>
            </a:r>
            <a:r>
              <a:rPr lang="en-US" altLang="zh-CN" sz="1100" dirty="0"/>
              <a:t> </a:t>
            </a:r>
            <a:r>
              <a:rPr lang="en-US" altLang="zh-CN" sz="1100" dirty="0" err="1"/>
              <a:t>pos</a:t>
            </a:r>
            <a:r>
              <a:rPr lang="en-US" altLang="zh-CN" sz="1100" dirty="0"/>
              <a:t>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</a:pPr>
            <a:r>
              <a:rPr lang="en-US" altLang="zh-CN" sz="1100" dirty="0"/>
              <a:t>    // console.log(key);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</a:pPr>
            <a:r>
              <a:rPr lang="en-US" altLang="zh-CN" sz="1100" dirty="0"/>
              <a:t>  if(key){</a:t>
            </a:r>
          </a:p>
          <a:p>
            <a:pPr indent="0">
              <a:lnSpc>
                <a:spcPct val="120000"/>
              </a:lnSpc>
              <a:spcBef>
                <a:spcPts val="0"/>
              </a:spcBef>
            </a:pPr>
            <a:r>
              <a:rPr lang="en-US" altLang="zh-CN" sz="1100" dirty="0"/>
              <a:t>         </a:t>
            </a:r>
            <a:r>
              <a:rPr lang="en-US" altLang="zh-CN" sz="1100" dirty="0" err="1"/>
              <a:t>pos</a:t>
            </a:r>
            <a:r>
              <a:rPr lang="en-US" altLang="zh-CN" sz="1100" dirty="0"/>
              <a:t> = </a:t>
            </a:r>
            <a:r>
              <a:rPr lang="en-US" altLang="zh-CN" sz="1100" dirty="0" err="1"/>
              <a:t>this.betterHash</a:t>
            </a:r>
            <a:r>
              <a:rPr lang="en-US" altLang="zh-CN" sz="1100" dirty="0"/>
              <a:t>(key);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</a:pPr>
            <a:r>
              <a:rPr lang="en-US" altLang="zh-CN" sz="1100" dirty="0"/>
              <a:t>  }else {</a:t>
            </a:r>
          </a:p>
          <a:p>
            <a:pPr indent="0">
              <a:lnSpc>
                <a:spcPct val="120000"/>
              </a:lnSpc>
              <a:spcBef>
                <a:spcPts val="0"/>
              </a:spcBef>
            </a:pPr>
            <a:r>
              <a:rPr lang="en-US" altLang="zh-CN" sz="1100" dirty="0"/>
              <a:t>        </a:t>
            </a:r>
            <a:r>
              <a:rPr lang="en-US" altLang="zh-CN" sz="1100" dirty="0" err="1"/>
              <a:t>pos</a:t>
            </a:r>
            <a:r>
              <a:rPr lang="en-US" altLang="zh-CN" sz="1100" dirty="0"/>
              <a:t> = </a:t>
            </a:r>
            <a:r>
              <a:rPr lang="en-US" altLang="zh-CN" sz="1100" dirty="0" err="1"/>
              <a:t>this.betterHash</a:t>
            </a:r>
            <a:r>
              <a:rPr lang="en-US" altLang="zh-CN" sz="1100" dirty="0"/>
              <a:t>(data);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</a:pPr>
            <a:r>
              <a:rPr lang="en-US" altLang="zh-CN" sz="1100" dirty="0"/>
              <a:t>  }</a:t>
            </a:r>
          </a:p>
          <a:p>
            <a:pPr indent="0">
              <a:lnSpc>
                <a:spcPct val="120000"/>
              </a:lnSpc>
              <a:spcBef>
                <a:spcPts val="0"/>
              </a:spcBef>
            </a:pPr>
            <a:r>
              <a:rPr lang="en-US" altLang="zh-CN" sz="1100" dirty="0"/>
              <a:t>  // console.log(</a:t>
            </a:r>
            <a:r>
              <a:rPr lang="en-US" altLang="zh-CN" sz="1100" dirty="0" err="1"/>
              <a:t>pos</a:t>
            </a:r>
            <a:r>
              <a:rPr lang="en-US" altLang="zh-CN" sz="1100" dirty="0"/>
              <a:t>);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</a:pPr>
            <a:r>
              <a:rPr lang="en-US" altLang="zh-CN" sz="1100" dirty="0"/>
              <a:t>  //  console.log(</a:t>
            </a:r>
            <a:r>
              <a:rPr lang="en-US" altLang="zh-CN" sz="1100" dirty="0" err="1"/>
              <a:t>this.table</a:t>
            </a:r>
            <a:r>
              <a:rPr lang="en-US" altLang="zh-CN" sz="1100" dirty="0"/>
              <a:t>[</a:t>
            </a:r>
            <a:r>
              <a:rPr lang="en-US" altLang="zh-CN" sz="1100" dirty="0" err="1"/>
              <a:t>pos</a:t>
            </a:r>
            <a:r>
              <a:rPr lang="en-US" altLang="zh-CN" sz="1100" dirty="0"/>
              <a:t>]);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</a:pPr>
            <a:r>
              <a:rPr lang="en-US" altLang="zh-CN" sz="1100" dirty="0"/>
              <a:t>  //  console.log(data)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</a:pPr>
            <a:r>
              <a:rPr lang="en-US" altLang="zh-CN" sz="1100" dirty="0"/>
              <a:t>  if(</a:t>
            </a:r>
            <a:r>
              <a:rPr lang="en-US" altLang="zh-CN" sz="1100" dirty="0" err="1"/>
              <a:t>this.table</a:t>
            </a:r>
            <a:r>
              <a:rPr lang="en-US" altLang="zh-CN" sz="1100" dirty="0"/>
              <a:t>[</a:t>
            </a:r>
            <a:r>
              <a:rPr lang="en-US" altLang="zh-CN" sz="1100" dirty="0" err="1"/>
              <a:t>pos</a:t>
            </a:r>
            <a:r>
              <a:rPr lang="en-US" altLang="zh-CN" sz="1100" dirty="0"/>
              <a:t>] == undefined) {</a:t>
            </a:r>
          </a:p>
          <a:p>
            <a:pPr indent="0">
              <a:lnSpc>
                <a:spcPct val="120000"/>
              </a:lnSpc>
              <a:spcBef>
                <a:spcPts val="0"/>
              </a:spcBef>
            </a:pPr>
            <a:r>
              <a:rPr lang="en-US" altLang="zh-CN" sz="1100" dirty="0"/>
              <a:t>          </a:t>
            </a:r>
            <a:r>
              <a:rPr lang="en-US" altLang="zh-CN" sz="1100" dirty="0" err="1"/>
              <a:t>this.table</a:t>
            </a:r>
            <a:r>
              <a:rPr lang="en-US" altLang="zh-CN" sz="1100" dirty="0"/>
              <a:t>[</a:t>
            </a:r>
            <a:r>
              <a:rPr lang="en-US" altLang="zh-CN" sz="1100" dirty="0" err="1"/>
              <a:t>pos</a:t>
            </a:r>
            <a:r>
              <a:rPr lang="en-US" altLang="zh-CN" sz="1100" dirty="0"/>
              <a:t>] = data;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</a:pPr>
            <a:r>
              <a:rPr lang="en-US" altLang="zh-CN" sz="1100" dirty="0"/>
              <a:t>          </a:t>
            </a:r>
            <a:r>
              <a:rPr lang="en-US" altLang="zh-CN" sz="1100" dirty="0" err="1"/>
              <a:t>this.values</a:t>
            </a:r>
            <a:r>
              <a:rPr lang="en-US" altLang="zh-CN" sz="1100" dirty="0"/>
              <a:t>[</a:t>
            </a:r>
            <a:r>
              <a:rPr lang="en-US" altLang="zh-CN" sz="1100" dirty="0" err="1"/>
              <a:t>pos</a:t>
            </a:r>
            <a:r>
              <a:rPr lang="en-US" altLang="zh-CN" sz="1100" dirty="0"/>
              <a:t>] = data;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</a:pPr>
            <a:r>
              <a:rPr lang="en-US" altLang="zh-CN" sz="1100" dirty="0"/>
              <a:t>}else {</a:t>
            </a:r>
          </a:p>
          <a:p>
            <a:pPr indent="0">
              <a:lnSpc>
                <a:spcPct val="120000"/>
              </a:lnSpc>
              <a:spcBef>
                <a:spcPts val="0"/>
              </a:spcBef>
            </a:pPr>
            <a:r>
              <a:rPr lang="en-US" altLang="zh-CN" sz="1100" dirty="0"/>
              <a:t>   while(</a:t>
            </a:r>
            <a:r>
              <a:rPr lang="en-US" altLang="zh-CN" sz="1100" dirty="0" err="1"/>
              <a:t>this.table</a:t>
            </a:r>
            <a:r>
              <a:rPr lang="en-US" altLang="zh-CN" sz="1100" dirty="0"/>
              <a:t>[</a:t>
            </a:r>
            <a:r>
              <a:rPr lang="en-US" altLang="zh-CN" sz="1100" dirty="0" err="1"/>
              <a:t>pos</a:t>
            </a:r>
            <a:r>
              <a:rPr lang="en-US" altLang="zh-CN" sz="1100" dirty="0"/>
              <a:t>] != undefined){</a:t>
            </a:r>
          </a:p>
          <a:p>
            <a:pPr indent="0">
              <a:lnSpc>
                <a:spcPct val="120000"/>
              </a:lnSpc>
              <a:spcBef>
                <a:spcPts val="0"/>
              </a:spcBef>
            </a:pPr>
            <a:r>
              <a:rPr lang="en-US" altLang="zh-CN" sz="1100" dirty="0"/>
              <a:t>          </a:t>
            </a:r>
            <a:r>
              <a:rPr lang="en-US" altLang="zh-CN" sz="1100" dirty="0" err="1"/>
              <a:t>pos</a:t>
            </a:r>
            <a:r>
              <a:rPr lang="en-US" altLang="zh-CN" sz="1100" dirty="0"/>
              <a:t> ++;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</a:pPr>
            <a:r>
              <a:rPr lang="en-US" altLang="zh-CN" sz="1100" dirty="0"/>
              <a:t>   }</a:t>
            </a:r>
          </a:p>
          <a:p>
            <a:pPr indent="0">
              <a:lnSpc>
                <a:spcPct val="120000"/>
              </a:lnSpc>
              <a:spcBef>
                <a:spcPts val="0"/>
              </a:spcBef>
            </a:pPr>
            <a:r>
              <a:rPr lang="en-US" altLang="zh-CN" sz="1100" dirty="0"/>
              <a:t>     </a:t>
            </a:r>
            <a:r>
              <a:rPr lang="en-US" altLang="zh-CN" sz="1100" dirty="0" err="1"/>
              <a:t>this.table</a:t>
            </a:r>
            <a:r>
              <a:rPr lang="en-US" altLang="zh-CN" sz="1100" dirty="0"/>
              <a:t>[</a:t>
            </a:r>
            <a:r>
              <a:rPr lang="en-US" altLang="zh-CN" sz="1100" dirty="0" err="1"/>
              <a:t>pos</a:t>
            </a:r>
            <a:r>
              <a:rPr lang="en-US" altLang="zh-CN" sz="1100" dirty="0"/>
              <a:t>] = data;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</a:pPr>
            <a:r>
              <a:rPr lang="en-US" altLang="zh-CN" sz="1100" dirty="0"/>
              <a:t>      </a:t>
            </a:r>
            <a:r>
              <a:rPr lang="en-US" altLang="zh-CN" sz="1100" dirty="0" err="1"/>
              <a:t>this.values</a:t>
            </a:r>
            <a:r>
              <a:rPr lang="en-US" altLang="zh-CN" sz="1100" dirty="0"/>
              <a:t>[</a:t>
            </a:r>
            <a:r>
              <a:rPr lang="en-US" altLang="zh-CN" sz="1100" dirty="0" err="1"/>
              <a:t>pos</a:t>
            </a:r>
            <a:r>
              <a:rPr lang="en-US" altLang="zh-CN" sz="1100" dirty="0"/>
              <a:t>] = data;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</a:pPr>
            <a:r>
              <a:rPr lang="en-US" altLang="zh-CN" sz="1100" dirty="0"/>
              <a:t> }</a:t>
            </a:r>
          </a:p>
          <a:p>
            <a:pPr indent="0">
              <a:lnSpc>
                <a:spcPct val="120000"/>
              </a:lnSpc>
              <a:spcBef>
                <a:spcPts val="0"/>
              </a:spcBef>
            </a:pPr>
            <a:r>
              <a:rPr lang="en-US" altLang="zh-CN" sz="1100" dirty="0"/>
              <a:t>}</a:t>
            </a:r>
            <a:endParaRPr lang="zh-CN" altLang="en-US" sz="1100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0DDD868E-C338-4572-BA87-D7B6F61E6C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altLang="zh-CN" sz="1200" dirty="0"/>
              <a:t>// </a:t>
            </a:r>
            <a:r>
              <a:rPr lang="zh-CN" altLang="en-US" sz="1200" dirty="0"/>
              <a:t>使用霍纳算法 求和的时候每次都乘以一个质数，这样就可以避免发生碰撞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sz="1200" dirty="0"/>
              <a:t>function </a:t>
            </a:r>
            <a:r>
              <a:rPr lang="en-US" altLang="zh-CN" sz="1200" dirty="0" err="1"/>
              <a:t>betterHash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string,arr</a:t>
            </a:r>
            <a:r>
              <a:rPr lang="en-US" altLang="zh-CN" sz="1200" dirty="0"/>
              <a:t>) {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sz="1200" dirty="0"/>
              <a:t>      </a:t>
            </a:r>
            <a:r>
              <a:rPr lang="en-US" altLang="zh-CN" sz="1200" dirty="0" err="1"/>
              <a:t>const</a:t>
            </a:r>
            <a:r>
              <a:rPr lang="en-US" altLang="zh-CN" sz="1200" dirty="0"/>
              <a:t> H = 37;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sz="1200" dirty="0"/>
              <a:t>      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 total = 0;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sz="1200" dirty="0"/>
              <a:t>    for(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=0;i&lt;</a:t>
            </a:r>
            <a:r>
              <a:rPr lang="en-US" altLang="zh-CN" sz="1200" dirty="0" err="1"/>
              <a:t>string.length</a:t>
            </a:r>
            <a:r>
              <a:rPr lang="en-US" altLang="zh-CN" sz="1200" dirty="0"/>
              <a:t>;++</a:t>
            </a:r>
            <a:r>
              <a:rPr lang="en-US" altLang="zh-CN" sz="1200" dirty="0" err="1"/>
              <a:t>i</a:t>
            </a:r>
            <a:r>
              <a:rPr lang="en-US" altLang="zh-CN" sz="1200" dirty="0"/>
              <a:t>) {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sz="1200" dirty="0"/>
              <a:t>            total += H*total +</a:t>
            </a:r>
            <a:r>
              <a:rPr lang="en-US" altLang="zh-CN" sz="1200" dirty="0" err="1"/>
              <a:t>string.charCodeAt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</a:t>
            </a:r>
            <a:r>
              <a:rPr lang="en-US" altLang="zh-CN" sz="1200" dirty="0"/>
              <a:t>);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sz="1200" dirty="0"/>
              <a:t>   }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sz="1200" dirty="0"/>
              <a:t>      total = total % </a:t>
            </a:r>
            <a:r>
              <a:rPr lang="en-US" altLang="zh-CN" sz="1200" dirty="0" err="1"/>
              <a:t>this.table.length</a:t>
            </a:r>
            <a:r>
              <a:rPr lang="en-US" altLang="zh-CN" sz="1200" dirty="0"/>
              <a:t>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sz="1200" dirty="0"/>
              <a:t>   if(total &lt; 0) {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sz="1200" dirty="0"/>
              <a:t>          total +=</a:t>
            </a:r>
            <a:r>
              <a:rPr lang="en-US" altLang="zh-CN" sz="1200" dirty="0" err="1"/>
              <a:t>this.table.length</a:t>
            </a:r>
            <a:r>
              <a:rPr lang="en-US" altLang="zh-CN" sz="1200" dirty="0"/>
              <a:t> -1;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sz="1200" dirty="0"/>
              <a:t>   }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sz="1200" dirty="0"/>
              <a:t>   return </a:t>
            </a:r>
            <a:r>
              <a:rPr lang="en-US" altLang="zh-CN" sz="1200" dirty="0" err="1"/>
              <a:t>parseInt</a:t>
            </a:r>
            <a:r>
              <a:rPr lang="en-US" altLang="zh-CN" sz="1200" dirty="0"/>
              <a:t>(total);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sz="1200" dirty="0"/>
              <a:t>}</a:t>
            </a:r>
            <a:endParaRPr lang="zh-CN" altLang="en-US" sz="120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D7A05E32-0D6C-4695-8058-7D65BF738006}"/>
              </a:ext>
            </a:extLst>
          </p:cNvPr>
          <p:cNvSpPr txBox="1">
            <a:spLocks/>
          </p:cNvSpPr>
          <p:nvPr/>
        </p:nvSpPr>
        <p:spPr>
          <a:xfrm>
            <a:off x="1370014" y="427038"/>
            <a:ext cx="2860574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/>
              <a:t>线性探测法，避免碰撞</a:t>
            </a:r>
          </a:p>
        </p:txBody>
      </p:sp>
    </p:spTree>
    <p:extLst>
      <p:ext uri="{BB962C8B-B14F-4D97-AF65-F5344CB8AC3E}">
        <p14:creationId xmlns:p14="http://schemas.microsoft.com/office/powerpoint/2010/main" val="158967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91679092-DC33-4986-BD4D-309823F27A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1340768"/>
            <a:ext cx="4463091" cy="4458087"/>
          </a:xfrm>
        </p:spPr>
      </p:pic>
      <p:sp>
        <p:nvSpPr>
          <p:cNvPr id="9" name="文本占位符 8"/>
          <p:cNvSpPr>
            <a:spLocks noGrp="1"/>
          </p:cNvSpPr>
          <p:nvPr>
            <p:ph type="body" sz="quarter" idx="3"/>
          </p:nvPr>
        </p:nvSpPr>
        <p:spPr>
          <a:xfrm>
            <a:off x="6248153" y="656692"/>
            <a:ext cx="4709160" cy="576064"/>
          </a:xfrm>
        </p:spPr>
        <p:txBody>
          <a:bodyPr rtlCol="0"/>
          <a:lstStyle/>
          <a:p>
            <a:pPr rtl="0"/>
            <a:r>
              <a:rPr lang="zh-CN" altLang="en-US" dirty="0"/>
              <a:t>开链法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3BBE26C5-B781-4A48-84CA-48DD3391226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88" y="1340767"/>
            <a:ext cx="4708525" cy="4458087"/>
          </a:xfrm>
        </p:spPr>
      </p:pic>
      <p:sp>
        <p:nvSpPr>
          <p:cNvPr id="12" name="标题 4">
            <a:extLst>
              <a:ext uri="{FF2B5EF4-FFF2-40B4-BE49-F238E27FC236}">
                <a16:creationId xmlns:a16="http://schemas.microsoft.com/office/drawing/2014/main" id="{2C6350A3-5344-4844-A0C2-C53EA70AA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7614" y="476673"/>
            <a:ext cx="4709160" cy="936103"/>
          </a:xfrm>
        </p:spPr>
        <p:txBody>
          <a:bodyPr rtlCol="0"/>
          <a:lstStyle/>
          <a:p>
            <a:r>
              <a:rPr lang="zh-CN" altLang="en-US" dirty="0"/>
              <a:t>线性探测法</a:t>
            </a:r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400" dirty="0"/>
              <a:t>字典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5BA3C7-087F-4B30-84D7-B0F616CD0D7E}"/>
              </a:ext>
            </a:extLst>
          </p:cNvPr>
          <p:cNvSpPr/>
          <p:nvPr/>
        </p:nvSpPr>
        <p:spPr>
          <a:xfrm>
            <a:off x="1485899" y="1700808"/>
            <a:ext cx="7580313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</a:rPr>
              <a:t>一种键</a:t>
            </a:r>
            <a:r>
              <a:rPr lang="en-US" altLang="zh-CN" sz="2400" dirty="0">
                <a:solidFill>
                  <a:schemeClr val="tx1"/>
                </a:solidFill>
              </a:rPr>
              <a:t>-</a:t>
            </a:r>
            <a:r>
              <a:rPr lang="zh-CN" altLang="en-US" sz="2400" dirty="0">
                <a:solidFill>
                  <a:schemeClr val="tx1"/>
                </a:solidFill>
              </a:rPr>
              <a:t>值对形式存储数据的数据结构，就像电话号码薄里的名字和电话号码一样 </a:t>
            </a:r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941D4AD-D6B5-416C-A0AA-F58BFF4F2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4797152"/>
            <a:ext cx="10801200" cy="16151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8930D9-FEBA-42F0-805E-13B3F62D76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274638"/>
            <a:ext cx="4819425" cy="286633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0E8F546-1F79-4D42-87E1-9FD7CE888349}"/>
              </a:ext>
            </a:extLst>
          </p:cNvPr>
          <p:cNvSpPr/>
          <p:nvPr/>
        </p:nvSpPr>
        <p:spPr>
          <a:xfrm>
            <a:off x="5230316" y="274638"/>
            <a:ext cx="5688632" cy="2866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i="1" dirty="0">
                <a:solidFill>
                  <a:schemeClr val="tx1">
                    <a:lumMod val="75000"/>
                  </a:schemeClr>
                </a:solidFill>
              </a:rPr>
              <a:t>Dictionary</a:t>
            </a:r>
            <a:r>
              <a:rPr lang="zh-CN" altLang="en-US" sz="2400" i="1" dirty="0">
                <a:solidFill>
                  <a:schemeClr val="tx1">
                    <a:lumMod val="75000"/>
                  </a:schemeClr>
                </a:solidFill>
              </a:rPr>
              <a:t>类的基础是</a:t>
            </a:r>
            <a:r>
              <a:rPr lang="en-US" altLang="zh-CN" sz="2400" i="1" dirty="0">
                <a:solidFill>
                  <a:schemeClr val="tx1">
                    <a:lumMod val="75000"/>
                  </a:schemeClr>
                </a:solidFill>
              </a:rPr>
              <a:t>Array</a:t>
            </a:r>
            <a:r>
              <a:rPr lang="zh-CN" altLang="en-US" sz="2400" i="1" dirty="0">
                <a:solidFill>
                  <a:schemeClr val="tx1">
                    <a:lumMod val="75000"/>
                  </a:schemeClr>
                </a:solidFill>
              </a:rPr>
              <a:t>类</a:t>
            </a:r>
            <a:endParaRPr lang="en-US" altLang="zh-CN" sz="2400" i="1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altLang="zh-CN" sz="2400" i="1" dirty="0">
                <a:solidFill>
                  <a:schemeClr val="tx1">
                    <a:lumMod val="75000"/>
                  </a:schemeClr>
                </a:solidFill>
              </a:rPr>
              <a:t>1.Remove ()delete</a:t>
            </a:r>
          </a:p>
          <a:p>
            <a:r>
              <a:rPr lang="en-US" altLang="zh-CN" sz="2400" i="1" dirty="0">
                <a:solidFill>
                  <a:schemeClr val="tx1">
                    <a:lumMod val="75000"/>
                  </a:schemeClr>
                </a:solidFill>
              </a:rPr>
              <a:t>2.Find</a:t>
            </a:r>
            <a:r>
              <a:rPr lang="zh-CN" altLang="en-US" sz="2400" i="1" dirty="0">
                <a:solidFill>
                  <a:schemeClr val="tx1">
                    <a:lumMod val="75000"/>
                  </a:schemeClr>
                </a:solidFill>
              </a:rPr>
              <a:t>（）返回数组中对应的值</a:t>
            </a:r>
            <a:endParaRPr lang="en-US" altLang="zh-CN" sz="2400" i="1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altLang="zh-CN" sz="2400" i="1" dirty="0">
                <a:solidFill>
                  <a:schemeClr val="tx1">
                    <a:lumMod val="75000"/>
                  </a:schemeClr>
                </a:solidFill>
              </a:rPr>
              <a:t>3.add()  </a:t>
            </a:r>
            <a:r>
              <a:rPr lang="zh-CN" altLang="en-US" sz="2400" i="1" dirty="0">
                <a:solidFill>
                  <a:schemeClr val="tx1">
                    <a:lumMod val="75000"/>
                  </a:schemeClr>
                </a:solidFill>
              </a:rPr>
              <a:t>为数组中添加新值</a:t>
            </a:r>
            <a:endParaRPr lang="en-US" altLang="zh-CN" sz="2400" i="1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altLang="zh-CN" sz="2400" i="1" dirty="0">
                <a:solidFill>
                  <a:schemeClr val="tx1">
                    <a:lumMod val="75000"/>
                  </a:schemeClr>
                </a:solidFill>
              </a:rPr>
              <a:t>4.showAll() </a:t>
            </a:r>
            <a:r>
              <a:rPr lang="zh-CN" altLang="en-US" sz="2400" i="1" dirty="0">
                <a:solidFill>
                  <a:schemeClr val="tx1">
                    <a:lumMod val="75000"/>
                  </a:schemeClr>
                </a:solidFill>
              </a:rPr>
              <a:t>通过循环的方法遍历字典</a:t>
            </a:r>
            <a:endParaRPr lang="en-US" altLang="zh-CN" sz="2400" i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北美大陆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303273_TF02804879" id="{7FB0C3CE-2A89-4CC8-B81B-2108DFF2A20B}" vid="{B540E01F-0E1B-4610-9CF5-3EFEFB24E8D7}"/>
    </a:ext>
  </a:extLst>
</a:theme>
</file>

<file path=ppt/theme/theme2.xml><?xml version="1.0" encoding="utf-8"?>
<a:theme xmlns:a="http://schemas.openxmlformats.org/drawingml/2006/main" name="Office 主题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世界地图系列，北美大陆演示文稿（宽屏）</Template>
  <TotalTime>145</TotalTime>
  <Words>547</Words>
  <Application>Microsoft Office PowerPoint</Application>
  <PresentationFormat>自定义</PresentationFormat>
  <Paragraphs>77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Microsoft YaHei UI</vt:lpstr>
      <vt:lpstr>微软雅黑</vt:lpstr>
      <vt:lpstr>幼圆</vt:lpstr>
      <vt:lpstr>Arial</vt:lpstr>
      <vt:lpstr>Century Gothic</vt:lpstr>
      <vt:lpstr>北美大陆 16x9</vt:lpstr>
      <vt:lpstr>算法简介</vt:lpstr>
      <vt:lpstr>内容简介</vt:lpstr>
      <vt:lpstr>链表</vt:lpstr>
      <vt:lpstr>散列</vt:lpstr>
      <vt:lpstr>计算散列值</vt:lpstr>
      <vt:lpstr>PowerPoint 演示文稿</vt:lpstr>
      <vt:lpstr>PowerPoint 演示文稿</vt:lpstr>
      <vt:lpstr>PowerPoint 演示文稿</vt:lpstr>
      <vt:lpstr>PowerPoint 演示文稿</vt:lpstr>
      <vt:lpstr>添加幻灯片标题 - 4</vt:lpstr>
      <vt:lpstr>添加幻灯片标题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算法简介</dc:title>
  <dc:creator>李琪</dc:creator>
  <cp:lastModifiedBy>李琪</cp:lastModifiedBy>
  <cp:revision>13</cp:revision>
  <dcterms:created xsi:type="dcterms:W3CDTF">2017-10-19T13:09:22Z</dcterms:created>
  <dcterms:modified xsi:type="dcterms:W3CDTF">2017-10-19T15:36:14Z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